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33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B5308D-CD6E-4FCF-A0B5-F8E288232B5F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4CA07181-38A6-4402-9108-DD3AC14DADEE}">
      <dgm:prSet phldrT="[Text]" custT="1"/>
      <dgm:spPr/>
      <dgm:t>
        <a:bodyPr/>
        <a:lstStyle/>
        <a:p>
          <a:r>
            <a:rPr lang="de-DE" sz="1600" dirty="0" smtClean="0"/>
            <a:t>1) Planlegg produktet</a:t>
          </a:r>
          <a:endParaRPr lang="nb-NO" sz="1600" dirty="0"/>
        </a:p>
      </dgm:t>
    </dgm:pt>
    <dgm:pt modelId="{BC4913CD-58A8-4B66-8F0D-4E4D976643C6}" type="parTrans" cxnId="{BAC41F46-7D66-4D56-B0E8-8C62E65BEBAF}">
      <dgm:prSet/>
      <dgm:spPr/>
      <dgm:t>
        <a:bodyPr/>
        <a:lstStyle/>
        <a:p>
          <a:endParaRPr lang="de-DE"/>
        </a:p>
      </dgm:t>
    </dgm:pt>
    <dgm:pt modelId="{2D7BCD4E-9980-463D-A2A7-665E12790928}" type="sibTrans" cxnId="{BAC41F46-7D66-4D56-B0E8-8C62E65BEBAF}">
      <dgm:prSet/>
      <dgm:spPr/>
      <dgm:t>
        <a:bodyPr/>
        <a:lstStyle/>
        <a:p>
          <a:endParaRPr lang="de-DE"/>
        </a:p>
      </dgm:t>
    </dgm:pt>
    <dgm:pt modelId="{65BC8511-9FF1-4EB5-9C5B-AEBED0ED89D6}">
      <dgm:prSet phldrT="[Text]" custT="1"/>
      <dgm:spPr/>
      <dgm:t>
        <a:bodyPr/>
        <a:lstStyle/>
        <a:p>
          <a:r>
            <a:rPr lang="de-DE" sz="1600" dirty="0" smtClean="0">
              <a:solidFill>
                <a:schemeClr val="bg1"/>
              </a:solidFill>
            </a:rPr>
            <a:t>2) Skisse som viser spesifikasjonene</a:t>
          </a:r>
          <a:endParaRPr lang="nb-NO" sz="1600" dirty="0">
            <a:solidFill>
              <a:schemeClr val="bg1"/>
            </a:solidFill>
          </a:endParaRPr>
        </a:p>
      </dgm:t>
    </dgm:pt>
    <dgm:pt modelId="{2861E3E0-874B-426F-BFA5-F22BD485C213}" type="parTrans" cxnId="{7F79AF18-FA1F-4718-938E-1357CEB3D26C}">
      <dgm:prSet/>
      <dgm:spPr/>
      <dgm:t>
        <a:bodyPr/>
        <a:lstStyle/>
        <a:p>
          <a:endParaRPr lang="de-DE"/>
        </a:p>
      </dgm:t>
    </dgm:pt>
    <dgm:pt modelId="{DBE87553-E378-41E9-8507-5FBA08E5BD5F}" type="sibTrans" cxnId="{7F79AF18-FA1F-4718-938E-1357CEB3D26C}">
      <dgm:prSet/>
      <dgm:spPr/>
      <dgm:t>
        <a:bodyPr/>
        <a:lstStyle/>
        <a:p>
          <a:endParaRPr lang="de-DE"/>
        </a:p>
      </dgm:t>
    </dgm:pt>
    <dgm:pt modelId="{F0E6DFB0-75C3-4CC0-9938-F0878D469D51}">
      <dgm:prSet phldrT="[Text]" custT="1"/>
      <dgm:spPr/>
      <dgm:t>
        <a:bodyPr/>
        <a:lstStyle/>
        <a:p>
          <a:r>
            <a:rPr lang="de-DE" sz="1600" dirty="0" smtClean="0"/>
            <a:t>4) Kvalitetskontroll</a:t>
          </a:r>
          <a:endParaRPr lang="nb-NO" sz="1600" dirty="0"/>
        </a:p>
      </dgm:t>
    </dgm:pt>
    <dgm:pt modelId="{D3B6441E-141D-4825-984E-F2F86AB571E6}" type="parTrans" cxnId="{632F371B-B328-47D1-9933-761056CBF71D}">
      <dgm:prSet/>
      <dgm:spPr/>
      <dgm:t>
        <a:bodyPr/>
        <a:lstStyle/>
        <a:p>
          <a:endParaRPr lang="de-DE"/>
        </a:p>
      </dgm:t>
    </dgm:pt>
    <dgm:pt modelId="{4D0C03CB-A76C-4A49-A27D-8F89F885A396}" type="sibTrans" cxnId="{632F371B-B328-47D1-9933-761056CBF71D}">
      <dgm:prSet/>
      <dgm:spPr/>
      <dgm:t>
        <a:bodyPr/>
        <a:lstStyle/>
        <a:p>
          <a:endParaRPr lang="de-DE"/>
        </a:p>
      </dgm:t>
    </dgm:pt>
    <dgm:pt modelId="{F56BA253-41E9-42E4-87EF-DAF4137FEADF}">
      <dgm:prSet phldrT="[Text]" custT="1"/>
      <dgm:spPr/>
      <dgm:t>
        <a:bodyPr/>
        <a:lstStyle/>
        <a:p>
          <a:r>
            <a:rPr lang="de-DE" sz="1600" dirty="0" smtClean="0"/>
            <a:t>3) Produksjon i verkstedet</a:t>
          </a:r>
          <a:endParaRPr lang="nb-NO" sz="1600" dirty="0"/>
        </a:p>
      </dgm:t>
    </dgm:pt>
    <dgm:pt modelId="{D4B07CED-51BE-454F-9CE5-7C82A6F91AF1}" type="parTrans" cxnId="{C0413A05-052C-46C4-A54F-557B5DC1087E}">
      <dgm:prSet/>
      <dgm:spPr/>
      <dgm:t>
        <a:bodyPr/>
        <a:lstStyle/>
        <a:p>
          <a:endParaRPr lang="de-DE"/>
        </a:p>
      </dgm:t>
    </dgm:pt>
    <dgm:pt modelId="{D3B44C63-2F5E-4F5C-9502-2CA45670DD0E}" type="sibTrans" cxnId="{C0413A05-052C-46C4-A54F-557B5DC1087E}">
      <dgm:prSet/>
      <dgm:spPr/>
      <dgm:t>
        <a:bodyPr/>
        <a:lstStyle/>
        <a:p>
          <a:endParaRPr lang="de-DE"/>
        </a:p>
      </dgm:t>
    </dgm:pt>
    <dgm:pt modelId="{4912E317-0DD0-4762-B104-B0FCDB77BC57}" type="pres">
      <dgm:prSet presAssocID="{49B5308D-CD6E-4FCF-A0B5-F8E288232B5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C9FF648-ECDA-4B78-86BC-FE6E6D40FBE6}" type="pres">
      <dgm:prSet presAssocID="{4CA07181-38A6-4402-9108-DD3AC14DADEE}" presName="node" presStyleLbl="node1" presStyleIdx="0" presStyleCnt="4" custScaleX="139726" custScaleY="135156" custRadScaleRad="101195" custRadScaleInc="250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E2E33CA-F243-4176-A03B-9103D318DA25}" type="pres">
      <dgm:prSet presAssocID="{4CA07181-38A6-4402-9108-DD3AC14DADEE}" presName="spNode" presStyleCnt="0"/>
      <dgm:spPr/>
    </dgm:pt>
    <dgm:pt modelId="{73DFE607-DD82-46C2-B1B5-BD95DBAC7D0D}" type="pres">
      <dgm:prSet presAssocID="{2D7BCD4E-9980-463D-A2A7-665E12790928}" presName="sibTrans" presStyleLbl="sibTrans1D1" presStyleIdx="0" presStyleCnt="4"/>
      <dgm:spPr/>
      <dgm:t>
        <a:bodyPr/>
        <a:lstStyle/>
        <a:p>
          <a:endParaRPr lang="de-DE"/>
        </a:p>
      </dgm:t>
    </dgm:pt>
    <dgm:pt modelId="{D05445E9-7100-45A4-B910-E4369F802110}" type="pres">
      <dgm:prSet presAssocID="{65BC8511-9FF1-4EB5-9C5B-AEBED0ED89D6}" presName="node" presStyleLbl="node1" presStyleIdx="1" presStyleCnt="4" custScaleX="150098" custScaleY="12926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ECAD058-6935-4EFE-976A-98C424236B9C}" type="pres">
      <dgm:prSet presAssocID="{65BC8511-9FF1-4EB5-9C5B-AEBED0ED89D6}" presName="spNode" presStyleCnt="0"/>
      <dgm:spPr/>
    </dgm:pt>
    <dgm:pt modelId="{443C2D34-2176-4B5E-9288-BC342F0E4099}" type="pres">
      <dgm:prSet presAssocID="{DBE87553-E378-41E9-8507-5FBA08E5BD5F}" presName="sibTrans" presStyleLbl="sibTrans1D1" presStyleIdx="1" presStyleCnt="4"/>
      <dgm:spPr/>
      <dgm:t>
        <a:bodyPr/>
        <a:lstStyle/>
        <a:p>
          <a:endParaRPr lang="de-DE"/>
        </a:p>
      </dgm:t>
    </dgm:pt>
    <dgm:pt modelId="{3E3CA672-C527-4462-BDE8-0F2302F7B359}" type="pres">
      <dgm:prSet presAssocID="{F56BA253-41E9-42E4-87EF-DAF4137FEADF}" presName="node" presStyleLbl="node1" presStyleIdx="2" presStyleCnt="4" custScaleX="128356" custScaleY="12724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BAA86B4-5215-4BE0-8697-B13DCD2469B8}" type="pres">
      <dgm:prSet presAssocID="{F56BA253-41E9-42E4-87EF-DAF4137FEADF}" presName="spNode" presStyleCnt="0"/>
      <dgm:spPr/>
    </dgm:pt>
    <dgm:pt modelId="{FEC9D28D-F3A1-4C58-A9C0-7067394A4F77}" type="pres">
      <dgm:prSet presAssocID="{D3B44C63-2F5E-4F5C-9502-2CA45670DD0E}" presName="sibTrans" presStyleLbl="sibTrans1D1" presStyleIdx="2" presStyleCnt="4"/>
      <dgm:spPr/>
      <dgm:t>
        <a:bodyPr/>
        <a:lstStyle/>
        <a:p>
          <a:endParaRPr lang="de-DE"/>
        </a:p>
      </dgm:t>
    </dgm:pt>
    <dgm:pt modelId="{5E87E73C-2D6C-496C-A35F-DDF757FC63B9}" type="pres">
      <dgm:prSet presAssocID="{F0E6DFB0-75C3-4CC0-9938-F0878D469D51}" presName="node" presStyleLbl="node1" presStyleIdx="3" presStyleCnt="4" custScaleX="147246" custScaleY="12926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7C3ABC8-269E-4432-B31E-545D40445FC0}" type="pres">
      <dgm:prSet presAssocID="{F0E6DFB0-75C3-4CC0-9938-F0878D469D51}" presName="spNode" presStyleCnt="0"/>
      <dgm:spPr/>
    </dgm:pt>
    <dgm:pt modelId="{0E9D58DE-6A6E-4312-A204-6240B38CA661}" type="pres">
      <dgm:prSet presAssocID="{4D0C03CB-A76C-4A49-A27D-8F89F885A396}" presName="sibTrans" presStyleLbl="sibTrans1D1" presStyleIdx="3" presStyleCnt="4"/>
      <dgm:spPr/>
      <dgm:t>
        <a:bodyPr/>
        <a:lstStyle/>
        <a:p>
          <a:endParaRPr lang="de-DE"/>
        </a:p>
      </dgm:t>
    </dgm:pt>
  </dgm:ptLst>
  <dgm:cxnLst>
    <dgm:cxn modelId="{632F371B-B328-47D1-9933-761056CBF71D}" srcId="{49B5308D-CD6E-4FCF-A0B5-F8E288232B5F}" destId="{F0E6DFB0-75C3-4CC0-9938-F0878D469D51}" srcOrd="3" destOrd="0" parTransId="{D3B6441E-141D-4825-984E-F2F86AB571E6}" sibTransId="{4D0C03CB-A76C-4A49-A27D-8F89F885A396}"/>
    <dgm:cxn modelId="{7F79AF18-FA1F-4718-938E-1357CEB3D26C}" srcId="{49B5308D-CD6E-4FCF-A0B5-F8E288232B5F}" destId="{65BC8511-9FF1-4EB5-9C5B-AEBED0ED89D6}" srcOrd="1" destOrd="0" parTransId="{2861E3E0-874B-426F-BFA5-F22BD485C213}" sibTransId="{DBE87553-E378-41E9-8507-5FBA08E5BD5F}"/>
    <dgm:cxn modelId="{73955D80-ACED-45A7-9D3C-E2A119A86EC3}" type="presOf" srcId="{D3B44C63-2F5E-4F5C-9502-2CA45670DD0E}" destId="{FEC9D28D-F3A1-4C58-A9C0-7067394A4F77}" srcOrd="0" destOrd="0" presId="urn:microsoft.com/office/officeart/2005/8/layout/cycle5"/>
    <dgm:cxn modelId="{970E4510-F614-459F-B0EF-68A65BBF9D3E}" type="presOf" srcId="{49B5308D-CD6E-4FCF-A0B5-F8E288232B5F}" destId="{4912E317-0DD0-4762-B104-B0FCDB77BC57}" srcOrd="0" destOrd="0" presId="urn:microsoft.com/office/officeart/2005/8/layout/cycle5"/>
    <dgm:cxn modelId="{2BC2DA19-41B6-43C5-A692-11D4A19D5F06}" type="presOf" srcId="{4CA07181-38A6-4402-9108-DD3AC14DADEE}" destId="{5C9FF648-ECDA-4B78-86BC-FE6E6D40FBE6}" srcOrd="0" destOrd="0" presId="urn:microsoft.com/office/officeart/2005/8/layout/cycle5"/>
    <dgm:cxn modelId="{913C3006-76CF-4DA2-9732-1B29A8DFFF0A}" type="presOf" srcId="{F0E6DFB0-75C3-4CC0-9938-F0878D469D51}" destId="{5E87E73C-2D6C-496C-A35F-DDF757FC63B9}" srcOrd="0" destOrd="0" presId="urn:microsoft.com/office/officeart/2005/8/layout/cycle5"/>
    <dgm:cxn modelId="{24CA8195-4B91-49B7-A43B-671AC86CD9D1}" type="presOf" srcId="{DBE87553-E378-41E9-8507-5FBA08E5BD5F}" destId="{443C2D34-2176-4B5E-9288-BC342F0E4099}" srcOrd="0" destOrd="0" presId="urn:microsoft.com/office/officeart/2005/8/layout/cycle5"/>
    <dgm:cxn modelId="{EF3A618D-71EE-42A9-98CC-1A377DD6EA53}" type="presOf" srcId="{F56BA253-41E9-42E4-87EF-DAF4137FEADF}" destId="{3E3CA672-C527-4462-BDE8-0F2302F7B359}" srcOrd="0" destOrd="0" presId="urn:microsoft.com/office/officeart/2005/8/layout/cycle5"/>
    <dgm:cxn modelId="{C0413A05-052C-46C4-A54F-557B5DC1087E}" srcId="{49B5308D-CD6E-4FCF-A0B5-F8E288232B5F}" destId="{F56BA253-41E9-42E4-87EF-DAF4137FEADF}" srcOrd="2" destOrd="0" parTransId="{D4B07CED-51BE-454F-9CE5-7C82A6F91AF1}" sibTransId="{D3B44C63-2F5E-4F5C-9502-2CA45670DD0E}"/>
    <dgm:cxn modelId="{9AE9312D-F403-4169-A042-C84650A6421D}" type="presOf" srcId="{4D0C03CB-A76C-4A49-A27D-8F89F885A396}" destId="{0E9D58DE-6A6E-4312-A204-6240B38CA661}" srcOrd="0" destOrd="0" presId="urn:microsoft.com/office/officeart/2005/8/layout/cycle5"/>
    <dgm:cxn modelId="{2A412FA1-4BA4-4DC5-8FF2-8E940199F5C0}" type="presOf" srcId="{65BC8511-9FF1-4EB5-9C5B-AEBED0ED89D6}" destId="{D05445E9-7100-45A4-B910-E4369F802110}" srcOrd="0" destOrd="0" presId="urn:microsoft.com/office/officeart/2005/8/layout/cycle5"/>
    <dgm:cxn modelId="{BAC41F46-7D66-4D56-B0E8-8C62E65BEBAF}" srcId="{49B5308D-CD6E-4FCF-A0B5-F8E288232B5F}" destId="{4CA07181-38A6-4402-9108-DD3AC14DADEE}" srcOrd="0" destOrd="0" parTransId="{BC4913CD-58A8-4B66-8F0D-4E4D976643C6}" sibTransId="{2D7BCD4E-9980-463D-A2A7-665E12790928}"/>
    <dgm:cxn modelId="{2BAC1AB3-6C14-4407-BBE9-CCBAE9C52A12}" type="presOf" srcId="{2D7BCD4E-9980-463D-A2A7-665E12790928}" destId="{73DFE607-DD82-46C2-B1B5-BD95DBAC7D0D}" srcOrd="0" destOrd="0" presId="urn:microsoft.com/office/officeart/2005/8/layout/cycle5"/>
    <dgm:cxn modelId="{F3634F37-175F-433B-82BD-E8DDB7615C91}" type="presParOf" srcId="{4912E317-0DD0-4762-B104-B0FCDB77BC57}" destId="{5C9FF648-ECDA-4B78-86BC-FE6E6D40FBE6}" srcOrd="0" destOrd="0" presId="urn:microsoft.com/office/officeart/2005/8/layout/cycle5"/>
    <dgm:cxn modelId="{CC3BB704-D0F0-45D3-919C-BC4AB0427E20}" type="presParOf" srcId="{4912E317-0DD0-4762-B104-B0FCDB77BC57}" destId="{CE2E33CA-F243-4176-A03B-9103D318DA25}" srcOrd="1" destOrd="0" presId="urn:microsoft.com/office/officeart/2005/8/layout/cycle5"/>
    <dgm:cxn modelId="{7AD3BA8F-C160-4879-B06B-E26C80A38EA0}" type="presParOf" srcId="{4912E317-0DD0-4762-B104-B0FCDB77BC57}" destId="{73DFE607-DD82-46C2-B1B5-BD95DBAC7D0D}" srcOrd="2" destOrd="0" presId="urn:microsoft.com/office/officeart/2005/8/layout/cycle5"/>
    <dgm:cxn modelId="{C64F98F1-A7EC-4885-97B0-44CB70D60CAF}" type="presParOf" srcId="{4912E317-0DD0-4762-B104-B0FCDB77BC57}" destId="{D05445E9-7100-45A4-B910-E4369F802110}" srcOrd="3" destOrd="0" presId="urn:microsoft.com/office/officeart/2005/8/layout/cycle5"/>
    <dgm:cxn modelId="{FF07DABA-8050-4771-B577-D48902824168}" type="presParOf" srcId="{4912E317-0DD0-4762-B104-B0FCDB77BC57}" destId="{CECAD058-6935-4EFE-976A-98C424236B9C}" srcOrd="4" destOrd="0" presId="urn:microsoft.com/office/officeart/2005/8/layout/cycle5"/>
    <dgm:cxn modelId="{78682214-EE14-4F1E-AD3D-AC07F2B56CAF}" type="presParOf" srcId="{4912E317-0DD0-4762-B104-B0FCDB77BC57}" destId="{443C2D34-2176-4B5E-9288-BC342F0E4099}" srcOrd="5" destOrd="0" presId="urn:microsoft.com/office/officeart/2005/8/layout/cycle5"/>
    <dgm:cxn modelId="{75EB7114-62CE-4BD6-90DD-0E2B13C37731}" type="presParOf" srcId="{4912E317-0DD0-4762-B104-B0FCDB77BC57}" destId="{3E3CA672-C527-4462-BDE8-0F2302F7B359}" srcOrd="6" destOrd="0" presId="urn:microsoft.com/office/officeart/2005/8/layout/cycle5"/>
    <dgm:cxn modelId="{B9084541-684B-41B9-BEC7-FE6B1264D36F}" type="presParOf" srcId="{4912E317-0DD0-4762-B104-B0FCDB77BC57}" destId="{7BAA86B4-5215-4BE0-8697-B13DCD2469B8}" srcOrd="7" destOrd="0" presId="urn:microsoft.com/office/officeart/2005/8/layout/cycle5"/>
    <dgm:cxn modelId="{49A8364B-B26F-42FD-96E0-CD036DEA2E39}" type="presParOf" srcId="{4912E317-0DD0-4762-B104-B0FCDB77BC57}" destId="{FEC9D28D-F3A1-4C58-A9C0-7067394A4F77}" srcOrd="8" destOrd="0" presId="urn:microsoft.com/office/officeart/2005/8/layout/cycle5"/>
    <dgm:cxn modelId="{907B6754-B49E-4FC4-8DC1-E8D457D57674}" type="presParOf" srcId="{4912E317-0DD0-4762-B104-B0FCDB77BC57}" destId="{5E87E73C-2D6C-496C-A35F-DDF757FC63B9}" srcOrd="9" destOrd="0" presId="urn:microsoft.com/office/officeart/2005/8/layout/cycle5"/>
    <dgm:cxn modelId="{1092792C-F445-4E47-A9B8-ED870FDC87BB}" type="presParOf" srcId="{4912E317-0DD0-4762-B104-B0FCDB77BC57}" destId="{07C3ABC8-269E-4432-B31E-545D40445FC0}" srcOrd="10" destOrd="0" presId="urn:microsoft.com/office/officeart/2005/8/layout/cycle5"/>
    <dgm:cxn modelId="{4C783DB1-C166-4BCD-8AD1-4BD88E629DC9}" type="presParOf" srcId="{4912E317-0DD0-4762-B104-B0FCDB77BC57}" destId="{0E9D58DE-6A6E-4312-A204-6240B38CA661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CDB823-1451-4B62-B34F-D4D793344B23}" type="datetimeFigureOut">
              <a:rPr lang="de-DE" smtClean="0"/>
              <a:t>26.01.2015</a:t>
            </a:fld>
            <a:endParaRPr lang="nb-NO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E1278-BDEA-42F7-8F3A-9D6EFB70496E}" type="slidenum">
              <a:rPr lang="de-DE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05162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E1278-BDEA-42F7-8F3A-9D6EFB70496E}" type="slidenum">
              <a:rPr lang="de-DE" smtClean="0"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20491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E414C-2082-436A-9142-FBDEB3DB80D9}" type="datetime1">
              <a:rPr lang="de-DE" smtClean="0"/>
              <a:t>26.01.2015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A819-FD16-4E6E-AA3E-A7F144C15C9A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0466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03F6-E887-4D3E-9847-DFA307D14B62}" type="datetime1">
              <a:rPr lang="de-DE" smtClean="0"/>
              <a:t>26.01.2015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A819-FD16-4E6E-AA3E-A7F144C15C9A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66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E5728-1EA5-4526-B87A-435F1F67AA5B}" type="datetime1">
              <a:rPr lang="de-DE" smtClean="0"/>
              <a:t>26.01.2015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A819-FD16-4E6E-AA3E-A7F144C15C9A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3445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6404-966A-4227-BFE5-151D6CC5EE9B}" type="datetime1">
              <a:rPr lang="de-DE" smtClean="0"/>
              <a:t>26.01.2015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A819-FD16-4E6E-AA3E-A7F144C15C9A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934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252B-1A5C-45C8-B475-620CC1960BE0}" type="datetime1">
              <a:rPr lang="de-DE" smtClean="0"/>
              <a:t>26.01.2015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A819-FD16-4E6E-AA3E-A7F144C15C9A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0942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CAD3-590F-4A9F-9949-CFA2B00DA913}" type="datetime1">
              <a:rPr lang="de-DE" smtClean="0"/>
              <a:t>26.01.2015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A819-FD16-4E6E-AA3E-A7F144C15C9A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8476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D112-3F2D-437C-B106-FE402662AA3A}" type="datetime1">
              <a:rPr lang="de-DE" smtClean="0"/>
              <a:t>26.01.2015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A819-FD16-4E6E-AA3E-A7F144C15C9A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257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3EAF-44A6-4305-8736-5B214880C104}" type="datetime1">
              <a:rPr lang="de-DE" smtClean="0"/>
              <a:t>26.01.2015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A819-FD16-4E6E-AA3E-A7F144C15C9A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7322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E930-CE94-480C-9EC3-10BFC0892FC8}" type="datetime1">
              <a:rPr lang="de-DE" smtClean="0"/>
              <a:t>26.01.2015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A819-FD16-4E6E-AA3E-A7F144C15C9A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9766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4DFF-C05F-4360-A737-14BDBCAB21EA}" type="datetime1">
              <a:rPr lang="de-DE" smtClean="0"/>
              <a:t>26.01.2015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A819-FD16-4E6E-AA3E-A7F144C15C9A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4708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F53C-77F3-4988-8079-D5AA239BFD63}" type="datetime1">
              <a:rPr lang="de-DE" smtClean="0"/>
              <a:t>26.01.2015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A819-FD16-4E6E-AA3E-A7F144C15C9A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651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l="20000" t="5000" r="20000"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9E8D6-35C5-4F2E-99D6-EB2577AC333D}" type="datetime1">
              <a:rPr lang="de-DE" smtClean="0"/>
              <a:t>26.01.2015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6A819-FD16-4E6E-AA3E-A7F144C15C9A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784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772400" cy="1470025"/>
          </a:xfrm>
        </p:spPr>
        <p:txBody>
          <a:bodyPr/>
          <a:lstStyle/>
          <a:p>
            <a:r>
              <a:rPr dirty="0" smtClean="0"/>
              <a:t>God morgen!   </a:t>
            </a:r>
            <a:endParaRPr lang="nb-NO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5536" y="2420888"/>
            <a:ext cx="8280920" cy="1752600"/>
          </a:xfrm>
        </p:spPr>
        <p:txBody>
          <a:bodyPr>
            <a:noAutofit/>
          </a:bodyPr>
          <a:lstStyle/>
          <a:p>
            <a:r>
              <a:rPr lang="de-DE" sz="4000" dirty="0" smtClean="0">
                <a:solidFill>
                  <a:schemeClr val="tx1"/>
                </a:solidFill>
              </a:rPr>
              <a:t>I leksjonene som følger, </a:t>
            </a:r>
            <a:br>
              <a:rPr lang="de-DE" sz="4000" dirty="0" smtClean="0">
                <a:solidFill>
                  <a:schemeClr val="tx1"/>
                </a:solidFill>
              </a:rPr>
            </a:br>
            <a:r>
              <a:rPr lang="de-DE" sz="4000" dirty="0" err="1" smtClean="0">
                <a:solidFill>
                  <a:schemeClr val="tx1"/>
                </a:solidFill>
              </a:rPr>
              <a:t>skal</a:t>
            </a:r>
            <a:r>
              <a:rPr lang="de-DE" sz="4000" dirty="0" smtClean="0">
                <a:solidFill>
                  <a:schemeClr val="tx1"/>
                </a:solidFill>
              </a:rPr>
              <a:t> du </a:t>
            </a:r>
            <a:r>
              <a:rPr lang="de-DE" sz="4000" dirty="0" err="1" smtClean="0">
                <a:solidFill>
                  <a:schemeClr val="tx1"/>
                </a:solidFill>
              </a:rPr>
              <a:t>bygge</a:t>
            </a:r>
            <a:r>
              <a:rPr lang="de-DE" sz="4000" dirty="0" smtClean="0">
                <a:solidFill>
                  <a:schemeClr val="tx1"/>
                </a:solidFill>
              </a:rPr>
              <a:t> noe.</a:t>
            </a:r>
            <a:r>
              <a:rPr dirty="0" smtClean="0"/>
              <a:t>  </a:t>
            </a:r>
            <a:r>
              <a:rPr lang="de-DE" sz="4000" dirty="0" smtClean="0">
                <a:solidFill>
                  <a:schemeClr val="tx1"/>
                </a:solidFill>
              </a:rPr>
              <a:t>Du</a:t>
            </a:r>
            <a:r>
              <a:rPr dirty="0" smtClean="0"/>
              <a:t> </a:t>
            </a:r>
            <a:r>
              <a:rPr lang="de-DE" sz="4000" dirty="0" smtClean="0">
                <a:solidFill>
                  <a:schemeClr val="tx1"/>
                </a:solidFill>
              </a:rPr>
              <a:t>kan</a:t>
            </a:r>
            <a:r>
              <a:rPr dirty="0" smtClean="0"/>
              <a:t> </a:t>
            </a:r>
            <a:r>
              <a:rPr lang="de-DE" sz="4000" dirty="0" smtClean="0">
                <a:solidFill>
                  <a:schemeClr val="tx1"/>
                </a:solidFill>
              </a:rPr>
              <a:t>se</a:t>
            </a:r>
            <a:r>
              <a:rPr dirty="0" smtClean="0"/>
              <a:t> </a:t>
            </a:r>
            <a:r>
              <a:rPr lang="de-DE" sz="4000" dirty="0" smtClean="0">
                <a:solidFill>
                  <a:schemeClr val="tx1"/>
                </a:solidFill>
              </a:rPr>
              <a:t>den </a:t>
            </a:r>
            <a:r>
              <a:rPr lang="de-DE" sz="4000" dirty="0" err="1" smtClean="0">
                <a:solidFill>
                  <a:schemeClr val="tx1"/>
                </a:solidFill>
              </a:rPr>
              <a:t>gjenstanden</a:t>
            </a:r>
            <a:r>
              <a:rPr lang="de-DE" sz="4000" dirty="0" smtClean="0">
                <a:solidFill>
                  <a:schemeClr val="tx1"/>
                </a:solidFill>
              </a:rPr>
              <a:t> du skal bygge </a:t>
            </a:r>
            <a:r>
              <a:rPr lang="de-DE" sz="4000" dirty="0" err="1" smtClean="0">
                <a:solidFill>
                  <a:schemeClr val="tx1"/>
                </a:solidFill>
              </a:rPr>
              <a:t>på</a:t>
            </a:r>
            <a:r>
              <a:rPr lang="de-DE" sz="4000" dirty="0" smtClean="0">
                <a:solidFill>
                  <a:schemeClr val="tx1"/>
                </a:solidFill>
              </a:rPr>
              <a:t> </a:t>
            </a:r>
            <a:r>
              <a:rPr lang="de-DE" sz="4000" dirty="0" err="1" smtClean="0">
                <a:solidFill>
                  <a:schemeClr val="tx1"/>
                </a:solidFill>
              </a:rPr>
              <a:t>hvert</a:t>
            </a:r>
            <a:r>
              <a:rPr lang="de-DE" sz="4000" dirty="0" smtClean="0">
                <a:solidFill>
                  <a:schemeClr val="tx1"/>
                </a:solidFill>
              </a:rPr>
              <a:t> </a:t>
            </a:r>
            <a:r>
              <a:rPr lang="de-DE" sz="4000" dirty="0" err="1" smtClean="0">
                <a:solidFill>
                  <a:schemeClr val="tx1"/>
                </a:solidFill>
              </a:rPr>
              <a:t>eneste</a:t>
            </a:r>
            <a:r>
              <a:rPr dirty="0" smtClean="0"/>
              <a:t> </a:t>
            </a:r>
            <a:r>
              <a:rPr lang="de-DE" sz="4000" dirty="0" smtClean="0">
                <a:solidFill>
                  <a:schemeClr val="tx1"/>
                </a:solidFill>
              </a:rPr>
              <a:t>bilde</a:t>
            </a:r>
            <a:r>
              <a:rPr dirty="0" smtClean="0"/>
              <a:t> </a:t>
            </a:r>
            <a:r>
              <a:rPr lang="de-DE" sz="4000" dirty="0" smtClean="0">
                <a:solidFill>
                  <a:schemeClr val="tx1"/>
                </a:solidFill>
              </a:rPr>
              <a:t>på</a:t>
            </a:r>
            <a:r>
              <a:rPr dirty="0" smtClean="0"/>
              <a:t> </a:t>
            </a:r>
            <a:r>
              <a:rPr lang="de-DE" sz="4000" dirty="0" smtClean="0">
                <a:solidFill>
                  <a:schemeClr val="tx1"/>
                </a:solidFill>
              </a:rPr>
              <a:t>neste</a:t>
            </a:r>
            <a:r>
              <a:rPr dirty="0" smtClean="0"/>
              <a:t> </a:t>
            </a:r>
            <a:r>
              <a:rPr lang="de-DE" sz="4000" dirty="0" smtClean="0">
                <a:solidFill>
                  <a:schemeClr val="tx1"/>
                </a:solidFill>
              </a:rPr>
              <a:t>side.</a:t>
            </a:r>
            <a:endParaRPr lang="nb-NO" sz="4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394" t="28698" r="33212" b="15861"/>
          <a:stretch/>
        </p:blipFill>
        <p:spPr bwMode="auto">
          <a:xfrm>
            <a:off x="7452080" y="1197565"/>
            <a:ext cx="1080000" cy="1050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e 5" descr="J:\MaScil\PoM\eu-logo-flagge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3317" y="6237311"/>
            <a:ext cx="517525" cy="3378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ktangel 4"/>
          <p:cNvSpPr/>
          <p:nvPr/>
        </p:nvSpPr>
        <p:spPr>
          <a:xfrm>
            <a:off x="983779" y="6063820"/>
            <a:ext cx="7164496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Forfatter: </a:t>
            </a:r>
            <a:r>
              <a:rPr lang="en-US" sz="1000" i="1" dirty="0"/>
              <a:t>mascil</a:t>
            </a:r>
            <a:r>
              <a:rPr lang="en-US" sz="1000" dirty="0"/>
              <a:t> team Freiburg, Tyskland, i samarbeid med firmaet SSS Siedle. </a:t>
            </a:r>
          </a:p>
          <a:p>
            <a:pPr algn="ctr"/>
            <a:r>
              <a:rPr lang="en-US" sz="1050" i="1" dirty="0"/>
              <a:t>CC BY-SA mascil consortium 2014</a:t>
            </a:r>
          </a:p>
          <a:p>
            <a:pPr algn="ctr"/>
            <a:r>
              <a:rPr lang="en-US" sz="900" i="1" dirty="0"/>
              <a:t>mascil</a:t>
            </a:r>
            <a:r>
              <a:rPr lang="en-US" sz="900" dirty="0"/>
              <a:t>-prosjektet har mottatt støtte fra EUs sjuende rammeprogram for forskning, teknologisk utvikling</a:t>
            </a:r>
            <a:r>
              <a:rPr dirty="0" smtClean="0"/>
              <a:t> </a:t>
            </a:r>
            <a:r>
              <a:rPr lang="en-US" sz="900" dirty="0" smtClean="0"/>
              <a:t>og demonstrasjon under tilskuddsavtale nr. 320 693</a:t>
            </a:r>
            <a:endParaRPr lang="nb-NO" sz="900" dirty="0"/>
          </a:p>
        </p:txBody>
      </p:sp>
      <p:pic>
        <p:nvPicPr>
          <p:cNvPr id="8" name="Bilde 7" descr="mascil_Logo_RGB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69048"/>
            <a:ext cx="919480" cy="474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91284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rmAutofit/>
          </a:bodyPr>
          <a:lstStyle/>
          <a:p>
            <a:r>
              <a:rPr dirty="0" smtClean="0"/>
              <a:t>Hvem kan gjette hva det er?</a:t>
            </a:r>
            <a:endParaRPr lang="nb-NO" dirty="0"/>
          </a:p>
        </p:txBody>
      </p:sp>
      <p:pic>
        <p:nvPicPr>
          <p:cNvPr id="9" name="Inhaltsplatzhalter 8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63"/>
          <a:stretch/>
        </p:blipFill>
        <p:spPr bwMode="auto">
          <a:xfrm>
            <a:off x="4588103" y="2052092"/>
            <a:ext cx="2216139" cy="175128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8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69" t="-1545" r="948" b="-46"/>
          <a:stretch/>
        </p:blipFill>
        <p:spPr bwMode="auto">
          <a:xfrm rot="16200000">
            <a:off x="6918425" y="3703494"/>
            <a:ext cx="1843578" cy="1639882"/>
          </a:xfrm>
          <a:prstGeom prst="rect">
            <a:avLst/>
          </a:prstGeom>
          <a:noFill/>
          <a:ln>
            <a:noFill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Grafik 1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060848"/>
            <a:ext cx="1534001" cy="1914116"/>
          </a:xfrm>
          <a:prstGeom prst="rect">
            <a:avLst/>
          </a:prstGeom>
        </p:spPr>
      </p:pic>
      <p:pic>
        <p:nvPicPr>
          <p:cNvPr id="14" name="Grafik 13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21" t="662" r="16556" b="-662"/>
          <a:stretch/>
        </p:blipFill>
        <p:spPr bwMode="auto">
          <a:xfrm>
            <a:off x="2627784" y="3592518"/>
            <a:ext cx="1683184" cy="17551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Bilde 10" descr="J:\MaScil\PoM\eu-logo-flagge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3317" y="6237311"/>
            <a:ext cx="517525" cy="33782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ektangel 14"/>
          <p:cNvSpPr/>
          <p:nvPr/>
        </p:nvSpPr>
        <p:spPr>
          <a:xfrm>
            <a:off x="983779" y="6063820"/>
            <a:ext cx="7164496" cy="823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Forfatter: </a:t>
            </a:r>
            <a:r>
              <a:rPr lang="en-US" sz="1000" i="1" dirty="0"/>
              <a:t>mascil</a:t>
            </a:r>
            <a:r>
              <a:rPr lang="en-US" sz="1000" dirty="0"/>
              <a:t> team Freiburg, Tyskland, i samarbeid med firmaet SSS Siedle. </a:t>
            </a:r>
          </a:p>
          <a:p>
            <a:pPr algn="ctr"/>
            <a:r>
              <a:rPr lang="en-US" sz="1050" i="1" dirty="0"/>
              <a:t>CC BY-SA mascil consortium 2014</a:t>
            </a:r>
          </a:p>
          <a:p>
            <a:pPr algn="ctr"/>
            <a:r>
              <a:rPr lang="en-US" sz="900" i="1" dirty="0"/>
              <a:t>mascil</a:t>
            </a:r>
            <a:r>
              <a:rPr lang="en-US" sz="900" dirty="0"/>
              <a:t>-prosjektet har mottatt støtte fra EUs sjuende </a:t>
            </a:r>
            <a:r>
              <a:rPr lang="en-US" sz="900" dirty="0" err="1"/>
              <a:t>rammeprogram</a:t>
            </a:r>
            <a:r>
              <a:rPr lang="en-US" sz="900" dirty="0"/>
              <a:t> </a:t>
            </a:r>
            <a:r>
              <a:rPr lang="en-US" sz="900" dirty="0" smtClean="0"/>
              <a:t>for </a:t>
            </a:r>
            <a:r>
              <a:rPr lang="en-US" sz="900" dirty="0"/>
              <a:t>forskning, </a:t>
            </a:r>
            <a:r>
              <a:rPr lang="en-US" sz="900" dirty="0" err="1" smtClean="0"/>
              <a:t>teknologisk</a:t>
            </a:r>
            <a:r>
              <a:rPr lang="en-US" sz="900" dirty="0" smtClean="0"/>
              <a:t> </a:t>
            </a:r>
            <a:r>
              <a:rPr lang="en-US" sz="900" dirty="0" err="1" smtClean="0"/>
              <a:t>utvikling</a:t>
            </a:r>
            <a:r>
              <a:rPr dirty="0" smtClean="0"/>
              <a:t>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en-US" sz="900" dirty="0" smtClean="0"/>
              <a:t>og </a:t>
            </a:r>
            <a:r>
              <a:rPr lang="en-US" sz="900" dirty="0" err="1" smtClean="0"/>
              <a:t>demonstrasjon</a:t>
            </a:r>
            <a:r>
              <a:rPr lang="en-US" sz="900" dirty="0" smtClean="0"/>
              <a:t> under tilskuddsavtale nr. 320 693</a:t>
            </a:r>
            <a:endParaRPr lang="nb-NO" sz="900" dirty="0"/>
          </a:p>
        </p:txBody>
      </p:sp>
      <p:pic>
        <p:nvPicPr>
          <p:cNvPr id="16" name="Bilde 15" descr="mascil_Logo_RGB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69048"/>
            <a:ext cx="919480" cy="474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54927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Oppgave:</a:t>
            </a:r>
            <a:endParaRPr lang="nb-NO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7482106" cy="4857403"/>
          </a:xfrm>
        </p:spPr>
        <p:txBody>
          <a:bodyPr>
            <a:normAutofit fontScale="85000" lnSpcReduction="20000"/>
          </a:bodyPr>
          <a:lstStyle/>
          <a:p>
            <a:r>
              <a:rPr dirty="0" smtClean="0"/>
              <a:t>Lag din egen rørklemme for å feste en treningsstang med diameter på 37 mm mellom to dørstolper. Det som er vanskelig med dette, er at når du har bøyd metallplaten kan du ikke lenger kutte den. </a:t>
            </a:r>
            <a:endParaRPr lang="nb-NO" dirty="0" smtClean="0"/>
          </a:p>
          <a:p>
            <a:r>
              <a:rPr dirty="0" smtClean="0"/>
              <a:t>Fortsett med denne oppgaven akkurat som en virkelig ingeniør ville gjøre det: </a:t>
            </a:r>
            <a:endParaRPr lang="nb-NO" dirty="0" smtClean="0"/>
          </a:p>
          <a:p>
            <a:pPr lvl="1">
              <a:buFont typeface="Symbol" panose="05050102010706020507" pitchFamily="18" charset="2"/>
              <a:buChar char="-"/>
            </a:pPr>
            <a:r>
              <a:rPr dirty="0" smtClean="0"/>
              <a:t>Utarbeid en skisse som omfatter alle spesifikasjonene </a:t>
            </a:r>
            <a:endParaRPr lang="nb-NO" dirty="0" smtClean="0"/>
          </a:p>
          <a:p>
            <a:pPr lvl="1">
              <a:buFont typeface="Symbol" panose="05050102010706020507" pitchFamily="18" charset="2"/>
              <a:buChar char="-"/>
            </a:pPr>
            <a:r>
              <a:rPr dirty="0" smtClean="0"/>
              <a:t>Lag en prototype</a:t>
            </a:r>
            <a:endParaRPr lang="nb-NO" dirty="0"/>
          </a:p>
          <a:p>
            <a:r>
              <a:rPr dirty="0" smtClean="0"/>
              <a:t>Forbered en presentasjon for dine klassekamerater som inkluderer skissen din, trinnene i arbeidsprosessen og resultatene. </a:t>
            </a:r>
            <a:endParaRPr lang="nb-NO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50" t="41094" r="70700" b="48781"/>
          <a:stretch/>
        </p:blipFill>
        <p:spPr bwMode="auto">
          <a:xfrm>
            <a:off x="6876256" y="3645024"/>
            <a:ext cx="1554480" cy="987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e 5" descr="J:\MaScil\PoM\eu-logo-flagg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3317" y="6237311"/>
            <a:ext cx="517525" cy="33782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ktangel 6"/>
          <p:cNvSpPr/>
          <p:nvPr/>
        </p:nvSpPr>
        <p:spPr>
          <a:xfrm>
            <a:off x="983779" y="6063820"/>
            <a:ext cx="7164496" cy="823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Forfatter: </a:t>
            </a:r>
            <a:r>
              <a:rPr lang="en-US" sz="1000" i="1" dirty="0"/>
              <a:t>mascil</a:t>
            </a:r>
            <a:r>
              <a:rPr lang="en-US" sz="1000" dirty="0"/>
              <a:t> team Freiburg, Tyskland, i samarbeid med firmaet SSS Siedle. </a:t>
            </a:r>
          </a:p>
          <a:p>
            <a:pPr algn="ctr"/>
            <a:r>
              <a:rPr lang="en-US" sz="1050" i="1" dirty="0"/>
              <a:t>CC BY-SA mascil consortium 2014</a:t>
            </a:r>
          </a:p>
          <a:p>
            <a:pPr algn="ctr"/>
            <a:r>
              <a:rPr lang="en-US" sz="900" i="1" dirty="0"/>
              <a:t>mascil</a:t>
            </a:r>
            <a:r>
              <a:rPr lang="en-US" sz="900" dirty="0"/>
              <a:t>-prosjektet har mottatt støtte fra EUs sjuende rammeprogram for forskning, teknologisk </a:t>
            </a:r>
            <a:r>
              <a:rPr lang="en-US" sz="900" dirty="0" err="1"/>
              <a:t>utvikling</a:t>
            </a:r>
            <a:r>
              <a:rPr dirty="0" smtClean="0"/>
              <a:t>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en-US" sz="900" dirty="0" smtClean="0"/>
              <a:t>og demonstrasjon under tilskuddsavtale nr. 320 693</a:t>
            </a:r>
            <a:endParaRPr lang="nb-NO" sz="900" dirty="0"/>
          </a:p>
        </p:txBody>
      </p:sp>
      <p:pic>
        <p:nvPicPr>
          <p:cNvPr id="8" name="Bilde 7" descr="mascil_Logo_RGB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69048"/>
            <a:ext cx="919480" cy="474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53281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2998"/>
            <a:ext cx="8229600" cy="1143000"/>
          </a:xfrm>
        </p:spPr>
        <p:txBody>
          <a:bodyPr/>
          <a:lstStyle/>
          <a:p>
            <a:r>
              <a:rPr lang="en-GB" b="1" dirty="0"/>
              <a:t>Prosedyren</a:t>
            </a:r>
            <a:endParaRPr lang="nb-NO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620688"/>
            <a:ext cx="8291264" cy="54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en-GB" sz="2200" dirty="0" smtClean="0"/>
              <a:t>Dette arbeidsflytdiagrammet veileder deg om trinnene i arbeidsprosessen. Mest sannsynlig vil du gå gjennom trinnene mer enn én gang før du har det perfekte produktet i hendene. </a:t>
            </a:r>
            <a:endParaRPr lang="nb-NO" sz="2200" dirty="0"/>
          </a:p>
          <a:p>
            <a:pPr marL="0" lvl="0" indent="0">
              <a:buNone/>
            </a:pPr>
            <a:endParaRPr lang="nb-NO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1289195178"/>
              </p:ext>
            </p:extLst>
          </p:nvPr>
        </p:nvGraphicFramePr>
        <p:xfrm>
          <a:off x="1115616" y="1124744"/>
          <a:ext cx="6936432" cy="3544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Bilde 5" descr="J:\MaScil\PoM\eu-logo-flagge.jp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3317" y="6237311"/>
            <a:ext cx="517525" cy="33782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ktangel 6"/>
          <p:cNvSpPr/>
          <p:nvPr/>
        </p:nvSpPr>
        <p:spPr>
          <a:xfrm>
            <a:off x="983779" y="6063820"/>
            <a:ext cx="7164496" cy="823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Forfatter: </a:t>
            </a:r>
            <a:r>
              <a:rPr lang="en-US" sz="1000" i="1" dirty="0"/>
              <a:t>mascil</a:t>
            </a:r>
            <a:r>
              <a:rPr lang="en-US" sz="1000" dirty="0"/>
              <a:t> team Freiburg, Tyskland, i samarbeid med firmaet SSS Siedle. </a:t>
            </a:r>
          </a:p>
          <a:p>
            <a:pPr algn="ctr"/>
            <a:r>
              <a:rPr lang="en-US" sz="1050" i="1" dirty="0"/>
              <a:t>CC BY-SA mascil consortium 2014</a:t>
            </a:r>
          </a:p>
          <a:p>
            <a:pPr algn="ctr"/>
            <a:r>
              <a:rPr lang="en-US" sz="900" i="1" dirty="0"/>
              <a:t>mascil</a:t>
            </a:r>
            <a:r>
              <a:rPr lang="en-US" sz="900" dirty="0"/>
              <a:t>-prosjektet har mottatt støtte fra EUs sjuende rammeprogram for forskning, teknologisk </a:t>
            </a:r>
            <a:r>
              <a:rPr lang="en-US" sz="900" dirty="0" err="1"/>
              <a:t>utvikling</a:t>
            </a:r>
            <a:r>
              <a:rPr dirty="0" smtClean="0"/>
              <a:t>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en-US" sz="900" dirty="0" smtClean="0"/>
              <a:t>og demonstrasjon under tilskuddsavtale nr. 320 693</a:t>
            </a:r>
            <a:endParaRPr lang="nb-NO" sz="900" dirty="0"/>
          </a:p>
        </p:txBody>
      </p:sp>
      <p:pic>
        <p:nvPicPr>
          <p:cNvPr id="8" name="Bilde 7" descr="mascil_Logo_RGB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69048"/>
            <a:ext cx="919480" cy="474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69210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Merk:</a:t>
            </a:r>
            <a:endParaRPr lang="nb-NO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dirty="0" smtClean="0"/>
              <a:t>Du har tilgang til strimler av papir, kartong og bøyelig </a:t>
            </a:r>
            <a:r>
              <a:rPr dirty="0" err="1" smtClean="0"/>
              <a:t>metall</a:t>
            </a:r>
            <a:r>
              <a:rPr dirty="0" smtClean="0"/>
              <a:t> </a:t>
            </a:r>
            <a:r>
              <a:rPr dirty="0" err="1" smtClean="0"/>
              <a:t>som</a:t>
            </a:r>
            <a:r>
              <a:rPr dirty="0" smtClean="0"/>
              <a:t> du kan bruke for de innledende eksperimentene. </a:t>
            </a:r>
            <a:endParaRPr lang="nb-NO" dirty="0"/>
          </a:p>
          <a:p>
            <a:pPr lvl="0"/>
            <a:r>
              <a:rPr dirty="0" smtClean="0"/>
              <a:t>Før du kan lage din prototype i verkstedet, må du fortelle instruktøren din nøyaktig hvor langt det stykket tynnplate han/hun skal skjære til for deg skal være.</a:t>
            </a: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5" name="Bilde 4" descr="J:\MaScil\PoM\eu-logo-flagg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3317" y="6237311"/>
            <a:ext cx="517525" cy="3378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ktangel 5"/>
          <p:cNvSpPr/>
          <p:nvPr/>
        </p:nvSpPr>
        <p:spPr>
          <a:xfrm>
            <a:off x="983779" y="6063820"/>
            <a:ext cx="7164496" cy="823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Forfatter: </a:t>
            </a:r>
            <a:r>
              <a:rPr lang="en-US" sz="1000" i="1" dirty="0"/>
              <a:t>mascil</a:t>
            </a:r>
            <a:r>
              <a:rPr lang="en-US" sz="1000" dirty="0"/>
              <a:t> team Freiburg, Tyskland, i samarbeid med firmaet SSS Siedle. </a:t>
            </a:r>
          </a:p>
          <a:p>
            <a:pPr algn="ctr"/>
            <a:r>
              <a:rPr lang="en-US" sz="1050" i="1" dirty="0"/>
              <a:t>CC BY-SA mascil consortium 2014</a:t>
            </a:r>
          </a:p>
          <a:p>
            <a:pPr algn="ctr"/>
            <a:r>
              <a:rPr lang="en-US" sz="900" i="1" dirty="0"/>
              <a:t>mascil</a:t>
            </a:r>
            <a:r>
              <a:rPr lang="en-US" sz="900" dirty="0"/>
              <a:t>-prosjektet har mottatt støtte fra EUs sjuende rammeprogram for forskning, teknologisk </a:t>
            </a:r>
            <a:r>
              <a:rPr lang="en-US" sz="900" dirty="0" err="1"/>
              <a:t>utvikling</a:t>
            </a:r>
            <a:r>
              <a:rPr dirty="0" smtClean="0"/>
              <a:t>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en-US" sz="900" dirty="0" smtClean="0"/>
              <a:t>og demonstrasjon under tilskuddsavtale nr. 320 693</a:t>
            </a:r>
            <a:endParaRPr lang="nb-NO" sz="900" dirty="0"/>
          </a:p>
        </p:txBody>
      </p:sp>
      <p:pic>
        <p:nvPicPr>
          <p:cNvPr id="7" name="Bilde 6" descr="mascil_Logo_RGB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69048"/>
            <a:ext cx="919480" cy="474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36116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marL="0" indent="0" algn="ctr">
              <a:buNone/>
            </a:pPr>
            <a:r>
              <a:rPr lang="de-DE" sz="10000" dirty="0" smtClean="0"/>
              <a:t>Ha</a:t>
            </a:r>
            <a:r>
              <a:rPr dirty="0" smtClean="0"/>
              <a:t> </a:t>
            </a:r>
            <a:r>
              <a:rPr lang="de-DE" sz="10000" dirty="0" smtClean="0"/>
              <a:t>det gøy!</a:t>
            </a:r>
            <a:endParaRPr lang="nb-NO" sz="10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394" t="28698" r="33212" b="15861"/>
          <a:stretch/>
        </p:blipFill>
        <p:spPr bwMode="auto">
          <a:xfrm>
            <a:off x="7452320" y="2348880"/>
            <a:ext cx="1080000" cy="1050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Bilde 4" descr="J:\MaScil\PoM\eu-logo-flagge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3317" y="6237311"/>
            <a:ext cx="517525" cy="3378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ktangel 5"/>
          <p:cNvSpPr/>
          <p:nvPr/>
        </p:nvSpPr>
        <p:spPr>
          <a:xfrm>
            <a:off x="983779" y="6063820"/>
            <a:ext cx="7164496" cy="823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Forfatter: </a:t>
            </a:r>
            <a:r>
              <a:rPr lang="en-US" sz="1000" i="1" dirty="0"/>
              <a:t>mascil</a:t>
            </a:r>
            <a:r>
              <a:rPr lang="en-US" sz="1000" dirty="0"/>
              <a:t> team Freiburg, Tyskland, i samarbeid med firmaet SSS Siedle. </a:t>
            </a:r>
          </a:p>
          <a:p>
            <a:pPr algn="ctr"/>
            <a:r>
              <a:rPr lang="en-US" sz="1050" i="1" dirty="0"/>
              <a:t>CC BY-SA mascil consortium 2014</a:t>
            </a:r>
          </a:p>
          <a:p>
            <a:pPr algn="ctr"/>
            <a:r>
              <a:rPr lang="en-US" sz="900" i="1" dirty="0"/>
              <a:t>mascil</a:t>
            </a:r>
            <a:r>
              <a:rPr lang="en-US" sz="900" dirty="0"/>
              <a:t>-prosjektet har mottatt støtte fra EUs sjuende rammeprogram for forskning, teknologisk </a:t>
            </a:r>
            <a:r>
              <a:rPr lang="en-US" sz="900" dirty="0" err="1"/>
              <a:t>utvikling</a:t>
            </a:r>
            <a:r>
              <a:rPr dirty="0" smtClean="0"/>
              <a:t>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en-US" sz="900" dirty="0" smtClean="0"/>
              <a:t>og demonstrasjon under tilskuddsavtale nr. 320 693</a:t>
            </a:r>
            <a:endParaRPr lang="nb-NO" sz="900" dirty="0"/>
          </a:p>
        </p:txBody>
      </p:sp>
      <p:pic>
        <p:nvPicPr>
          <p:cNvPr id="7" name="Bilde 6" descr="mascil_Logo_RGB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69048"/>
            <a:ext cx="919480" cy="474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52041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407</Words>
  <Application>Microsoft Office PowerPoint</Application>
  <PresentationFormat>Skjermfremvisning (4:3)</PresentationFormat>
  <Paragraphs>46</Paragraphs>
  <Slides>6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Symbol</vt:lpstr>
      <vt:lpstr>Larissa</vt:lpstr>
      <vt:lpstr>God morgen!   </vt:lpstr>
      <vt:lpstr>Hvem kan gjette hva det er?</vt:lpstr>
      <vt:lpstr>Oppgave:</vt:lpstr>
      <vt:lpstr>Prosedyren</vt:lpstr>
      <vt:lpstr>Merk: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Guten Morgen</dc:title>
  <dc:creator>Anika</dc:creator>
  <cp:lastModifiedBy>Svein Arne Sikko</cp:lastModifiedBy>
  <cp:revision>37</cp:revision>
  <dcterms:created xsi:type="dcterms:W3CDTF">2014-07-06T09:59:36Z</dcterms:created>
  <dcterms:modified xsi:type="dcterms:W3CDTF">2015-01-26T09:18:27Z</dcterms:modified>
</cp:coreProperties>
</file>