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71" r:id="rId4"/>
    <p:sldId id="266" r:id="rId5"/>
    <p:sldId id="272" r:id="rId6"/>
    <p:sldId id="273" r:id="rId7"/>
    <p:sldId id="269" r:id="rId8"/>
    <p:sldId id="275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4D236"/>
    <a:srgbClr val="8DA375"/>
    <a:srgbClr val="C1CF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794" autoAdjust="0"/>
  </p:normalViewPr>
  <p:slideViewPr>
    <p:cSldViewPr snapToGrid="0" snapToObjects="1">
      <p:cViewPr varScale="1">
        <p:scale>
          <a:sx n="64" d="100"/>
          <a:sy n="64" d="100"/>
        </p:scale>
        <p:origin x="7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51DB13-8B38-B042-8945-119E2A2B7D54}" type="datetimeFigureOut">
              <a:rPr lang="en-US" smtClean="0"/>
              <a:t>12/1/2014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6A12D4-6A2B-9E46-B80F-705C9EA321AF}" type="slidenum">
              <a:rPr lang="en-US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57645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A12D4-6A2B-9E46-B80F-705C9EA321AF}" type="slidenum">
              <a:rPr lang="en-US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11429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A12D4-6A2B-9E46-B80F-705C9EA321AF}" type="slidenum">
              <a:rPr lang="en-US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704974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A12D4-6A2B-9E46-B80F-705C9EA321AF}" type="slidenum">
              <a:rPr lang="en-US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704974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	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A12D4-6A2B-9E46-B80F-705C9EA321AF}" type="slidenum">
              <a:rPr lang="en-US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52389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6A12D4-6A2B-9E46-B80F-705C9EA321AF}" type="slidenum">
              <a:rPr lang="en-US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70497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1BD8-D732-3649-BF4F-B81352AC8426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E06CA-0160-C047-90C8-0DF1167D88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1BD8-D732-3649-BF4F-B81352AC8426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E06CA-0160-C047-90C8-0DF1167D88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1BD8-D732-3649-BF4F-B81352AC8426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E06CA-0160-C047-90C8-0DF1167D88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1BD8-D732-3649-BF4F-B81352AC8426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E06CA-0160-C047-90C8-0DF1167D88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1BD8-D732-3649-BF4F-B81352AC8426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E06CA-0160-C047-90C8-0DF1167D88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1BD8-D732-3649-BF4F-B81352AC8426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E06CA-0160-C047-90C8-0DF1167D88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1BD8-D732-3649-BF4F-B81352AC8426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E06CA-0160-C047-90C8-0DF1167D88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1BD8-D732-3649-BF4F-B81352AC8426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E06CA-0160-C047-90C8-0DF1167D88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1BD8-D732-3649-BF4F-B81352AC8426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E06CA-0160-C047-90C8-0DF1167D88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1BD8-D732-3649-BF4F-B81352AC8426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E06CA-0160-C047-90C8-0DF1167D88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1BD8-D732-3649-BF4F-B81352AC8426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E06CA-0160-C047-90C8-0DF1167D88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E1BD8-D732-3649-BF4F-B81352AC8426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© Centre for Research in Mathematics Education, University of Nottingham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E06CA-0160-C047-90C8-0DF1167D882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mascil_Logo_4C.eps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33917" y="6070600"/>
            <a:ext cx="1117600" cy="571500"/>
          </a:xfrm>
          <a:prstGeom prst="rect">
            <a:avLst/>
          </a:prstGeom>
        </p:spPr>
      </p:pic>
      <p:pic>
        <p:nvPicPr>
          <p:cNvPr id="8" name="Grafik 2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5287" y="6149025"/>
            <a:ext cx="850354" cy="572450"/>
          </a:xfrm>
          <a:prstGeom prst="rect">
            <a:avLst/>
          </a:prstGeom>
        </p:spPr>
      </p:pic>
      <p:pic>
        <p:nvPicPr>
          <p:cNvPr id="9" name="Grafik 4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7193" y="6149025"/>
            <a:ext cx="708094" cy="576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.uk/url?url=http://mom.me/in-the-loop/7930-video-deaf-boy-hears-fathers-voice-first-time/&amp;rct=j&amp;frm=1&amp;q=&amp;esrc=s&amp;sa=U&amp;ei=wGvrU9KmO66p7Abd1IDoAQ&amp;ved=0CB4Q9QEwBA&amp;usg=AFQjCNGYgeKzhX6sL1oD19JsvBOqrN-6VQ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9u9Ja4wyUaU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continuingeducation.com/Audiolog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030148" y="1083822"/>
            <a:ext cx="7115536" cy="16495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 smtClean="0"/>
              <a:t>Månedens realfagsoppgave</a:t>
            </a:r>
            <a:r>
              <a:t/>
            </a:r>
            <a:br/>
            <a:endParaRPr lang="nb-NO" sz="3600" dirty="0"/>
          </a:p>
          <a:p>
            <a:r>
              <a:rPr dirty="0" smtClean="0"/>
              <a:t>   </a:t>
            </a:r>
            <a:r>
              <a:rPr lang="en-GB" sz="3600" dirty="0" smtClean="0">
                <a:solidFill>
                  <a:srgbClr val="8DA375"/>
                </a:solidFill>
              </a:rPr>
              <a:t>Et hørselsproblem</a:t>
            </a:r>
            <a:endParaRPr lang="nb-NO" sz="3600" dirty="0">
              <a:solidFill>
                <a:srgbClr val="8DA375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371600" y="3277373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600" dirty="0"/>
          </a:p>
        </p:txBody>
      </p:sp>
      <p:pic>
        <p:nvPicPr>
          <p:cNvPr id="5" name="Picture 4" descr="https://encrypted-tbn1.gstatic.com/images?q=tbn:ANd9GcQjoCNW6qlmhj7VwXMuX1Z-Vcs6mpOyuS0OX_QmSt0CoYDIFFkft3V1ms5K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8987" y="3277373"/>
            <a:ext cx="3437680" cy="23860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2287" y="331788"/>
            <a:ext cx="5029199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Oversikt</a:t>
            </a:r>
            <a:endParaRPr lang="nb-NO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8572" y="1335892"/>
            <a:ext cx="7234177" cy="42507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 smtClean="0"/>
              <a:t>Mål: </a:t>
            </a:r>
          </a:p>
          <a:p>
            <a:pPr lvl="0"/>
            <a:r>
              <a:rPr lang="en-US" sz="2400" dirty="0" smtClean="0"/>
              <a:t>Utforme og bruke en enkel hørselstest</a:t>
            </a:r>
            <a:endParaRPr lang="nb-NO" sz="2400" dirty="0"/>
          </a:p>
          <a:p>
            <a:r>
              <a:rPr lang="en-US" sz="2400" dirty="0" smtClean="0"/>
              <a:t>Gjøre en kritisk sammenligning av testen med andre</a:t>
            </a:r>
            <a:r>
              <a:rPr sz="2400" dirty="0" smtClean="0"/>
              <a:t> </a:t>
            </a:r>
            <a:endParaRPr lang="nb-NO" sz="2400" dirty="0" smtClean="0"/>
          </a:p>
          <a:p>
            <a:pPr lvl="0"/>
            <a:r>
              <a:rPr lang="en-GB" sz="2400" dirty="0" smtClean="0"/>
              <a:t>Forstå hvordan en audiograf arbeider</a:t>
            </a:r>
            <a:endParaRPr lang="nb-NO" sz="2400" dirty="0"/>
          </a:p>
          <a:p>
            <a:pPr marL="0" indent="0">
              <a:buNone/>
            </a:pPr>
            <a:r>
              <a:rPr lang="en-GB" sz="2400" dirty="0" smtClean="0"/>
              <a:t>Vi vil:</a:t>
            </a:r>
          </a:p>
          <a:p>
            <a:r>
              <a:rPr lang="en-US" sz="2400" dirty="0" smtClean="0"/>
              <a:t>Arbeide sammen i en gruppe for å utforme en enkel hørselstest</a:t>
            </a:r>
          </a:p>
          <a:p>
            <a:r>
              <a:rPr lang="en-US" sz="2400" dirty="0" smtClean="0"/>
              <a:t>Lære om ulike typer hørselstap og hvordan de blir diagnostisert</a:t>
            </a:r>
            <a:endParaRPr lang="nb-NO" sz="2400" dirty="0"/>
          </a:p>
          <a:p>
            <a:pPr lvl="0"/>
            <a:r>
              <a:rPr lang="en-US" sz="2400" dirty="0" smtClean="0"/>
              <a:t>Spille rollen som en audiograf for å diagnostisere vanlige hørselsproblemer fra audiogrammer.</a:t>
            </a:r>
            <a:endParaRPr lang="nb-NO" sz="2400" dirty="0"/>
          </a:p>
          <a:p>
            <a:pPr marL="0" indent="0">
              <a:buNone/>
            </a:pPr>
            <a:endParaRPr lang="nb-NO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699" y="299259"/>
            <a:ext cx="7008430" cy="1097280"/>
          </a:xfrm>
        </p:spPr>
        <p:txBody>
          <a:bodyPr>
            <a:normAutofit fontScale="90000"/>
          </a:bodyPr>
          <a:lstStyle/>
          <a:p>
            <a:r>
              <a:rPr dirty="0"/>
              <a:t/>
            </a:r>
            <a:br>
              <a:rPr dirty="0"/>
            </a:br>
            <a:r>
              <a:rPr dirty="0" smtClean="0"/>
              <a:t>Diskusjon</a:t>
            </a:r>
            <a:r>
              <a:rPr dirty="0"/>
              <a:t/>
            </a:r>
            <a:br>
              <a:rPr dirty="0"/>
            </a:br>
            <a:endParaRPr lang="nb-NO" dirty="0"/>
          </a:p>
        </p:txBody>
      </p:sp>
      <p:sp>
        <p:nvSpPr>
          <p:cNvPr id="8" name="Rectangle 7"/>
          <p:cNvSpPr/>
          <p:nvPr/>
        </p:nvSpPr>
        <p:spPr>
          <a:xfrm>
            <a:off x="625033" y="1615453"/>
            <a:ext cx="80212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 </a:t>
            </a:r>
          </a:p>
          <a:p>
            <a:r>
              <a:rPr lang="en-GB" sz="2400" dirty="0"/>
              <a:t> </a:t>
            </a:r>
          </a:p>
        </p:txBody>
      </p:sp>
      <p:sp>
        <p:nvSpPr>
          <p:cNvPr id="6" name="Rectangle 5"/>
          <p:cNvSpPr/>
          <p:nvPr/>
        </p:nvSpPr>
        <p:spPr>
          <a:xfrm>
            <a:off x="1070500" y="1382697"/>
            <a:ext cx="7025832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/>
              <a:t>Det har blitt anslått at i befolkningen:</a:t>
            </a:r>
            <a:endParaRPr lang="nb-NO" sz="2600" dirty="0"/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2600" dirty="0"/>
              <a:t>Har 1 av 6 personer en eller annen form for hørselstap</a:t>
            </a:r>
            <a:endParaRPr lang="nb-NO" sz="2600" dirty="0"/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2600" dirty="0"/>
              <a:t>Bruker 1 av 30 høreapparat</a:t>
            </a:r>
            <a:endParaRPr lang="nb-NO" sz="2600" dirty="0"/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2600" dirty="0"/>
              <a:t>Ville 1 av </a:t>
            </a:r>
            <a:r>
              <a:rPr lang="en-US" sz="2600"/>
              <a:t>10 </a:t>
            </a:r>
            <a:r>
              <a:rPr lang="en-US" sz="2600" smtClean="0"/>
              <a:t>ha </a:t>
            </a:r>
            <a:r>
              <a:rPr lang="en-US" sz="2600" dirty="0"/>
              <a:t>nytte av et høreapparat</a:t>
            </a:r>
            <a:endParaRPr lang="nb-NO" sz="2600" dirty="0"/>
          </a:p>
          <a:p>
            <a:r>
              <a:rPr lang="en-US" sz="2600" dirty="0"/>
              <a:t> </a:t>
            </a:r>
            <a:endParaRPr lang="nb-NO" sz="2600" dirty="0"/>
          </a:p>
        </p:txBody>
      </p:sp>
      <p:pic>
        <p:nvPicPr>
          <p:cNvPr id="9" name="Picture 2" descr="Audiology Services at Therapies Summer Hi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6386" y="3514234"/>
            <a:ext cx="2522155" cy="2294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4352081" y="3514234"/>
            <a:ext cx="391803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Det finnes mange grader av hørselstap mellom å høre godt og ikke høre noe, men det er naturlig at hørselen reduseres med alderen.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293599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6915" y="274638"/>
            <a:ext cx="6910087" cy="162427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Et sosialt problem</a:t>
            </a:r>
            <a:endParaRPr lang="nb-NO" sz="4000" dirty="0"/>
          </a:p>
        </p:txBody>
      </p:sp>
      <p:sp>
        <p:nvSpPr>
          <p:cNvPr id="8" name="Rectangle 7"/>
          <p:cNvSpPr/>
          <p:nvPr/>
        </p:nvSpPr>
        <p:spPr>
          <a:xfrm>
            <a:off x="631164" y="2074191"/>
            <a:ext cx="73410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/>
              <a:t>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30147" y="1576480"/>
            <a:ext cx="7384648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Nedsatt hørsel kan resultere i følgende sosiale problemer:</a:t>
            </a:r>
            <a:endParaRPr lang="nb-NO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Vanskeligheter med å delta i samtaler</a:t>
            </a:r>
            <a:endParaRPr lang="nb-NO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Problemer med å høre i en gruppesituasjon, særlig med bakgrunnsstøy;</a:t>
            </a:r>
            <a:endParaRPr lang="nb-NO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Oppfatte mannsstemmer som lettere å høre enn kvinnestemmer</a:t>
            </a:r>
            <a:endParaRPr lang="nb-NO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Behov for høyere TV-lyd enn andre familiemedlemmer</a:t>
            </a:r>
            <a:endParaRPr lang="nb-NO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Misforstå hva som sies</a:t>
            </a:r>
            <a:endParaRPr lang="nb-NO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Høre bedre fra den ene siden enn den andre</a:t>
            </a:r>
            <a:endParaRPr lang="nb-NO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Gå glipp av deler av samtaler</a:t>
            </a:r>
            <a:endParaRPr lang="nb-NO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Unngå sosiale situasjoner</a:t>
            </a:r>
            <a:endParaRPr lang="nb-NO" sz="2400" dirty="0"/>
          </a:p>
          <a:p>
            <a:pPr algn="r"/>
            <a:r>
              <a:rPr dirty="0" smtClean="0"/>
              <a:t>(Kilde: Chime Social Enterprises, 2014)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3120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8491" y="398324"/>
            <a:ext cx="6562845" cy="1143000"/>
          </a:xfrm>
        </p:spPr>
        <p:txBody>
          <a:bodyPr>
            <a:normAutofit/>
          </a:bodyPr>
          <a:lstStyle/>
          <a:p>
            <a:r>
              <a:rPr dirty="0" smtClean="0"/>
              <a:t>Utforme en hørselstest</a:t>
            </a:r>
            <a:endParaRPr lang="nb-NO" dirty="0"/>
          </a:p>
        </p:txBody>
      </p:sp>
      <p:sp>
        <p:nvSpPr>
          <p:cNvPr id="4" name="Rectangle 3"/>
          <p:cNvSpPr/>
          <p:nvPr/>
        </p:nvSpPr>
        <p:spPr>
          <a:xfrm>
            <a:off x="1134319" y="1752391"/>
            <a:ext cx="6921661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600" dirty="0" smtClean="0"/>
              <a:t>Du skal utforme en kort hørselstest som du kan bruke til å måle hørselsområder og konstruere en definisjon av hva som er "normal" hørsel. </a:t>
            </a:r>
            <a:endParaRPr lang="nb-NO" sz="2600" dirty="0"/>
          </a:p>
        </p:txBody>
      </p:sp>
      <p:pic>
        <p:nvPicPr>
          <p:cNvPr id="1030" name="Picture 6" descr="http://teachmag.com/wp-content/uploads/2010/09/hearingimpaired1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5797" y="3265350"/>
            <a:ext cx="3518703" cy="2530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0444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dirty="0" smtClean="0"/>
              <a:t>Egenskaper ved testen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2600" dirty="0" smtClean="0"/>
          </a:p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endParaRPr lang="en-GB" sz="2600" dirty="0" smtClean="0"/>
          </a:p>
          <a:p>
            <a:pPr marL="0" indent="0">
              <a:buNone/>
            </a:pPr>
            <a:endParaRPr lang="en-GB" sz="2600" dirty="0" smtClean="0"/>
          </a:p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endParaRPr lang="en-GB" sz="2600" dirty="0"/>
          </a:p>
        </p:txBody>
      </p:sp>
      <p:sp>
        <p:nvSpPr>
          <p:cNvPr id="6" name="Rectangle 5"/>
          <p:cNvSpPr/>
          <p:nvPr/>
        </p:nvSpPr>
        <p:spPr>
          <a:xfrm>
            <a:off x="613458" y="1417638"/>
            <a:ext cx="789393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 smtClean="0"/>
              <a:t>Egenskaper som bør vurderes: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Hva er de viktigste variablene?</a:t>
            </a:r>
            <a:endParaRPr lang="nb-NO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Hvordan kan man enkelt skape lydeksempler og sørge for at de er like hver gang de gjentas? </a:t>
            </a:r>
            <a:endParaRPr lang="nb-NO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Hvilket utvalg av personer skal testes?</a:t>
            </a:r>
            <a:endParaRPr lang="nb-NO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Bør hørselen testes separat for hvert øre, eller er den kombinerte hørselen mest hensiktsmessig?</a:t>
            </a:r>
            <a:endParaRPr lang="nb-NO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Vil det forventede svaret på "normal" hørsel være en enkelt måling eller et område?</a:t>
            </a:r>
            <a:endParaRPr lang="nb-NO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Hvilken form vil være best for å vise resultatene?</a:t>
            </a:r>
            <a:endParaRPr lang="nb-NO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Hvilke helse- og sikkerhetskontroller er det behov for?</a:t>
            </a:r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3371685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394" y="643222"/>
            <a:ext cx="6483458" cy="1072449"/>
          </a:xfrm>
        </p:spPr>
        <p:txBody>
          <a:bodyPr>
            <a:normAutofit/>
          </a:bodyPr>
          <a:lstStyle/>
          <a:p>
            <a:r>
              <a:rPr dirty="0" smtClean="0"/>
              <a:t>Audiometri</a:t>
            </a:r>
            <a:endParaRPr lang="nb-NO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56527" y="1715671"/>
            <a:ext cx="7597360" cy="3759154"/>
          </a:xfrm>
        </p:spPr>
        <p:txBody>
          <a:bodyPr>
            <a:normAutofit/>
          </a:bodyPr>
          <a:lstStyle/>
          <a:p>
            <a:pPr marL="0" lvl="0" indent="0" fontAlgn="base">
              <a:buNone/>
            </a:pPr>
            <a:r>
              <a:rPr lang="en-US" sz="2600" dirty="0" smtClean="0"/>
              <a:t>Se videoen </a:t>
            </a:r>
            <a:r>
              <a:rPr lang="en-US" sz="2600" u="sng" dirty="0" smtClean="0">
                <a:hlinkClick r:id="rId3"/>
              </a:rPr>
              <a:t>https://www.youtube.com/watch?v=9u9Ja4wyUaU</a:t>
            </a:r>
            <a:r>
              <a:rPr dirty="0" smtClean="0"/>
              <a:t> </a:t>
            </a:r>
            <a:endParaRPr lang="nb-NO" sz="2600" dirty="0" smtClean="0"/>
          </a:p>
          <a:p>
            <a:pPr marL="0" lvl="0" indent="0" fontAlgn="base">
              <a:buNone/>
            </a:pPr>
            <a:r>
              <a:rPr lang="en-US" sz="2600" dirty="0" smtClean="0"/>
              <a:t>og bruk utdelingsark 1 for å forstå mer om:</a:t>
            </a:r>
          </a:p>
          <a:p>
            <a:pPr fontAlgn="base"/>
            <a:r>
              <a:rPr lang="en-US" sz="2600" dirty="0" smtClean="0"/>
              <a:t>Audiografens arbeid</a:t>
            </a:r>
          </a:p>
          <a:p>
            <a:pPr fontAlgn="base"/>
            <a:r>
              <a:rPr lang="en-US" sz="2600" dirty="0" smtClean="0"/>
              <a:t>Ulike typer hørselstester</a:t>
            </a:r>
          </a:p>
          <a:p>
            <a:pPr fontAlgn="base"/>
            <a:r>
              <a:rPr lang="en-US" sz="2600" dirty="0" smtClean="0"/>
              <a:t>Ulike typer hørselsproblemer</a:t>
            </a:r>
          </a:p>
          <a:p>
            <a:pPr fontAlgn="base"/>
            <a:r>
              <a:rPr lang="en-US" sz="2600" dirty="0" smtClean="0"/>
              <a:t>Hvordan audiogrammer brukes for diagnose</a:t>
            </a:r>
          </a:p>
          <a:p>
            <a:pPr marL="0" lvl="0" indent="0" fontAlgn="base">
              <a:buNone/>
            </a:pPr>
            <a:endParaRPr lang="nb-NO" sz="2600" dirty="0"/>
          </a:p>
        </p:txBody>
      </p:sp>
    </p:spTree>
    <p:extLst>
      <p:ext uri="{BB962C8B-B14F-4D97-AF65-F5344CB8AC3E}">
        <p14:creationId xmlns:p14="http://schemas.microsoft.com/office/powerpoint/2010/main" val="238936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Avsluttende spørsmål 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1722" y="1362340"/>
            <a:ext cx="7025832" cy="3376914"/>
          </a:xfrm>
        </p:spPr>
        <p:txBody>
          <a:bodyPr/>
          <a:lstStyle/>
          <a:p>
            <a:pPr marL="0" indent="0">
              <a:buNone/>
            </a:pPr>
            <a:r>
              <a:rPr dirty="0" smtClean="0"/>
              <a:t>Hvilke ferdigheter, kunnskaper og personlige egenskaper er nødvendig for en audiograf?</a:t>
            </a:r>
            <a:endParaRPr lang="nb-NO" dirty="0"/>
          </a:p>
        </p:txBody>
      </p:sp>
      <p:pic>
        <p:nvPicPr>
          <p:cNvPr id="2050" name="Picture 2" descr="http://www.continuingeducation.com/CourseImages/CELogo/box_prof_image_audiology.jpg">
            <a:hlinkClick r:id="rId2" tooltip="Continuing Education Audiologist/SL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9824" y="3050797"/>
            <a:ext cx="4988688" cy="2771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7615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9805</TotalTime>
  <Words>365</Words>
  <Application>Microsoft Office PowerPoint</Application>
  <PresentationFormat>Skjermfremvisning (4:3)</PresentationFormat>
  <Paragraphs>62</Paragraphs>
  <Slides>8</Slides>
  <Notes>5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Office Theme</vt:lpstr>
      <vt:lpstr>PowerPoint-presentasjon</vt:lpstr>
      <vt:lpstr>Oversikt</vt:lpstr>
      <vt:lpstr> Diskusjon </vt:lpstr>
      <vt:lpstr>Et sosialt problem</vt:lpstr>
      <vt:lpstr>Utforme en hørselstest</vt:lpstr>
      <vt:lpstr>Egenskaper ved testen</vt:lpstr>
      <vt:lpstr>Audiometri</vt:lpstr>
      <vt:lpstr>Avsluttende spørsmål </vt:lpstr>
    </vt:vector>
  </TitlesOfParts>
  <Company>Graduate School of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Domain: Issue (e.g. WoW) Question (e.g. M&amp;S in the WoW)</dc:title>
  <dc:creator>Marie Joubert</dc:creator>
  <cp:lastModifiedBy>Svein Arne Sikko</cp:lastModifiedBy>
  <cp:revision>117</cp:revision>
  <dcterms:created xsi:type="dcterms:W3CDTF">2014-04-13T14:15:20Z</dcterms:created>
  <dcterms:modified xsi:type="dcterms:W3CDTF">2014-12-01T15:36:29Z</dcterms:modified>
</cp:coreProperties>
</file>