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8" r:id="rId4"/>
    <p:sldId id="312" r:id="rId5"/>
    <p:sldId id="307" r:id="rId6"/>
    <p:sldId id="261" r:id="rId7"/>
    <p:sldId id="298" r:id="rId8"/>
    <p:sldId id="319" r:id="rId9"/>
    <p:sldId id="321" r:id="rId10"/>
    <p:sldId id="297" r:id="rId11"/>
    <p:sldId id="318" r:id="rId12"/>
    <p:sldId id="296" r:id="rId13"/>
    <p:sldId id="300" r:id="rId14"/>
    <p:sldId id="313" r:id="rId15"/>
    <p:sldId id="320" r:id="rId16"/>
    <p:sldId id="301" r:id="rId17"/>
    <p:sldId id="314" r:id="rId18"/>
    <p:sldId id="285" r:id="rId19"/>
    <p:sldId id="284" r:id="rId20"/>
    <p:sldId id="283" r:id="rId21"/>
    <p:sldId id="315" r:id="rId22"/>
    <p:sldId id="316" r:id="rId23"/>
    <p:sldId id="317" r:id="rId24"/>
    <p:sldId id="322" r:id="rId25"/>
    <p:sldId id="323" r:id="rId26"/>
    <p:sldId id="324" r:id="rId27"/>
    <p:sldId id="325" r:id="rId28"/>
    <p:sldId id="259" r:id="rId29"/>
    <p:sldId id="302" r:id="rId30"/>
    <p:sldId id="276" r:id="rId31"/>
    <p:sldId id="287" r:id="rId32"/>
    <p:sldId id="288" r:id="rId33"/>
    <p:sldId id="289" r:id="rId34"/>
    <p:sldId id="290" r:id="rId35"/>
    <p:sldId id="291" r:id="rId36"/>
    <p:sldId id="286" r:id="rId37"/>
    <p:sldId id="260" r:id="rId38"/>
    <p:sldId id="306" r:id="rId39"/>
  </p:sldIdLst>
  <p:sldSz cx="9144000" cy="6858000" type="screen4x3"/>
  <p:notesSz cx="7315200" cy="9601200"/>
  <p:embeddedFontLst>
    <p:embeddedFont>
      <p:font typeface="cmsy7" panose="020B0604020202020204"/>
      <p:regular r:id="rId42"/>
    </p:embeddedFont>
    <p:embeddedFont>
      <p:font typeface="cmmi10" panose="020B0604020202020204"/>
      <p:regular r:id="rId43"/>
    </p:embeddedFont>
    <p:embeddedFont>
      <p:font typeface="CMSY8" panose="020B0604020202020204"/>
      <p:regular r:id="rId44"/>
    </p:embeddedFont>
    <p:embeddedFont>
      <p:font typeface="cmsy10orig" panose="020B0604020202020204"/>
      <p:regular r:id="rId45"/>
    </p:embeddedFont>
    <p:embeddedFont>
      <p:font typeface="cmsy5" panose="020B0604020202020204" charset="0"/>
      <p:regular r:id="rId46"/>
    </p:embeddedFont>
    <p:embeddedFont>
      <p:font typeface="cmmi7" panose="020B0604020202020204"/>
      <p:regular r:id="rId47"/>
    </p:embeddedFont>
    <p:embeddedFont>
      <p:font typeface="cmex10" panose="020B0604020202020204"/>
      <p:regular r:id="rId48"/>
    </p:embeddedFont>
    <p:embeddedFont>
      <p:font typeface="cmr10" panose="020B0604020202020204"/>
      <p:regular r:id="rId49"/>
    </p:embeddedFont>
    <p:embeddedFont>
      <p:font typeface="cmsy10" panose="020B0604020202020204"/>
      <p:regular r:id="rId50"/>
    </p:embeddedFont>
    <p:embeddedFont>
      <p:font typeface="cmr7" panose="020B0604020202020204"/>
      <p:regular r:id="rId51"/>
    </p:embeddedFont>
    <p:embeddedFont>
      <p:font typeface="CMMI8" panose="020B0604020202020204"/>
      <p:regular r:id="rId52"/>
    </p:embeddedFont>
    <p:embeddedFont>
      <p:font typeface="cmmi10" panose="020B0604020202020204"/>
      <p:regular r:id="rId43"/>
    </p:embeddedFont>
    <p:embeddedFont>
      <p:font typeface="CMR8" panose="020B0604020202020204"/>
      <p:regular r:id="rId53"/>
    </p:embeddedFont>
    <p:embeddedFont>
      <p:font typeface="cmmi5" panose="020B0604020202020204"/>
      <p:regular r:id="rId54"/>
    </p:embeddedFont>
    <p:embeddedFont>
      <p:font typeface="cmr5" panose="020B0604020202020204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7716" autoAdjust="0"/>
  </p:normalViewPr>
  <p:slideViewPr>
    <p:cSldViewPr>
      <p:cViewPr varScale="1">
        <p:scale>
          <a:sx n="83" d="100"/>
          <a:sy n="83" d="100"/>
        </p:scale>
        <p:origin x="89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59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291EE-EA90-43AB-9DF4-E739D03C1F0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06A2D-4F10-4652-80D9-EC361A67C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4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277834A-CB03-4A67-9DE7-ADCB6C53AA8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BAD885-DDF6-4DE8-B2A2-887093C25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23C6E-43FC-42D9-857F-DAC6E9597D42}" type="slidenum">
              <a:rPr lang="en-US"/>
              <a:pPr/>
              <a:t>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411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AD885-DDF6-4DE8-B2A2-887093C25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0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AD885-DDF6-4DE8-B2A2-887093C25A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3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D75D5-A137-4A41-9277-D56AC517F744}" type="slidenum">
              <a:rPr lang="en-US"/>
              <a:pPr/>
              <a:t>26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797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2F0DC9-58CD-4A0F-92DF-0302ECA2046F}" type="slidenum">
              <a:rPr lang="en-US"/>
              <a:pPr/>
              <a:t>28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5426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D75D5-A137-4A41-9277-D56AC517F744}" type="slidenum">
              <a:rPr lang="en-US"/>
              <a:pPr/>
              <a:t>36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18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02FC1-0A15-4216-8EA3-FEBA2BD730BC}" type="slidenum">
              <a:rPr lang="en-US"/>
              <a:pPr/>
              <a:t>37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39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3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ECB31E4-9E4A-4265-B679-6E29D7004E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9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0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3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6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53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65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8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67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6F65A-6ACC-4823-9F92-FF33F29C1DA2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E0E10-981D-4ADA-80FF-2532B018A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Absorption/Stripping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Gas-liquid separation processes</a:t>
            </a:r>
          </a:p>
          <a:p>
            <a:r>
              <a:rPr lang="en-US" dirty="0" smtClean="0"/>
              <a:t>(Ch. 10)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R8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SY5"/>
              </a:rPr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3" y="376971"/>
            <a:ext cx="8543551" cy="240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3501008"/>
            <a:ext cx="2678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m=2.53, L/V=3</a:t>
            </a:r>
          </a:p>
          <a:p>
            <a:r>
              <a:rPr lang="nb-NO" dirty="0" smtClean="0"/>
              <a:t>L=90 kmol/h, V=30 kmol/h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33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-99392"/>
            <a:ext cx="6286500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7213" y="35332"/>
            <a:ext cx="159864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From last time: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7" y="764704"/>
            <a:ext cx="8315944" cy="50405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877272"/>
            <a:ext cx="308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m=2.53, L/V=3</a:t>
            </a:r>
          </a:p>
          <a:p>
            <a:r>
              <a:rPr lang="nb-NO" dirty="0" smtClean="0"/>
              <a:t>L=90 kmol/h, V=30 kmol/h</a:t>
            </a:r>
          </a:p>
          <a:p>
            <a:r>
              <a:rPr lang="nb-NO" dirty="0" smtClean="0"/>
              <a:t>Solution: </a:t>
            </a:r>
            <a:r>
              <a:rPr lang="nb-NO" dirty="0" err="1" smtClean="0"/>
              <a:t>Need</a:t>
            </a:r>
            <a:r>
              <a:rPr lang="nb-NO" dirty="0" smtClean="0"/>
              <a:t> N=5.2 (</a:t>
            </a:r>
            <a:r>
              <a:rPr lang="nb-NO" dirty="0" err="1" smtClean="0"/>
              <a:t>approx</a:t>
            </a:r>
            <a:r>
              <a:rPr lang="nb-NO" dirty="0" smtClean="0"/>
              <a:t>.)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6137420" y="900409"/>
            <a:ext cx="2222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(</a:t>
            </a:r>
            <a:r>
              <a:rPr lang="nb-NO" dirty="0" err="1" smtClean="0">
                <a:solidFill>
                  <a:srgbClr val="FF0000"/>
                </a:solidFill>
              </a:rPr>
              <a:t>x</a:t>
            </a:r>
            <a:r>
              <a:rPr lang="nb-NO" baseline="-25000" dirty="0" err="1" smtClean="0">
                <a:solidFill>
                  <a:srgbClr val="FF0000"/>
                </a:solidFill>
              </a:rPr>
              <a:t>N</a:t>
            </a:r>
            <a:r>
              <a:rPr lang="nb-NO" dirty="0" smtClean="0">
                <a:solidFill>
                  <a:srgbClr val="FF0000"/>
                </a:solidFill>
              </a:rPr>
              <a:t>, y</a:t>
            </a:r>
            <a:r>
              <a:rPr lang="nb-NO" baseline="-25000" dirty="0" smtClean="0">
                <a:solidFill>
                  <a:srgbClr val="FF0000"/>
                </a:solidFill>
              </a:rPr>
              <a:t>N+1</a:t>
            </a:r>
            <a:r>
              <a:rPr lang="nb-NO" dirty="0" smtClean="0">
                <a:solidFill>
                  <a:srgbClr val="FF0000"/>
                </a:solidFill>
              </a:rPr>
              <a:t>): </a:t>
            </a:r>
            <a:r>
              <a:rPr lang="nb-NO" dirty="0" err="1" smtClean="0">
                <a:solidFill>
                  <a:srgbClr val="FF0000"/>
                </a:solidFill>
              </a:rPr>
              <a:t>Bottom</a:t>
            </a:r>
            <a:r>
              <a:rPr lang="nb-NO" dirty="0" smtClean="0">
                <a:solidFill>
                  <a:srgbClr val="FF0000"/>
                </a:solidFill>
              </a:rPr>
              <a:t> end</a:t>
            </a:r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21396" y="1220327"/>
            <a:ext cx="306788" cy="26445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430516" y="3933056"/>
            <a:ext cx="413292" cy="28803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7662" y="4081437"/>
            <a:ext cx="165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(x</a:t>
            </a:r>
            <a:r>
              <a:rPr lang="nb-NO" baseline="-25000" dirty="0">
                <a:solidFill>
                  <a:srgbClr val="FF0000"/>
                </a:solidFill>
              </a:rPr>
              <a:t>0</a:t>
            </a:r>
            <a:r>
              <a:rPr lang="nb-NO" dirty="0" smtClean="0">
                <a:solidFill>
                  <a:srgbClr val="FF0000"/>
                </a:solidFill>
              </a:rPr>
              <a:t>, y</a:t>
            </a:r>
            <a:r>
              <a:rPr lang="nb-NO" baseline="-25000" dirty="0" smtClean="0">
                <a:solidFill>
                  <a:srgbClr val="FF0000"/>
                </a:solidFill>
              </a:rPr>
              <a:t>1</a:t>
            </a:r>
            <a:r>
              <a:rPr lang="nb-NO" dirty="0" smtClean="0">
                <a:solidFill>
                  <a:srgbClr val="FF0000"/>
                </a:solidFill>
              </a:rPr>
              <a:t>): Top end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flows</a:t>
            </a:r>
            <a:br>
              <a:rPr lang="en-US" dirty="0" smtClean="0"/>
            </a:br>
            <a:r>
              <a:rPr lang="en-US" dirty="0" smtClean="0"/>
              <a:t>Absorption: </a:t>
            </a:r>
            <a:r>
              <a:rPr lang="en-US" dirty="0" err="1" smtClean="0"/>
              <a:t>L</a:t>
            </a:r>
            <a:r>
              <a:rPr lang="en-US" baseline="-25000" dirty="0" err="1" smtClean="0"/>
              <a:t>min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Stripping: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min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/>
          <a:lstStyle/>
          <a:p>
            <a:r>
              <a:rPr lang="en-US" dirty="0" smtClean="0"/>
              <a:t>Absorption: Pinch (equilibrium) in bottom where vapor feed enters</a:t>
            </a:r>
          </a:p>
          <a:p>
            <a:r>
              <a:rPr lang="en-US" dirty="0" smtClean="0"/>
              <a:t>Stripping: Pinch (equilibrium) in top where liquid feed enters</a:t>
            </a:r>
          </a:p>
          <a:p>
            <a:r>
              <a:rPr lang="en-US" dirty="0" smtClean="0"/>
              <a:t>Corresponds to N=</a:t>
            </a:r>
            <a:r>
              <a:rPr lang="en-US" dirty="0" smtClean="0">
                <a:latin typeface="cmsy10"/>
              </a:rPr>
              <a:t>1</a:t>
            </a:r>
          </a:p>
          <a:p>
            <a:endParaRPr lang="en-US" dirty="0">
              <a:latin typeface="cmsy10"/>
            </a:endParaRPr>
          </a:p>
        </p:txBody>
      </p:sp>
    </p:spTree>
    <p:extLst>
      <p:ext uri="{BB962C8B-B14F-4D97-AF65-F5344CB8AC3E}">
        <p14:creationId xmlns:p14="http://schemas.microsoft.com/office/powerpoint/2010/main" val="3656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68" y="-188397"/>
            <a:ext cx="8229600" cy="1143000"/>
          </a:xfrm>
        </p:spPr>
        <p:txBody>
          <a:bodyPr/>
          <a:lstStyle/>
          <a:p>
            <a:r>
              <a:rPr lang="nb-NO" dirty="0" err="1" smtClean="0">
                <a:solidFill>
                  <a:srgbClr val="FF0000"/>
                </a:solidFill>
              </a:rPr>
              <a:t>L</a:t>
            </a:r>
            <a:r>
              <a:rPr lang="nb-NO" baseline="-25000" dirty="0" err="1" smtClean="0">
                <a:solidFill>
                  <a:srgbClr val="FF0000"/>
                </a:solidFill>
              </a:rPr>
              <a:t>min</a:t>
            </a:r>
            <a:r>
              <a:rPr lang="nb-NO" dirty="0" smtClean="0">
                <a:solidFill>
                  <a:srgbClr val="FF0000"/>
                </a:solidFill>
              </a:rPr>
              <a:t>: Back to </a:t>
            </a:r>
            <a:r>
              <a:rPr lang="nb-NO" dirty="0" err="1" smtClean="0">
                <a:solidFill>
                  <a:srgbClr val="FF0000"/>
                </a:solidFill>
              </a:rPr>
              <a:t>example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410"/>
            <a:ext cx="8229600" cy="452596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6872701" cy="41657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2123728" y="1697074"/>
            <a:ext cx="3456384" cy="19593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580112" y="1697074"/>
            <a:ext cx="0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3896455"/>
            <a:ext cx="3042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>
                <a:solidFill>
                  <a:srgbClr val="FF0000"/>
                </a:solidFill>
              </a:rPr>
              <a:t>x</a:t>
            </a:r>
            <a:r>
              <a:rPr lang="nb-NO" sz="1400" dirty="0" err="1" smtClean="0">
                <a:solidFill>
                  <a:srgbClr val="FF0000"/>
                </a:solidFill>
              </a:rPr>
              <a:t>’</a:t>
            </a:r>
            <a:r>
              <a:rPr lang="nb-NO" sz="1400" baseline="-25000" dirty="0" err="1" smtClean="0">
                <a:solidFill>
                  <a:srgbClr val="FF0000"/>
                </a:solidFill>
              </a:rPr>
              <a:t>N</a:t>
            </a:r>
            <a:r>
              <a:rPr lang="nb-NO" sz="1400" dirty="0" smtClean="0">
                <a:solidFill>
                  <a:srgbClr val="FF0000"/>
                </a:solidFill>
              </a:rPr>
              <a:t> = x*</a:t>
            </a:r>
            <a:r>
              <a:rPr lang="nb-NO" sz="1400" baseline="-25000" dirty="0" smtClean="0">
                <a:solidFill>
                  <a:srgbClr val="FF0000"/>
                </a:solidFill>
              </a:rPr>
              <a:t>N+1</a:t>
            </a:r>
            <a:r>
              <a:rPr lang="nb-NO" sz="1400" dirty="0" smtClean="0">
                <a:solidFill>
                  <a:srgbClr val="FF0000"/>
                </a:solidFill>
              </a:rPr>
              <a:t> = y</a:t>
            </a:r>
            <a:r>
              <a:rPr lang="nb-NO" sz="1400" baseline="-25000" dirty="0" smtClean="0">
                <a:solidFill>
                  <a:srgbClr val="FF0000"/>
                </a:solidFill>
              </a:rPr>
              <a:t>N+1</a:t>
            </a:r>
            <a:r>
              <a:rPr lang="nb-NO" sz="1400" dirty="0" smtClean="0">
                <a:solidFill>
                  <a:srgbClr val="FF0000"/>
                </a:solidFill>
              </a:rPr>
              <a:t>/m = 0.01/2.53 = 0.004</a:t>
            </a:r>
            <a:endParaRPr lang="nb-NO" sz="1400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95736" y="1697074"/>
            <a:ext cx="338437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7584" y="5281368"/>
            <a:ext cx="7078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From </a:t>
            </a:r>
            <a:r>
              <a:rPr lang="nb-NO" dirty="0" err="1" smtClean="0">
                <a:solidFill>
                  <a:srgbClr val="FF0000"/>
                </a:solidFill>
              </a:rPr>
              <a:t>figure</a:t>
            </a:r>
            <a:r>
              <a:rPr lang="nb-NO" dirty="0" smtClean="0">
                <a:solidFill>
                  <a:srgbClr val="FF0000"/>
                </a:solidFill>
              </a:rPr>
              <a:t>: </a:t>
            </a:r>
            <a:r>
              <a:rPr lang="nb-NO" dirty="0" err="1" smtClean="0">
                <a:solidFill>
                  <a:srgbClr val="FF0000"/>
                </a:solidFill>
              </a:rPr>
              <a:t>L</a:t>
            </a:r>
            <a:r>
              <a:rPr lang="nb-NO" baseline="-25000" dirty="0" err="1" smtClean="0">
                <a:solidFill>
                  <a:srgbClr val="FF0000"/>
                </a:solidFill>
              </a:rPr>
              <a:t>min</a:t>
            </a:r>
            <a:r>
              <a:rPr lang="nb-NO" dirty="0" smtClean="0">
                <a:solidFill>
                  <a:srgbClr val="FF0000"/>
                </a:solidFill>
              </a:rPr>
              <a:t>/V = (y</a:t>
            </a:r>
            <a:r>
              <a:rPr lang="nb-NO" baseline="-25000" dirty="0" smtClean="0">
                <a:solidFill>
                  <a:srgbClr val="FF0000"/>
                </a:solidFill>
              </a:rPr>
              <a:t>N+1</a:t>
            </a:r>
            <a:r>
              <a:rPr lang="nb-NO" dirty="0" smtClean="0">
                <a:solidFill>
                  <a:srgbClr val="FF0000"/>
                </a:solidFill>
              </a:rPr>
              <a:t> – y</a:t>
            </a:r>
            <a:r>
              <a:rPr lang="nb-NO" baseline="-25000" dirty="0" smtClean="0">
                <a:solidFill>
                  <a:srgbClr val="FF0000"/>
                </a:solidFill>
              </a:rPr>
              <a:t>1</a:t>
            </a:r>
            <a:r>
              <a:rPr lang="nb-NO" dirty="0" smtClean="0">
                <a:solidFill>
                  <a:srgbClr val="FF0000"/>
                </a:solidFill>
              </a:rPr>
              <a:t>)/(x*</a:t>
            </a:r>
            <a:r>
              <a:rPr lang="nb-NO" baseline="-25000" dirty="0" smtClean="0">
                <a:solidFill>
                  <a:srgbClr val="FF0000"/>
                </a:solidFill>
              </a:rPr>
              <a:t>N+1</a:t>
            </a:r>
            <a:r>
              <a:rPr lang="nb-NO" dirty="0" smtClean="0">
                <a:solidFill>
                  <a:srgbClr val="FF0000"/>
                </a:solidFill>
              </a:rPr>
              <a:t>-x</a:t>
            </a:r>
            <a:r>
              <a:rPr lang="nb-NO" baseline="-25000" dirty="0" smtClean="0">
                <a:solidFill>
                  <a:srgbClr val="FF0000"/>
                </a:solidFill>
              </a:rPr>
              <a:t>0</a:t>
            </a:r>
            <a:r>
              <a:rPr lang="nb-NO" dirty="0" smtClean="0">
                <a:solidFill>
                  <a:srgbClr val="FF0000"/>
                </a:solidFill>
              </a:rPr>
              <a:t>) = (0.01-0.001)/(0.004-0)= 2.277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                       So: </a:t>
            </a:r>
            <a:r>
              <a:rPr lang="nb-NO" dirty="0" err="1" smtClean="0">
                <a:solidFill>
                  <a:srgbClr val="FF0000"/>
                </a:solidFill>
              </a:rPr>
              <a:t>L</a:t>
            </a:r>
            <a:r>
              <a:rPr lang="nb-NO" baseline="-25000" dirty="0" err="1" smtClean="0">
                <a:solidFill>
                  <a:srgbClr val="FF0000"/>
                </a:solidFill>
              </a:rPr>
              <a:t>min</a:t>
            </a:r>
            <a:r>
              <a:rPr lang="nb-NO" dirty="0" smtClean="0">
                <a:solidFill>
                  <a:srgbClr val="FF0000"/>
                </a:solidFill>
              </a:rPr>
              <a:t> = 30*2.277 = 68.3 kmol/h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1523949"/>
            <a:ext cx="188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Operating line </a:t>
            </a:r>
            <a:r>
              <a:rPr lang="nb-NO" sz="1400" dirty="0" err="1" smtClean="0">
                <a:solidFill>
                  <a:srgbClr val="FF0000"/>
                </a:solidFill>
              </a:rPr>
              <a:t>with</a:t>
            </a:r>
            <a:r>
              <a:rPr lang="nb-NO" sz="1400" dirty="0" smtClean="0">
                <a:solidFill>
                  <a:srgbClr val="FF0000"/>
                </a:solidFill>
              </a:rPr>
              <a:t> </a:t>
            </a:r>
            <a:r>
              <a:rPr lang="nb-NO" sz="1400" dirty="0" err="1" smtClean="0">
                <a:solidFill>
                  <a:srgbClr val="FF0000"/>
                </a:solidFill>
              </a:rPr>
              <a:t>L</a:t>
            </a:r>
            <a:r>
              <a:rPr lang="nb-NO" sz="1400" baseline="-25000" dirty="0" err="1" smtClean="0">
                <a:solidFill>
                  <a:srgbClr val="FF0000"/>
                </a:solidFill>
              </a:rPr>
              <a:t>min</a:t>
            </a:r>
            <a:endParaRPr lang="nb-NO" sz="1400" baseline="-25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2270" y="6074132"/>
            <a:ext cx="546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* = in </a:t>
            </a:r>
            <a:r>
              <a:rPr lang="nb-NO" sz="1400" dirty="0" err="1" smtClean="0"/>
              <a:t>equlibrium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</a:t>
            </a:r>
            <a:r>
              <a:rPr lang="nb-NO" sz="1400" dirty="0" err="1" smtClean="0"/>
              <a:t>the</a:t>
            </a:r>
            <a:r>
              <a:rPr lang="nb-NO" sz="1400" dirty="0" smtClean="0"/>
              <a:t> </a:t>
            </a:r>
            <a:r>
              <a:rPr lang="nb-NO" sz="1400" dirty="0" err="1" smtClean="0"/>
              <a:t>other</a:t>
            </a:r>
            <a:r>
              <a:rPr lang="nb-NO" sz="1400" dirty="0" smtClean="0"/>
              <a:t> </a:t>
            </a:r>
            <a:r>
              <a:rPr lang="nb-NO" sz="1400" dirty="0" err="1" smtClean="0"/>
              <a:t>phase</a:t>
            </a:r>
            <a:endParaRPr lang="nb-NO" sz="1400" dirty="0" smtClean="0"/>
          </a:p>
          <a:p>
            <a:r>
              <a:rPr lang="nb-NO" sz="1400" dirty="0" err="1" smtClean="0"/>
              <a:t>Example</a:t>
            </a:r>
            <a:r>
              <a:rPr lang="nb-NO" sz="1400" dirty="0" smtClean="0"/>
              <a:t>: x*</a:t>
            </a:r>
            <a:r>
              <a:rPr lang="nb-NO" sz="1400" baseline="-25000" dirty="0" smtClean="0"/>
              <a:t>N+1</a:t>
            </a:r>
            <a:r>
              <a:rPr lang="nb-NO" sz="1400" dirty="0" smtClean="0"/>
              <a:t> is (</a:t>
            </a:r>
            <a:r>
              <a:rPr lang="nb-NO" sz="1400" dirty="0" err="1" smtClean="0"/>
              <a:t>imaginary</a:t>
            </a:r>
            <a:r>
              <a:rPr lang="nb-NO" sz="1400" dirty="0" smtClean="0"/>
              <a:t>) </a:t>
            </a:r>
            <a:r>
              <a:rPr lang="nb-NO" sz="1400" dirty="0" err="1" smtClean="0"/>
              <a:t>liquid</a:t>
            </a:r>
            <a:r>
              <a:rPr lang="nb-NO" sz="1400" dirty="0" smtClean="0"/>
              <a:t> </a:t>
            </a:r>
            <a:r>
              <a:rPr lang="nb-NO" sz="1400" dirty="0" err="1" smtClean="0"/>
              <a:t>composition</a:t>
            </a:r>
            <a:r>
              <a:rPr lang="nb-NO" sz="1400" dirty="0" smtClean="0"/>
              <a:t> in </a:t>
            </a:r>
            <a:r>
              <a:rPr lang="nb-NO" sz="1400" dirty="0" err="1" smtClean="0"/>
              <a:t>equlibrium</a:t>
            </a:r>
            <a:r>
              <a:rPr lang="nb-NO" sz="1400" dirty="0" smtClean="0"/>
              <a:t> </a:t>
            </a:r>
            <a:r>
              <a:rPr lang="nb-NO" sz="1400" dirty="0" err="1" smtClean="0"/>
              <a:t>with</a:t>
            </a:r>
            <a:r>
              <a:rPr lang="nb-NO" sz="1400" dirty="0" smtClean="0"/>
              <a:t> y*</a:t>
            </a:r>
            <a:r>
              <a:rPr lang="nb-NO" sz="1400" baseline="-25000" dirty="0" smtClean="0"/>
              <a:t>N+1</a:t>
            </a:r>
            <a:endParaRPr lang="nb-NO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28815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</a:t>
            </a:r>
            <a:r>
              <a:rPr lang="nb-NO" baseline="-25000" dirty="0" err="1" smtClean="0"/>
              <a:t>min</a:t>
            </a:r>
            <a:r>
              <a:rPr lang="nb-NO" dirty="0" smtClean="0"/>
              <a:t>: «Alternative» </a:t>
            </a:r>
            <a:r>
              <a:rPr lang="nb-NO" dirty="0" err="1" smtClean="0"/>
              <a:t>derivation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From overall </a:t>
            </a:r>
            <a:r>
              <a:rPr lang="nb-NO" dirty="0" err="1" smtClean="0"/>
              <a:t>mass</a:t>
            </a:r>
            <a:r>
              <a:rPr lang="nb-NO" dirty="0" smtClean="0"/>
              <a:t> </a:t>
            </a:r>
            <a:r>
              <a:rPr lang="nb-NO" dirty="0" err="1" smtClean="0"/>
              <a:t>balance</a:t>
            </a:r>
            <a:r>
              <a:rPr lang="nb-NO" dirty="0" smtClean="0"/>
              <a:t> (</a:t>
            </a:r>
            <a:r>
              <a:rPr lang="nb-NO" dirty="0" err="1" smtClean="0"/>
              <a:t>assuming</a:t>
            </a:r>
            <a:r>
              <a:rPr lang="nb-NO" dirty="0" smtClean="0"/>
              <a:t> </a:t>
            </a:r>
            <a:r>
              <a:rPr lang="nb-NO" dirty="0" err="1" smtClean="0"/>
              <a:t>constant</a:t>
            </a:r>
            <a:r>
              <a:rPr lang="nb-NO" dirty="0" smtClean="0"/>
              <a:t> </a:t>
            </a:r>
            <a:r>
              <a:rPr lang="nb-NO" dirty="0" err="1" smtClean="0"/>
              <a:t>flows</a:t>
            </a:r>
            <a:r>
              <a:rPr lang="nb-NO" dirty="0" smtClean="0"/>
              <a:t>)</a:t>
            </a:r>
          </a:p>
          <a:p>
            <a:pPr marL="457200" lvl="1" indent="0">
              <a:buNone/>
            </a:pPr>
            <a:r>
              <a:rPr lang="nb-NO" dirty="0"/>
              <a:t> </a:t>
            </a:r>
            <a:r>
              <a:rPr lang="nb-NO" dirty="0" smtClean="0"/>
              <a:t>V y</a:t>
            </a:r>
            <a:r>
              <a:rPr lang="nb-NO" baseline="-25000" dirty="0" smtClean="0"/>
              <a:t>N+1</a:t>
            </a:r>
            <a:r>
              <a:rPr lang="nb-NO" dirty="0" smtClean="0"/>
              <a:t> + L x</a:t>
            </a:r>
            <a:r>
              <a:rPr lang="nb-NO" baseline="-25000" dirty="0" smtClean="0"/>
              <a:t>0</a:t>
            </a:r>
            <a:r>
              <a:rPr lang="nb-NO" dirty="0" smtClean="0"/>
              <a:t> = V y</a:t>
            </a:r>
            <a:r>
              <a:rPr lang="nb-NO" baseline="-25000" dirty="0" smtClean="0"/>
              <a:t>1</a:t>
            </a:r>
            <a:r>
              <a:rPr lang="nb-NO" dirty="0" smtClean="0"/>
              <a:t> + L </a:t>
            </a:r>
            <a:r>
              <a:rPr lang="nb-NO" dirty="0" err="1" smtClean="0"/>
              <a:t>x</a:t>
            </a:r>
            <a:r>
              <a:rPr lang="nb-NO" baseline="-25000" dirty="0" err="1" smtClean="0"/>
              <a:t>N</a:t>
            </a:r>
            <a:endParaRPr lang="nb-NO" baseline="-25000" dirty="0" smtClean="0"/>
          </a:p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equlibrium</a:t>
            </a:r>
            <a:r>
              <a:rPr lang="nb-NO" dirty="0" smtClean="0"/>
              <a:t> in </a:t>
            </a:r>
            <a:r>
              <a:rPr lang="nb-NO" dirty="0" err="1" smtClean="0"/>
              <a:t>bottom</a:t>
            </a:r>
            <a:r>
              <a:rPr lang="nb-NO" dirty="0" smtClean="0"/>
              <a:t> (</a:t>
            </a:r>
            <a:r>
              <a:rPr lang="nb-NO" dirty="0" err="1" smtClean="0"/>
              <a:t>pinch</a:t>
            </a:r>
            <a:r>
              <a:rPr lang="nb-NO" dirty="0" smtClean="0"/>
              <a:t>)</a:t>
            </a:r>
          </a:p>
          <a:p>
            <a:pPr marL="457200" lvl="1" indent="0">
              <a:buNone/>
            </a:pPr>
            <a:r>
              <a:rPr lang="nb-NO" dirty="0"/>
              <a:t> </a:t>
            </a:r>
            <a:r>
              <a:rPr lang="nb-NO" dirty="0" smtClean="0"/>
              <a:t>   </a:t>
            </a:r>
            <a:r>
              <a:rPr lang="nb-NO" dirty="0" err="1" smtClean="0"/>
              <a:t>x</a:t>
            </a:r>
            <a:r>
              <a:rPr lang="nb-NO" baseline="-25000" dirty="0" err="1" smtClean="0"/>
              <a:t>N</a:t>
            </a:r>
            <a:r>
              <a:rPr lang="nb-NO" dirty="0" smtClean="0"/>
              <a:t> = </a:t>
            </a:r>
            <a:r>
              <a:rPr lang="nb-NO" dirty="0"/>
              <a:t>x</a:t>
            </a:r>
            <a:r>
              <a:rPr lang="nb-NO" dirty="0" smtClean="0"/>
              <a:t>*</a:t>
            </a:r>
            <a:r>
              <a:rPr lang="nb-NO" baseline="-25000" dirty="0" smtClean="0"/>
              <a:t>N+1</a:t>
            </a:r>
            <a:r>
              <a:rPr lang="nb-NO" dirty="0" smtClean="0"/>
              <a:t> = y</a:t>
            </a:r>
            <a:r>
              <a:rPr lang="nb-NO" baseline="-25000" dirty="0" smtClean="0"/>
              <a:t>N+1</a:t>
            </a:r>
            <a:r>
              <a:rPr lang="nb-NO" dirty="0" smtClean="0"/>
              <a:t>/m = 0.0040</a:t>
            </a:r>
          </a:p>
          <a:p>
            <a:r>
              <a:rPr lang="nb-NO" dirty="0" err="1" smtClean="0"/>
              <a:t>Get</a:t>
            </a:r>
            <a:r>
              <a:rPr lang="nb-NO" dirty="0" smtClean="0"/>
              <a:t> min. </a:t>
            </a:r>
            <a:r>
              <a:rPr lang="nb-NO" dirty="0" err="1" smtClean="0"/>
              <a:t>reflux</a:t>
            </a:r>
            <a:r>
              <a:rPr lang="nb-NO" dirty="0"/>
              <a:t>.</a:t>
            </a:r>
            <a:r>
              <a:rPr lang="nb-NO" dirty="0" smtClean="0"/>
              <a:t> </a:t>
            </a:r>
            <a:r>
              <a:rPr lang="nb-NO" dirty="0" err="1" smtClean="0">
                <a:solidFill>
                  <a:srgbClr val="FF0000"/>
                </a:solidFill>
              </a:rPr>
              <a:t>L</a:t>
            </a:r>
            <a:r>
              <a:rPr lang="nb-NO" baseline="-25000" dirty="0" err="1" smtClean="0">
                <a:solidFill>
                  <a:srgbClr val="FF0000"/>
                </a:solidFill>
              </a:rPr>
              <a:t>min</a:t>
            </a:r>
            <a:r>
              <a:rPr lang="nb-NO" dirty="0" smtClean="0">
                <a:solidFill>
                  <a:srgbClr val="FF0000"/>
                </a:solidFill>
              </a:rPr>
              <a:t>/V = (y</a:t>
            </a:r>
            <a:r>
              <a:rPr lang="nb-NO" baseline="-25000" dirty="0" smtClean="0">
                <a:solidFill>
                  <a:srgbClr val="FF0000"/>
                </a:solidFill>
              </a:rPr>
              <a:t>N+1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– y</a:t>
            </a:r>
            <a:r>
              <a:rPr lang="nb-NO" baseline="-25000" dirty="0">
                <a:solidFill>
                  <a:srgbClr val="FF0000"/>
                </a:solidFill>
              </a:rPr>
              <a:t>1</a:t>
            </a:r>
            <a:r>
              <a:rPr lang="nb-NO" dirty="0">
                <a:solidFill>
                  <a:srgbClr val="FF0000"/>
                </a:solidFill>
              </a:rPr>
              <a:t>)/(x*</a:t>
            </a:r>
            <a:r>
              <a:rPr lang="nb-NO" baseline="-25000" dirty="0">
                <a:solidFill>
                  <a:srgbClr val="FF0000"/>
                </a:solidFill>
              </a:rPr>
              <a:t>N+1</a:t>
            </a:r>
            <a:r>
              <a:rPr lang="nb-NO" dirty="0">
                <a:solidFill>
                  <a:srgbClr val="FF0000"/>
                </a:solidFill>
              </a:rPr>
              <a:t>-x</a:t>
            </a:r>
            <a:r>
              <a:rPr lang="nb-NO" baseline="-25000" dirty="0">
                <a:solidFill>
                  <a:srgbClr val="FF0000"/>
                </a:solidFill>
              </a:rPr>
              <a:t>0</a:t>
            </a:r>
            <a:r>
              <a:rPr lang="nb-NO" dirty="0">
                <a:solidFill>
                  <a:srgbClr val="FF0000"/>
                </a:solidFill>
              </a:rPr>
              <a:t>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7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stages,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min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 smtClean="0"/>
              <a:t>No such thing for absorption/stripping 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min</a:t>
            </a:r>
            <a:r>
              <a:rPr lang="en-US" dirty="0" smtClean="0"/>
              <a:t>=0)</a:t>
            </a:r>
          </a:p>
          <a:p>
            <a:r>
              <a:rPr lang="en-US" dirty="0" smtClean="0"/>
              <a:t>Example: 1 stage is OK if we increase flows enough</a:t>
            </a:r>
          </a:p>
          <a:p>
            <a:pPr lvl="1"/>
            <a:r>
              <a:rPr lang="en-US" dirty="0" smtClean="0"/>
              <a:t>Absorption: increase L enough</a:t>
            </a:r>
          </a:p>
          <a:p>
            <a:pPr lvl="1"/>
            <a:r>
              <a:rPr lang="en-US" dirty="0" smtClean="0"/>
              <a:t>Stripping: increase V enough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N=1: Back to </a:t>
            </a:r>
            <a:r>
              <a:rPr lang="nb-NO" dirty="0" err="1" smtClean="0">
                <a:solidFill>
                  <a:srgbClr val="FF0000"/>
                </a:solidFill>
              </a:rPr>
              <a:t>example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0526"/>
            <a:ext cx="6872701" cy="416576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5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endCxn id="13" idx="1"/>
          </p:cNvCxnSpPr>
          <p:nvPr/>
        </p:nvCxnSpPr>
        <p:spPr>
          <a:xfrm flipV="1">
            <a:off x="2123728" y="1979532"/>
            <a:ext cx="432048" cy="218468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83768" y="2204864"/>
            <a:ext cx="0" cy="20882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123728" y="2204864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5985559"/>
            <a:ext cx="6763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From </a:t>
            </a:r>
            <a:r>
              <a:rPr lang="nb-NO" dirty="0" err="1" smtClean="0">
                <a:solidFill>
                  <a:srgbClr val="FF0000"/>
                </a:solidFill>
              </a:rPr>
              <a:t>figure</a:t>
            </a:r>
            <a:r>
              <a:rPr lang="nb-NO" dirty="0" smtClean="0">
                <a:solidFill>
                  <a:srgbClr val="FF0000"/>
                </a:solidFill>
              </a:rPr>
              <a:t>: L/V = (y</a:t>
            </a:r>
            <a:r>
              <a:rPr lang="nb-NO" baseline="-25000" dirty="0" smtClean="0">
                <a:solidFill>
                  <a:srgbClr val="FF0000"/>
                </a:solidFill>
              </a:rPr>
              <a:t>N+1</a:t>
            </a:r>
            <a:r>
              <a:rPr lang="nb-NO" dirty="0" smtClean="0">
                <a:solidFill>
                  <a:srgbClr val="FF0000"/>
                </a:solidFill>
              </a:rPr>
              <a:t> – y</a:t>
            </a:r>
            <a:r>
              <a:rPr lang="nb-NO" baseline="-25000" dirty="0" smtClean="0">
                <a:solidFill>
                  <a:srgbClr val="FF0000"/>
                </a:solidFill>
              </a:rPr>
              <a:t>1</a:t>
            </a:r>
            <a:r>
              <a:rPr lang="nb-NO" dirty="0" smtClean="0">
                <a:solidFill>
                  <a:srgbClr val="FF0000"/>
                </a:solidFill>
              </a:rPr>
              <a:t>)/(x*</a:t>
            </a:r>
            <a:r>
              <a:rPr lang="nb-NO" baseline="-25000" dirty="0" smtClean="0">
                <a:solidFill>
                  <a:srgbClr val="FF0000"/>
                </a:solidFill>
              </a:rPr>
              <a:t>1</a:t>
            </a:r>
            <a:r>
              <a:rPr lang="nb-NO" dirty="0" smtClean="0">
                <a:solidFill>
                  <a:srgbClr val="FF0000"/>
                </a:solidFill>
              </a:rPr>
              <a:t>-x</a:t>
            </a:r>
            <a:r>
              <a:rPr lang="nb-NO" baseline="-25000" dirty="0" smtClean="0">
                <a:solidFill>
                  <a:srgbClr val="FF0000"/>
                </a:solidFill>
              </a:rPr>
              <a:t>0</a:t>
            </a:r>
            <a:r>
              <a:rPr lang="nb-NO" dirty="0" smtClean="0">
                <a:solidFill>
                  <a:srgbClr val="FF0000"/>
                </a:solidFill>
              </a:rPr>
              <a:t>) = (0.01-0.001)/(0.0004-0)= 22.77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                       So: L = 30*22.77 = 683 kmol/h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5776" y="1825643"/>
            <a:ext cx="19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Operating line </a:t>
            </a:r>
            <a:r>
              <a:rPr lang="nb-NO" sz="1400" dirty="0" err="1" smtClean="0">
                <a:solidFill>
                  <a:srgbClr val="FF0000"/>
                </a:solidFill>
              </a:rPr>
              <a:t>with</a:t>
            </a:r>
            <a:r>
              <a:rPr lang="nb-NO" sz="1400" dirty="0" smtClean="0">
                <a:solidFill>
                  <a:srgbClr val="FF0000"/>
                </a:solidFill>
              </a:rPr>
              <a:t> N=1</a:t>
            </a:r>
            <a:endParaRPr lang="nb-NO" sz="14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7502" y="4439031"/>
            <a:ext cx="2577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rgbClr val="FF0000"/>
                </a:solidFill>
              </a:rPr>
              <a:t>x*</a:t>
            </a:r>
            <a:r>
              <a:rPr lang="nb-NO" sz="1400" baseline="-25000" dirty="0" smtClean="0">
                <a:solidFill>
                  <a:srgbClr val="FF0000"/>
                </a:solidFill>
              </a:rPr>
              <a:t>1</a:t>
            </a:r>
            <a:r>
              <a:rPr lang="nb-NO" sz="1400" dirty="0" smtClean="0">
                <a:solidFill>
                  <a:srgbClr val="FF0000"/>
                </a:solidFill>
              </a:rPr>
              <a:t> = y</a:t>
            </a:r>
            <a:r>
              <a:rPr lang="nb-NO" sz="1400" baseline="-25000" dirty="0" smtClean="0">
                <a:solidFill>
                  <a:srgbClr val="FF0000"/>
                </a:solidFill>
              </a:rPr>
              <a:t>1</a:t>
            </a:r>
            <a:r>
              <a:rPr lang="nb-NO" sz="1400" dirty="0" smtClean="0">
                <a:solidFill>
                  <a:srgbClr val="FF0000"/>
                </a:solidFill>
              </a:rPr>
              <a:t>/m = 0.001/2.53 = 0.0004</a:t>
            </a:r>
            <a:endParaRPr lang="nb-NO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7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Kremser</a:t>
            </a:r>
            <a:r>
              <a:rPr lang="en-US" dirty="0" smtClean="0"/>
              <a:t>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579296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Analytical solution for case with straight equilibrium line (y=mx) and L/V constant (dilute mixtures)</a:t>
            </a:r>
          </a:p>
          <a:p>
            <a:r>
              <a:rPr lang="en-US" sz="2400" dirty="0" smtClean="0"/>
              <a:t>A = (L/V)/m – absorption factor = </a:t>
            </a:r>
            <a:r>
              <a:rPr lang="en-US" sz="1200" dirty="0" smtClean="0"/>
              <a:t>ratio of slopes for operating and equilibrium lines</a:t>
            </a:r>
          </a:p>
          <a:p>
            <a:pPr lvl="1"/>
            <a:r>
              <a:rPr lang="en-US" sz="2000" dirty="0" smtClean="0"/>
              <a:t>Absorption: want A large</a:t>
            </a:r>
          </a:p>
          <a:p>
            <a:pPr lvl="1"/>
            <a:r>
              <a:rPr lang="en-US" sz="2000" dirty="0" smtClean="0"/>
              <a:t>Stripping: Want A small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61340"/>
            <a:ext cx="18764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664" y="5805264"/>
            <a:ext cx="576064" cy="320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71600" y="5805264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96836" y="3861048"/>
            <a:ext cx="89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</a:t>
            </a:r>
            <a:r>
              <a:rPr lang="en-US" sz="1400" baseline="30000" dirty="0" smtClean="0">
                <a:solidFill>
                  <a:srgbClr val="FF0000"/>
                </a:solidFill>
              </a:rPr>
              <a:t>*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dirty="0" smtClean="0">
                <a:solidFill>
                  <a:srgbClr val="FF0000"/>
                </a:solidFill>
              </a:rPr>
              <a:t> = mx</a:t>
            </a:r>
            <a:r>
              <a:rPr lang="en-US" sz="1400" baseline="-25000" dirty="0" smtClean="0">
                <a:solidFill>
                  <a:srgbClr val="FF0000"/>
                </a:solidFill>
              </a:rPr>
              <a:t>0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01952" y="5785519"/>
            <a:ext cx="890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y</a:t>
            </a:r>
            <a:r>
              <a:rPr lang="en-US" sz="1400" baseline="30000" dirty="0" smtClean="0">
                <a:solidFill>
                  <a:srgbClr val="FF0000"/>
                </a:solidFill>
              </a:rPr>
              <a:t>*</a:t>
            </a:r>
            <a:r>
              <a:rPr lang="en-US" sz="1400" baseline="-25000" dirty="0">
                <a:solidFill>
                  <a:srgbClr val="FF0000"/>
                </a:solidFill>
              </a:rPr>
              <a:t>N</a:t>
            </a:r>
            <a:r>
              <a:rPr lang="en-US" sz="1400" dirty="0" smtClean="0">
                <a:solidFill>
                  <a:srgbClr val="FF0000"/>
                </a:solidFill>
              </a:rPr>
              <a:t> = </a:t>
            </a:r>
            <a:r>
              <a:rPr lang="en-US" sz="1400" dirty="0" err="1" smtClean="0">
                <a:solidFill>
                  <a:srgbClr val="FF0000"/>
                </a:solidFill>
              </a:rPr>
              <a:t>mx</a:t>
            </a:r>
            <a:r>
              <a:rPr lang="en-US" sz="1400" baseline="-25000" dirty="0" err="1">
                <a:solidFill>
                  <a:srgbClr val="FF0000"/>
                </a:solidFill>
              </a:rPr>
              <a:t>N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29310" y="349171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101576" y="348196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01318" y="5301208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99592" y="529191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V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070000" y="5773906"/>
            <a:ext cx="0" cy="10336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914" y="6320538"/>
            <a:ext cx="31146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200" dirty="0" smtClean="0"/>
              <a:t>= </a:t>
            </a:r>
            <a:r>
              <a:rPr lang="en-US" sz="1200" dirty="0"/>
              <a:t>in </a:t>
            </a:r>
            <a:r>
              <a:rPr lang="en-US" sz="1200" dirty="0" smtClean="0"/>
              <a:t>equilibrium </a:t>
            </a:r>
            <a:r>
              <a:rPr lang="en-US" sz="1200" dirty="0"/>
              <a:t>with other </a:t>
            </a:r>
            <a:r>
              <a:rPr lang="en-US" sz="1200" dirty="0" smtClean="0"/>
              <a:t>phase</a:t>
            </a:r>
          </a:p>
          <a:p>
            <a:r>
              <a:rPr lang="en-US" sz="1200" dirty="0" smtClean="0"/>
              <a:t>        (could be imaginary composition, like y</a:t>
            </a:r>
            <a:r>
              <a:rPr lang="en-US" sz="1200" baseline="30000" dirty="0" smtClean="0"/>
              <a:t>*</a:t>
            </a:r>
            <a:r>
              <a:rPr lang="en-US" sz="1200" baseline="-25000" dirty="0" smtClean="0"/>
              <a:t>0</a:t>
            </a:r>
            <a:r>
              <a:rPr lang="en-US" sz="1200" dirty="0" smtClean="0"/>
              <a:t>)</a:t>
            </a:r>
            <a:endParaRPr lang="en-US" sz="12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863" y="3353115"/>
            <a:ext cx="5639058" cy="2884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3903" y="5965490"/>
            <a:ext cx="1123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(</a:t>
            </a:r>
            <a:r>
              <a:rPr lang="nb-NO" sz="1600" dirty="0" err="1" smtClean="0"/>
              <a:t>next</a:t>
            </a:r>
            <a:r>
              <a:rPr lang="nb-NO" sz="1600" dirty="0" smtClean="0"/>
              <a:t> </a:t>
            </a:r>
            <a:r>
              <a:rPr lang="nb-NO" sz="1600" dirty="0" err="1" smtClean="0"/>
              <a:t>page</a:t>
            </a:r>
            <a:r>
              <a:rPr lang="nb-NO" sz="1600" dirty="0" smtClean="0"/>
              <a:t>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7101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618225" cy="669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4931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6519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35496" y="959922"/>
            <a:ext cx="13096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Cooling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(condenser)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32353" y="1256112"/>
            <a:ext cx="977509" cy="24600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012454" y="1206313"/>
            <a:ext cx="977509" cy="24600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007029" y="402890"/>
            <a:ext cx="19587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Distillation(Ch.11)</a:t>
            </a:r>
            <a:endParaRPr lang="en-US" dirty="0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691036" y="398463"/>
            <a:ext cx="2681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Absorption (Ch.10)</a:t>
            </a:r>
            <a:endParaRPr lang="en-US" dirty="0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6636817" y="402890"/>
            <a:ext cx="21836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/>
              <a:t>Stripping (Ch.10)</a:t>
            </a:r>
            <a:endParaRPr lang="en-US" dirty="0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56381" y="2511046"/>
            <a:ext cx="6759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1910695" y="3916484"/>
            <a:ext cx="7498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95566" y="3843100"/>
            <a:ext cx="675972" cy="350806"/>
            <a:chOff x="781705" y="3565679"/>
            <a:chExt cx="675972" cy="350806"/>
          </a:xfrm>
        </p:grpSpPr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781705" y="3565679"/>
              <a:ext cx="601417" cy="250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Line 14"/>
            <p:cNvSpPr>
              <a:spLocks noChangeShapeType="1"/>
            </p:cNvSpPr>
            <p:nvPr/>
          </p:nvSpPr>
          <p:spPr bwMode="auto">
            <a:xfrm flipH="1">
              <a:off x="1306909" y="3565679"/>
              <a:ext cx="76213" cy="99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Line 15"/>
            <p:cNvSpPr>
              <a:spLocks noChangeShapeType="1"/>
            </p:cNvSpPr>
            <p:nvPr/>
          </p:nvSpPr>
          <p:spPr bwMode="auto">
            <a:xfrm>
              <a:off x="1306909" y="3665277"/>
              <a:ext cx="150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Line 16"/>
            <p:cNvSpPr>
              <a:spLocks noChangeShapeType="1"/>
            </p:cNvSpPr>
            <p:nvPr/>
          </p:nvSpPr>
          <p:spPr bwMode="auto">
            <a:xfrm flipH="1">
              <a:off x="1007029" y="3665277"/>
              <a:ext cx="450648" cy="25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350938" y="3861048"/>
            <a:ext cx="10633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(reboiler)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01731" y="808135"/>
            <a:ext cx="870635" cy="315224"/>
            <a:chOff x="707150" y="1091391"/>
            <a:chExt cx="870635" cy="315224"/>
          </a:xfrm>
        </p:grpSpPr>
        <p:sp>
          <p:nvSpPr>
            <p:cNvPr id="48146" name="Line 18"/>
            <p:cNvSpPr>
              <a:spLocks noChangeShapeType="1"/>
            </p:cNvSpPr>
            <p:nvPr/>
          </p:nvSpPr>
          <p:spPr bwMode="auto">
            <a:xfrm>
              <a:off x="707150" y="1206313"/>
              <a:ext cx="675972" cy="2003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7" name="Line 19"/>
            <p:cNvSpPr>
              <a:spLocks noChangeShapeType="1"/>
            </p:cNvSpPr>
            <p:nvPr/>
          </p:nvSpPr>
          <p:spPr bwMode="auto">
            <a:xfrm flipH="1" flipV="1">
              <a:off x="1306909" y="1305911"/>
              <a:ext cx="76213" cy="100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8" name="Line 20"/>
            <p:cNvSpPr>
              <a:spLocks noChangeShapeType="1"/>
            </p:cNvSpPr>
            <p:nvPr/>
          </p:nvSpPr>
          <p:spPr bwMode="auto">
            <a:xfrm>
              <a:off x="1306909" y="1305911"/>
              <a:ext cx="2269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9" name="Line 21"/>
            <p:cNvSpPr>
              <a:spLocks noChangeShapeType="1"/>
            </p:cNvSpPr>
            <p:nvPr/>
          </p:nvSpPr>
          <p:spPr bwMode="auto">
            <a:xfrm flipH="1" flipV="1">
              <a:off x="900157" y="1091391"/>
              <a:ext cx="677628" cy="250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1536831" y="1105608"/>
            <a:ext cx="8983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908325" y="1557119"/>
            <a:ext cx="0" cy="753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1908325" y="2611751"/>
            <a:ext cx="0" cy="982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1457677" y="2611751"/>
            <a:ext cx="0" cy="9030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1457676" y="1412776"/>
            <a:ext cx="1" cy="897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7" name="Text Box 29"/>
          <p:cNvSpPr txBox="1">
            <a:spLocks noChangeArrowheads="1"/>
          </p:cNvSpPr>
          <p:nvPr/>
        </p:nvSpPr>
        <p:spPr bwMode="auto">
          <a:xfrm>
            <a:off x="158750" y="2223319"/>
            <a:ext cx="6397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Feed</a:t>
            </a:r>
          </a:p>
          <a:p>
            <a:r>
              <a:rPr lang="en-US" dirty="0" smtClean="0"/>
              <a:t>A+B</a:t>
            </a:r>
            <a:endParaRPr lang="en-US" dirty="0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4237778" y="3514773"/>
            <a:ext cx="0" cy="35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V="1">
            <a:off x="4237778" y="1456415"/>
            <a:ext cx="0" cy="1858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4237778" y="1004904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>
            <a:off x="4690084" y="1507320"/>
            <a:ext cx="0" cy="1856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>
            <a:off x="4690084" y="3565679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>
            <a:off x="4690084" y="1004904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4" name="Rectangle 36"/>
          <p:cNvSpPr>
            <a:spLocks noChangeArrowheads="1"/>
          </p:cNvSpPr>
          <p:nvPr/>
        </p:nvSpPr>
        <p:spPr bwMode="auto">
          <a:xfrm>
            <a:off x="6718000" y="1155408"/>
            <a:ext cx="977509" cy="246007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65" name="Line 37"/>
          <p:cNvSpPr>
            <a:spLocks noChangeShapeType="1"/>
          </p:cNvSpPr>
          <p:nvPr/>
        </p:nvSpPr>
        <p:spPr bwMode="auto">
          <a:xfrm flipV="1">
            <a:off x="6943324" y="3463867"/>
            <a:ext cx="0" cy="35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6" name="Line 38"/>
          <p:cNvSpPr>
            <a:spLocks noChangeShapeType="1"/>
          </p:cNvSpPr>
          <p:nvPr/>
        </p:nvSpPr>
        <p:spPr bwMode="auto">
          <a:xfrm flipV="1">
            <a:off x="6943324" y="1405509"/>
            <a:ext cx="0" cy="1858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7" name="Line 39"/>
          <p:cNvSpPr>
            <a:spLocks noChangeShapeType="1"/>
          </p:cNvSpPr>
          <p:nvPr/>
        </p:nvSpPr>
        <p:spPr bwMode="auto">
          <a:xfrm flipV="1">
            <a:off x="6943324" y="953998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8" name="Line 40"/>
          <p:cNvSpPr>
            <a:spLocks noChangeShapeType="1"/>
          </p:cNvSpPr>
          <p:nvPr/>
        </p:nvSpPr>
        <p:spPr bwMode="auto">
          <a:xfrm>
            <a:off x="7395629" y="1456415"/>
            <a:ext cx="0" cy="185694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69" name="Line 41"/>
          <p:cNvSpPr>
            <a:spLocks noChangeShapeType="1"/>
          </p:cNvSpPr>
          <p:nvPr/>
        </p:nvSpPr>
        <p:spPr bwMode="auto">
          <a:xfrm>
            <a:off x="7395629" y="3514773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0" name="Line 42"/>
          <p:cNvSpPr>
            <a:spLocks noChangeShapeType="1"/>
          </p:cNvSpPr>
          <p:nvPr/>
        </p:nvSpPr>
        <p:spPr bwMode="auto">
          <a:xfrm>
            <a:off x="7395629" y="953998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1" name="Text Box 43"/>
          <p:cNvSpPr txBox="1">
            <a:spLocks noChangeArrowheads="1"/>
          </p:cNvSpPr>
          <p:nvPr/>
        </p:nvSpPr>
        <p:spPr bwMode="auto">
          <a:xfrm>
            <a:off x="3412695" y="3779261"/>
            <a:ext cx="9600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Polluted</a:t>
            </a:r>
          </a:p>
          <a:p>
            <a:r>
              <a:rPr lang="en-US" dirty="0"/>
              <a:t>feed </a:t>
            </a:r>
            <a:r>
              <a:rPr lang="en-US" dirty="0" smtClean="0"/>
              <a:t>gas</a:t>
            </a:r>
          </a:p>
          <a:p>
            <a:r>
              <a:rPr lang="en-US" dirty="0" smtClean="0"/>
              <a:t>B + A</a:t>
            </a:r>
            <a:endParaRPr lang="en-US" dirty="0"/>
          </a:p>
        </p:txBody>
      </p:sp>
      <p:sp>
        <p:nvSpPr>
          <p:cNvPr id="48172" name="Text Box 44"/>
          <p:cNvSpPr txBox="1">
            <a:spLocks noChangeArrowheads="1"/>
          </p:cNvSpPr>
          <p:nvPr/>
        </p:nvSpPr>
        <p:spPr bwMode="auto">
          <a:xfrm>
            <a:off x="3336482" y="804601"/>
            <a:ext cx="9460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Cleaned</a:t>
            </a:r>
          </a:p>
          <a:p>
            <a:r>
              <a:rPr lang="en-US" dirty="0" smtClean="0"/>
              <a:t>Gas B</a:t>
            </a:r>
            <a:endParaRPr lang="en-US" dirty="0"/>
          </a:p>
        </p:txBody>
      </p:sp>
      <p:sp>
        <p:nvSpPr>
          <p:cNvPr id="48173" name="Text Box 45"/>
          <p:cNvSpPr txBox="1">
            <a:spLocks noChangeArrowheads="1"/>
          </p:cNvSpPr>
          <p:nvPr/>
        </p:nvSpPr>
        <p:spPr bwMode="auto">
          <a:xfrm>
            <a:off x="7374091" y="768082"/>
            <a:ext cx="1279045" cy="4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Polluted</a:t>
            </a:r>
          </a:p>
          <a:p>
            <a:r>
              <a:rPr lang="en-US"/>
              <a:t>feed liquid</a:t>
            </a:r>
          </a:p>
        </p:txBody>
      </p:sp>
      <p:sp>
        <p:nvSpPr>
          <p:cNvPr id="48174" name="Text Box 46"/>
          <p:cNvSpPr txBox="1">
            <a:spLocks noChangeArrowheads="1"/>
          </p:cNvSpPr>
          <p:nvPr/>
        </p:nvSpPr>
        <p:spPr bwMode="auto">
          <a:xfrm>
            <a:off x="7673970" y="3628757"/>
            <a:ext cx="9989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Cleaned </a:t>
            </a:r>
          </a:p>
          <a:p>
            <a:r>
              <a:rPr lang="en-US" dirty="0" smtClean="0"/>
              <a:t>Liquid C</a:t>
            </a:r>
            <a:endParaRPr lang="en-US" dirty="0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1533889" y="1909032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4313991" y="2360543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>
            <a:off x="6944981" y="2310744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8" name="Line 50"/>
          <p:cNvSpPr>
            <a:spLocks noChangeShapeType="1"/>
          </p:cNvSpPr>
          <p:nvPr/>
        </p:nvSpPr>
        <p:spPr bwMode="auto">
          <a:xfrm>
            <a:off x="1533889" y="1758528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>
            <a:off x="1533889" y="2862959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>
            <a:off x="1533889" y="3013463"/>
            <a:ext cx="37443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81" name="Text Box 53"/>
          <p:cNvSpPr txBox="1">
            <a:spLocks noChangeArrowheads="1"/>
          </p:cNvSpPr>
          <p:nvPr/>
        </p:nvSpPr>
        <p:spPr bwMode="auto">
          <a:xfrm>
            <a:off x="1888444" y="836712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8182" name="Text Box 54"/>
          <p:cNvSpPr txBox="1">
            <a:spLocks noChangeArrowheads="1"/>
          </p:cNvSpPr>
          <p:nvPr/>
        </p:nvSpPr>
        <p:spPr bwMode="auto">
          <a:xfrm>
            <a:off x="1908325" y="3966284"/>
            <a:ext cx="10574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B (heavy</a:t>
            </a:r>
            <a:r>
              <a:rPr lang="en-US" dirty="0"/>
              <a:t>)</a:t>
            </a:r>
          </a:p>
        </p:txBody>
      </p:sp>
      <p:sp>
        <p:nvSpPr>
          <p:cNvPr id="48184" name="Text Box 56"/>
          <p:cNvSpPr txBox="1">
            <a:spLocks noChangeArrowheads="1"/>
          </p:cNvSpPr>
          <p:nvPr/>
        </p:nvSpPr>
        <p:spPr bwMode="auto">
          <a:xfrm>
            <a:off x="1533889" y="1909032"/>
            <a:ext cx="351240" cy="2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1457677" y="3013463"/>
            <a:ext cx="351240" cy="2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8186" name="Text Box 58"/>
          <p:cNvSpPr txBox="1">
            <a:spLocks noChangeArrowheads="1"/>
          </p:cNvSpPr>
          <p:nvPr/>
        </p:nvSpPr>
        <p:spPr bwMode="auto">
          <a:xfrm>
            <a:off x="7019537" y="2008630"/>
            <a:ext cx="351240" cy="2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4313991" y="2059536"/>
            <a:ext cx="351240" cy="25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1533889" y="1507320"/>
            <a:ext cx="351240" cy="25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8189" name="Text Box 61"/>
          <p:cNvSpPr txBox="1">
            <a:spLocks noChangeArrowheads="1"/>
          </p:cNvSpPr>
          <p:nvPr/>
        </p:nvSpPr>
        <p:spPr bwMode="auto">
          <a:xfrm>
            <a:off x="1533889" y="2560846"/>
            <a:ext cx="351240" cy="25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868786"/>
            <a:ext cx="1164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Absorbent</a:t>
            </a:r>
          </a:p>
          <a:p>
            <a:r>
              <a:rPr lang="en-US" dirty="0"/>
              <a:t> </a:t>
            </a:r>
            <a:r>
              <a:rPr lang="en-US" dirty="0" smtClean="0"/>
              <a:t>     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52528" y="391648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C+A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770064" y="132663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C+A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104354" y="3594595"/>
            <a:ext cx="1027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Stripping</a:t>
            </a:r>
          </a:p>
          <a:p>
            <a:r>
              <a:rPr lang="en-US" dirty="0"/>
              <a:t>g</a:t>
            </a:r>
            <a:r>
              <a:rPr lang="en-US" dirty="0" smtClean="0"/>
              <a:t>as B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334951" y="871144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+A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941168"/>
            <a:ext cx="2101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Two </a:t>
            </a:r>
            <a:r>
              <a:rPr lang="en-US" sz="1200" dirty="0" smtClean="0"/>
              <a:t>key components  (A+B)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One feed (normally)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Two pure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Two sections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Heating and cooling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Boiling mixture</a:t>
            </a:r>
            <a:endParaRPr lang="en-US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3344305" y="4941168"/>
            <a:ext cx="31293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FF0000"/>
                </a:solidFill>
              </a:rPr>
              <a:t>Three </a:t>
            </a:r>
            <a:r>
              <a:rPr lang="en-US" sz="1200" dirty="0" smtClean="0"/>
              <a:t>components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dirty="0" smtClean="0"/>
              <a:t>Inert gas B (e.g., air)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dirty="0" smtClean="0"/>
              <a:t>Inert liquid C (e.g., water)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dirty="0" smtClean="0"/>
              <a:t>Solute A  (e.g., CO2) goes from gas -&gt; liquid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Two feeds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One pure product (at most)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One section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Non-boiling mixture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900" dirty="0" smtClean="0"/>
              <a:t>so p and T can be set independently; see Exercise</a:t>
            </a:r>
            <a:endParaRPr lang="en-US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7" y="5338170"/>
            <a:ext cx="222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Stripping: Reverse</a:t>
            </a:r>
            <a:r>
              <a:rPr lang="en-US" sz="1200" dirty="0"/>
              <a:t> </a:t>
            </a:r>
            <a:r>
              <a:rPr lang="en-US" sz="1200" dirty="0" smtClean="0"/>
              <a:t>of absorption.</a:t>
            </a:r>
          </a:p>
          <a:p>
            <a:r>
              <a:rPr lang="en-US" sz="1200" dirty="0" smtClean="0"/>
              <a:t>Solute A goes from liquid -&gt; gas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334950" y="4797152"/>
            <a:ext cx="469297" cy="17136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58829" y="29131"/>
            <a:ext cx="622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COUNTER-CURRENT MULTISTAGE CONTACT OF GAS AND LIQUID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1835528" y="1220843"/>
            <a:ext cx="3177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1" name="Text Box 53"/>
          <p:cNvSpPr txBox="1">
            <a:spLocks noChangeArrowheads="1"/>
          </p:cNvSpPr>
          <p:nvPr/>
        </p:nvSpPr>
        <p:spPr bwMode="auto">
          <a:xfrm>
            <a:off x="1184746" y="3547152"/>
            <a:ext cx="309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3" name="Line 39"/>
          <p:cNvSpPr>
            <a:spLocks noChangeShapeType="1"/>
          </p:cNvSpPr>
          <p:nvPr/>
        </p:nvSpPr>
        <p:spPr bwMode="auto">
          <a:xfrm flipV="1">
            <a:off x="1444364" y="1039761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42"/>
          <p:cNvSpPr>
            <a:spLocks noChangeShapeType="1"/>
          </p:cNvSpPr>
          <p:nvPr/>
        </p:nvSpPr>
        <p:spPr bwMode="auto">
          <a:xfrm>
            <a:off x="1910695" y="1123360"/>
            <a:ext cx="0" cy="3335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>
            <a:off x="1910695" y="3639823"/>
            <a:ext cx="0" cy="3010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flipH="1">
            <a:off x="1458876" y="3892899"/>
            <a:ext cx="42054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30"/>
          <p:cNvSpPr>
            <a:spLocks noChangeShapeType="1"/>
          </p:cNvSpPr>
          <p:nvPr/>
        </p:nvSpPr>
        <p:spPr bwMode="auto">
          <a:xfrm flipV="1">
            <a:off x="1475656" y="3564571"/>
            <a:ext cx="0" cy="35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33" y="8728"/>
            <a:ext cx="6496050" cy="702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8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1: A fun absorption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Dear Absorption and distillation experts: Can you solve this?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This problem is based on a true story. My father, </a:t>
            </a:r>
            <a:r>
              <a:rPr lang="en-US" dirty="0" err="1"/>
              <a:t>Ingulf</a:t>
            </a:r>
            <a:r>
              <a:rPr lang="en-US" dirty="0"/>
              <a:t> Skogestad, got his degree as a chemical engineer at NTH in Trondheim in 1948. It was difficult to find good process jobs in Norway at that time, so his career got a </a:t>
            </a:r>
            <a:r>
              <a:rPr lang="en-US" dirty="0" smtClean="0"/>
              <a:t>boost </a:t>
            </a:r>
            <a:r>
              <a:rPr lang="en-US" dirty="0"/>
              <a:t>when he during 1956-61 worked at two ammonia plants that ICI operated in South </a:t>
            </a:r>
            <a:r>
              <a:rPr lang="en-US" dirty="0" smtClean="0"/>
              <a:t>Africa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a story from </a:t>
            </a:r>
            <a:r>
              <a:rPr lang="en-US" dirty="0" err="1"/>
              <a:t>Modderfontein</a:t>
            </a:r>
            <a:r>
              <a:rPr lang="en-US" dirty="0"/>
              <a:t> near Johannesburg in 1959 where they had a problem of not reaching the gas spec. in an </a:t>
            </a:r>
            <a:r>
              <a:rPr lang="en-US" dirty="0" smtClean="0"/>
              <a:t>absorption </a:t>
            </a:r>
            <a:r>
              <a:rPr lang="en-US" dirty="0"/>
              <a:t>tower. They build an identical tower no. 2 (in series) but still they could not reach the spec. My father found a solution that worked: He took the absorbent (liquid) from tower 2 and used it in tower 1 (and left tower 2 as a spare). This was at the time explained by the fact that there was too little liquid in tower 1 to get proper wetting of the packing, but I think it may have been a more fundamental mass balance problem.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illustrate this I have made the following problem:</a:t>
            </a:r>
            <a:br>
              <a:rPr lang="en-US" dirty="0"/>
            </a:br>
            <a:r>
              <a:rPr lang="en-US" dirty="0"/>
              <a:t>A gas stream of 1 </a:t>
            </a:r>
            <a:r>
              <a:rPr lang="en-US" dirty="0" err="1"/>
              <a:t>mol</a:t>
            </a:r>
            <a:r>
              <a:rPr lang="en-US" dirty="0"/>
              <a:t>/s has 4 </a:t>
            </a:r>
            <a:r>
              <a:rPr lang="en-US" dirty="0" err="1"/>
              <a:t>mol</a:t>
            </a:r>
            <a:r>
              <a:rPr lang="en-US" dirty="0"/>
              <a:t>% of component A, and it should be reduced to 0.1% in an absorption tower with use of 6 </a:t>
            </a:r>
            <a:r>
              <a:rPr lang="en-US" dirty="0" err="1"/>
              <a:t>mol</a:t>
            </a:r>
            <a:r>
              <a:rPr lang="en-US" dirty="0"/>
              <a:t>/s pure water. However, in spite of the tower being very tall, the fraction of A in the gas product is too high (about 1.6% A).</a:t>
            </a:r>
            <a:br>
              <a:rPr lang="en-US" dirty="0"/>
            </a:br>
            <a:r>
              <a:rPr lang="en-US" dirty="0"/>
              <a:t>To reduce the concentration of A, an identical tower 2 is build, where the exit gas from tower 1 (with 1.6% A) is treated with 6 </a:t>
            </a:r>
            <a:r>
              <a:rPr lang="en-US" dirty="0" err="1"/>
              <a:t>mol</a:t>
            </a:r>
            <a:r>
              <a:rPr lang="en-US" dirty="0"/>
              <a:t>/s pure water. However, one still is not able to reach the desired 0.1% A.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Data: </a:t>
            </a:r>
            <a:r>
              <a:rPr lang="en-US" dirty="0">
                <a:solidFill>
                  <a:srgbClr val="FF0000"/>
                </a:solidFill>
              </a:rPr>
              <a:t>Henry's law for component A: y = mx, where m = H/p = 10</a:t>
            </a:r>
            <a:r>
              <a:rPr lang="en-US" dirty="0"/>
              <a:t> (p is the column pressure, which is 1 bar).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(a) Make a flowsheet for the two alternatives.</a:t>
            </a:r>
            <a:br>
              <a:rPr lang="en-US" dirty="0"/>
            </a:br>
            <a:r>
              <a:rPr lang="en-US" dirty="0"/>
              <a:t>(b) Can it be correct that one achieves 1.6% A in tower 1?</a:t>
            </a:r>
            <a:br>
              <a:rPr lang="en-US" dirty="0"/>
            </a:br>
            <a:r>
              <a:rPr lang="en-US" dirty="0"/>
              <a:t>(c) What is the concentration of A in the gas leaving tower 2?</a:t>
            </a:r>
            <a:br>
              <a:rPr lang="en-US" dirty="0"/>
            </a:br>
            <a:r>
              <a:rPr lang="en-US" dirty="0"/>
              <a:t>(d) An engineer always finds a solution! In this case it is to use </a:t>
            </a:r>
            <a:r>
              <a:rPr lang="en-US" dirty="0" smtClean="0"/>
              <a:t>all </a:t>
            </a:r>
            <a:r>
              <a:rPr lang="en-US" dirty="0"/>
              <a:t>the water (12 </a:t>
            </a:r>
            <a:r>
              <a:rPr lang="en-US" dirty="0" err="1"/>
              <a:t>mol</a:t>
            </a:r>
            <a:r>
              <a:rPr lang="en-US" dirty="0"/>
              <a:t>/s) in tower 1 (and leave tower 2 as a spare</a:t>
            </a:r>
            <a:r>
              <a:rPr lang="en-US" dirty="0" smtClean="0"/>
              <a:t>). Can </a:t>
            </a:r>
            <a:r>
              <a:rPr lang="en-US" dirty="0"/>
              <a:t>you explain why this works, and find the exit gas concentration of A in this case.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974"/>
            <a:ext cx="1650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Minimum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183" y="-27384"/>
            <a:ext cx="2147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Original design: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(One tower, 6 </a:t>
            </a:r>
            <a:r>
              <a:rPr lang="en-US" sz="1400" dirty="0" err="1" smtClean="0">
                <a:solidFill>
                  <a:srgbClr val="FF0000"/>
                </a:solidFill>
              </a:rPr>
              <a:t>mol</a:t>
            </a:r>
            <a:r>
              <a:rPr lang="en-US" sz="1400" dirty="0" smtClean="0">
                <a:solidFill>
                  <a:srgbClr val="FF0000"/>
                </a:solidFill>
              </a:rPr>
              <a:t>/s water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971600" y="1647384"/>
            <a:ext cx="720080" cy="4464496"/>
            <a:chOff x="971600" y="1124744"/>
            <a:chExt cx="720080" cy="4464496"/>
          </a:xfrm>
        </p:grpSpPr>
        <p:sp>
          <p:nvSpPr>
            <p:cNvPr id="4" name="Rounded Rectangle 3"/>
            <p:cNvSpPr/>
            <p:nvPr/>
          </p:nvSpPr>
          <p:spPr>
            <a:xfrm>
              <a:off x="971600" y="1844824"/>
              <a:ext cx="720080" cy="30963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547664" y="1124744"/>
              <a:ext cx="0" cy="72008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1547664" y="4941168"/>
              <a:ext cx="0" cy="43204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187624" y="1476400"/>
              <a:ext cx="0" cy="36842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187624" y="4922805"/>
              <a:ext cx="0" cy="66643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275856" y="1719392"/>
            <a:ext cx="720080" cy="4464496"/>
            <a:chOff x="971600" y="1124744"/>
            <a:chExt cx="720080" cy="4464496"/>
          </a:xfrm>
        </p:grpSpPr>
        <p:sp>
          <p:nvSpPr>
            <p:cNvPr id="19" name="Rounded Rectangle 18"/>
            <p:cNvSpPr/>
            <p:nvPr/>
          </p:nvSpPr>
          <p:spPr>
            <a:xfrm>
              <a:off x="971600" y="1844824"/>
              <a:ext cx="720080" cy="30963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547664" y="1124744"/>
              <a:ext cx="0" cy="72008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47664" y="4941168"/>
              <a:ext cx="0" cy="43204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187624" y="1476400"/>
              <a:ext cx="0" cy="36842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187624" y="4922805"/>
              <a:ext cx="0" cy="66643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572000" y="1556792"/>
            <a:ext cx="720080" cy="4705317"/>
            <a:chOff x="971600" y="978547"/>
            <a:chExt cx="720080" cy="4705317"/>
          </a:xfrm>
        </p:grpSpPr>
        <p:sp>
          <p:nvSpPr>
            <p:cNvPr id="26" name="Rounded Rectangle 25"/>
            <p:cNvSpPr/>
            <p:nvPr/>
          </p:nvSpPr>
          <p:spPr>
            <a:xfrm>
              <a:off x="971600" y="1844824"/>
              <a:ext cx="720080" cy="3096344"/>
            </a:xfrm>
            <a:prstGeom prst="round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1547664" y="1124744"/>
              <a:ext cx="0" cy="72008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547664" y="4941168"/>
              <a:ext cx="0" cy="43204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1187624" y="978547"/>
              <a:ext cx="0" cy="86627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1187624" y="4922806"/>
              <a:ext cx="0" cy="761058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>
            <a:off x="4355976" y="2079432"/>
            <a:ext cx="0" cy="4186883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501887" y="2079432"/>
            <a:ext cx="854089" cy="0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360979" y="6257904"/>
            <a:ext cx="427045" cy="8411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79512" y="6039872"/>
            <a:ext cx="1068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Polluted gas</a:t>
            </a:r>
          </a:p>
          <a:p>
            <a:r>
              <a:rPr lang="en-US" sz="1400" dirty="0" smtClean="0"/>
              <a:t>V=1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y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= 0.04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2999254" y="6146720"/>
            <a:ext cx="1068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Polluted gas</a:t>
            </a:r>
          </a:p>
          <a:p>
            <a:r>
              <a:rPr lang="en-US" sz="1400" dirty="0" smtClean="0"/>
              <a:t>V=1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y</a:t>
            </a:r>
            <a:r>
              <a:rPr lang="en-US" sz="1400" baseline="-25000" dirty="0" smtClean="0"/>
              <a:t>1 </a:t>
            </a:r>
            <a:r>
              <a:rPr lang="en-US" sz="1400" dirty="0" smtClean="0"/>
              <a:t>= 0.04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-65363" y="1556792"/>
            <a:ext cx="1709122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Cleaned gas</a:t>
            </a:r>
          </a:p>
          <a:p>
            <a:r>
              <a:rPr lang="en-US" sz="1400" dirty="0" smtClean="0"/>
              <a:t>Desired: y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0.001</a:t>
            </a:r>
          </a:p>
          <a:p>
            <a:r>
              <a:rPr lang="en-US" sz="1400" dirty="0" smtClean="0"/>
              <a:t>Actual: y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=0.016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(b) Vy</a:t>
            </a:r>
            <a:r>
              <a:rPr lang="en-US" sz="1000" baseline="-25000" dirty="0" smtClean="0">
                <a:solidFill>
                  <a:srgbClr val="008000"/>
                </a:solidFill>
              </a:rPr>
              <a:t>2 </a:t>
            </a:r>
            <a:r>
              <a:rPr lang="en-US" sz="1000" dirty="0">
                <a:solidFill>
                  <a:srgbClr val="008000"/>
                </a:solidFill>
              </a:rPr>
              <a:t>= Vy</a:t>
            </a:r>
            <a:r>
              <a:rPr lang="en-US" sz="1000" baseline="-25000" dirty="0">
                <a:solidFill>
                  <a:srgbClr val="008000"/>
                </a:solidFill>
              </a:rPr>
              <a:t>1</a:t>
            </a:r>
            <a:r>
              <a:rPr lang="en-US" sz="1000" dirty="0">
                <a:solidFill>
                  <a:srgbClr val="008000"/>
                </a:solidFill>
              </a:rPr>
              <a:t> – Lx</a:t>
            </a:r>
            <a:r>
              <a:rPr lang="en-US" sz="1000" baseline="-25000" dirty="0">
                <a:solidFill>
                  <a:srgbClr val="008000"/>
                </a:solidFill>
              </a:rPr>
              <a:t>1</a:t>
            </a:r>
            <a:r>
              <a:rPr lang="en-US" sz="1000" dirty="0">
                <a:solidFill>
                  <a:srgbClr val="008000"/>
                </a:solidFill>
                <a:latin typeface="cmsy10"/>
              </a:rPr>
              <a:t>)</a:t>
            </a:r>
            <a:r>
              <a:rPr lang="en-US" sz="1000" dirty="0">
                <a:solidFill>
                  <a:srgbClr val="008000"/>
                </a:solidFill>
              </a:rPr>
              <a:t> y</a:t>
            </a:r>
            <a:r>
              <a:rPr lang="en-US" sz="1000" baseline="-25000" dirty="0">
                <a:solidFill>
                  <a:srgbClr val="008000"/>
                </a:solidFill>
              </a:rPr>
              <a:t>2</a:t>
            </a:r>
            <a:r>
              <a:rPr lang="en-US" sz="1000" dirty="0">
                <a:solidFill>
                  <a:srgbClr val="008000"/>
                </a:solidFill>
              </a:rPr>
              <a:t>=0.016</a:t>
            </a:r>
            <a:endParaRPr lang="en-US" sz="1000" baseline="-25000" dirty="0">
              <a:solidFill>
                <a:srgbClr val="008000"/>
              </a:solidFill>
            </a:endParaRPr>
          </a:p>
          <a:p>
            <a:endParaRPr lang="en-US" sz="10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1547663" y="1620962"/>
            <a:ext cx="148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L=6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=0 (pure water)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3823779" y="1560847"/>
            <a:ext cx="89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L=6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=0 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5187960" y="1673806"/>
            <a:ext cx="89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L=6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=0 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441987" y="692696"/>
            <a:ext cx="18982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Cleaned gas</a:t>
            </a:r>
          </a:p>
          <a:p>
            <a:r>
              <a:rPr lang="en-US" sz="1400" dirty="0" smtClean="0"/>
              <a:t>Desired: y</a:t>
            </a:r>
            <a:r>
              <a:rPr lang="en-US" sz="1400" baseline="-25000" dirty="0"/>
              <a:t>2</a:t>
            </a:r>
            <a:r>
              <a:rPr lang="en-US" sz="1400" dirty="0" smtClean="0"/>
              <a:t> = 0.001</a:t>
            </a:r>
          </a:p>
          <a:p>
            <a:r>
              <a:rPr lang="en-US" sz="1400" dirty="0" smtClean="0"/>
              <a:t>(c) Actual: y</a:t>
            </a:r>
            <a:r>
              <a:rPr lang="en-US" sz="1400" baseline="-25000" dirty="0"/>
              <a:t>2</a:t>
            </a:r>
            <a:r>
              <a:rPr lang="en-US" sz="1400" dirty="0" smtClean="0"/>
              <a:t>=0.0064</a:t>
            </a:r>
          </a:p>
          <a:p>
            <a:r>
              <a:rPr lang="en-US" sz="1000" dirty="0">
                <a:solidFill>
                  <a:srgbClr val="008000"/>
                </a:solidFill>
              </a:rPr>
              <a:t>V’y’</a:t>
            </a:r>
            <a:r>
              <a:rPr lang="en-US" sz="1000" baseline="-25000" dirty="0">
                <a:solidFill>
                  <a:srgbClr val="008000"/>
                </a:solidFill>
              </a:rPr>
              <a:t>2 </a:t>
            </a:r>
            <a:r>
              <a:rPr lang="en-US" sz="1000" dirty="0">
                <a:solidFill>
                  <a:srgbClr val="008000"/>
                </a:solidFill>
              </a:rPr>
              <a:t>= </a:t>
            </a:r>
            <a:r>
              <a:rPr lang="en-US" sz="1000" dirty="0" smtClean="0">
                <a:solidFill>
                  <a:srgbClr val="008000"/>
                </a:solidFill>
              </a:rPr>
              <a:t>V’y’</a:t>
            </a:r>
            <a:r>
              <a:rPr lang="en-US" sz="1000" baseline="-25000" dirty="0" smtClean="0">
                <a:solidFill>
                  <a:srgbClr val="008000"/>
                </a:solidFill>
              </a:rPr>
              <a:t>1</a:t>
            </a:r>
            <a:r>
              <a:rPr lang="en-US" sz="1000" dirty="0" smtClean="0">
                <a:solidFill>
                  <a:srgbClr val="008000"/>
                </a:solidFill>
              </a:rPr>
              <a:t> – </a:t>
            </a:r>
            <a:r>
              <a:rPr lang="en-US" sz="1000" dirty="0">
                <a:solidFill>
                  <a:srgbClr val="008000"/>
                </a:solidFill>
              </a:rPr>
              <a:t>L’x’</a:t>
            </a:r>
            <a:r>
              <a:rPr lang="en-US" sz="1000" baseline="-25000" dirty="0">
                <a:solidFill>
                  <a:srgbClr val="008000"/>
                </a:solidFill>
              </a:rPr>
              <a:t>1</a:t>
            </a:r>
            <a:r>
              <a:rPr lang="en-US" sz="1000" dirty="0">
                <a:solidFill>
                  <a:srgbClr val="008000"/>
                </a:solidFill>
                <a:latin typeface="cmsy10"/>
              </a:rPr>
              <a:t>)</a:t>
            </a:r>
            <a:r>
              <a:rPr lang="en-US" sz="1000" dirty="0">
                <a:solidFill>
                  <a:srgbClr val="008000"/>
                </a:solidFill>
              </a:rPr>
              <a:t> y’</a:t>
            </a:r>
            <a:r>
              <a:rPr lang="en-US" sz="1000" baseline="-25000" dirty="0">
                <a:solidFill>
                  <a:srgbClr val="008000"/>
                </a:solidFill>
              </a:rPr>
              <a:t>2</a:t>
            </a:r>
            <a:r>
              <a:rPr lang="en-US" sz="1000" dirty="0">
                <a:solidFill>
                  <a:srgbClr val="008000"/>
                </a:solidFill>
              </a:rPr>
              <a:t>=0.0064</a:t>
            </a:r>
            <a:endParaRPr lang="en-US" sz="1000" baseline="-25000" dirty="0">
              <a:solidFill>
                <a:srgbClr val="008000"/>
              </a:solidFill>
            </a:endParaRPr>
          </a:p>
          <a:p>
            <a:endParaRPr lang="en-US" sz="1400" dirty="0" smtClean="0"/>
          </a:p>
          <a:p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3427654" y="-27384"/>
            <a:ext cx="18065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2. New design</a:t>
            </a:r>
          </a:p>
          <a:p>
            <a:r>
              <a:rPr lang="en-US" sz="1400" dirty="0">
                <a:solidFill>
                  <a:schemeClr val="tx2"/>
                </a:solidFill>
              </a:rPr>
              <a:t>(</a:t>
            </a:r>
            <a:r>
              <a:rPr lang="en-US" sz="1400" dirty="0" smtClean="0">
                <a:solidFill>
                  <a:schemeClr val="tx2"/>
                </a:solidFill>
              </a:rPr>
              <a:t>Two towers in series, 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total 12 </a:t>
            </a:r>
            <a:r>
              <a:rPr lang="en-US" sz="1400" dirty="0" err="1" smtClean="0">
                <a:solidFill>
                  <a:schemeClr val="tx2"/>
                </a:solidFill>
              </a:rPr>
              <a:t>mol</a:t>
            </a:r>
            <a:r>
              <a:rPr lang="en-US" sz="1400" dirty="0" smtClean="0">
                <a:solidFill>
                  <a:schemeClr val="tx2"/>
                </a:solidFill>
              </a:rPr>
              <a:t>/s water)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7092280" y="1669071"/>
            <a:ext cx="720080" cy="4464496"/>
            <a:chOff x="971600" y="1124744"/>
            <a:chExt cx="720080" cy="4464496"/>
          </a:xfrm>
        </p:grpSpPr>
        <p:sp>
          <p:nvSpPr>
            <p:cNvPr id="53" name="Rounded Rectangle 52"/>
            <p:cNvSpPr/>
            <p:nvPr/>
          </p:nvSpPr>
          <p:spPr>
            <a:xfrm>
              <a:off x="971600" y="1844824"/>
              <a:ext cx="720080" cy="309634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1547664" y="1124744"/>
              <a:ext cx="0" cy="720080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1547664" y="4941168"/>
              <a:ext cx="0" cy="432048"/>
            </a:xfrm>
            <a:prstGeom prst="straightConnector1">
              <a:avLst/>
            </a:prstGeom>
            <a:ln w="349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187624" y="1476400"/>
              <a:ext cx="0" cy="36842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flipV="1">
              <a:off x="1187624" y="4922805"/>
              <a:ext cx="0" cy="666435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6652432" y="-27384"/>
            <a:ext cx="22384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. Final design**</a:t>
            </a:r>
          </a:p>
          <a:p>
            <a:r>
              <a:rPr lang="en-US" sz="1400" dirty="0" smtClean="0"/>
              <a:t>(One tower, 12 </a:t>
            </a:r>
            <a:r>
              <a:rPr lang="en-US" sz="1400" dirty="0" err="1" smtClean="0"/>
              <a:t>mol</a:t>
            </a:r>
            <a:r>
              <a:rPr lang="en-US" sz="1400" dirty="0" smtClean="0"/>
              <a:t>/s water)</a:t>
            </a:r>
          </a:p>
          <a:p>
            <a:endParaRPr lang="en-US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7654756" y="1525084"/>
            <a:ext cx="148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L=12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x2=0 (pure water)</a:t>
            </a:r>
            <a:endParaRPr lang="en-US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557935" y="6111880"/>
            <a:ext cx="10686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Polluted gas</a:t>
            </a:r>
          </a:p>
          <a:p>
            <a:r>
              <a:rPr lang="en-US" sz="1400" dirty="0" smtClean="0"/>
              <a:t>V=1 </a:t>
            </a:r>
            <a:r>
              <a:rPr lang="en-US" sz="1400" dirty="0" err="1" smtClean="0"/>
              <a:t>mol</a:t>
            </a:r>
            <a:r>
              <a:rPr lang="en-US" sz="1400" dirty="0" smtClean="0"/>
              <a:t>/s</a:t>
            </a:r>
          </a:p>
          <a:p>
            <a:r>
              <a:rPr lang="en-US" sz="1400" dirty="0" smtClean="0"/>
              <a:t>y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= 0.04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6084168" y="1466200"/>
            <a:ext cx="200086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Cleaned gas</a:t>
            </a:r>
          </a:p>
          <a:p>
            <a:r>
              <a:rPr lang="en-US" sz="1400" dirty="0" smtClean="0"/>
              <a:t>Desired: y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= 0.0012</a:t>
            </a:r>
          </a:p>
          <a:p>
            <a:r>
              <a:rPr lang="en-US" sz="1400" dirty="0" smtClean="0"/>
              <a:t>Actual: y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&lt;0.001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(d) Not enough data to find exact y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(need N or similar)</a:t>
            </a:r>
            <a:endParaRPr lang="en-US" sz="1000" dirty="0">
              <a:solidFill>
                <a:srgbClr val="008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291359" y="5733256"/>
            <a:ext cx="20185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Btm</a:t>
            </a:r>
            <a:r>
              <a:rPr lang="en-US" sz="1200" dirty="0" smtClean="0">
                <a:solidFill>
                  <a:srgbClr val="00800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008000"/>
                </a:solidFill>
              </a:rPr>
              <a:t>Close to equilibrium (pinch):</a:t>
            </a:r>
          </a:p>
          <a:p>
            <a:r>
              <a:rPr lang="en-US" sz="1100" dirty="0" smtClean="0">
                <a:solidFill>
                  <a:srgbClr val="008000"/>
                </a:solidFill>
              </a:rPr>
              <a:t>x</a:t>
            </a:r>
            <a:r>
              <a:rPr lang="en-US" sz="1100" baseline="-25000" dirty="0" smtClean="0">
                <a:solidFill>
                  <a:srgbClr val="008000"/>
                </a:solidFill>
              </a:rPr>
              <a:t>1</a:t>
            </a:r>
            <a:r>
              <a:rPr lang="en-US" sz="1100" dirty="0" smtClean="0">
                <a:solidFill>
                  <a:srgbClr val="008000"/>
                </a:solidFill>
              </a:rPr>
              <a:t>=x</a:t>
            </a:r>
            <a:r>
              <a:rPr lang="en-US" sz="1100" baseline="-25000" dirty="0" smtClean="0">
                <a:solidFill>
                  <a:srgbClr val="008000"/>
                </a:solidFill>
              </a:rPr>
              <a:t>1</a:t>
            </a:r>
            <a:r>
              <a:rPr lang="en-US" sz="1100" dirty="0" smtClean="0">
                <a:solidFill>
                  <a:srgbClr val="008000"/>
                </a:solidFill>
              </a:rPr>
              <a:t>*=y</a:t>
            </a:r>
            <a:r>
              <a:rPr lang="en-US" sz="1100" baseline="-25000" dirty="0" smtClean="0">
                <a:solidFill>
                  <a:srgbClr val="008000"/>
                </a:solidFill>
              </a:rPr>
              <a:t>1</a:t>
            </a:r>
            <a:r>
              <a:rPr lang="en-US" sz="1100" dirty="0" smtClean="0">
                <a:solidFill>
                  <a:srgbClr val="008000"/>
                </a:solidFill>
              </a:rPr>
              <a:t>/m=0.04/10=0.004</a:t>
            </a:r>
            <a:r>
              <a:rPr lang="en-US" sz="1200" dirty="0" smtClean="0">
                <a:solidFill>
                  <a:srgbClr val="008000"/>
                </a:solidFill>
              </a:rPr>
              <a:t>.</a:t>
            </a:r>
            <a:endParaRPr lang="en-US" sz="1200" dirty="0">
              <a:solidFill>
                <a:srgbClr val="008000"/>
              </a:solidFill>
            </a:endParaRPr>
          </a:p>
          <a:p>
            <a:r>
              <a:rPr lang="en-US" sz="1200" dirty="0" smtClean="0">
                <a:solidFill>
                  <a:srgbClr val="008000"/>
                </a:solidFill>
              </a:rPr>
              <a:t>(L/V)</a:t>
            </a:r>
            <a:r>
              <a:rPr lang="en-US" sz="1200" baseline="-25000" dirty="0" smtClean="0">
                <a:solidFill>
                  <a:srgbClr val="008000"/>
                </a:solidFill>
              </a:rPr>
              <a:t>min</a:t>
            </a:r>
            <a:r>
              <a:rPr lang="en-US" sz="800" dirty="0" smtClean="0">
                <a:solidFill>
                  <a:srgbClr val="008000"/>
                </a:solidFill>
              </a:rPr>
              <a:t>= (0.04-0.001)/0.004</a:t>
            </a:r>
            <a:r>
              <a:rPr lang="en-US" sz="1200" dirty="0" smtClean="0">
                <a:solidFill>
                  <a:srgbClr val="008000"/>
                </a:solidFill>
              </a:rPr>
              <a:t>=9.75 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72669" y="5866120"/>
            <a:ext cx="1537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Pinch:</a:t>
            </a:r>
          </a:p>
          <a:p>
            <a:r>
              <a:rPr lang="en-US" sz="1000" dirty="0" smtClean="0">
                <a:solidFill>
                  <a:srgbClr val="008000"/>
                </a:solidFill>
              </a:rPr>
              <a:t>x'</a:t>
            </a:r>
            <a:r>
              <a:rPr lang="en-US" sz="1000" baseline="-25000" dirty="0" smtClean="0">
                <a:solidFill>
                  <a:srgbClr val="008000"/>
                </a:solidFill>
              </a:rPr>
              <a:t>1</a:t>
            </a:r>
            <a:r>
              <a:rPr lang="en-US" sz="1000" dirty="0" smtClean="0">
                <a:solidFill>
                  <a:srgbClr val="008000"/>
                </a:solidFill>
              </a:rPr>
              <a:t>=x’</a:t>
            </a:r>
            <a:r>
              <a:rPr lang="en-US" sz="1000" baseline="-25000" dirty="0" smtClean="0">
                <a:solidFill>
                  <a:srgbClr val="008000"/>
                </a:solidFill>
              </a:rPr>
              <a:t>1</a:t>
            </a:r>
            <a:r>
              <a:rPr lang="en-US" sz="1000" dirty="0" smtClean="0">
                <a:solidFill>
                  <a:srgbClr val="008000"/>
                </a:solidFill>
              </a:rPr>
              <a:t>*=0.016/10=0.0016</a:t>
            </a:r>
            <a:endParaRPr lang="en-US" sz="1000" dirty="0">
              <a:solidFill>
                <a:srgbClr val="008000"/>
              </a:solidFill>
            </a:endParaRPr>
          </a:p>
          <a:p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71882" y="6257224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8000"/>
                </a:solidFill>
              </a:rPr>
              <a:t>y’</a:t>
            </a:r>
            <a:r>
              <a:rPr lang="en-US" sz="1000" baseline="-25000" dirty="0" smtClean="0">
                <a:solidFill>
                  <a:srgbClr val="008000"/>
                </a:solidFill>
              </a:rPr>
              <a:t>1</a:t>
            </a:r>
            <a:r>
              <a:rPr lang="en-US" sz="1000" dirty="0" smtClean="0">
                <a:solidFill>
                  <a:srgbClr val="008000"/>
                </a:solidFill>
              </a:rPr>
              <a:t>=y</a:t>
            </a:r>
            <a:r>
              <a:rPr lang="en-US" sz="1000" baseline="-25000" dirty="0" smtClean="0">
                <a:solidFill>
                  <a:srgbClr val="008000"/>
                </a:solidFill>
              </a:rPr>
              <a:t>2</a:t>
            </a:r>
            <a:r>
              <a:rPr lang="en-US" sz="1000" dirty="0" smtClean="0">
                <a:solidFill>
                  <a:srgbClr val="008000"/>
                </a:solidFill>
              </a:rPr>
              <a:t>=0.016</a:t>
            </a:r>
            <a:endParaRPr lang="en-US" sz="1000" dirty="0">
              <a:solidFill>
                <a:srgbClr val="008000"/>
              </a:solidFill>
            </a:endParaRPr>
          </a:p>
          <a:p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2802" y="2472427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</a:rPr>
              <a:t>e</a:t>
            </a:r>
            <a:r>
              <a:rPr lang="en-US" sz="1100" dirty="0" smtClean="0">
                <a:solidFill>
                  <a:srgbClr val="008000"/>
                </a:solidFill>
              </a:rPr>
              <a:t>nd 2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8205" y="5085184"/>
            <a:ext cx="506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</a:rPr>
              <a:t>e</a:t>
            </a:r>
            <a:r>
              <a:rPr lang="en-US" sz="1100" dirty="0" smtClean="0">
                <a:solidFill>
                  <a:srgbClr val="008000"/>
                </a:solidFill>
              </a:rPr>
              <a:t>nd 1</a:t>
            </a:r>
            <a:endParaRPr lang="en-US" sz="11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368" y="6228601"/>
            <a:ext cx="1269899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**If liquid load too large:</a:t>
            </a:r>
          </a:p>
          <a:p>
            <a:r>
              <a:rPr lang="en-US" sz="800" dirty="0" smtClean="0"/>
              <a:t>Can split the gas and have</a:t>
            </a:r>
          </a:p>
          <a:p>
            <a:r>
              <a:rPr lang="en-US" sz="800" dirty="0" smtClean="0"/>
              <a:t>two towers in parallel. </a:t>
            </a:r>
          </a:p>
          <a:p>
            <a:r>
              <a:rPr lang="en-US" sz="800" dirty="0" smtClean="0"/>
              <a:t>Each with half L and V.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5548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8" grpId="0"/>
      <p:bldP spid="49" grpId="0"/>
      <p:bldP spid="51" grpId="0"/>
      <p:bldP spid="58" grpId="0"/>
      <p:bldP spid="59" grpId="0"/>
      <p:bldP spid="60" grpId="0"/>
      <p:bldP spid="62" grpId="0"/>
      <p:bldP spid="63" grpId="0"/>
      <p:bldP spid="50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Example 2 (Problem 2, exam 2004)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412875"/>
            <a:ext cx="401955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4925" y="2468563"/>
            <a:ext cx="9282113" cy="6000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0070C0"/>
                </a:solidFill>
              </a:rPr>
              <a:t>PROBLEM 2. STRIPPING.</a:t>
            </a:r>
          </a:p>
          <a:p>
            <a:pPr eaLnBrk="1" hangingPunct="1"/>
            <a:r>
              <a:rPr lang="en-US" sz="1100">
                <a:solidFill>
                  <a:srgbClr val="0070C0"/>
                </a:solidFill>
              </a:rPr>
              <a:t>Water from an oil installation contains 8 mg benzene per liter water.  It should be reduced to 0.4 mg benzene per liter by stripping with air at 2 atm.</a:t>
            </a:r>
          </a:p>
          <a:p>
            <a:pPr eaLnBrk="1" hangingPunct="1"/>
            <a:r>
              <a:rPr lang="en-US" sz="1100">
                <a:solidFill>
                  <a:srgbClr val="0070C0"/>
                </a:solidFill>
              </a:rPr>
              <a:t>(a) Find the minimum amount of air (m3 air/m3 water). How many equilibrium stages does this require?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25" y="3141663"/>
            <a:ext cx="9534525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SOLUTION. General approach: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/>
              <a:t>Convert everything to molar + (Find product streams from mass balance)</a:t>
            </a:r>
          </a:p>
          <a:p>
            <a:pPr marL="400050" indent="-400050">
              <a:buFontTx/>
              <a:buAutoNum type="romanLcParenBoth"/>
              <a:defRPr/>
            </a:pPr>
            <a:r>
              <a:rPr lang="en-US" dirty="0">
                <a:solidFill>
                  <a:srgbClr val="FF0000"/>
                </a:solidFill>
              </a:rPr>
              <a:t>Minimum flows</a:t>
            </a:r>
            <a:r>
              <a:rPr lang="en-US" dirty="0"/>
              <a:t>: This is with </a:t>
            </a:r>
            <a:r>
              <a:rPr lang="en-US" dirty="0">
                <a:solidFill>
                  <a:srgbClr val="FF0000"/>
                </a:solidFill>
              </a:rPr>
              <a:t>infinite no. of stages </a:t>
            </a:r>
            <a:r>
              <a:rPr lang="en-US" dirty="0"/>
              <a:t>and it occurs when we have “pinch” </a:t>
            </a:r>
          </a:p>
          <a:p>
            <a:pPr lvl="1">
              <a:defRPr/>
            </a:pPr>
            <a:r>
              <a:rPr lang="en-US" dirty="0"/>
              <a:t> For absorption/stripping: “Pinch” at one end -&gt; product and feed in equilibrium!</a:t>
            </a:r>
          </a:p>
        </p:txBody>
      </p:sp>
      <p:grpSp>
        <p:nvGrpSpPr>
          <p:cNvPr id="34822" name="Group 7"/>
          <p:cNvGrpSpPr>
            <a:grpSpLocks/>
          </p:cNvGrpSpPr>
          <p:nvPr/>
        </p:nvGrpSpPr>
        <p:grpSpPr bwMode="auto">
          <a:xfrm>
            <a:off x="26988" y="4652963"/>
            <a:ext cx="2097087" cy="1924050"/>
            <a:chOff x="467544" y="4653136"/>
            <a:chExt cx="2097139" cy="1923891"/>
          </a:xfrm>
        </p:grpSpPr>
        <p:pic>
          <p:nvPicPr>
            <p:cNvPr id="3482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97152"/>
              <a:ext cx="1143000" cy="1647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829" name="TextBox 5"/>
            <p:cNvSpPr txBox="1">
              <a:spLocks noChangeArrowheads="1"/>
            </p:cNvSpPr>
            <p:nvPr/>
          </p:nvSpPr>
          <p:spPr bwMode="auto">
            <a:xfrm>
              <a:off x="539552" y="6300028"/>
              <a:ext cx="54213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000"/>
                <a:t>V (air</a:t>
              </a:r>
              <a:r>
                <a:rPr lang="en-US" sz="1200"/>
                <a:t>)</a:t>
              </a:r>
            </a:p>
          </p:txBody>
        </p:sp>
        <p:sp>
          <p:nvSpPr>
            <p:cNvPr id="34830" name="TextBox 8"/>
            <p:cNvSpPr txBox="1">
              <a:spLocks noChangeArrowheads="1"/>
            </p:cNvSpPr>
            <p:nvPr/>
          </p:nvSpPr>
          <p:spPr bwMode="auto">
            <a:xfrm>
              <a:off x="1277151" y="4653136"/>
              <a:ext cx="128753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000"/>
                <a:t>L (water+ benzene)</a:t>
              </a:r>
            </a:p>
          </p:txBody>
        </p:sp>
      </p:grp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84313"/>
            <a:ext cx="23050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050" y="4365625"/>
            <a:ext cx="6801862" cy="23544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Assume: L and V constant through column (dilute-&gt; x and y small)</a:t>
            </a:r>
          </a:p>
          <a:p>
            <a:pPr>
              <a:defRPr/>
            </a:pPr>
            <a:r>
              <a:rPr lang="en-US" sz="1050" dirty="0"/>
              <a:t> </a:t>
            </a:r>
            <a:r>
              <a:rPr lang="en-US" sz="1050" dirty="0">
                <a:solidFill>
                  <a:srgbClr val="FF0000"/>
                </a:solidFill>
              </a:rPr>
              <a:t>+ Assume T=300K (not given!) + assume ideal gas</a:t>
            </a:r>
          </a:p>
          <a:p>
            <a:pPr>
              <a:defRPr/>
            </a:pPr>
            <a:r>
              <a:rPr lang="en-US" sz="1050" dirty="0" smtClean="0"/>
              <a:t>(</a:t>
            </a:r>
            <a:r>
              <a:rPr lang="en-US" sz="1050" dirty="0" err="1" smtClean="0"/>
              <a:t>i</a:t>
            </a:r>
            <a:r>
              <a:rPr lang="en-US" sz="1050" dirty="0" smtClean="0"/>
              <a:t>) Conversion </a:t>
            </a:r>
            <a:r>
              <a:rPr lang="en-US" sz="1050" dirty="0"/>
              <a:t>to molar: “8 mg benzene per liter water”.</a:t>
            </a:r>
          </a:p>
          <a:p>
            <a:pPr>
              <a:defRPr/>
            </a:pPr>
            <a:r>
              <a:rPr lang="en-US" sz="1050" dirty="0"/>
              <a:t>	</a:t>
            </a:r>
            <a:r>
              <a:rPr lang="en-US" sz="1050" dirty="0" err="1"/>
              <a:t>n</a:t>
            </a:r>
            <a:r>
              <a:rPr lang="en-US" sz="1050" baseline="-25000" dirty="0" err="1"/>
              <a:t>b</a:t>
            </a:r>
            <a:r>
              <a:rPr lang="en-US" sz="1050" dirty="0"/>
              <a:t> = 8 mg benzene = 8e-3 g / 78 g/</a:t>
            </a:r>
            <a:r>
              <a:rPr lang="en-US" sz="1050" dirty="0" err="1"/>
              <a:t>mol</a:t>
            </a:r>
            <a:r>
              <a:rPr lang="en-US" sz="1050" dirty="0"/>
              <a:t> = 1.026e-4 </a:t>
            </a:r>
            <a:r>
              <a:rPr lang="en-US" sz="1050" dirty="0" err="1"/>
              <a:t>mol</a:t>
            </a:r>
            <a:endParaRPr lang="en-US" sz="1050" dirty="0"/>
          </a:p>
          <a:p>
            <a:pPr>
              <a:defRPr/>
            </a:pPr>
            <a:r>
              <a:rPr lang="en-US" sz="1050" dirty="0"/>
              <a:t>	</a:t>
            </a:r>
            <a:r>
              <a:rPr lang="en-US" sz="1050" dirty="0" err="1"/>
              <a:t>n</a:t>
            </a:r>
            <a:r>
              <a:rPr lang="en-US" sz="1050" baseline="-25000" dirty="0" err="1"/>
              <a:t>w</a:t>
            </a:r>
            <a:r>
              <a:rPr lang="en-US" sz="1050" dirty="0"/>
              <a:t>= 1 liter water = 1 kg water = 1000g/ 18 g/</a:t>
            </a:r>
            <a:r>
              <a:rPr lang="en-US" sz="1050" dirty="0" err="1"/>
              <a:t>mol</a:t>
            </a:r>
            <a:r>
              <a:rPr lang="en-US" sz="1050" dirty="0"/>
              <a:t> = 55.55 </a:t>
            </a:r>
            <a:r>
              <a:rPr lang="en-US" sz="1050" dirty="0" err="1"/>
              <a:t>mol</a:t>
            </a:r>
            <a:endParaRPr lang="en-US" sz="1050" dirty="0"/>
          </a:p>
          <a:p>
            <a:pPr>
              <a:defRPr/>
            </a:pPr>
            <a:r>
              <a:rPr lang="en-US" sz="1050" dirty="0"/>
              <a:t>	x</a:t>
            </a:r>
            <a:r>
              <a:rPr lang="en-US" sz="1050" baseline="-25000" dirty="0"/>
              <a:t>0</a:t>
            </a:r>
            <a:r>
              <a:rPr lang="en-US" sz="1050" dirty="0"/>
              <a:t> = </a:t>
            </a:r>
            <a:r>
              <a:rPr lang="en-US" sz="1050" dirty="0" err="1"/>
              <a:t>n</a:t>
            </a:r>
            <a:r>
              <a:rPr lang="en-US" sz="1050" baseline="-25000" dirty="0" err="1"/>
              <a:t>b</a:t>
            </a:r>
            <a:r>
              <a:rPr lang="en-US" sz="1050" dirty="0"/>
              <a:t>/(</a:t>
            </a:r>
            <a:r>
              <a:rPr lang="en-US" sz="1050" dirty="0" err="1"/>
              <a:t>n</a:t>
            </a:r>
            <a:r>
              <a:rPr lang="en-US" sz="1050" baseline="-25000" dirty="0" err="1"/>
              <a:t>b</a:t>
            </a:r>
            <a:r>
              <a:rPr lang="en-US" sz="1050" dirty="0" err="1"/>
              <a:t>+n</a:t>
            </a:r>
            <a:r>
              <a:rPr lang="en-US" sz="1050" baseline="-25000" dirty="0" err="1"/>
              <a:t>x</a:t>
            </a:r>
            <a:r>
              <a:rPr lang="en-US" sz="1050" dirty="0"/>
              <a:t>) = 1.846 e-6 = 1.846 ppm</a:t>
            </a:r>
          </a:p>
          <a:p>
            <a:pPr>
              <a:defRPr/>
            </a:pPr>
            <a:r>
              <a:rPr lang="en-US" sz="1050" dirty="0"/>
              <a:t>	Similar: </a:t>
            </a:r>
            <a:r>
              <a:rPr lang="en-US" sz="1050" dirty="0" err="1"/>
              <a:t>x</a:t>
            </a:r>
            <a:r>
              <a:rPr lang="en-US" sz="1050" baseline="-25000" dirty="0" err="1"/>
              <a:t>N</a:t>
            </a:r>
            <a:r>
              <a:rPr lang="en-US" sz="1050" dirty="0"/>
              <a:t> = x</a:t>
            </a:r>
            <a:r>
              <a:rPr lang="en-US" sz="1050" baseline="-25000" dirty="0"/>
              <a:t>0</a:t>
            </a:r>
            <a:r>
              <a:rPr lang="en-US" sz="1050" dirty="0"/>
              <a:t>*0.4/8 = 0.05 x</a:t>
            </a:r>
            <a:r>
              <a:rPr lang="en-US" sz="1050" baseline="-25000" dirty="0"/>
              <a:t>0</a:t>
            </a:r>
            <a:r>
              <a:rPr lang="en-US" sz="1050" dirty="0"/>
              <a:t> = 9.231 e-8 = 0.092 ppm</a:t>
            </a:r>
          </a:p>
          <a:p>
            <a:pPr>
              <a:defRPr/>
            </a:pPr>
            <a:r>
              <a:rPr lang="en-US" sz="1050" dirty="0" smtClean="0">
                <a:solidFill>
                  <a:srgbClr val="FF0000"/>
                </a:solidFill>
              </a:rPr>
              <a:t>Infinite </a:t>
            </a:r>
            <a:r>
              <a:rPr lang="en-US" sz="1050" dirty="0">
                <a:solidFill>
                  <a:srgbClr val="FF0000"/>
                </a:solidFill>
              </a:rPr>
              <a:t>number of stages: y</a:t>
            </a:r>
            <a:r>
              <a:rPr lang="en-US" sz="1050" baseline="-25000" dirty="0">
                <a:solidFill>
                  <a:srgbClr val="FF0000"/>
                </a:solidFill>
              </a:rPr>
              <a:t>1</a:t>
            </a:r>
            <a:r>
              <a:rPr lang="en-US" sz="1050" dirty="0">
                <a:solidFill>
                  <a:srgbClr val="FF0000"/>
                </a:solidFill>
              </a:rPr>
              <a:t> and x</a:t>
            </a:r>
            <a:r>
              <a:rPr lang="en-US" sz="1050" baseline="-25000" dirty="0">
                <a:solidFill>
                  <a:srgbClr val="FF0000"/>
                </a:solidFill>
              </a:rPr>
              <a:t>0</a:t>
            </a:r>
            <a:r>
              <a:rPr lang="en-US" sz="1050" dirty="0">
                <a:solidFill>
                  <a:srgbClr val="FF0000"/>
                </a:solidFill>
              </a:rPr>
              <a:t> are in equilibrium </a:t>
            </a:r>
            <a:r>
              <a:rPr lang="en-US" sz="1050" dirty="0"/>
              <a:t>-&gt; y</a:t>
            </a:r>
            <a:r>
              <a:rPr lang="en-US" sz="1050" baseline="-25000" dirty="0"/>
              <a:t>1</a:t>
            </a:r>
            <a:r>
              <a:rPr lang="en-US" sz="1050" dirty="0"/>
              <a:t> = (H/p) x</a:t>
            </a:r>
            <a:r>
              <a:rPr lang="en-US" sz="1050" baseline="-25000" dirty="0"/>
              <a:t>0</a:t>
            </a:r>
            <a:r>
              <a:rPr lang="en-US" sz="1050" dirty="0"/>
              <a:t> = (383.5 bar/2bar)*1.846e-6 = 3.54e-4 = 354 ppm</a:t>
            </a:r>
          </a:p>
          <a:p>
            <a:pPr>
              <a:defRPr/>
            </a:pPr>
            <a:r>
              <a:rPr lang="en-US" sz="1050" dirty="0" smtClean="0">
                <a:solidFill>
                  <a:srgbClr val="FF0000"/>
                </a:solidFill>
              </a:rPr>
              <a:t>(ii) Can </a:t>
            </a:r>
            <a:r>
              <a:rPr lang="en-US" sz="1050" dirty="0">
                <a:solidFill>
                  <a:srgbClr val="FF0000"/>
                </a:solidFill>
              </a:rPr>
              <a:t>now find minimum air flow from overall material balance:</a:t>
            </a:r>
          </a:p>
          <a:p>
            <a:pPr>
              <a:defRPr/>
            </a:pPr>
            <a:r>
              <a:rPr lang="en-US" sz="1050" dirty="0"/>
              <a:t>	Lx</a:t>
            </a:r>
            <a:r>
              <a:rPr lang="en-US" sz="1050" baseline="-25000" dirty="0"/>
              <a:t>0</a:t>
            </a:r>
            <a:r>
              <a:rPr lang="en-US" sz="1050" dirty="0"/>
              <a:t> + Vy</a:t>
            </a:r>
            <a:r>
              <a:rPr lang="en-US" sz="1050" baseline="-25000" dirty="0"/>
              <a:t>N+1</a:t>
            </a:r>
            <a:r>
              <a:rPr lang="en-US" sz="1050" dirty="0"/>
              <a:t> = </a:t>
            </a:r>
            <a:r>
              <a:rPr lang="en-US" sz="1050" dirty="0" err="1"/>
              <a:t>Lx</a:t>
            </a:r>
            <a:r>
              <a:rPr lang="en-US" sz="1050" baseline="-25000" dirty="0" err="1"/>
              <a:t>N</a:t>
            </a:r>
            <a:r>
              <a:rPr lang="en-US" sz="1050" dirty="0"/>
              <a:t> + Vy</a:t>
            </a:r>
            <a:r>
              <a:rPr lang="en-US" sz="1050" baseline="-25000" dirty="0"/>
              <a:t>1</a:t>
            </a:r>
          </a:p>
          <a:p>
            <a:pPr>
              <a:defRPr/>
            </a:pPr>
            <a:r>
              <a:rPr lang="en-US" sz="1050" dirty="0"/>
              <a:t>Or                  L(x</a:t>
            </a:r>
            <a:r>
              <a:rPr lang="en-US" sz="1050" baseline="-25000" dirty="0"/>
              <a:t>0</a:t>
            </a:r>
            <a:r>
              <a:rPr lang="en-US" sz="1050" dirty="0"/>
              <a:t>-x</a:t>
            </a:r>
            <a:r>
              <a:rPr lang="en-US" sz="1050" baseline="-25000" dirty="0"/>
              <a:t>N</a:t>
            </a:r>
            <a:r>
              <a:rPr lang="en-US" sz="1050" dirty="0"/>
              <a:t>) = V (y</a:t>
            </a:r>
            <a:r>
              <a:rPr lang="en-US" sz="1050" baseline="-25000" dirty="0"/>
              <a:t>1</a:t>
            </a:r>
            <a:r>
              <a:rPr lang="en-US" sz="1050" dirty="0"/>
              <a:t>-y</a:t>
            </a:r>
            <a:r>
              <a:rPr lang="en-US" sz="1050" baseline="-25000" dirty="0"/>
              <a:t>N+1</a:t>
            </a:r>
            <a:r>
              <a:rPr lang="en-US" sz="1050" dirty="0"/>
              <a:t>)</a:t>
            </a:r>
          </a:p>
          <a:p>
            <a:pPr>
              <a:defRPr/>
            </a:pPr>
            <a:r>
              <a:rPr lang="en-US" sz="1050" dirty="0"/>
              <a:t>Or	V = L(x</a:t>
            </a:r>
            <a:r>
              <a:rPr lang="en-US" sz="1050" baseline="-25000" dirty="0"/>
              <a:t>0</a:t>
            </a:r>
            <a:r>
              <a:rPr lang="en-US" sz="1050" dirty="0"/>
              <a:t>-x</a:t>
            </a:r>
            <a:r>
              <a:rPr lang="en-US" sz="1050" baseline="-25000" dirty="0"/>
              <a:t>N</a:t>
            </a:r>
            <a:r>
              <a:rPr lang="en-US" sz="1050" dirty="0"/>
              <a:t>)/(y</a:t>
            </a:r>
            <a:r>
              <a:rPr lang="en-US" sz="1050" baseline="-25000" dirty="0"/>
              <a:t>1</a:t>
            </a:r>
            <a:r>
              <a:rPr lang="en-US" sz="1050" dirty="0"/>
              <a:t>-y</a:t>
            </a:r>
            <a:r>
              <a:rPr lang="en-US" sz="1050" baseline="-25000" dirty="0"/>
              <a:t>N+1</a:t>
            </a:r>
            <a:r>
              <a:rPr lang="en-US" sz="1050" dirty="0"/>
              <a:t>) = L (1.846-0.092)/(354-0) = 0.00495  L [</a:t>
            </a:r>
            <a:r>
              <a:rPr lang="en-US" sz="1050" dirty="0" err="1"/>
              <a:t>mol</a:t>
            </a:r>
            <a:r>
              <a:rPr lang="en-US" sz="1050" dirty="0"/>
              <a:t>/s]</a:t>
            </a:r>
          </a:p>
          <a:p>
            <a:pPr>
              <a:defRPr/>
            </a:pPr>
            <a:r>
              <a:rPr lang="en-US" sz="1050" dirty="0"/>
              <a:t>Water: Given L = 1 m3 = 1000 kg = 55.55 </a:t>
            </a:r>
            <a:r>
              <a:rPr lang="en-US" sz="1050" dirty="0" err="1"/>
              <a:t>kmol</a:t>
            </a:r>
            <a:endParaRPr lang="en-US" sz="1050" dirty="0"/>
          </a:p>
          <a:p>
            <a:pPr>
              <a:defRPr/>
            </a:pPr>
            <a:r>
              <a:rPr lang="en-US" sz="1050" dirty="0"/>
              <a:t>Air:      Get V = 0.00495  L = 0.275 </a:t>
            </a:r>
            <a:r>
              <a:rPr lang="en-US" sz="1050" dirty="0" err="1"/>
              <a:t>kmol</a:t>
            </a:r>
            <a:r>
              <a:rPr lang="en-US" sz="1050" dirty="0"/>
              <a:t> = 275 </a:t>
            </a:r>
            <a:r>
              <a:rPr lang="en-US" sz="1050" dirty="0" err="1"/>
              <a:t>mol</a:t>
            </a:r>
            <a:r>
              <a:rPr lang="en-US" sz="1050" dirty="0"/>
              <a:t> = 275 (RT/p) [m3] = 275*8.31*300/2e5 [m3] = 3.43 m3 (gas)</a:t>
            </a: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9113" y="4699000"/>
            <a:ext cx="381000" cy="261938"/>
            <a:chOff x="611560" y="4319518"/>
            <a:chExt cx="380232" cy="2616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52752" y="4581128"/>
              <a:ext cx="23922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11560" y="4319518"/>
              <a:ext cx="380232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0000"/>
                  </a:solidFill>
                </a:rPr>
                <a:t>eq.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3974"/>
            <a:ext cx="16500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Minimum flows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6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Diffusion</a:t>
            </a:r>
            <a:r>
              <a:rPr lang="nb-NO" dirty="0" smtClean="0"/>
              <a:t> (</a:t>
            </a:r>
            <a:r>
              <a:rPr lang="nb-NO" dirty="0" err="1" smtClean="0"/>
              <a:t>Two</a:t>
            </a:r>
            <a:r>
              <a:rPr lang="nb-NO" dirty="0" smtClean="0"/>
              <a:t>-film </a:t>
            </a:r>
            <a:r>
              <a:rPr lang="nb-NO" dirty="0" err="1" smtClean="0"/>
              <a:t>theory</a:t>
            </a:r>
            <a:r>
              <a:rPr lang="nb-NO" dirty="0" smtClean="0"/>
              <a:t>)</a:t>
            </a:r>
            <a:endParaRPr lang="nb-NO" sz="3600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See </a:t>
            </a:r>
            <a:r>
              <a:rPr lang="nb-NO" dirty="0" err="1" smtClean="0"/>
              <a:t>lecture</a:t>
            </a:r>
            <a:r>
              <a:rPr lang="nb-NO" dirty="0" smtClean="0"/>
              <a:t> no</a:t>
            </a:r>
            <a:r>
              <a:rPr lang="nb-NO" dirty="0"/>
              <a:t>. 3 </a:t>
            </a:r>
            <a:r>
              <a:rPr lang="nb-NO" dirty="0" smtClean="0"/>
              <a:t>from Jana</a:t>
            </a:r>
          </a:p>
          <a:p>
            <a:r>
              <a:rPr lang="nb-NO" dirty="0" smtClean="0"/>
              <a:t>Mass transfer </a:t>
            </a:r>
            <a:r>
              <a:rPr lang="nb-NO" dirty="0" err="1" smtClean="0"/>
              <a:t>based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bulk </a:t>
            </a:r>
            <a:r>
              <a:rPr lang="nb-NO" dirty="0" err="1" smtClean="0"/>
              <a:t>compositiums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smtClean="0"/>
              <a:t>N</a:t>
            </a:r>
            <a:r>
              <a:rPr lang="nb-NO" baseline="-25000" dirty="0" smtClean="0"/>
              <a:t>A</a:t>
            </a:r>
            <a:r>
              <a:rPr lang="nb-NO" dirty="0" smtClean="0"/>
              <a:t> = </a:t>
            </a:r>
            <a:r>
              <a:rPr lang="nb-NO" dirty="0" err="1" smtClean="0"/>
              <a:t>K</a:t>
            </a:r>
            <a:r>
              <a:rPr lang="nb-NO" baseline="-25000" dirty="0" err="1" smtClean="0"/>
              <a:t>y</a:t>
            </a:r>
            <a:r>
              <a:rPr lang="nb-NO" dirty="0" smtClean="0"/>
              <a:t> (y-y*) = </a:t>
            </a:r>
            <a:r>
              <a:rPr lang="nb-NO" dirty="0" err="1" smtClean="0"/>
              <a:t>K</a:t>
            </a:r>
            <a:r>
              <a:rPr lang="nb-NO" baseline="-25000" dirty="0" err="1" smtClean="0"/>
              <a:t>x</a:t>
            </a:r>
            <a:r>
              <a:rPr lang="nb-NO" dirty="0" smtClean="0"/>
              <a:t> (x-x*)   [mol/s m</a:t>
            </a:r>
            <a:r>
              <a:rPr lang="nb-NO" baseline="30000" dirty="0" smtClean="0"/>
              <a:t>2</a:t>
            </a:r>
            <a:r>
              <a:rPr lang="nb-NO" dirty="0" smtClean="0"/>
              <a:t>]</a:t>
            </a:r>
          </a:p>
          <a:p>
            <a:pPr marL="0" indent="0">
              <a:buNone/>
            </a:pPr>
            <a:r>
              <a:rPr lang="nb-NO" baseline="30000" dirty="0"/>
              <a:t>	</a:t>
            </a:r>
            <a:r>
              <a:rPr lang="nb-NO" dirty="0" err="1" smtClean="0"/>
              <a:t>K</a:t>
            </a:r>
            <a:r>
              <a:rPr lang="nb-NO" baseline="-25000" dirty="0" err="1" smtClean="0"/>
              <a:t>y</a:t>
            </a:r>
            <a:r>
              <a:rPr lang="nb-NO" dirty="0" smtClean="0"/>
              <a:t> = m </a:t>
            </a:r>
            <a:r>
              <a:rPr lang="nb-NO" dirty="0" err="1" smtClean="0"/>
              <a:t>K</a:t>
            </a:r>
            <a:r>
              <a:rPr lang="nb-NO" baseline="-25000" dirty="0" err="1" smtClean="0"/>
              <a:t>x</a:t>
            </a:r>
            <a:endParaRPr lang="nb-NO" baseline="30000" dirty="0" smtClean="0"/>
          </a:p>
          <a:p>
            <a:r>
              <a:rPr lang="nb-NO" dirty="0" err="1" smtClean="0"/>
              <a:t>Assume</a:t>
            </a:r>
            <a:r>
              <a:rPr lang="nb-NO" dirty="0" smtClean="0"/>
              <a:t> </a:t>
            </a:r>
            <a:r>
              <a:rPr lang="nb-NO" dirty="0" err="1" smtClean="0"/>
              <a:t>dilute</a:t>
            </a:r>
            <a:r>
              <a:rPr lang="nb-NO" dirty="0" smtClean="0"/>
              <a:t> </a:t>
            </a:r>
            <a:r>
              <a:rPr lang="nb-NO" dirty="0" err="1" smtClean="0"/>
              <a:t>mixture</a:t>
            </a:r>
            <a:r>
              <a:rPr lang="nb-NO" dirty="0" smtClean="0"/>
              <a:t>, so </a:t>
            </a:r>
            <a:r>
              <a:rPr lang="nb-NO" dirty="0" err="1" smtClean="0"/>
              <a:t>that</a:t>
            </a:r>
            <a:r>
              <a:rPr lang="nb-NO" dirty="0" smtClean="0"/>
              <a:t> drift of film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neglected</a:t>
            </a:r>
            <a:r>
              <a:rPr lang="nb-NO" dirty="0"/>
              <a:t>: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r>
              <a:rPr lang="nb-NO" dirty="0"/>
              <a:t>	</a:t>
            </a:r>
            <a:r>
              <a:rPr lang="nb-NO" dirty="0" err="1" smtClean="0"/>
              <a:t>K</a:t>
            </a:r>
            <a:r>
              <a:rPr lang="nb-NO" baseline="-25000" dirty="0" err="1" smtClean="0"/>
              <a:t>y</a:t>
            </a:r>
            <a:r>
              <a:rPr lang="nb-NO" dirty="0" smtClean="0"/>
              <a:t> = </a:t>
            </a:r>
            <a:r>
              <a:rPr lang="nb-NO" dirty="0" err="1" smtClean="0"/>
              <a:t>K’</a:t>
            </a:r>
            <a:r>
              <a:rPr lang="nb-NO" baseline="-25000" dirty="0" err="1" smtClean="0"/>
              <a:t>y</a:t>
            </a:r>
            <a:endParaRPr lang="nb-NO" baseline="-25000" dirty="0" smtClean="0"/>
          </a:p>
          <a:p>
            <a:r>
              <a:rPr lang="nb-NO" dirty="0" smtClean="0"/>
              <a:t>To </a:t>
            </a:r>
            <a:r>
              <a:rPr lang="nb-NO" dirty="0" err="1" smtClean="0"/>
              <a:t>find</a:t>
            </a:r>
            <a:r>
              <a:rPr lang="nb-NO" dirty="0" smtClean="0"/>
              <a:t> overall </a:t>
            </a:r>
            <a:r>
              <a:rPr lang="nb-NO" dirty="0" err="1" smtClean="0"/>
              <a:t>mass</a:t>
            </a:r>
            <a:r>
              <a:rPr lang="nb-NO" dirty="0" smtClean="0"/>
              <a:t> transfer </a:t>
            </a:r>
            <a:r>
              <a:rPr lang="nb-NO" dirty="0" err="1" smtClean="0"/>
              <a:t>coefficient</a:t>
            </a:r>
            <a:r>
              <a:rPr lang="nb-NO" dirty="0" smtClean="0"/>
              <a:t>: </a:t>
            </a:r>
            <a:r>
              <a:rPr lang="nb-NO" dirty="0" err="1" smtClean="0"/>
              <a:t>Add</a:t>
            </a:r>
            <a:r>
              <a:rPr lang="nb-NO" dirty="0" smtClean="0"/>
              <a:t> </a:t>
            </a:r>
            <a:r>
              <a:rPr lang="nb-NO" dirty="0" err="1" smtClean="0"/>
              <a:t>resistances</a:t>
            </a:r>
            <a:r>
              <a:rPr lang="nb-NO" dirty="0" smtClean="0"/>
              <a:t>: 1/</a:t>
            </a:r>
            <a:r>
              <a:rPr lang="nb-NO" dirty="0" err="1" smtClean="0"/>
              <a:t>K</a:t>
            </a:r>
            <a:r>
              <a:rPr lang="nb-NO" baseline="-25000" dirty="0" err="1" smtClean="0"/>
              <a:t>y</a:t>
            </a:r>
            <a:r>
              <a:rPr lang="nb-NO" dirty="0" smtClean="0"/>
              <a:t> = 1/</a:t>
            </a:r>
            <a:r>
              <a:rPr lang="nb-NO" dirty="0" err="1" smtClean="0"/>
              <a:t>k</a:t>
            </a:r>
            <a:r>
              <a:rPr lang="nb-NO" baseline="-25000" dirty="0" err="1" smtClean="0"/>
              <a:t>y</a:t>
            </a:r>
            <a:r>
              <a:rPr lang="nb-NO" dirty="0" smtClean="0"/>
              <a:t> + m/</a:t>
            </a:r>
            <a:r>
              <a:rPr lang="nb-NO" dirty="0" err="1" smtClean="0"/>
              <a:t>k</a:t>
            </a:r>
            <a:r>
              <a:rPr lang="nb-NO" baseline="-25000" dirty="0" err="1" smtClean="0"/>
              <a:t>x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366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88640"/>
            <a:ext cx="5988673" cy="3201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404218"/>
            <a:ext cx="7618757" cy="20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45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transfer approach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>
            <a:normAutofit/>
          </a:bodyPr>
          <a:lstStyle/>
          <a:p>
            <a:r>
              <a:rPr lang="en-US" sz="1800" dirty="0"/>
              <a:t>Two-film mass transfer model</a:t>
            </a:r>
          </a:p>
          <a:p>
            <a:r>
              <a:rPr lang="en-US" sz="1800" dirty="0"/>
              <a:t>Bulk phases not in </a:t>
            </a:r>
            <a:r>
              <a:rPr lang="en-US" sz="1800" dirty="0" smtClean="0"/>
              <a:t>equilibrium</a:t>
            </a:r>
          </a:p>
          <a:p>
            <a:pPr marL="381000" indent="-381000">
              <a:lnSpc>
                <a:spcPct val="80000"/>
              </a:lnSpc>
            </a:pPr>
            <a:r>
              <a:rPr lang="en-US" sz="1800" dirty="0" smtClean="0"/>
              <a:t>Dilute mixtures (</a:t>
            </a:r>
            <a:r>
              <a:rPr lang="en-US" sz="1600" dirty="0" smtClean="0"/>
              <a:t>1-x </a:t>
            </a:r>
            <a:r>
              <a:rPr lang="en-US" sz="1600" dirty="0" smtClean="0">
                <a:latin typeface="cmsy10" pitchFamily="34" charset="0"/>
              </a:rPr>
              <a:t>¼</a:t>
            </a:r>
            <a:r>
              <a:rPr lang="en-US" sz="1600" dirty="0" smtClean="0"/>
              <a:t>1)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600" dirty="0" smtClean="0"/>
              <a:t>Henry’s law:  </a:t>
            </a:r>
            <a:r>
              <a:rPr lang="en-US" sz="1400" b="1" dirty="0" smtClean="0">
                <a:solidFill>
                  <a:srgbClr val="FF0000"/>
                </a:solidFill>
              </a:rPr>
              <a:t>y*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1400" b="1" dirty="0" smtClean="0">
                <a:solidFill>
                  <a:srgbClr val="FF0000"/>
                </a:solidFill>
              </a:rPr>
              <a:t> = m x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i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600" dirty="0" smtClean="0"/>
              <a:t>Constant (molar) flows: L </a:t>
            </a:r>
            <a:r>
              <a:rPr lang="en-US" sz="1600" dirty="0" smtClean="0">
                <a:latin typeface="cmsy10" pitchFamily="34" charset="0"/>
              </a:rPr>
              <a:t>¼</a:t>
            </a:r>
            <a:r>
              <a:rPr lang="en-US" sz="1600" dirty="0" smtClean="0"/>
              <a:t> L’ (inert)</a:t>
            </a:r>
          </a:p>
          <a:p>
            <a:pPr marL="381000" indent="-381000">
              <a:lnSpc>
                <a:spcPct val="80000"/>
              </a:lnSpc>
            </a:pPr>
            <a:endParaRPr lang="en-US" sz="1800" dirty="0" smtClean="0"/>
          </a:p>
          <a:p>
            <a:pPr marL="381000" indent="-381000">
              <a:lnSpc>
                <a:spcPct val="80000"/>
              </a:lnSpc>
            </a:pPr>
            <a:r>
              <a:rPr lang="en-US" sz="1800" dirty="0" smtClean="0"/>
              <a:t>Mass </a:t>
            </a:r>
            <a:r>
              <a:rPr lang="en-US" sz="1800" dirty="0"/>
              <a:t>transfer (Non-equilibrium) model</a:t>
            </a:r>
          </a:p>
          <a:p>
            <a:pPr marL="381000" indent="-381000">
              <a:lnSpc>
                <a:spcPct val="80000"/>
              </a:lnSpc>
            </a:pPr>
            <a:endParaRPr lang="en-US" sz="1800" dirty="0" smtClean="0"/>
          </a:p>
          <a:p>
            <a:pPr marL="381000" indent="-381000">
              <a:lnSpc>
                <a:spcPct val="80000"/>
              </a:lnSpc>
            </a:pPr>
            <a:r>
              <a:rPr lang="en-US" sz="1800" dirty="0" smtClean="0"/>
              <a:t>Get </a:t>
            </a:r>
            <a:r>
              <a:rPr lang="en-US" sz="1800" dirty="0"/>
              <a:t>differential equation (</a:t>
            </a:r>
            <a:r>
              <a:rPr lang="en-US" sz="1800" dirty="0" err="1"/>
              <a:t>dn</a:t>
            </a:r>
            <a:r>
              <a:rPr lang="en-US" sz="1800" baseline="-25000" dirty="0" err="1"/>
              <a:t>A</a:t>
            </a:r>
            <a:r>
              <a:rPr lang="en-US" sz="1800" dirty="0"/>
              <a:t>/</a:t>
            </a:r>
            <a:r>
              <a:rPr lang="en-US" sz="1800" dirty="0" err="1"/>
              <a:t>dz</a:t>
            </a:r>
            <a:r>
              <a:rPr lang="en-US" sz="1800" dirty="0"/>
              <a:t>=…) instead of difference equations: </a:t>
            </a:r>
          </a:p>
          <a:p>
            <a:pPr marL="381000" indent="-381000">
              <a:lnSpc>
                <a:spcPct val="80000"/>
              </a:lnSpc>
            </a:pPr>
            <a:endParaRPr lang="en-US" sz="1600" dirty="0"/>
          </a:p>
          <a:p>
            <a:pPr marL="1219200" lvl="2" indent="-304800">
              <a:lnSpc>
                <a:spcPct val="80000"/>
              </a:lnSpc>
            </a:pPr>
            <a:r>
              <a:rPr lang="en-US" sz="1400" dirty="0"/>
              <a:t>Mass transfer:		N</a:t>
            </a:r>
            <a:r>
              <a:rPr lang="en-US" sz="1400" baseline="-25000" dirty="0"/>
              <a:t>A</a:t>
            </a:r>
            <a:r>
              <a:rPr lang="en-US" sz="1400" dirty="0"/>
              <a:t> = </a:t>
            </a:r>
            <a:r>
              <a:rPr lang="en-US" sz="1400" dirty="0" err="1"/>
              <a:t>K</a:t>
            </a:r>
            <a:r>
              <a:rPr lang="en-US" sz="1400" baseline="-25000" dirty="0" err="1"/>
              <a:t>y</a:t>
            </a:r>
            <a:r>
              <a:rPr lang="en-US" sz="1400" baseline="-25000" dirty="0"/>
              <a:t> </a:t>
            </a:r>
            <a:r>
              <a:rPr lang="en-US" sz="1400" dirty="0"/>
              <a:t>(y</a:t>
            </a:r>
            <a:r>
              <a:rPr lang="en-US" sz="1400" baseline="-25000" dirty="0"/>
              <a:t> </a:t>
            </a:r>
            <a:r>
              <a:rPr lang="en-US" sz="1400" dirty="0"/>
              <a:t>– y*) [</a:t>
            </a:r>
            <a:r>
              <a:rPr lang="en-US" sz="1400" dirty="0" err="1"/>
              <a:t>mol</a:t>
            </a:r>
            <a:r>
              <a:rPr lang="en-US" sz="1400" dirty="0"/>
              <a:t> A/s, m2]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dirty="0"/>
              <a:t>Mass balance over </a:t>
            </a:r>
            <a:r>
              <a:rPr lang="en-US" sz="1400" dirty="0" err="1"/>
              <a:t>dz</a:t>
            </a:r>
            <a:r>
              <a:rPr lang="en-US" sz="1400" dirty="0"/>
              <a:t>:  	</a:t>
            </a:r>
            <a:r>
              <a:rPr lang="en-US" sz="1400" dirty="0" err="1" smtClean="0"/>
              <a:t>dn</a:t>
            </a:r>
            <a:r>
              <a:rPr lang="en-US" sz="1400" baseline="-25000" dirty="0" err="1" smtClean="0"/>
              <a:t>A</a:t>
            </a:r>
            <a:r>
              <a:rPr lang="en-US" sz="1400" dirty="0" smtClean="0"/>
              <a:t> = </a:t>
            </a:r>
            <a:r>
              <a:rPr lang="en-US" sz="1400" dirty="0" err="1" smtClean="0"/>
              <a:t>Vdy</a:t>
            </a:r>
            <a:r>
              <a:rPr lang="en-US" sz="1400" dirty="0" smtClean="0"/>
              <a:t> </a:t>
            </a:r>
            <a:r>
              <a:rPr lang="en-US" sz="1400" dirty="0"/>
              <a:t>= N</a:t>
            </a:r>
            <a:r>
              <a:rPr lang="en-US" sz="1400" baseline="-25000" dirty="0"/>
              <a:t>A</a:t>
            </a:r>
            <a:r>
              <a:rPr lang="en-US" sz="1400" dirty="0"/>
              <a:t> </a:t>
            </a:r>
            <a:r>
              <a:rPr lang="en-US" sz="1400" dirty="0" err="1"/>
              <a:t>dA</a:t>
            </a:r>
            <a:r>
              <a:rPr lang="en-US" sz="1400" dirty="0"/>
              <a:t>,  where </a:t>
            </a:r>
            <a:r>
              <a:rPr lang="en-US" sz="1400" dirty="0" err="1"/>
              <a:t>dA</a:t>
            </a:r>
            <a:r>
              <a:rPr lang="en-US" sz="1400" dirty="0"/>
              <a:t> = </a:t>
            </a:r>
            <a:r>
              <a:rPr lang="en-US" sz="1400" dirty="0" err="1"/>
              <a:t>aSdz</a:t>
            </a:r>
            <a:r>
              <a:rPr lang="en-US" sz="1400" dirty="0"/>
              <a:t> 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dirty="0"/>
              <a:t>Combine:		</a:t>
            </a:r>
            <a:r>
              <a:rPr lang="en-US" sz="1400" dirty="0" err="1"/>
              <a:t>dz</a:t>
            </a:r>
            <a:r>
              <a:rPr lang="en-US" sz="1400" dirty="0"/>
              <a:t> = V </a:t>
            </a:r>
            <a:r>
              <a:rPr lang="en-US" sz="1400" dirty="0" err="1"/>
              <a:t>dy</a:t>
            </a:r>
            <a:r>
              <a:rPr lang="en-US" sz="1400" dirty="0"/>
              <a:t> / </a:t>
            </a:r>
            <a:r>
              <a:rPr lang="en-US" sz="1400" dirty="0" err="1"/>
              <a:t>K</a:t>
            </a:r>
            <a:r>
              <a:rPr lang="en-US" sz="1400" baseline="-25000" dirty="0" err="1"/>
              <a:t>y</a:t>
            </a:r>
            <a:r>
              <a:rPr lang="en-US" sz="1400" dirty="0"/>
              <a:t> a S (y-y*) </a:t>
            </a:r>
          </a:p>
          <a:p>
            <a:pPr marL="1638300" lvl="3" indent="-266700">
              <a:lnSpc>
                <a:spcPct val="80000"/>
              </a:lnSpc>
            </a:pPr>
            <a:r>
              <a:rPr lang="en-US" sz="1200" dirty="0" smtClean="0"/>
              <a:t>Packing </a:t>
            </a:r>
            <a:r>
              <a:rPr lang="en-US" sz="1200" dirty="0"/>
              <a:t>height (integrate): </a:t>
            </a:r>
            <a:endParaRPr lang="en-US" sz="1200" dirty="0" smtClean="0"/>
          </a:p>
          <a:p>
            <a:pPr marL="1638300" lvl="3" indent="-266700">
              <a:lnSpc>
                <a:spcPct val="80000"/>
              </a:lnSpc>
            </a:pPr>
            <a:endParaRPr lang="en-US" sz="1200" dirty="0"/>
          </a:p>
          <a:p>
            <a:pPr marL="1638300" lvl="3" indent="-266700">
              <a:lnSpc>
                <a:spcPct val="80000"/>
              </a:lnSpc>
            </a:pPr>
            <a:endParaRPr lang="en-US" sz="1200" dirty="0"/>
          </a:p>
          <a:p>
            <a:pPr marL="1371600" lvl="3" indent="0">
              <a:lnSpc>
                <a:spcPct val="80000"/>
              </a:lnSpc>
              <a:buNone/>
            </a:pPr>
            <a:endParaRPr lang="en-US" sz="1200" dirty="0" smtClean="0"/>
          </a:p>
          <a:p>
            <a:pPr marL="1638300" lvl="3" indent="-266700">
              <a:lnSpc>
                <a:spcPct val="80000"/>
              </a:lnSpc>
            </a:pPr>
            <a:endParaRPr lang="en-US" sz="1200" dirty="0" smtClean="0"/>
          </a:p>
          <a:p>
            <a:pPr marL="1638300" lvl="3" indent="-266700">
              <a:lnSpc>
                <a:spcPct val="80000"/>
              </a:lnSpc>
            </a:pPr>
            <a:r>
              <a:rPr lang="en-US" sz="1200" dirty="0" smtClean="0"/>
              <a:t>Integrate expression for N</a:t>
            </a:r>
            <a:r>
              <a:rPr lang="en-US" sz="1200" baseline="-25000" dirty="0" smtClean="0"/>
              <a:t>OG</a:t>
            </a:r>
            <a:r>
              <a:rPr lang="en-US" sz="1200" dirty="0" smtClean="0"/>
              <a:t> numerically (computer) or graphically (exercise)  </a:t>
            </a:r>
            <a:endParaRPr lang="en-US" sz="1200" dirty="0"/>
          </a:p>
          <a:p>
            <a:pPr marL="1638300" lvl="3" indent="-266700">
              <a:lnSpc>
                <a:spcPct val="80000"/>
              </a:lnSpc>
            </a:pPr>
            <a:r>
              <a:rPr lang="en-US" sz="1200" dirty="0" smtClean="0"/>
              <a:t>For dilute mixtures (Analytical Log-mean approximation):</a:t>
            </a:r>
            <a:endParaRPr lang="en-US" sz="1200" dirty="0"/>
          </a:p>
          <a:p>
            <a:pPr marL="1638300" lvl="3" indent="-266700">
              <a:lnSpc>
                <a:spcPct val="80000"/>
              </a:lnSpc>
            </a:pPr>
            <a:endParaRPr lang="en-US" sz="1200" dirty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08" y="6181313"/>
            <a:ext cx="2209804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5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32175"/>
            <a:ext cx="2946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5129683"/>
            <a:ext cx="705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H</a:t>
            </a:r>
            <a:r>
              <a:rPr lang="nb-NO" sz="1200" baseline="-25000" dirty="0">
                <a:solidFill>
                  <a:srgbClr val="FF0000"/>
                </a:solidFill>
              </a:rPr>
              <a:t>OG</a:t>
            </a:r>
            <a:r>
              <a:rPr lang="nb-NO" sz="1200" dirty="0">
                <a:solidFill>
                  <a:srgbClr val="FF0000"/>
                </a:solidFill>
              </a:rPr>
              <a:t> [m</a:t>
            </a:r>
            <a:r>
              <a:rPr lang="nb-NO" sz="12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nb-NO" sz="800" dirty="0" smtClean="0">
                <a:solidFill>
                  <a:srgbClr val="FF0000"/>
                </a:solidFill>
              </a:rPr>
              <a:t>= </a:t>
            </a:r>
            <a:r>
              <a:rPr lang="nb-NO" sz="800" dirty="0" err="1" smtClean="0">
                <a:solidFill>
                  <a:srgbClr val="FF0000"/>
                </a:solidFill>
              </a:rPr>
              <a:t>hight</a:t>
            </a:r>
            <a:r>
              <a:rPr lang="nb-NO" sz="800" dirty="0" smtClean="0">
                <a:solidFill>
                  <a:srgbClr val="FF0000"/>
                </a:solidFill>
              </a:rPr>
              <a:t> </a:t>
            </a:r>
            <a:r>
              <a:rPr lang="nb-NO" sz="800" dirty="0" smtClean="0">
                <a:solidFill>
                  <a:srgbClr val="FF0000"/>
                </a:solidFill>
              </a:rPr>
              <a:t>of </a:t>
            </a:r>
          </a:p>
          <a:p>
            <a:r>
              <a:rPr lang="nb-NO" sz="800" dirty="0" smtClean="0">
                <a:solidFill>
                  <a:srgbClr val="FF0000"/>
                </a:solidFill>
              </a:rPr>
              <a:t>transfer unit</a:t>
            </a:r>
            <a:endParaRPr lang="nb-NO" sz="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6105" y="5130204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N</a:t>
            </a:r>
            <a:r>
              <a:rPr lang="nb-NO" sz="1200" baseline="-25000" dirty="0" smtClean="0">
                <a:solidFill>
                  <a:srgbClr val="FF0000"/>
                </a:solidFill>
              </a:rPr>
              <a:t>OG</a:t>
            </a:r>
            <a:r>
              <a:rPr lang="nb-NO" sz="1200" dirty="0" smtClean="0">
                <a:solidFill>
                  <a:srgbClr val="FF0000"/>
                </a:solidFill>
              </a:rPr>
              <a:t> [-]</a:t>
            </a:r>
          </a:p>
          <a:p>
            <a:r>
              <a:rPr lang="nb-NO" sz="800" dirty="0" smtClean="0">
                <a:solidFill>
                  <a:srgbClr val="FF0000"/>
                </a:solidFill>
              </a:rPr>
              <a:t>= </a:t>
            </a:r>
            <a:r>
              <a:rPr lang="nb-NO" sz="800" dirty="0" err="1" smtClean="0">
                <a:solidFill>
                  <a:srgbClr val="FF0000"/>
                </a:solidFill>
              </a:rPr>
              <a:t>number</a:t>
            </a:r>
            <a:r>
              <a:rPr lang="nb-NO" sz="800" dirty="0" smtClean="0">
                <a:solidFill>
                  <a:srgbClr val="FF0000"/>
                </a:solidFill>
              </a:rPr>
              <a:t> of</a:t>
            </a:r>
          </a:p>
          <a:p>
            <a:r>
              <a:rPr lang="nb-NO" sz="800" dirty="0">
                <a:solidFill>
                  <a:srgbClr val="FF0000"/>
                </a:solidFill>
              </a:rPr>
              <a:t>t</a:t>
            </a:r>
            <a:r>
              <a:rPr lang="nb-NO" sz="800" dirty="0" smtClean="0">
                <a:solidFill>
                  <a:srgbClr val="FF0000"/>
                </a:solidFill>
              </a:rPr>
              <a:t>ransfer units</a:t>
            </a:r>
            <a:endParaRPr lang="nb-NO" sz="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1800" y="6233314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rgbClr val="FF0000"/>
                </a:solidFill>
              </a:rPr>
              <a:t>N</a:t>
            </a:r>
            <a:r>
              <a:rPr lang="nb-NO" sz="1200" baseline="-25000" dirty="0" smtClean="0">
                <a:solidFill>
                  <a:srgbClr val="FF0000"/>
                </a:solidFill>
              </a:rPr>
              <a:t>OG</a:t>
            </a:r>
            <a:r>
              <a:rPr lang="nb-NO" sz="1200" dirty="0" smtClean="0">
                <a:solidFill>
                  <a:srgbClr val="FF0000"/>
                </a:solidFill>
              </a:rPr>
              <a:t>  =</a:t>
            </a:r>
            <a:endParaRPr lang="nb-NO" sz="1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6178545"/>
            <a:ext cx="2376264" cy="4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Proof</a:t>
            </a:r>
            <a:r>
              <a:rPr lang="nb-NO" dirty="0" smtClean="0"/>
              <a:t> of </a:t>
            </a:r>
            <a:r>
              <a:rPr lang="nb-NO" dirty="0" err="1" smtClean="0"/>
              <a:t>expression</a:t>
            </a:r>
            <a:r>
              <a:rPr lang="nb-NO" dirty="0" smtClean="0"/>
              <a:t> for N</a:t>
            </a:r>
            <a:r>
              <a:rPr lang="nb-NO" baseline="-25000" dirty="0" smtClean="0"/>
              <a:t>OG</a:t>
            </a:r>
            <a:endParaRPr lang="nb-NO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sz="2400" dirty="0"/>
              <a:t>y</a:t>
            </a:r>
            <a:r>
              <a:rPr lang="nb-NO" sz="2400" dirty="0" smtClean="0"/>
              <a:t>-y* is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difference</a:t>
            </a:r>
            <a:r>
              <a:rPr lang="nb-NO" sz="2400" dirty="0" smtClean="0"/>
              <a:t> </a:t>
            </a:r>
            <a:r>
              <a:rPr lang="nb-NO" sz="2400" dirty="0" err="1" smtClean="0"/>
              <a:t>between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operating and </a:t>
            </a:r>
            <a:r>
              <a:rPr lang="nb-NO" sz="2400" dirty="0" err="1" smtClean="0"/>
              <a:t>equilibrium</a:t>
            </a:r>
            <a:r>
              <a:rPr lang="nb-NO" sz="2400" dirty="0" smtClean="0"/>
              <a:t> lines and for </a:t>
            </a:r>
            <a:r>
              <a:rPr lang="nb-NO" sz="2400" dirty="0" err="1" smtClean="0"/>
              <a:t>dilute</a:t>
            </a:r>
            <a:r>
              <a:rPr lang="nb-NO" sz="2400" dirty="0" smtClean="0"/>
              <a:t> </a:t>
            </a:r>
            <a:r>
              <a:rPr lang="nb-NO" sz="2400" dirty="0" err="1" smtClean="0"/>
              <a:t>mixtures</a:t>
            </a:r>
            <a:r>
              <a:rPr lang="nb-NO" sz="2400" dirty="0" smtClean="0"/>
              <a:t> it </a:t>
            </a:r>
            <a:r>
              <a:rPr lang="nb-NO" sz="2400" dirty="0" err="1" smtClean="0"/>
              <a:t>changes</a:t>
            </a:r>
            <a:r>
              <a:rPr lang="nb-NO" sz="2400" dirty="0" smtClean="0"/>
              <a:t> </a:t>
            </a:r>
            <a:r>
              <a:rPr lang="nb-NO" sz="2400" dirty="0" err="1" smtClean="0"/>
              <a:t>linearly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x (and </a:t>
            </a:r>
            <a:r>
              <a:rPr lang="nb-NO" sz="2400" dirty="0" err="1" smtClean="0"/>
              <a:t>with</a:t>
            </a:r>
            <a:r>
              <a:rPr lang="nb-NO" sz="2400" dirty="0" smtClean="0"/>
              <a:t> y) so write</a:t>
            </a:r>
            <a:r>
              <a:rPr lang="nb-NO" sz="2400" baseline="30000" dirty="0"/>
              <a:t>1</a:t>
            </a:r>
            <a:r>
              <a:rPr lang="nb-NO" sz="2400" dirty="0" smtClean="0"/>
              <a:t>:	</a:t>
            </a:r>
          </a:p>
          <a:p>
            <a:pPr marL="457200" lvl="1" indent="0">
              <a:buNone/>
            </a:pPr>
            <a:r>
              <a:rPr lang="nb-NO" sz="2000" dirty="0" smtClean="0"/>
              <a:t>	y-y* = </a:t>
            </a:r>
            <a:r>
              <a:rPr lang="nb-NO" sz="2000" dirty="0" err="1" smtClean="0"/>
              <a:t>ky</a:t>
            </a:r>
            <a:r>
              <a:rPr lang="nb-NO" sz="2000" dirty="0" smtClean="0"/>
              <a:t> + b</a:t>
            </a:r>
          </a:p>
          <a:p>
            <a:r>
              <a:rPr lang="nb-NO" sz="2400" dirty="0" smtClean="0"/>
              <a:t>Book (p. 671) </a:t>
            </a:r>
            <a:r>
              <a:rPr lang="nb-NO" sz="2400" dirty="0" err="1" smtClean="0"/>
              <a:t>says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this</a:t>
            </a:r>
            <a:r>
              <a:rPr lang="nb-NO" sz="2400" dirty="0" smtClean="0"/>
              <a:t> «</a:t>
            </a:r>
            <a:r>
              <a:rPr lang="nb-NO" sz="2400" dirty="0" err="1" smtClean="0"/>
              <a:t>can</a:t>
            </a:r>
            <a:r>
              <a:rPr lang="nb-NO" sz="2400" dirty="0" smtClean="0"/>
              <a:t> be </a:t>
            </a:r>
            <a:r>
              <a:rPr lang="nb-NO" sz="2400" dirty="0" err="1" smtClean="0"/>
              <a:t>integrated</a:t>
            </a:r>
            <a:r>
              <a:rPr lang="nb-NO" sz="2400" dirty="0" smtClean="0"/>
              <a:t>» to </a:t>
            </a:r>
            <a:r>
              <a:rPr lang="nb-NO" sz="2400" dirty="0" err="1" smtClean="0"/>
              <a:t>get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desired</a:t>
            </a:r>
            <a:r>
              <a:rPr lang="nb-NO" sz="2400" dirty="0" smtClean="0"/>
              <a:t> </a:t>
            </a:r>
            <a:r>
              <a:rPr lang="nb-NO" sz="2400" dirty="0" err="1" smtClean="0"/>
              <a:t>result</a:t>
            </a:r>
            <a:r>
              <a:rPr lang="nb-NO" sz="2400" dirty="0" smtClean="0"/>
              <a:t>, </a:t>
            </a:r>
            <a:r>
              <a:rPr lang="nb-NO" sz="2400" dirty="0" err="1" smtClean="0"/>
              <a:t>but</a:t>
            </a:r>
            <a:r>
              <a:rPr lang="nb-NO" sz="2400" dirty="0" smtClean="0"/>
              <a:t> skips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details</a:t>
            </a:r>
            <a:r>
              <a:rPr lang="nb-NO" sz="2400" dirty="0" smtClean="0"/>
              <a:t>. Here is a </a:t>
            </a:r>
            <a:r>
              <a:rPr lang="nb-NO" sz="2400" dirty="0" err="1" smtClean="0"/>
              <a:t>proof</a:t>
            </a:r>
            <a:r>
              <a:rPr lang="nb-NO" sz="2400" dirty="0"/>
              <a:t>.</a:t>
            </a:r>
            <a:endParaRPr lang="nb-NO" sz="2400" dirty="0" smtClean="0"/>
          </a:p>
          <a:p>
            <a:r>
              <a:rPr lang="nb-NO" sz="2400" dirty="0" smtClean="0"/>
              <a:t>Integral of 1/(y-y*)=1/(</a:t>
            </a:r>
            <a:r>
              <a:rPr lang="nb-NO" sz="2400" dirty="0" err="1" smtClean="0"/>
              <a:t>ky+b</a:t>
            </a:r>
            <a:r>
              <a:rPr lang="nb-NO" sz="2400" dirty="0" smtClean="0"/>
              <a:t>) is ln(</a:t>
            </a:r>
            <a:r>
              <a:rPr lang="nb-NO" sz="2400" dirty="0" err="1" smtClean="0"/>
              <a:t>ky+b</a:t>
            </a:r>
            <a:r>
              <a:rPr lang="nb-NO" sz="2400" dirty="0" smtClean="0"/>
              <a:t>)/k = ln(y-y*)/k</a:t>
            </a:r>
          </a:p>
          <a:p>
            <a:r>
              <a:rPr lang="nb-NO" sz="2400" dirty="0" err="1" smtClean="0"/>
              <a:t>Integrate</a:t>
            </a:r>
            <a:r>
              <a:rPr lang="nb-NO" sz="2400" dirty="0" smtClean="0"/>
              <a:t> </a:t>
            </a:r>
            <a:r>
              <a:rPr lang="nb-NO" sz="2400" dirty="0" err="1" smtClean="0"/>
              <a:t>this</a:t>
            </a:r>
            <a:r>
              <a:rPr lang="nb-NO" sz="2400" dirty="0" smtClean="0"/>
              <a:t> from end 2 to end 1, </a:t>
            </a:r>
            <a:r>
              <a:rPr lang="nb-NO" sz="2400" dirty="0" err="1" smtClean="0"/>
              <a:t>get</a:t>
            </a:r>
            <a:endParaRPr lang="nb-NO" sz="2400" dirty="0" smtClean="0"/>
          </a:p>
          <a:p>
            <a:pPr marL="457200" lvl="1" indent="0">
              <a:buNone/>
            </a:pPr>
            <a:r>
              <a:rPr lang="nb-NO" sz="2000" dirty="0" smtClean="0"/>
              <a:t>	N</a:t>
            </a:r>
            <a:r>
              <a:rPr lang="nb-NO" sz="2000" baseline="-25000" dirty="0" smtClean="0"/>
              <a:t>OG</a:t>
            </a:r>
            <a:r>
              <a:rPr lang="nb-NO" sz="2000" dirty="0" smtClean="0"/>
              <a:t> = ln [(y-y*)</a:t>
            </a:r>
            <a:r>
              <a:rPr lang="nb-NO" sz="2000" baseline="-25000" dirty="0" smtClean="0"/>
              <a:t>1</a:t>
            </a:r>
            <a:r>
              <a:rPr lang="nb-NO" sz="2000" dirty="0"/>
              <a:t>/</a:t>
            </a:r>
            <a:r>
              <a:rPr lang="nb-NO" sz="2000" dirty="0" smtClean="0"/>
              <a:t>(y-y*)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] * 1/k</a:t>
            </a:r>
          </a:p>
          <a:p>
            <a:pPr marL="514350" indent="-457200"/>
            <a:r>
              <a:rPr lang="nb-NO" sz="2400" dirty="0" err="1" smtClean="0"/>
              <a:t>Now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«trick» </a:t>
            </a:r>
            <a:r>
              <a:rPr lang="nb-NO" sz="2400" dirty="0" err="1" smtClean="0"/>
              <a:t>comes</a:t>
            </a:r>
            <a:r>
              <a:rPr lang="nb-NO" sz="2400" dirty="0" smtClean="0"/>
              <a:t>. Note </a:t>
            </a:r>
            <a:r>
              <a:rPr lang="nb-NO" sz="2400" dirty="0" err="1" smtClean="0"/>
              <a:t>that</a:t>
            </a:r>
            <a:r>
              <a:rPr lang="nb-NO" sz="2400" dirty="0" smtClean="0"/>
              <a:t> k is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slope</a:t>
            </a:r>
            <a:r>
              <a:rPr lang="nb-NO" sz="2400" dirty="0" smtClean="0"/>
              <a:t> of (y-y*) as a </a:t>
            </a:r>
            <a:r>
              <a:rPr lang="nb-NO" sz="2400" dirty="0" err="1" smtClean="0"/>
              <a:t>function</a:t>
            </a:r>
            <a:r>
              <a:rPr lang="nb-NO" sz="2400" dirty="0" smtClean="0"/>
              <a:t> of y. So </a:t>
            </a:r>
            <a:r>
              <a:rPr lang="nb-NO" sz="2400" dirty="0" err="1" smtClean="0"/>
              <a:t>using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two</a:t>
            </a:r>
            <a:r>
              <a:rPr lang="nb-NO" sz="2400" dirty="0" smtClean="0"/>
              <a:t> </a:t>
            </a:r>
            <a:r>
              <a:rPr lang="nb-NO" sz="2400" dirty="0" err="1" smtClean="0"/>
              <a:t>ends</a:t>
            </a:r>
            <a:r>
              <a:rPr lang="nb-NO" sz="2400" dirty="0" smtClean="0"/>
              <a:t> 1 and 2, </a:t>
            </a:r>
            <a:r>
              <a:rPr lang="nb-NO" sz="2400" dirty="0" err="1" smtClean="0"/>
              <a:t>we</a:t>
            </a:r>
            <a:r>
              <a:rPr lang="nb-NO" sz="2400" dirty="0" smtClean="0"/>
              <a:t> have</a:t>
            </a:r>
          </a:p>
          <a:p>
            <a:pPr marL="457200" lvl="1" indent="0">
              <a:buNone/>
            </a:pPr>
            <a:r>
              <a:rPr lang="nb-NO" sz="2000" dirty="0" smtClean="0"/>
              <a:t>	k = [(y-y*)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-(y-y*)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] / [y</a:t>
            </a:r>
            <a:r>
              <a:rPr lang="nb-NO" sz="2000" baseline="-25000" dirty="0" smtClean="0"/>
              <a:t>1</a:t>
            </a:r>
            <a:r>
              <a:rPr lang="nb-NO" sz="2000" dirty="0" smtClean="0"/>
              <a:t> – y</a:t>
            </a:r>
            <a:r>
              <a:rPr lang="nb-NO" sz="2000" baseline="-25000" dirty="0" smtClean="0"/>
              <a:t>2</a:t>
            </a:r>
            <a:r>
              <a:rPr lang="nb-NO" sz="2000" dirty="0" smtClean="0"/>
              <a:t>]</a:t>
            </a:r>
          </a:p>
          <a:p>
            <a:pPr marL="457200" lvl="1" indent="0">
              <a:buNone/>
            </a:pPr>
            <a:r>
              <a:rPr lang="nb-NO" sz="2000" dirty="0" smtClean="0"/>
              <a:t>QED</a:t>
            </a:r>
          </a:p>
          <a:p>
            <a:pPr marL="457200" lvl="1" indent="0">
              <a:buNone/>
            </a:pPr>
            <a:endParaRPr lang="nb-NO" sz="2000" dirty="0" smtClean="0"/>
          </a:p>
          <a:p>
            <a:pPr marL="457200" lvl="1" indent="0">
              <a:buNone/>
            </a:pPr>
            <a:r>
              <a:rPr lang="nb-NO" sz="2000" dirty="0" smtClean="0"/>
              <a:t>1. </a:t>
            </a:r>
            <a:r>
              <a:rPr lang="nb-NO" sz="2000" dirty="0" err="1" smtClean="0"/>
              <a:t>Comment</a:t>
            </a:r>
            <a:r>
              <a:rPr lang="nb-NO" sz="2000" dirty="0" smtClean="0"/>
              <a:t>: By </a:t>
            </a:r>
            <a:r>
              <a:rPr lang="nb-NO" sz="2000" dirty="0" err="1" smtClean="0"/>
              <a:t>writing</a:t>
            </a:r>
            <a:r>
              <a:rPr lang="nb-NO" sz="2000" dirty="0" smtClean="0"/>
              <a:t> y=(L/V)</a:t>
            </a:r>
            <a:r>
              <a:rPr lang="nb-NO" sz="2000" dirty="0" err="1" smtClean="0"/>
              <a:t>x+a</a:t>
            </a:r>
            <a:r>
              <a:rPr lang="nb-NO" sz="2000" dirty="0" smtClean="0"/>
              <a:t> and y*=mx, </a:t>
            </a:r>
            <a:r>
              <a:rPr lang="nb-NO" sz="2000" dirty="0" err="1" smtClean="0"/>
              <a:t>we</a:t>
            </a:r>
            <a:r>
              <a:rPr lang="nb-NO" sz="2000" dirty="0" smtClean="0"/>
              <a:t> have </a:t>
            </a:r>
            <a:r>
              <a:rPr lang="nb-NO" sz="2000" dirty="0" err="1" smtClean="0"/>
              <a:t>that</a:t>
            </a:r>
            <a:r>
              <a:rPr lang="nb-NO" sz="2000" dirty="0" smtClean="0"/>
              <a:t> y-y*=(L/V  - m)x + a, and by </a:t>
            </a:r>
            <a:r>
              <a:rPr lang="nb-NO" sz="2000" dirty="0" err="1" smtClean="0"/>
              <a:t>using</a:t>
            </a:r>
            <a:r>
              <a:rPr lang="nb-NO" sz="2000" dirty="0" smtClean="0"/>
              <a:t> x = (y-a)/(L/V) </a:t>
            </a:r>
            <a:r>
              <a:rPr lang="nb-NO" sz="2000" dirty="0" err="1" smtClean="0"/>
              <a:t>we</a:t>
            </a:r>
            <a:r>
              <a:rPr lang="nb-NO" sz="2000" dirty="0" smtClean="0"/>
              <a:t> </a:t>
            </a:r>
            <a:r>
              <a:rPr lang="nb-NO" sz="2000" dirty="0" err="1" smtClean="0"/>
              <a:t>find</a:t>
            </a:r>
            <a:r>
              <a:rPr lang="nb-NO" sz="2000" dirty="0" smtClean="0"/>
              <a:t> </a:t>
            </a:r>
            <a:r>
              <a:rPr lang="nb-NO" sz="2000" dirty="0" err="1" smtClean="0"/>
              <a:t>that</a:t>
            </a:r>
            <a:r>
              <a:rPr lang="nb-NO" sz="2000" dirty="0" smtClean="0"/>
              <a:t> k = (L/V – m)/(L/V) = 1 – 1/A </a:t>
            </a:r>
            <a:r>
              <a:rPr lang="nb-NO" sz="2000" dirty="0" err="1" smtClean="0"/>
              <a:t>where</a:t>
            </a:r>
            <a:r>
              <a:rPr lang="nb-NO" sz="2000" dirty="0" smtClean="0"/>
              <a:t> A=(L/V)/m</a:t>
            </a:r>
          </a:p>
          <a:p>
            <a:pPr marL="457200" lvl="1" indent="0">
              <a:buNone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43134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Absorption/stripping in packed towers. Useful </a:t>
            </a:r>
            <a:r>
              <a:rPr lang="en-US" sz="4000" dirty="0"/>
              <a:t>log-mean </a:t>
            </a:r>
            <a:r>
              <a:rPr lang="en-US" sz="4000" dirty="0" smtClean="0"/>
              <a:t>formula for dilute mixtures</a:t>
            </a:r>
            <a:endParaRPr lang="en-US" sz="4000" dirty="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755650" y="2924175"/>
            <a:ext cx="863600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971550" y="24923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H="1">
            <a:off x="971550" y="55165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1258888" y="55165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1331913" y="249237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58750" y="280035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58750" y="5321300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11188" y="2924175"/>
            <a:ext cx="0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376238" y="39528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311275" y="55372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250825" y="5734050"/>
            <a:ext cx="825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y*=mx</a:t>
            </a:r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>
            <a:off x="3348038" y="4221163"/>
            <a:ext cx="4464050" cy="503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2155" y="1772816"/>
            <a:ext cx="6480240" cy="43952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5856" y="4221163"/>
            <a:ext cx="3384376" cy="5032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79912" y="2132856"/>
            <a:ext cx="2808312" cy="3595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Multistage separation with given products: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Minimum </a:t>
            </a:r>
            <a:r>
              <a:rPr lang="en-US" dirty="0" smtClean="0"/>
              <a:t>number of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is no “minimum number of stages” in absorption/stripping</a:t>
            </a:r>
          </a:p>
          <a:p>
            <a:r>
              <a:rPr lang="en-US" dirty="0" smtClean="0"/>
              <a:t>Can have N -&gt; 0 if we have very large flow (of solvent or stripping gas). </a:t>
            </a:r>
          </a:p>
          <a:p>
            <a:r>
              <a:rPr lang="en-US" dirty="0" smtClean="0"/>
              <a:t>Note: Purities of incoming streams (column ends) are fixed, and this limits product purities, independent of the number of stages.</a:t>
            </a:r>
          </a:p>
          <a:p>
            <a:r>
              <a:rPr lang="en-US" dirty="0" smtClean="0"/>
              <a:t>Distillation is different: Here we “recycle” at the column ends and can achieve any product purity by increasing the number of stages. </a:t>
            </a:r>
          </a:p>
          <a:p>
            <a:pPr lvl="1"/>
            <a:r>
              <a:rPr lang="en-US" dirty="0" err="1" smtClean="0"/>
              <a:t>Fenske</a:t>
            </a:r>
            <a:r>
              <a:rPr lang="en-US" dirty="0" smtClean="0"/>
              <a:t>: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min</a:t>
            </a:r>
            <a:r>
              <a:rPr lang="en-US" dirty="0" smtClean="0"/>
              <a:t> = </a:t>
            </a:r>
            <a:r>
              <a:rPr lang="en-US" dirty="0" err="1" smtClean="0"/>
              <a:t>lnS</a:t>
            </a:r>
            <a:r>
              <a:rPr lang="en-US" dirty="0" smtClean="0"/>
              <a:t>/</a:t>
            </a:r>
            <a:r>
              <a:rPr lang="en-US" dirty="0" err="1" smtClean="0"/>
              <a:t>ln</a:t>
            </a:r>
            <a:r>
              <a:rPr lang="en-US" dirty="0" smtClean="0">
                <a:latin typeface="cmmi10"/>
              </a:rPr>
              <a:t>®</a:t>
            </a:r>
            <a:endParaRPr lang="en-US" dirty="0">
              <a:latin typeface="cmmi10"/>
            </a:endParaRPr>
          </a:p>
        </p:txBody>
      </p:sp>
    </p:spTree>
    <p:extLst>
      <p:ext uri="{BB962C8B-B14F-4D97-AF65-F5344CB8AC3E}">
        <p14:creationId xmlns:p14="http://schemas.microsoft.com/office/powerpoint/2010/main" val="252901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638"/>
            <a:ext cx="4742034" cy="6322714"/>
          </a:xfrm>
        </p:spPr>
      </p:pic>
      <p:sp>
        <p:nvSpPr>
          <p:cNvPr id="3" name="TextBox 2"/>
          <p:cNvSpPr txBox="1"/>
          <p:nvPr/>
        </p:nvSpPr>
        <p:spPr>
          <a:xfrm>
            <a:off x="5004048" y="829715"/>
            <a:ext cx="417845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smtClean="0"/>
              <a:t>«VANNVASK»</a:t>
            </a:r>
          </a:p>
          <a:p>
            <a:endParaRPr lang="nb-NO" dirty="0"/>
          </a:p>
          <a:p>
            <a:r>
              <a:rPr lang="nb-NO" dirty="0" smtClean="0"/>
              <a:t>4 </a:t>
            </a:r>
            <a:r>
              <a:rPr lang="nb-NO" dirty="0" err="1" smtClean="0"/>
              <a:t>identical</a:t>
            </a:r>
            <a:r>
              <a:rPr lang="nb-NO" dirty="0" smtClean="0"/>
              <a:t> </a:t>
            </a:r>
            <a:r>
              <a:rPr lang="nb-NO" dirty="0" err="1"/>
              <a:t>a</a:t>
            </a:r>
            <a:r>
              <a:rPr lang="nb-NO" dirty="0" err="1" smtClean="0"/>
              <a:t>bsorption</a:t>
            </a:r>
            <a:r>
              <a:rPr lang="nb-NO" dirty="0" smtClean="0"/>
              <a:t> </a:t>
            </a:r>
            <a:r>
              <a:rPr lang="nb-NO" dirty="0" err="1" smtClean="0"/>
              <a:t>columns</a:t>
            </a:r>
            <a:endParaRPr lang="nb-NO" dirty="0" smtClean="0"/>
          </a:p>
          <a:p>
            <a:r>
              <a:rPr lang="nb-NO" dirty="0" err="1" smtClean="0"/>
              <a:t>using</a:t>
            </a:r>
            <a:r>
              <a:rPr lang="nb-NO" dirty="0" smtClean="0"/>
              <a:t> </a:t>
            </a:r>
            <a:r>
              <a:rPr lang="nb-NO" b="1" dirty="0" smtClean="0">
                <a:solidFill>
                  <a:srgbClr val="FF0000"/>
                </a:solidFill>
              </a:rPr>
              <a:t>pure water </a:t>
            </a:r>
            <a:r>
              <a:rPr lang="nb-NO" dirty="0" smtClean="0"/>
              <a:t>to </a:t>
            </a:r>
            <a:r>
              <a:rPr lang="nb-NO" dirty="0" err="1" smtClean="0"/>
              <a:t>absorb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</a:p>
          <a:p>
            <a:r>
              <a:rPr lang="nb-NO" dirty="0"/>
              <a:t>f</a:t>
            </a:r>
            <a:r>
              <a:rPr lang="nb-NO" dirty="0" smtClean="0"/>
              <a:t>rom N</a:t>
            </a:r>
            <a:r>
              <a:rPr lang="nb-NO" baseline="-25000" dirty="0" smtClean="0"/>
              <a:t>2</a:t>
            </a:r>
            <a:r>
              <a:rPr lang="nb-NO" dirty="0" smtClean="0"/>
              <a:t>/H</a:t>
            </a:r>
            <a:r>
              <a:rPr lang="nb-NO" baseline="-25000" dirty="0" smtClean="0"/>
              <a:t>2</a:t>
            </a:r>
            <a:r>
              <a:rPr lang="nb-NO" dirty="0" smtClean="0"/>
              <a:t> in </a:t>
            </a:r>
            <a:r>
              <a:rPr lang="nb-NO" dirty="0" err="1" smtClean="0"/>
              <a:t>ammonia</a:t>
            </a:r>
            <a:r>
              <a:rPr lang="nb-NO" dirty="0" smtClean="0"/>
              <a:t> plant.</a:t>
            </a:r>
          </a:p>
          <a:p>
            <a:endParaRPr lang="nb-NO" b="1" dirty="0" smtClean="0">
              <a:solidFill>
                <a:srgbClr val="FF0000"/>
              </a:solidFill>
            </a:endParaRPr>
          </a:p>
          <a:p>
            <a:r>
              <a:rPr lang="nb-NO" b="1" dirty="0" smtClean="0">
                <a:solidFill>
                  <a:srgbClr val="FF0000"/>
                </a:solidFill>
              </a:rPr>
              <a:t>The </a:t>
            </a:r>
            <a:r>
              <a:rPr lang="nb-NO" b="1" dirty="0" err="1" smtClean="0">
                <a:solidFill>
                  <a:srgbClr val="FF0000"/>
                </a:solidFill>
              </a:rPr>
              <a:t>only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one</a:t>
            </a:r>
            <a:r>
              <a:rPr lang="nb-NO" b="1" dirty="0" smtClean="0">
                <a:solidFill>
                  <a:srgbClr val="FF0000"/>
                </a:solidFill>
              </a:rPr>
              <a:t> in </a:t>
            </a:r>
            <a:r>
              <a:rPr lang="nb-NO" b="1" dirty="0" err="1" smtClean="0">
                <a:solidFill>
                  <a:srgbClr val="FF0000"/>
                </a:solidFill>
              </a:rPr>
              <a:t>the</a:t>
            </a:r>
            <a:r>
              <a:rPr lang="nb-NO" b="1" dirty="0" smtClean="0">
                <a:solidFill>
                  <a:srgbClr val="FF0000"/>
                </a:solidFill>
              </a:rPr>
              <a:t> </a:t>
            </a:r>
            <a:r>
              <a:rPr lang="nb-NO" b="1" dirty="0" err="1" smtClean="0">
                <a:solidFill>
                  <a:srgbClr val="FF0000"/>
                </a:solidFill>
              </a:rPr>
              <a:t>world</a:t>
            </a:r>
            <a:r>
              <a:rPr lang="nb-NO" dirty="0" smtClean="0"/>
              <a:t>, as far as I </a:t>
            </a:r>
            <a:r>
              <a:rPr lang="nb-NO" dirty="0" err="1" smtClean="0"/>
              <a:t>know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err="1" smtClean="0"/>
              <a:t>Originally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</a:t>
            </a:r>
            <a:r>
              <a:rPr lang="nb-NO" dirty="0" err="1" smtClean="0"/>
              <a:t>was</a:t>
            </a:r>
            <a:r>
              <a:rPr lang="nb-NO" dirty="0" smtClean="0"/>
              <a:t> used to make urea </a:t>
            </a:r>
          </a:p>
          <a:p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now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CO</a:t>
            </a:r>
            <a:r>
              <a:rPr lang="nb-NO" baseline="-25000" dirty="0" smtClean="0"/>
              <a:t>2</a:t>
            </a:r>
            <a:r>
              <a:rPr lang="nb-NO" dirty="0" smtClean="0"/>
              <a:t> is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</a:t>
            </a:r>
            <a:r>
              <a:rPr lang="nb-NO" dirty="0" err="1" smtClean="0"/>
              <a:t>supply</a:t>
            </a:r>
            <a:r>
              <a:rPr lang="nb-NO" dirty="0" smtClean="0"/>
              <a:t> of </a:t>
            </a:r>
          </a:p>
          <a:p>
            <a:r>
              <a:rPr lang="nb-NO" dirty="0" smtClean="0"/>
              <a:t>«brus» in Norway and </a:t>
            </a:r>
            <a:r>
              <a:rPr lang="nb-NO" dirty="0" err="1" smtClean="0"/>
              <a:t>Sweden</a:t>
            </a:r>
            <a:r>
              <a:rPr lang="nb-NO" dirty="0" smtClean="0"/>
              <a:t>.</a:t>
            </a:r>
          </a:p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984330" y="6609057"/>
            <a:ext cx="358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Sigurd Skogestad and Jan-Fredrik Arnulf (2013)</a:t>
            </a:r>
            <a:endParaRPr lang="nb-NO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176964" y="6337090"/>
            <a:ext cx="3254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err="1"/>
              <a:t>Designed</a:t>
            </a:r>
            <a:r>
              <a:rPr lang="nb-NO" sz="700" dirty="0"/>
              <a:t> </a:t>
            </a:r>
            <a:r>
              <a:rPr lang="nb-NO" sz="700" dirty="0" err="1"/>
              <a:t>about</a:t>
            </a:r>
            <a:r>
              <a:rPr lang="nb-NO" sz="700" dirty="0"/>
              <a:t> 1963 by </a:t>
            </a:r>
            <a:r>
              <a:rPr lang="nb-NO" sz="700" dirty="0" smtClean="0"/>
              <a:t>Ingulf </a:t>
            </a:r>
            <a:r>
              <a:rPr lang="nb-NO" sz="700" dirty="0"/>
              <a:t>Skogestad, Norsk </a:t>
            </a:r>
            <a:r>
              <a:rPr lang="nb-NO" sz="700" dirty="0" smtClean="0"/>
              <a:t>Hydro Engineering </a:t>
            </a:r>
            <a:r>
              <a:rPr lang="nb-NO" sz="700" dirty="0"/>
              <a:t>Office, Oslo</a:t>
            </a:r>
            <a:r>
              <a:rPr lang="nb-NO" sz="700" dirty="0" smtClean="0"/>
              <a:t>.</a:t>
            </a:r>
            <a:endParaRPr lang="nb-NO" sz="700" dirty="0"/>
          </a:p>
          <a:p>
            <a:r>
              <a:rPr lang="nb-NO" sz="700" dirty="0" err="1"/>
              <a:t>Built</a:t>
            </a:r>
            <a:r>
              <a:rPr lang="nb-NO" sz="700" dirty="0"/>
              <a:t> at Herøya (Porsgrunn)  </a:t>
            </a:r>
            <a:r>
              <a:rPr lang="nb-NO" sz="700" dirty="0" err="1"/>
              <a:t>about</a:t>
            </a:r>
            <a:r>
              <a:rPr lang="nb-NO" sz="700" dirty="0"/>
              <a:t> </a:t>
            </a:r>
            <a:r>
              <a:rPr lang="nb-NO" sz="700" dirty="0" smtClean="0"/>
              <a:t>1967 (Norsk </a:t>
            </a:r>
            <a:r>
              <a:rPr lang="nb-NO" sz="700" dirty="0"/>
              <a:t>Hydro </a:t>
            </a:r>
            <a:r>
              <a:rPr lang="nb-NO" sz="700" dirty="0" err="1"/>
              <a:t>ammonia</a:t>
            </a:r>
            <a:r>
              <a:rPr lang="nb-NO" sz="700" dirty="0"/>
              <a:t> plant NII, </a:t>
            </a:r>
            <a:r>
              <a:rPr lang="nb-NO" sz="700" dirty="0" err="1"/>
              <a:t>now</a:t>
            </a:r>
            <a:r>
              <a:rPr lang="nb-NO" sz="700" dirty="0"/>
              <a:t> Yara)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 smtClean="0"/>
              <a:t>Multistage separation with given products: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dirty="0" smtClean="0"/>
              <a:t>Minimum flows (</a:t>
            </a:r>
            <a:r>
              <a:rPr lang="en-US" dirty="0" err="1" smtClean="0"/>
              <a:t>Lmin</a:t>
            </a:r>
            <a:r>
              <a:rPr lang="en-US" dirty="0" smtClean="0"/>
              <a:t>, </a:t>
            </a:r>
            <a:r>
              <a:rPr lang="en-US" dirty="0" err="1" smtClean="0"/>
              <a:t>Vmin</a:t>
            </a:r>
            <a:r>
              <a:rPr lang="en-US" dirty="0" smtClean="0"/>
              <a:t>)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Absorption/stripping: minimum solvent/stripping gas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Obtained with infinite large column (infinite no. of stages) </a:t>
            </a:r>
          </a:p>
          <a:p>
            <a:pPr eaLnBrk="1" hangingPunct="1"/>
            <a:r>
              <a:rPr lang="en-US" sz="2400" dirty="0" smtClean="0"/>
              <a:t>General: Occurs when we have “pinch” somewhere</a:t>
            </a:r>
          </a:p>
          <a:p>
            <a:pPr marL="457200" lvl="1" indent="0" eaLnBrk="1" hangingPunct="1">
              <a:buFontTx/>
              <a:buNone/>
            </a:pPr>
            <a:r>
              <a:rPr lang="en-US" sz="2000" dirty="0" smtClean="0"/>
              <a:t>No change in composition between stages</a:t>
            </a:r>
          </a:p>
          <a:p>
            <a:pPr marL="457200" lvl="1" indent="0" eaLnBrk="1" hangingPunct="1">
              <a:buFontTx/>
              <a:buNone/>
            </a:pPr>
            <a:r>
              <a:rPr lang="en-US" sz="2000" dirty="0" smtClean="0"/>
              <a:t>= Crossing of equilibrium and operating line</a:t>
            </a:r>
          </a:p>
          <a:p>
            <a:pPr marL="457200" lvl="1" indent="0" eaLnBrk="1" hangingPunct="1">
              <a:buFontTx/>
              <a:buNone/>
            </a:pPr>
            <a:r>
              <a:rPr lang="en-US" sz="2000" dirty="0" smtClean="0"/>
              <a:t>= Compositions between stages in equilibrium</a:t>
            </a:r>
          </a:p>
          <a:p>
            <a:r>
              <a:rPr lang="en-US" sz="2600" dirty="0" smtClean="0"/>
              <a:t>Absorption/stripping: usually occurs at column end </a:t>
            </a:r>
          </a:p>
          <a:p>
            <a:pPr marL="914400" lvl="2" indent="0">
              <a:buNone/>
            </a:pPr>
            <a:r>
              <a:rPr lang="en-US" sz="1800" dirty="0" smtClean="0"/>
              <a:t>-&gt; one product is in equilibrium with its feed</a:t>
            </a:r>
          </a:p>
        </p:txBody>
      </p:sp>
    </p:spTree>
    <p:extLst>
      <p:ext uri="{BB962C8B-B14F-4D97-AF65-F5344CB8AC3E}">
        <p14:creationId xmlns:p14="http://schemas.microsoft.com/office/powerpoint/2010/main" val="40138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10.6C Pressure drop and flooding in packed columns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To find column diameter and pressure drop: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Obtain packing factor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r>
              <a:rPr lang="en-US" i="1" dirty="0" smtClean="0"/>
              <a:t>(from Table)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flooding pressure drop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corresponding flooding gas velocity</a:t>
            </a:r>
            <a:r>
              <a:rPr lang="en-US" i="1" dirty="0" smtClean="0"/>
              <a:t> (using pressure drop correlation in Figure)</a:t>
            </a:r>
          </a:p>
          <a:p>
            <a:pPr marL="914400" lvl="1" indent="-514350"/>
            <a:r>
              <a:rPr lang="en-US" dirty="0" smtClean="0"/>
              <a:t>Typical: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flood</a:t>
            </a:r>
            <a:r>
              <a:rPr lang="en-US" dirty="0" smtClean="0"/>
              <a:t> is about 6.6 </a:t>
            </a:r>
            <a:r>
              <a:rPr lang="en-US" dirty="0" err="1" smtClean="0"/>
              <a:t>ft</a:t>
            </a:r>
            <a:r>
              <a:rPr lang="en-US" dirty="0" smtClean="0"/>
              <a:t>/s = 2 m/s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diameter such that gas velocity is about half of this</a:t>
            </a:r>
          </a:p>
          <a:p>
            <a:pPr marL="914400" lvl="1" indent="-514350"/>
            <a:r>
              <a:rPr lang="en-US" dirty="0" smtClean="0"/>
              <a:t>Typical: Design for v = 1 m/s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pressure drop in column </a:t>
            </a:r>
            <a:r>
              <a:rPr lang="en-US" i="1" dirty="0" smtClean="0"/>
              <a:t>(from pressure drop correlation in Figure)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64" y="2636912"/>
            <a:ext cx="7652298" cy="53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7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0712"/>
            <a:ext cx="4650181" cy="59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2420888"/>
            <a:ext cx="1917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10.6-1. </a:t>
            </a:r>
          </a:p>
          <a:p>
            <a:r>
              <a:rPr lang="en-US" dirty="0" smtClean="0"/>
              <a:t>Packing factors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945055"/>
            <a:ext cx="8504833" cy="7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026568" cy="10367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Pressure drop correlations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32674"/>
            <a:ext cx="4664025" cy="355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09" y="-171400"/>
            <a:ext cx="5274815" cy="3631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2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11.5F  Flooding velocity and Diameter of tray towers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1"/>
            <a:ext cx="8229600" cy="3116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To find column diameter and pressure drop: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Obtain tray factor </a:t>
            </a:r>
            <a:r>
              <a:rPr lang="en-US" sz="2800" dirty="0" err="1" smtClean="0"/>
              <a:t>K</a:t>
            </a:r>
            <a:r>
              <a:rPr lang="en-US" sz="2800" baseline="-25000" dirty="0" err="1" smtClean="0"/>
              <a:t>v</a:t>
            </a:r>
            <a:r>
              <a:rPr lang="en-US" sz="2800" dirty="0" smtClean="0"/>
              <a:t> [</a:t>
            </a:r>
            <a:r>
              <a:rPr lang="en-US" sz="2800" dirty="0" err="1" smtClean="0"/>
              <a:t>ft</a:t>
            </a:r>
            <a:r>
              <a:rPr lang="en-US" sz="2800" dirty="0" smtClean="0"/>
              <a:t>/s] </a:t>
            </a:r>
            <a:r>
              <a:rPr lang="en-US" sz="2800" i="1" dirty="0" smtClean="0"/>
              <a:t>(from Figure)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Find entrainment gas velocity from eq. 11.5-14 (occurs just before flooding). Fair correlation: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Choose diameter so that gas velocity is about v = 0.7 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max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Pressure drop: Usually much larger than in packed columns, because of pressure drop for gas to pass through liquid on trays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889769"/>
            <a:ext cx="7922840" cy="842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08" y="4840522"/>
            <a:ext cx="7792740" cy="1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6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938213"/>
            <a:ext cx="71723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616530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6’’ = 6 inches = 18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Absorption/Stripping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327650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en-US" sz="1800" dirty="0"/>
              <a:t>Single section</a:t>
            </a:r>
          </a:p>
          <a:p>
            <a:pPr marL="381000" indent="-381000">
              <a:lnSpc>
                <a:spcPct val="80000"/>
              </a:lnSpc>
            </a:pPr>
            <a:r>
              <a:rPr lang="en-US" sz="1800" dirty="0"/>
              <a:t>Notation varies…</a:t>
            </a:r>
          </a:p>
          <a:p>
            <a:pPr marL="381000" indent="-381000">
              <a:lnSpc>
                <a:spcPct val="80000"/>
              </a:lnSpc>
            </a:pPr>
            <a:r>
              <a:rPr lang="en-US" sz="1800" dirty="0"/>
              <a:t>Dilute mixtures: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600" dirty="0"/>
              <a:t>1-x </a:t>
            </a:r>
            <a:r>
              <a:rPr lang="en-US" sz="1600" dirty="0">
                <a:latin typeface="cmsy10" pitchFamily="34" charset="0"/>
              </a:rPr>
              <a:t>¼</a:t>
            </a:r>
            <a:r>
              <a:rPr lang="en-US" sz="1600" dirty="0"/>
              <a:t>1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600" dirty="0"/>
              <a:t>Henry’s law: p</a:t>
            </a:r>
            <a:r>
              <a:rPr lang="en-US" sz="1600" baseline="-25000" dirty="0"/>
              <a:t>i</a:t>
            </a:r>
            <a:r>
              <a:rPr lang="en-US" sz="1600" dirty="0"/>
              <a:t> = H x</a:t>
            </a:r>
            <a:r>
              <a:rPr lang="en-US" sz="1600" baseline="-25000" dirty="0"/>
              <a:t>i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dirty="0"/>
              <a:t>Using p</a:t>
            </a:r>
            <a:r>
              <a:rPr lang="en-US" sz="1400" baseline="-25000" dirty="0"/>
              <a:t>i</a:t>
            </a:r>
            <a:r>
              <a:rPr lang="en-US" sz="1400" dirty="0"/>
              <a:t> = </a:t>
            </a:r>
            <a:r>
              <a:rPr lang="en-US" sz="1400" dirty="0" err="1"/>
              <a:t>y</a:t>
            </a:r>
            <a:r>
              <a:rPr lang="en-US" sz="1400" baseline="-25000" dirty="0" err="1"/>
              <a:t>i</a:t>
            </a:r>
            <a:r>
              <a:rPr lang="en-US" sz="1400" baseline="-25000" dirty="0"/>
              <a:t> </a:t>
            </a:r>
            <a:r>
              <a:rPr lang="en-US" sz="1400" dirty="0"/>
              <a:t>p gives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y</a:t>
            </a:r>
            <a:r>
              <a:rPr lang="en-US" sz="1400" b="1" baseline="-25000" dirty="0" err="1">
                <a:solidFill>
                  <a:srgbClr val="FF0000"/>
                </a:solidFill>
              </a:rPr>
              <a:t>i</a:t>
            </a:r>
            <a:r>
              <a:rPr lang="en-US" sz="1400" b="1" dirty="0">
                <a:solidFill>
                  <a:srgbClr val="FF0000"/>
                </a:solidFill>
              </a:rPr>
              <a:t> = (H/p) x</a:t>
            </a:r>
            <a:r>
              <a:rPr lang="en-US" sz="1200" b="1" baseline="-25000" dirty="0">
                <a:solidFill>
                  <a:srgbClr val="FF0000"/>
                </a:solidFill>
              </a:rPr>
              <a:t>i </a:t>
            </a:r>
            <a:r>
              <a:rPr lang="en-US" sz="1400" b="1" dirty="0">
                <a:solidFill>
                  <a:srgbClr val="FF0000"/>
                </a:solidFill>
              </a:rPr>
              <a:t>= m x</a:t>
            </a:r>
            <a:r>
              <a:rPr lang="en-US" sz="1400" b="1" baseline="-25000" dirty="0">
                <a:solidFill>
                  <a:srgbClr val="FF0000"/>
                </a:solidFill>
              </a:rPr>
              <a:t>i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600" dirty="0"/>
              <a:t>Constant </a:t>
            </a:r>
            <a:r>
              <a:rPr lang="en-US" sz="1600" dirty="0" smtClean="0"/>
              <a:t>(molar) </a:t>
            </a:r>
            <a:r>
              <a:rPr lang="en-US" sz="1600" dirty="0"/>
              <a:t>flows: L </a:t>
            </a:r>
            <a:r>
              <a:rPr lang="en-US" sz="1600" dirty="0">
                <a:latin typeface="cmsy10" pitchFamily="34" charset="0"/>
              </a:rPr>
              <a:t>¼</a:t>
            </a:r>
            <a:r>
              <a:rPr lang="en-US" sz="1600" dirty="0"/>
              <a:t> L’ (inert)</a:t>
            </a:r>
          </a:p>
          <a:p>
            <a:pPr marL="381000" indent="-381000">
              <a:lnSpc>
                <a:spcPct val="80000"/>
              </a:lnSpc>
            </a:pPr>
            <a:r>
              <a:rPr lang="en-US" sz="1800" dirty="0" err="1"/>
              <a:t>Modelling</a:t>
            </a:r>
            <a:r>
              <a:rPr lang="en-US" sz="1800" dirty="0"/>
              <a:t>. Two approaches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1600" dirty="0"/>
              <a:t>Equilibrium stage (as for distillation, but simpler)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dirty="0" smtClean="0"/>
              <a:t>(A) Graphical</a:t>
            </a:r>
            <a:r>
              <a:rPr lang="en-US" sz="1400" dirty="0"/>
              <a:t>: McCabe Thiele for nonideal VLE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sz="1400" dirty="0" smtClean="0"/>
              <a:t>(B) Analytical </a:t>
            </a:r>
            <a:r>
              <a:rPr lang="en-US" sz="1400" dirty="0"/>
              <a:t>for dilute mixtures: </a:t>
            </a:r>
            <a:r>
              <a:rPr lang="en-US" sz="1400" dirty="0" err="1"/>
              <a:t>Kremser</a:t>
            </a:r>
            <a:r>
              <a:rPr lang="en-US" sz="1400" dirty="0"/>
              <a:t> formulas. A = (L/V)/m</a:t>
            </a:r>
          </a:p>
          <a:p>
            <a:pPr marL="800100" lvl="1" indent="-342900">
              <a:lnSpc>
                <a:spcPct val="80000"/>
              </a:lnSpc>
              <a:buFontTx/>
              <a:buAutoNum type="arabicPeriod"/>
            </a:pPr>
            <a:r>
              <a:rPr lang="en-US" sz="1600" dirty="0" smtClean="0"/>
              <a:t>Mass </a:t>
            </a:r>
            <a:r>
              <a:rPr lang="en-US" sz="1600" dirty="0"/>
              <a:t>transfer (Non-equilibrium) </a:t>
            </a:r>
            <a:r>
              <a:rPr lang="en-US" sz="1600" dirty="0" smtClean="0"/>
              <a:t>models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4581128"/>
            <a:ext cx="4193275" cy="21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7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Summary countercurrent </a:t>
            </a:r>
            <a:r>
              <a:rPr lang="en-US" sz="4000" dirty="0" smtClean="0"/>
              <a:t>vapor-liquid </a:t>
            </a:r>
            <a:r>
              <a:rPr lang="en-US" sz="4000" dirty="0"/>
              <a:t>separation</a:t>
            </a:r>
          </a:p>
        </p:txBody>
      </p:sp>
      <p:graphicFrame>
        <p:nvGraphicFramePr>
          <p:cNvPr id="460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241204"/>
              </p:ext>
            </p:extLst>
          </p:nvPr>
        </p:nvGraphicFramePr>
        <p:xfrm>
          <a:off x="457200" y="1600200"/>
          <a:ext cx="8229600" cy="4694238"/>
        </p:xfrm>
        <a:graphic>
          <a:graphicData uri="http://schemas.openxmlformats.org/drawingml/2006/table">
            <a:tbl>
              <a:tblPr/>
              <a:tblGrid>
                <a:gridCol w="202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9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Stage model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(Tray column)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Differential model (Packed column)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Equilibrium (between liquid and vapor bulk phases)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Eq. stage. (Most common model in practice!)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McCabe-Thiele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Dilute: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Fenske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Kremser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(Not possible with differential model*)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(But one can use eq. stage +  HETP!)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charset="0"/>
                        </a:rPr>
                        <a:t>(Not covered in this course) Non-equilibrium between bulk phases is used sometimes. May use two-film theory on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common is two-film approach.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Nondilute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Numerical integration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Dilute mixtures: log-mean formula.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663575" y="6329363"/>
            <a:ext cx="34484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*Would give column with height=0</a:t>
            </a:r>
          </a:p>
        </p:txBody>
      </p:sp>
    </p:spTree>
    <p:extLst>
      <p:ext uri="{BB962C8B-B14F-4D97-AF65-F5344CB8AC3E}">
        <p14:creationId xmlns:p14="http://schemas.microsoft.com/office/powerpoint/2010/main" val="41778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32145" y="-719976"/>
            <a:ext cx="6607702" cy="7992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18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907704" y="2420888"/>
            <a:ext cx="720080" cy="3096344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42" idx="2"/>
          </p:cNvCxnSpPr>
          <p:nvPr/>
        </p:nvCxnSpPr>
        <p:spPr>
          <a:xfrm flipH="1">
            <a:off x="2483768" y="1916832"/>
            <a:ext cx="18899" cy="506237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483768" y="5519413"/>
            <a:ext cx="0" cy="43204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089820" y="1556792"/>
            <a:ext cx="0" cy="86627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23728" y="5501051"/>
            <a:ext cx="0" cy="76105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1696683" y="6257904"/>
            <a:ext cx="427045" cy="8411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2498423" y="476672"/>
            <a:ext cx="9728" cy="79208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628451" y="1237686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4536911" y="3630724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7" name="Oval 66"/>
          <p:cNvSpPr/>
          <p:nvPr/>
        </p:nvSpPr>
        <p:spPr>
          <a:xfrm>
            <a:off x="3250044" y="4232523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68" name="Oval 67"/>
          <p:cNvSpPr/>
          <p:nvPr/>
        </p:nvSpPr>
        <p:spPr>
          <a:xfrm>
            <a:off x="2648704" y="5571486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69" name="Oval 68"/>
          <p:cNvSpPr/>
          <p:nvPr/>
        </p:nvSpPr>
        <p:spPr>
          <a:xfrm>
            <a:off x="2530625" y="1958661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70" name="Oval 69"/>
          <p:cNvSpPr/>
          <p:nvPr/>
        </p:nvSpPr>
        <p:spPr>
          <a:xfrm>
            <a:off x="1691191" y="1903512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71" name="Oval 70"/>
          <p:cNvSpPr/>
          <p:nvPr/>
        </p:nvSpPr>
        <p:spPr>
          <a:xfrm>
            <a:off x="1301552" y="5881580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851920" y="4293096"/>
            <a:ext cx="1080120" cy="67392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483768" y="5925912"/>
            <a:ext cx="866433" cy="0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 flipV="1">
            <a:off x="3345951" y="4625791"/>
            <a:ext cx="12752" cy="1300121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3350201" y="4625791"/>
            <a:ext cx="562889" cy="4266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72" idx="1"/>
            <a:endCxn id="72" idx="3"/>
          </p:cNvCxnSpPr>
          <p:nvPr/>
        </p:nvCxnSpPr>
        <p:spPr>
          <a:xfrm>
            <a:off x="3851920" y="4630057"/>
            <a:ext cx="10801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Manual Operation 41"/>
          <p:cNvSpPr/>
          <p:nvPr/>
        </p:nvSpPr>
        <p:spPr>
          <a:xfrm>
            <a:off x="2187632" y="1523612"/>
            <a:ext cx="630069" cy="393220"/>
          </a:xfrm>
          <a:prstGeom prst="flowChartManualOperat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4948720" y="4793803"/>
            <a:ext cx="1074279" cy="15939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948264" y="4967017"/>
            <a:ext cx="0" cy="550215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596336" y="1223426"/>
            <a:ext cx="0" cy="3912594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>
            <a:off x="2483768" y="1223426"/>
            <a:ext cx="5112568" cy="21206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5380175" y="2417529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94" name="Oval 93"/>
          <p:cNvSpPr/>
          <p:nvPr/>
        </p:nvSpPr>
        <p:spPr>
          <a:xfrm>
            <a:off x="6782106" y="5582664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5" name="Oval 94"/>
          <p:cNvSpPr/>
          <p:nvPr/>
        </p:nvSpPr>
        <p:spPr>
          <a:xfrm>
            <a:off x="5325791" y="4479940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6" name="Oval 95"/>
          <p:cNvSpPr/>
          <p:nvPr/>
        </p:nvSpPr>
        <p:spPr>
          <a:xfrm>
            <a:off x="2710645" y="746278"/>
            <a:ext cx="360040" cy="3383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0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604209" y="12150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10</a:t>
            </a:r>
            <a:endParaRPr lang="nb-NO" dirty="0"/>
          </a:p>
        </p:txBody>
      </p:sp>
      <p:sp>
        <p:nvSpPr>
          <p:cNvPr id="99" name="TextBox 98"/>
          <p:cNvSpPr txBox="1"/>
          <p:nvPr/>
        </p:nvSpPr>
        <p:spPr>
          <a:xfrm>
            <a:off x="1907704" y="2890157"/>
            <a:ext cx="78418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Abs.</a:t>
            </a:r>
          </a:p>
          <a:p>
            <a:r>
              <a:rPr lang="nb-NO" dirty="0" smtClean="0"/>
              <a:t>Tower</a:t>
            </a:r>
          </a:p>
          <a:p>
            <a:r>
              <a:rPr lang="nb-NO" sz="1000" dirty="0" smtClean="0"/>
              <a:t>(4 </a:t>
            </a:r>
            <a:r>
              <a:rPr lang="nb-NO" sz="1000" dirty="0" err="1" smtClean="0"/>
              <a:t>towers</a:t>
            </a:r>
            <a:r>
              <a:rPr lang="nb-NO" sz="1000" dirty="0" smtClean="0"/>
              <a:t>,</a:t>
            </a:r>
          </a:p>
          <a:p>
            <a:r>
              <a:rPr lang="nb-NO" sz="1000" dirty="0" err="1" smtClean="0"/>
              <a:t>Each</a:t>
            </a:r>
            <a:endParaRPr lang="nb-NO" sz="1000" dirty="0" smtClean="0"/>
          </a:p>
          <a:p>
            <a:r>
              <a:rPr lang="nb-NO" sz="1000" dirty="0" smtClean="0"/>
              <a:t>D=3.3m</a:t>
            </a:r>
          </a:p>
          <a:p>
            <a:r>
              <a:rPr lang="nb-NO" sz="1000" dirty="0"/>
              <a:t>h</a:t>
            </a:r>
            <a:r>
              <a:rPr lang="nb-NO" sz="1000" dirty="0" smtClean="0"/>
              <a:t>=35m</a:t>
            </a:r>
          </a:p>
          <a:p>
            <a:r>
              <a:rPr lang="nb-NO" sz="1000" dirty="0" smtClean="0"/>
              <a:t>77 </a:t>
            </a:r>
            <a:r>
              <a:rPr lang="nb-NO" sz="1000" dirty="0" err="1" smtClean="0"/>
              <a:t>trays</a:t>
            </a:r>
            <a:r>
              <a:rPr lang="nb-NO" sz="1000" dirty="0" smtClean="0"/>
              <a:t>)</a:t>
            </a:r>
          </a:p>
          <a:p>
            <a:endParaRPr lang="nb-NO" dirty="0" smtClean="0"/>
          </a:p>
          <a:p>
            <a:r>
              <a:rPr lang="nb-NO" dirty="0" smtClean="0"/>
              <a:t>24 bar</a:t>
            </a:r>
          </a:p>
          <a:p>
            <a:r>
              <a:rPr lang="nb-NO" dirty="0" smtClean="0"/>
              <a:t>10 C</a:t>
            </a:r>
            <a:endParaRPr lang="nb-NO" dirty="0"/>
          </a:p>
        </p:txBody>
      </p:sp>
      <p:sp>
        <p:nvSpPr>
          <p:cNvPr id="100" name="TextBox 99"/>
          <p:cNvSpPr txBox="1"/>
          <p:nvPr/>
        </p:nvSpPr>
        <p:spPr>
          <a:xfrm>
            <a:off x="4003835" y="4283804"/>
            <a:ext cx="696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/>
              <a:t>Flash</a:t>
            </a:r>
          </a:p>
          <a:p>
            <a:r>
              <a:rPr lang="nb-NO" sz="1400" dirty="0" smtClean="0"/>
              <a:t>5.5 bar</a:t>
            </a:r>
          </a:p>
          <a:p>
            <a:r>
              <a:rPr lang="nb-NO" sz="1400" dirty="0" smtClean="0"/>
              <a:t>10 C</a:t>
            </a:r>
            <a:endParaRPr lang="nb-NO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2614569" y="424038"/>
            <a:ext cx="2943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Pure water from lake, 2000 m3/h</a:t>
            </a:r>
            <a:endParaRPr lang="nb-NO" sz="1600" dirty="0"/>
          </a:p>
        </p:txBody>
      </p:sp>
      <p:sp>
        <p:nvSpPr>
          <p:cNvPr id="103" name="TextBox 102"/>
          <p:cNvSpPr txBox="1"/>
          <p:nvPr/>
        </p:nvSpPr>
        <p:spPr>
          <a:xfrm>
            <a:off x="2175035" y="1530818"/>
            <a:ext cx="668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Pump</a:t>
            </a:r>
            <a:endParaRPr lang="nb-NO" sz="1600" dirty="0"/>
          </a:p>
        </p:txBody>
      </p:sp>
      <p:sp>
        <p:nvSpPr>
          <p:cNvPr id="104" name="Flowchart: Manual Operation 103"/>
          <p:cNvSpPr/>
          <p:nvPr/>
        </p:nvSpPr>
        <p:spPr>
          <a:xfrm>
            <a:off x="2963251" y="4997632"/>
            <a:ext cx="756084" cy="503419"/>
          </a:xfrm>
          <a:prstGeom prst="flowChartManualOperation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TextBox 104"/>
          <p:cNvSpPr txBox="1"/>
          <p:nvPr/>
        </p:nvSpPr>
        <p:spPr>
          <a:xfrm>
            <a:off x="2962013" y="5044015"/>
            <a:ext cx="739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err="1" smtClean="0"/>
              <a:t>Turbine</a:t>
            </a:r>
            <a:endParaRPr lang="nb-NO" sz="1400" dirty="0" smtClean="0"/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2500558" y="1235812"/>
            <a:ext cx="5087" cy="31107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4446890" y="3258202"/>
            <a:ext cx="8384" cy="1016496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3851920" y="2924944"/>
            <a:ext cx="1199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CO</a:t>
            </a:r>
            <a:r>
              <a:rPr lang="nb-NO" sz="1600" baseline="-25000" dirty="0" smtClean="0"/>
              <a:t>2</a:t>
            </a:r>
            <a:r>
              <a:rPr lang="nb-NO" sz="1600" dirty="0"/>
              <a:t> </a:t>
            </a:r>
            <a:r>
              <a:rPr lang="nb-NO" sz="1600" dirty="0" err="1" smtClean="0"/>
              <a:t>product</a:t>
            </a:r>
            <a:endParaRPr lang="nb-NO" sz="1600" baseline="-25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6568914" y="5927761"/>
            <a:ext cx="1247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Water to </a:t>
            </a:r>
            <a:r>
              <a:rPr lang="nb-NO" sz="1600" dirty="0" err="1" smtClean="0"/>
              <a:t>sea</a:t>
            </a:r>
            <a:endParaRPr lang="nb-NO" sz="1600" dirty="0"/>
          </a:p>
        </p:txBody>
      </p:sp>
      <p:sp>
        <p:nvSpPr>
          <p:cNvPr id="123" name="TextBox 122"/>
          <p:cNvSpPr txBox="1"/>
          <p:nvPr/>
        </p:nvSpPr>
        <p:spPr>
          <a:xfrm>
            <a:off x="611560" y="6237312"/>
            <a:ext cx="243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Synthesis</a:t>
            </a:r>
            <a:r>
              <a:rPr lang="nb-NO" sz="1600" dirty="0" smtClean="0"/>
              <a:t> gas, 6700 kmol/h</a:t>
            </a:r>
          </a:p>
          <a:p>
            <a:r>
              <a:rPr lang="nb-NO" sz="1600" dirty="0" smtClean="0"/>
              <a:t>17% CO2, 35C</a:t>
            </a:r>
            <a:endParaRPr lang="nb-NO" sz="1600" dirty="0"/>
          </a:p>
        </p:txBody>
      </p:sp>
      <p:sp>
        <p:nvSpPr>
          <p:cNvPr id="124" name="TextBox 123"/>
          <p:cNvSpPr txBox="1"/>
          <p:nvPr/>
        </p:nvSpPr>
        <p:spPr>
          <a:xfrm>
            <a:off x="755140" y="1588784"/>
            <a:ext cx="1016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Gas to </a:t>
            </a:r>
          </a:p>
          <a:p>
            <a:r>
              <a:rPr lang="nb-NO" sz="1600" dirty="0" err="1" smtClean="0"/>
              <a:t>ammonia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Plant</a:t>
            </a:r>
          </a:p>
          <a:p>
            <a:r>
              <a:rPr lang="nb-NO" sz="1600" dirty="0" smtClean="0"/>
              <a:t>0,3% CO2</a:t>
            </a:r>
            <a:endParaRPr lang="nb-NO" sz="16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225516" y="879894"/>
            <a:ext cx="2343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Water </a:t>
            </a:r>
            <a:r>
              <a:rPr lang="nb-NO" sz="1600" dirty="0" err="1" smtClean="0"/>
              <a:t>recycle</a:t>
            </a:r>
            <a:r>
              <a:rPr lang="nb-NO" sz="1600" dirty="0" smtClean="0"/>
              <a:t>, 6000 m3/h</a:t>
            </a:r>
            <a:endParaRPr lang="nb-NO" sz="1600" dirty="0"/>
          </a:p>
        </p:txBody>
      </p:sp>
      <p:sp>
        <p:nvSpPr>
          <p:cNvPr id="45" name="Rounded Rectangle 44"/>
          <p:cNvSpPr/>
          <p:nvPr/>
        </p:nvSpPr>
        <p:spPr>
          <a:xfrm>
            <a:off x="6028854" y="4263600"/>
            <a:ext cx="1080120" cy="673921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28854" y="4625791"/>
            <a:ext cx="10801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156176" y="4895322"/>
            <a:ext cx="0" cy="76105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09268" y="6118081"/>
            <a:ext cx="12025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Air</a:t>
            </a:r>
          </a:p>
          <a:p>
            <a:r>
              <a:rPr lang="nb-NO" sz="1200" dirty="0"/>
              <a:t>220 000 Nm3/h </a:t>
            </a:r>
            <a:endParaRPr lang="nb-NO" sz="1100" baseline="-25000" dirty="0"/>
          </a:p>
        </p:txBody>
      </p:sp>
      <p:sp>
        <p:nvSpPr>
          <p:cNvPr id="52" name="TextBox 51"/>
          <p:cNvSpPr txBox="1"/>
          <p:nvPr/>
        </p:nvSpPr>
        <p:spPr>
          <a:xfrm>
            <a:off x="5740215" y="5683117"/>
            <a:ext cx="77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err="1" smtClean="0"/>
              <a:t>Blower</a:t>
            </a:r>
            <a:endParaRPr lang="nb-NO" sz="1600" dirty="0"/>
          </a:p>
        </p:txBody>
      </p:sp>
      <p:sp>
        <p:nvSpPr>
          <p:cNvPr id="54" name="Flowchart: Manual Operation 53"/>
          <p:cNvSpPr/>
          <p:nvPr/>
        </p:nvSpPr>
        <p:spPr>
          <a:xfrm flipV="1">
            <a:off x="5905150" y="5668444"/>
            <a:ext cx="539058" cy="338554"/>
          </a:xfrm>
          <a:prstGeom prst="flowChartManualOperation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6151984" y="6023543"/>
            <a:ext cx="8384" cy="387907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568914" y="3502542"/>
            <a:ext cx="0" cy="761058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74679" y="3429000"/>
            <a:ext cx="1045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Air </a:t>
            </a:r>
          </a:p>
          <a:p>
            <a:r>
              <a:rPr lang="nb-NO" dirty="0" err="1" smtClean="0"/>
              <a:t>with</a:t>
            </a:r>
            <a:r>
              <a:rPr lang="nb-NO" dirty="0" smtClean="0"/>
              <a:t> CO2</a:t>
            </a:r>
            <a:endParaRPr lang="nb-NO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6948264" y="5136020"/>
            <a:ext cx="648072" cy="0"/>
          </a:xfrm>
          <a:prstGeom prst="straightConnector1">
            <a:avLst/>
          </a:prstGeom>
          <a:ln w="22225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459969" y="5942484"/>
            <a:ext cx="809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0.39% CO2</a:t>
            </a:r>
            <a:endParaRPr lang="nb-NO" sz="1100" dirty="0"/>
          </a:p>
        </p:txBody>
      </p:sp>
      <p:sp>
        <p:nvSpPr>
          <p:cNvPr id="56" name="TextBox 55"/>
          <p:cNvSpPr txBox="1"/>
          <p:nvPr/>
        </p:nvSpPr>
        <p:spPr>
          <a:xfrm>
            <a:off x="6187072" y="4166571"/>
            <a:ext cx="696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400" dirty="0" smtClean="0"/>
          </a:p>
          <a:p>
            <a:r>
              <a:rPr lang="nb-NO" sz="1400" dirty="0" smtClean="0"/>
              <a:t>1.1 bar</a:t>
            </a:r>
          </a:p>
          <a:p>
            <a:r>
              <a:rPr lang="nb-NO" sz="1400" dirty="0" smtClean="0"/>
              <a:t>10 C</a:t>
            </a:r>
            <a:endParaRPr lang="nb-NO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740352" y="6622032"/>
            <a:ext cx="11272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00" dirty="0" smtClean="0"/>
              <a:t>Revidert SiS. 24. jan. 2017</a:t>
            </a:r>
            <a:endParaRPr lang="nb-NO" sz="700" dirty="0"/>
          </a:p>
        </p:txBody>
      </p:sp>
      <p:sp>
        <p:nvSpPr>
          <p:cNvPr id="3" name="TextBox 2"/>
          <p:cNvSpPr txBox="1"/>
          <p:nvPr/>
        </p:nvSpPr>
        <p:spPr>
          <a:xfrm>
            <a:off x="3562167" y="4560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EXAM, </a:t>
            </a:r>
            <a:r>
              <a:rPr lang="nb-NO" dirty="0" err="1" smtClean="0">
                <a:solidFill>
                  <a:srgbClr val="FF0000"/>
                </a:solidFill>
              </a:rPr>
              <a:t>Dec</a:t>
            </a:r>
            <a:r>
              <a:rPr lang="nb-NO" dirty="0" smtClean="0">
                <a:solidFill>
                  <a:srgbClr val="FF0000"/>
                </a:solidFill>
              </a:rPr>
              <a:t>. 2016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74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water from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0890">
            <a:off x="2115013" y="-382015"/>
            <a:ext cx="4797621" cy="862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38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482" y="548680"/>
            <a:ext cx="9259148" cy="615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230457"/>
            <a:ext cx="521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Example: CO2 capture from coal power plant (A=CO2)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1376222"/>
            <a:ext cx="670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Partial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522836"/>
            <a:ext cx="107593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A=CO2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B=air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C=water/amine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3187888"/>
            <a:ext cx="204414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A=CO2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B=steam (generated by reboiler)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C=water/amine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7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Absorption/stripping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600200"/>
            <a:ext cx="90730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Two solution approaches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Equilibrium-stage model (Ch. 10.3). Find N </a:t>
            </a:r>
          </a:p>
          <a:p>
            <a:pPr lvl="1"/>
            <a:r>
              <a:rPr lang="en-US" dirty="0" smtClean="0"/>
              <a:t>Similar to distillation</a:t>
            </a:r>
          </a:p>
          <a:p>
            <a:pPr marL="914400" lvl="1" indent="-514350"/>
            <a:r>
              <a:rPr lang="en-US" dirty="0" smtClean="0"/>
              <a:t>(A) Graphical: McCabe-Thiele (any VLE)</a:t>
            </a:r>
          </a:p>
          <a:p>
            <a:pPr marL="914400" lvl="1" indent="-514350"/>
            <a:r>
              <a:rPr lang="en-US" dirty="0" smtClean="0"/>
              <a:t>(B) Analytical: </a:t>
            </a:r>
            <a:r>
              <a:rPr lang="en-US" dirty="0" err="1" smtClean="0"/>
              <a:t>Kremser</a:t>
            </a:r>
            <a:r>
              <a:rPr lang="en-US" dirty="0" smtClean="0"/>
              <a:t> (VLE: Assume </a:t>
            </a:r>
            <a:r>
              <a:rPr lang="en-US" dirty="0"/>
              <a:t>d</a:t>
            </a:r>
            <a:r>
              <a:rPr lang="en-US" dirty="0" smtClean="0"/>
              <a:t>ilute solution. 1) Henry’s law, y = mx, +2) assume L/V constant)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Mass transfer model, (Ch. 10.4+10.6). </a:t>
            </a:r>
          </a:p>
          <a:p>
            <a:pPr lvl="1"/>
            <a:r>
              <a:rPr lang="en-US" dirty="0"/>
              <a:t>Find </a:t>
            </a:r>
            <a:r>
              <a:rPr lang="en-US" dirty="0" smtClean="0"/>
              <a:t>A=</a:t>
            </a:r>
            <a:r>
              <a:rPr lang="en-US" dirty="0" err="1" smtClean="0"/>
              <a:t>aSz</a:t>
            </a:r>
            <a:r>
              <a:rPr lang="en-US" dirty="0" smtClean="0"/>
              <a:t> </a:t>
            </a:r>
            <a:r>
              <a:rPr lang="en-US" dirty="0"/>
              <a:t>(A=interfacial area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 to heat transfer in heat exchanger </a:t>
            </a:r>
          </a:p>
          <a:p>
            <a:pPr lvl="2"/>
            <a:r>
              <a:rPr lang="en-US" dirty="0" smtClean="0"/>
              <a:t>(A) Graphical: Must combine with integration</a:t>
            </a:r>
          </a:p>
          <a:p>
            <a:pPr lvl="2"/>
            <a:r>
              <a:rPr lang="en-US" dirty="0" smtClean="0"/>
              <a:t>(B) Analytical (Henry’s law): Log-mean driving, (y-y*)</a:t>
            </a:r>
            <a:r>
              <a:rPr lang="en-US" baseline="-25000" dirty="0" smtClean="0"/>
              <a:t>LM</a:t>
            </a:r>
          </a:p>
          <a:p>
            <a:pPr lvl="1"/>
            <a:endParaRPr lang="en-US" dirty="0" smtClean="0"/>
          </a:p>
          <a:p>
            <a:pPr marL="914400" lvl="1" indent="-514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Graphical method  (McCabe-Thiele) for absorption/stripping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Equilibrium line usually straight line because of dilute solution</a:t>
            </a:r>
          </a:p>
          <a:p>
            <a:r>
              <a:rPr lang="en-US" dirty="0" smtClean="0"/>
              <a:t>Operating line goes through end points</a:t>
            </a:r>
          </a:p>
          <a:p>
            <a:pPr lvl="1"/>
            <a:r>
              <a:rPr lang="en-US" dirty="0" smtClean="0"/>
              <a:t>These point are </a:t>
            </a:r>
            <a:r>
              <a:rPr lang="en-US" u="sng" dirty="0" smtClean="0"/>
              <a:t>not</a:t>
            </a:r>
            <a:r>
              <a:rPr lang="en-US" dirty="0" smtClean="0"/>
              <a:t>  on the diagonal*</a:t>
            </a:r>
          </a:p>
          <a:p>
            <a:pPr lvl="1"/>
            <a:r>
              <a:rPr lang="en-US" dirty="0" smtClean="0"/>
              <a:t>Usually straight operating line because of dilute mixture</a:t>
            </a:r>
          </a:p>
          <a:p>
            <a:pPr lvl="1"/>
            <a:endParaRPr lang="en-US" sz="2200" dirty="0" smtClean="0"/>
          </a:p>
          <a:p>
            <a:r>
              <a:rPr lang="en-US" sz="1800" dirty="0" smtClean="0"/>
              <a:t>*Note: For distillation the operating lines go through (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D</a:t>
            </a:r>
            <a:r>
              <a:rPr lang="en-US" sz="1800" dirty="0" err="1" smtClean="0"/>
              <a:t>,x</a:t>
            </a:r>
            <a:r>
              <a:rPr lang="en-US" sz="1800" baseline="-25000" dirty="0" err="1" smtClean="0"/>
              <a:t>D</a:t>
            </a:r>
            <a:r>
              <a:rPr lang="en-US" sz="1800" dirty="0" smtClean="0"/>
              <a:t>) and (</a:t>
            </a:r>
            <a:r>
              <a:rPr lang="en-US" sz="1800" dirty="0" err="1" smtClean="0"/>
              <a:t>x</a:t>
            </a:r>
            <a:r>
              <a:rPr lang="en-US" sz="1800" baseline="-25000" dirty="0" err="1" smtClean="0"/>
              <a:t>B</a:t>
            </a:r>
            <a:r>
              <a:rPr lang="en-US" sz="1800" dirty="0" err="1" smtClean="0"/>
              <a:t>,x</a:t>
            </a:r>
            <a:r>
              <a:rPr lang="en-US" sz="1800" baseline="-25000" dirty="0" err="1" smtClean="0"/>
              <a:t>B</a:t>
            </a:r>
            <a:r>
              <a:rPr lang="en-US" sz="1800" dirty="0" smtClean="0"/>
              <a:t>), which are on the diagonal.</a:t>
            </a:r>
          </a:p>
          <a:p>
            <a:pPr lvl="1"/>
            <a:r>
              <a:rPr lang="en-US" sz="1600" dirty="0" smtClean="0"/>
              <a:t>Reason: </a:t>
            </a:r>
            <a:r>
              <a:rPr lang="en-US" sz="1200" dirty="0" smtClean="0"/>
              <a:t>Reflux/</a:t>
            </a:r>
            <a:r>
              <a:rPr lang="en-US" sz="1200" dirty="0" err="1" smtClean="0"/>
              <a:t>boilup</a:t>
            </a:r>
            <a:r>
              <a:rPr lang="en-US" sz="1200" dirty="0" smtClean="0"/>
              <a:t> generates “feed stream” with same composition as product.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71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Flows</a:t>
            </a:r>
            <a:r>
              <a:rPr lang="nb-NO" dirty="0" smtClean="0"/>
              <a:t> [mol/s]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 err="1" smtClean="0"/>
              <a:t>Flows</a:t>
            </a:r>
            <a:r>
              <a:rPr lang="nb-NO" dirty="0" smtClean="0"/>
              <a:t> </a:t>
            </a:r>
            <a:r>
              <a:rPr lang="nb-NO" dirty="0" err="1" smtClean="0"/>
              <a:t>generally</a:t>
            </a:r>
            <a:r>
              <a:rPr lang="nb-NO" dirty="0" smtClean="0"/>
              <a:t> </a:t>
            </a:r>
            <a:r>
              <a:rPr lang="nb-NO" dirty="0" err="1" smtClean="0"/>
              <a:t>vary</a:t>
            </a:r>
            <a:r>
              <a:rPr lang="nb-NO" dirty="0" smtClean="0"/>
              <a:t> </a:t>
            </a:r>
            <a:r>
              <a:rPr lang="nb-NO" dirty="0" err="1" smtClean="0"/>
              <a:t>through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column</a:t>
            </a:r>
            <a:endParaRPr lang="nb-NO" dirty="0" smtClean="0"/>
          </a:p>
          <a:p>
            <a:r>
              <a:rPr lang="nb-NO" dirty="0" smtClean="0"/>
              <a:t>L = L’/(1-x)</a:t>
            </a:r>
          </a:p>
          <a:p>
            <a:r>
              <a:rPr lang="nb-NO" dirty="0" smtClean="0"/>
              <a:t>V = V’/(1-y)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sz="2800" dirty="0" smtClean="0"/>
              <a:t>x, y = mole </a:t>
            </a:r>
            <a:r>
              <a:rPr lang="nb-NO" sz="2800" dirty="0" err="1" smtClean="0"/>
              <a:t>fractions</a:t>
            </a:r>
            <a:r>
              <a:rPr lang="nb-NO" sz="2800" dirty="0" smtClean="0"/>
              <a:t> of </a:t>
            </a:r>
            <a:r>
              <a:rPr lang="nb-NO" sz="2800" dirty="0" err="1" smtClean="0"/>
              <a:t>component</a:t>
            </a:r>
            <a:r>
              <a:rPr lang="nb-NO" sz="2800" dirty="0" smtClean="0"/>
              <a:t> </a:t>
            </a:r>
            <a:r>
              <a:rPr lang="nb-NO" sz="2800" dirty="0" err="1" smtClean="0"/>
              <a:t>being</a:t>
            </a:r>
            <a:r>
              <a:rPr lang="nb-NO" sz="2800" dirty="0" smtClean="0"/>
              <a:t> </a:t>
            </a:r>
            <a:r>
              <a:rPr lang="nb-NO" sz="2800" dirty="0" err="1" smtClean="0"/>
              <a:t>transferred</a:t>
            </a:r>
            <a:r>
              <a:rPr lang="nb-NO" sz="2800" dirty="0" smtClean="0"/>
              <a:t> (A)</a:t>
            </a: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L’ = inert </a:t>
            </a:r>
            <a:r>
              <a:rPr lang="nb-NO" sz="2800" dirty="0" err="1" smtClean="0"/>
              <a:t>liquid</a:t>
            </a:r>
            <a:r>
              <a:rPr lang="nb-NO" sz="2800" dirty="0" smtClean="0"/>
              <a:t> molar </a:t>
            </a:r>
            <a:r>
              <a:rPr lang="nb-NO" sz="2800" dirty="0" err="1" smtClean="0"/>
              <a:t>flow</a:t>
            </a:r>
            <a:r>
              <a:rPr lang="nb-NO" sz="2800" dirty="0" smtClean="0"/>
              <a:t> (C)</a:t>
            </a:r>
          </a:p>
          <a:p>
            <a:pPr marL="0" indent="0">
              <a:buNone/>
            </a:pPr>
            <a:r>
              <a:rPr lang="nb-NO" sz="2800" dirty="0" smtClean="0"/>
              <a:t>V’ = inert </a:t>
            </a:r>
            <a:r>
              <a:rPr lang="nb-NO" sz="2800" dirty="0" err="1" smtClean="0"/>
              <a:t>vapor</a:t>
            </a:r>
            <a:r>
              <a:rPr lang="nb-NO" sz="2800" dirty="0" smtClean="0"/>
              <a:t> molar </a:t>
            </a:r>
            <a:r>
              <a:rPr lang="nb-NO" sz="2800" dirty="0" err="1" smtClean="0"/>
              <a:t>flow</a:t>
            </a:r>
            <a:r>
              <a:rPr lang="nb-NO" sz="2800" dirty="0" smtClean="0"/>
              <a:t> (B)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dirty="0" smtClean="0"/>
              <a:t>For </a:t>
            </a:r>
            <a:r>
              <a:rPr lang="nb-NO" sz="2800" dirty="0" err="1" smtClean="0"/>
              <a:t>dilute</a:t>
            </a:r>
            <a:r>
              <a:rPr lang="nb-NO" sz="2800" dirty="0" smtClean="0"/>
              <a:t> </a:t>
            </a:r>
            <a:r>
              <a:rPr lang="nb-NO" sz="2800" dirty="0" err="1" smtClean="0"/>
              <a:t>mixtures</a:t>
            </a:r>
            <a:r>
              <a:rPr lang="nb-NO" sz="2800" dirty="0" smtClean="0"/>
              <a:t> </a:t>
            </a:r>
            <a:r>
              <a:rPr lang="nb-NO" sz="2800" dirty="0" err="1" smtClean="0"/>
              <a:t>we</a:t>
            </a:r>
            <a:r>
              <a:rPr lang="nb-NO" sz="2800" dirty="0" smtClean="0"/>
              <a:t> </a:t>
            </a:r>
            <a:r>
              <a:rPr lang="nb-NO" sz="2800" dirty="0" err="1" smtClean="0"/>
              <a:t>can</a:t>
            </a:r>
            <a:r>
              <a:rPr lang="nb-NO" sz="2800" dirty="0" smtClean="0"/>
              <a:t> </a:t>
            </a:r>
            <a:r>
              <a:rPr lang="nb-NO" sz="2800" dirty="0" err="1" smtClean="0"/>
              <a:t>assume</a:t>
            </a:r>
            <a:r>
              <a:rPr lang="nb-NO" sz="2800" dirty="0" smtClean="0"/>
              <a:t> (1-x)=1 and (1-y)=1 so L and V </a:t>
            </a:r>
            <a:r>
              <a:rPr lang="nb-NO" sz="2800" dirty="0" err="1" smtClean="0"/>
              <a:t>are</a:t>
            </a:r>
            <a:r>
              <a:rPr lang="nb-NO" sz="2800" dirty="0" smtClean="0"/>
              <a:t> </a:t>
            </a:r>
            <a:r>
              <a:rPr lang="nb-NO" sz="2800" dirty="0" err="1" smtClean="0"/>
              <a:t>constant</a:t>
            </a:r>
            <a:r>
              <a:rPr lang="nb-NO" sz="2800" dirty="0" smtClean="0"/>
              <a:t> </a:t>
            </a:r>
            <a:r>
              <a:rPr lang="nb-NO" sz="2800" dirty="0" err="1" smtClean="0"/>
              <a:t>through</a:t>
            </a:r>
            <a:r>
              <a:rPr lang="nb-NO" sz="2800" dirty="0" smtClean="0"/>
              <a:t>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column</a:t>
            </a:r>
            <a:r>
              <a:rPr lang="nb-NO" sz="2800" dirty="0" smtClean="0"/>
              <a:t>.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4579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 \int_{y_1}^{y_2} {dy \over y-y^*} = &#10;{y_1 - y_2 \over (y-y^*)_{lm}}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0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begin{document}&#10;$ z = \int_{1}^{2} dz = {V\over K_y a S } &#10;\int_{y_1}^{y_2} {dy \over y-y^*} 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06"/>
  <p:tag name="BOXHEIGHT" val="296"/>
  <p:tag name="BOXFONT" val="10"/>
  <p:tag name="BOXWRAP" val="False"/>
  <p:tag name="WORKAROUNDTRANSPARENCYBUG" val="False"/>
  <p:tag name="ALLOWFONTSUBSTITUTION" val="False"/>
  <p:tag name="BITMAPFORMAT" val="pngmono"/>
  <p:tag name="ORIGWIDTH" val="116"/>
  <p:tag name="PICTUREFILESIZE" val="61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{\bf Heat exchanger}. Assume: constant heat capacities and constant $UA$&#10;$$ Q = mc_p (T_1-T_2) = U A \Delta T_{lm} \quad [J/s]$$&#10;%where log-mean temperature difference is&#10;%$$\Delta T_{lm} = {\Delta T_1 - \Delta T_2 \over \ln (\Delta T_1/\Delta T_2)}$$&#10;&#10;{\bf Countercurrent absorption.}&#10;&#10;Similar, but instead of $\Delta T = T_h-T_c$, driving force is $\Delta y = y - y^*(x)$ where&#10;$y^*(x)$ is in equilibrium with the liquid phase.&#10;&#10;{\em Assumptions:} 1. Constant slopes for the equilibrium and operating lines (reasonable for dilute mixtures!)&#10;2. Constant mass transfer coefficient $(K_y a)$ [mol A / m3].&#10;&#10;Then total mass transfer of A from the gas to liquid stream is&#10;$$ n_A = V (y_1 - y_2) = K_y \underbrace{(a S z)}_A  (y-y^*)_{lm} \quad [mol\ A/s]$$&#10;&#10;A=$a S V$ [m$^2$] - total mass transfer area inside the column and &#10;&#10;$$(y-y^*)_{lm} = {(y-y^*)_1 - (y-y^*)_2 \over \ln ((y-y^*)_1/(y-y^*)_2)}$$ &#10;&#10;1=one end of column, 2=other end &#10;&#10;%Sigurd thinks it should be easy to remember this formula at the exam&#10;%and possibly for the rest of your life!&#10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059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2086</Words>
  <Application>Microsoft Office PowerPoint</Application>
  <PresentationFormat>On-screen Show (4:3)</PresentationFormat>
  <Paragraphs>420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6" baseType="lpstr">
      <vt:lpstr>cmsy7</vt:lpstr>
      <vt:lpstr>cmmi10</vt:lpstr>
      <vt:lpstr>CMSY8</vt:lpstr>
      <vt:lpstr>cmsy10orig</vt:lpstr>
      <vt:lpstr>cmsy5</vt:lpstr>
      <vt:lpstr>cmmi7</vt:lpstr>
      <vt:lpstr>cmex10</vt:lpstr>
      <vt:lpstr>cmr10</vt:lpstr>
      <vt:lpstr>cmsy10</vt:lpstr>
      <vt:lpstr>cmr7</vt:lpstr>
      <vt:lpstr>CMMI8</vt:lpstr>
      <vt:lpstr>Arial</vt:lpstr>
      <vt:lpstr>cmmi10</vt:lpstr>
      <vt:lpstr>CMR8</vt:lpstr>
      <vt:lpstr>cmmi5</vt:lpstr>
      <vt:lpstr>cmr5</vt:lpstr>
      <vt:lpstr>Calibri</vt:lpstr>
      <vt:lpstr>Office Theme</vt:lpstr>
      <vt:lpstr>Absorption/Stripping</vt:lpstr>
      <vt:lpstr>PowerPoint Presentation</vt:lpstr>
      <vt:lpstr>PowerPoint Presentation</vt:lpstr>
      <vt:lpstr>PowerPoint Presentation</vt:lpstr>
      <vt:lpstr>Remove water from natural gas</vt:lpstr>
      <vt:lpstr>PowerPoint Presentation</vt:lpstr>
      <vt:lpstr>Absorption/stripping</vt:lpstr>
      <vt:lpstr>Graphical method  (McCabe-Thiele) for absorption/stripping</vt:lpstr>
      <vt:lpstr>Flows [mol/s]</vt:lpstr>
      <vt:lpstr>PowerPoint Presentation</vt:lpstr>
      <vt:lpstr>PowerPoint Presentation</vt:lpstr>
      <vt:lpstr>PowerPoint Presentation</vt:lpstr>
      <vt:lpstr>Minimum flows Absorption: Lmin Stripping: Vmin</vt:lpstr>
      <vt:lpstr>Lmin: Back to example</vt:lpstr>
      <vt:lpstr>Lmin: «Alternative» derivation</vt:lpstr>
      <vt:lpstr>Minimum stages, Nmin</vt:lpstr>
      <vt:lpstr>N=1: Back to example</vt:lpstr>
      <vt:lpstr>Kremser equations</vt:lpstr>
      <vt:lpstr>PowerPoint Presentation</vt:lpstr>
      <vt:lpstr>PowerPoint Presentation</vt:lpstr>
      <vt:lpstr>Example 1: A fun absorption problem</vt:lpstr>
      <vt:lpstr>PowerPoint Presentation</vt:lpstr>
      <vt:lpstr>Example 2 (Problem 2, exam 2004)</vt:lpstr>
      <vt:lpstr>Diffusion (Two-film theory)</vt:lpstr>
      <vt:lpstr>PowerPoint Presentation</vt:lpstr>
      <vt:lpstr>Mass transfer approach</vt:lpstr>
      <vt:lpstr>Proof of expression for NOG</vt:lpstr>
      <vt:lpstr>Absorption/stripping in packed towers. Useful log-mean formula for dilute mixtures</vt:lpstr>
      <vt:lpstr>Multistage separation with given products: Minimum number of stages</vt:lpstr>
      <vt:lpstr>Multistage separation with given products:  Minimum flows (Lmin, Vmin) </vt:lpstr>
      <vt:lpstr>10.6C Pressure drop and flooding in packed columns</vt:lpstr>
      <vt:lpstr>PowerPoint Presentation</vt:lpstr>
      <vt:lpstr> </vt:lpstr>
      <vt:lpstr>11.5F  Flooding velocity and Diameter of tray towers</vt:lpstr>
      <vt:lpstr>PowerPoint Presentation</vt:lpstr>
      <vt:lpstr>Summary: Absorption/Stripping</vt:lpstr>
      <vt:lpstr>Summary countercurrent vapor-liquid separation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Absorption/Stripping</dc:title>
  <dc:creator>Sigurd Skogestad</dc:creator>
  <cp:lastModifiedBy>Sigurd Skogestad</cp:lastModifiedBy>
  <cp:revision>137</cp:revision>
  <cp:lastPrinted>2017-09-29T09:43:30Z</cp:lastPrinted>
  <dcterms:created xsi:type="dcterms:W3CDTF">2012-09-26T14:37:00Z</dcterms:created>
  <dcterms:modified xsi:type="dcterms:W3CDTF">2018-09-19T21:44:50Z</dcterms:modified>
</cp:coreProperties>
</file>