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470" r:id="rId3"/>
    <p:sldId id="443" r:id="rId4"/>
    <p:sldId id="446" r:id="rId5"/>
    <p:sldId id="444" r:id="rId6"/>
    <p:sldId id="468" r:id="rId7"/>
    <p:sldId id="445" r:id="rId8"/>
    <p:sldId id="454" r:id="rId9"/>
    <p:sldId id="455" r:id="rId10"/>
    <p:sldId id="460" r:id="rId11"/>
    <p:sldId id="456" r:id="rId12"/>
    <p:sldId id="461" r:id="rId13"/>
    <p:sldId id="467" r:id="rId14"/>
    <p:sldId id="457" r:id="rId15"/>
    <p:sldId id="458" r:id="rId16"/>
    <p:sldId id="447" r:id="rId17"/>
    <p:sldId id="448" r:id="rId18"/>
    <p:sldId id="450" r:id="rId19"/>
    <p:sldId id="451" r:id="rId20"/>
    <p:sldId id="449" r:id="rId21"/>
    <p:sldId id="452" r:id="rId22"/>
    <p:sldId id="453" r:id="rId23"/>
    <p:sldId id="462" r:id="rId24"/>
    <p:sldId id="463" r:id="rId25"/>
    <p:sldId id="464" r:id="rId26"/>
    <p:sldId id="471" r:id="rId27"/>
    <p:sldId id="469" r:id="rId28"/>
    <p:sldId id="472" r:id="rId29"/>
    <p:sldId id="465" r:id="rId30"/>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475"/>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B1762-6E77-4C4E-BF1D-27EDE12FFF05}" v="13" dt="2024-06-14T10:33:05.7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69095" autoAdjust="0"/>
  </p:normalViewPr>
  <p:slideViewPr>
    <p:cSldViewPr snapToGrid="0" snapToObjects="1">
      <p:cViewPr varScale="1">
        <p:scale>
          <a:sx n="99" d="100"/>
          <a:sy n="99" d="100"/>
        </p:scale>
        <p:origin x="2064" y="84"/>
      </p:cViewPr>
      <p:guideLst>
        <p:guide orient="horz" pos="162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svan Dirza" userId="23bd73f9-8626-4889-a30d-7a8331ccac6d" providerId="ADAL" clId="{7CAB1762-6E77-4C4E-BF1D-27EDE12FFF05}"/>
    <pc:docChg chg="undo custSel addSld delSld modSld sldOrd">
      <pc:chgData name="Risvan Dirza" userId="23bd73f9-8626-4889-a30d-7a8331ccac6d" providerId="ADAL" clId="{7CAB1762-6E77-4C4E-BF1D-27EDE12FFF05}" dt="2024-06-17T08:55:06.300" v="7889" actId="20577"/>
      <pc:docMkLst>
        <pc:docMk/>
      </pc:docMkLst>
      <pc:sldChg chg="modNotesTx">
        <pc:chgData name="Risvan Dirza" userId="23bd73f9-8626-4889-a30d-7a8331ccac6d" providerId="ADAL" clId="{7CAB1762-6E77-4C4E-BF1D-27EDE12FFF05}" dt="2024-06-13T16:40:31.623" v="1068" actId="20577"/>
        <pc:sldMkLst>
          <pc:docMk/>
          <pc:sldMk cId="4116070629" sldId="446"/>
        </pc:sldMkLst>
      </pc:sldChg>
      <pc:sldChg chg="modNotesTx">
        <pc:chgData name="Risvan Dirza" userId="23bd73f9-8626-4889-a30d-7a8331ccac6d" providerId="ADAL" clId="{7CAB1762-6E77-4C4E-BF1D-27EDE12FFF05}" dt="2024-06-13T16:49:30.416" v="1873" actId="20577"/>
        <pc:sldMkLst>
          <pc:docMk/>
          <pc:sldMk cId="206100839" sldId="447"/>
        </pc:sldMkLst>
      </pc:sldChg>
      <pc:sldChg chg="modNotesTx">
        <pc:chgData name="Risvan Dirza" userId="23bd73f9-8626-4889-a30d-7a8331ccac6d" providerId="ADAL" clId="{7CAB1762-6E77-4C4E-BF1D-27EDE12FFF05}" dt="2024-06-13T16:50:29.773" v="1962" actId="20577"/>
        <pc:sldMkLst>
          <pc:docMk/>
          <pc:sldMk cId="4181991712" sldId="448"/>
        </pc:sldMkLst>
      </pc:sldChg>
      <pc:sldChg chg="modNotesTx">
        <pc:chgData name="Risvan Dirza" userId="23bd73f9-8626-4889-a30d-7a8331ccac6d" providerId="ADAL" clId="{7CAB1762-6E77-4C4E-BF1D-27EDE12FFF05}" dt="2024-06-13T16:54:16.348" v="2301" actId="20577"/>
        <pc:sldMkLst>
          <pc:docMk/>
          <pc:sldMk cId="2729596351" sldId="449"/>
        </pc:sldMkLst>
      </pc:sldChg>
      <pc:sldChg chg="modNotesTx">
        <pc:chgData name="Risvan Dirza" userId="23bd73f9-8626-4889-a30d-7a8331ccac6d" providerId="ADAL" clId="{7CAB1762-6E77-4C4E-BF1D-27EDE12FFF05}" dt="2024-06-13T16:51:53.016" v="2182" actId="20577"/>
        <pc:sldMkLst>
          <pc:docMk/>
          <pc:sldMk cId="1082500411" sldId="450"/>
        </pc:sldMkLst>
      </pc:sldChg>
      <pc:sldChg chg="modNotesTx">
        <pc:chgData name="Risvan Dirza" userId="23bd73f9-8626-4889-a30d-7a8331ccac6d" providerId="ADAL" clId="{7CAB1762-6E77-4C4E-BF1D-27EDE12FFF05}" dt="2024-06-13T16:54:00.253" v="2298" actId="20577"/>
        <pc:sldMkLst>
          <pc:docMk/>
          <pc:sldMk cId="2571980293" sldId="451"/>
        </pc:sldMkLst>
      </pc:sldChg>
      <pc:sldChg chg="modNotesTx">
        <pc:chgData name="Risvan Dirza" userId="23bd73f9-8626-4889-a30d-7a8331ccac6d" providerId="ADAL" clId="{7CAB1762-6E77-4C4E-BF1D-27EDE12FFF05}" dt="2024-06-13T16:55:04.946" v="2392" actId="20577"/>
        <pc:sldMkLst>
          <pc:docMk/>
          <pc:sldMk cId="4052065416" sldId="452"/>
        </pc:sldMkLst>
      </pc:sldChg>
      <pc:sldChg chg="modNotesTx">
        <pc:chgData name="Risvan Dirza" userId="23bd73f9-8626-4889-a30d-7a8331ccac6d" providerId="ADAL" clId="{7CAB1762-6E77-4C4E-BF1D-27EDE12FFF05}" dt="2024-06-13T17:00:27.221" v="2722" actId="20577"/>
        <pc:sldMkLst>
          <pc:docMk/>
          <pc:sldMk cId="1405210002" sldId="453"/>
        </pc:sldMkLst>
      </pc:sldChg>
      <pc:sldChg chg="modNotesTx">
        <pc:chgData name="Risvan Dirza" userId="23bd73f9-8626-4889-a30d-7a8331ccac6d" providerId="ADAL" clId="{7CAB1762-6E77-4C4E-BF1D-27EDE12FFF05}" dt="2024-06-13T12:44:51.241" v="153" actId="20577"/>
        <pc:sldMkLst>
          <pc:docMk/>
          <pc:sldMk cId="662866736" sldId="456"/>
        </pc:sldMkLst>
      </pc:sldChg>
      <pc:sldChg chg="modNotesTx">
        <pc:chgData name="Risvan Dirza" userId="23bd73f9-8626-4889-a30d-7a8331ccac6d" providerId="ADAL" clId="{7CAB1762-6E77-4C4E-BF1D-27EDE12FFF05}" dt="2024-06-13T16:42:05.353" v="1243" actId="20577"/>
        <pc:sldMkLst>
          <pc:docMk/>
          <pc:sldMk cId="3277188612" sldId="457"/>
        </pc:sldMkLst>
      </pc:sldChg>
      <pc:sldChg chg="modNotesTx">
        <pc:chgData name="Risvan Dirza" userId="23bd73f9-8626-4889-a30d-7a8331ccac6d" providerId="ADAL" clId="{7CAB1762-6E77-4C4E-BF1D-27EDE12FFF05}" dt="2024-06-13T17:05:52.094" v="3122" actId="20577"/>
        <pc:sldMkLst>
          <pc:docMk/>
          <pc:sldMk cId="3334982159" sldId="458"/>
        </pc:sldMkLst>
      </pc:sldChg>
      <pc:sldChg chg="modNotesTx">
        <pc:chgData name="Risvan Dirza" userId="23bd73f9-8626-4889-a30d-7a8331ccac6d" providerId="ADAL" clId="{7CAB1762-6E77-4C4E-BF1D-27EDE12FFF05}" dt="2024-06-13T12:45:49.856" v="216" actId="20577"/>
        <pc:sldMkLst>
          <pc:docMk/>
          <pc:sldMk cId="1821046638" sldId="461"/>
        </pc:sldMkLst>
      </pc:sldChg>
      <pc:sldChg chg="modNotesTx">
        <pc:chgData name="Risvan Dirza" userId="23bd73f9-8626-4889-a30d-7a8331ccac6d" providerId="ADAL" clId="{7CAB1762-6E77-4C4E-BF1D-27EDE12FFF05}" dt="2024-06-13T17:01:22.860" v="2830" actId="20577"/>
        <pc:sldMkLst>
          <pc:docMk/>
          <pc:sldMk cId="2982116133" sldId="462"/>
        </pc:sldMkLst>
      </pc:sldChg>
      <pc:sldChg chg="modNotesTx">
        <pc:chgData name="Risvan Dirza" userId="23bd73f9-8626-4889-a30d-7a8331ccac6d" providerId="ADAL" clId="{7CAB1762-6E77-4C4E-BF1D-27EDE12FFF05}" dt="2024-06-13T17:01:53.596" v="2844" actId="33524"/>
        <pc:sldMkLst>
          <pc:docMk/>
          <pc:sldMk cId="877766280" sldId="463"/>
        </pc:sldMkLst>
      </pc:sldChg>
      <pc:sldChg chg="modNotesTx">
        <pc:chgData name="Risvan Dirza" userId="23bd73f9-8626-4889-a30d-7a8331ccac6d" providerId="ADAL" clId="{7CAB1762-6E77-4C4E-BF1D-27EDE12FFF05}" dt="2024-06-13T17:03:16.087" v="3003" actId="20577"/>
        <pc:sldMkLst>
          <pc:docMk/>
          <pc:sldMk cId="1417319684" sldId="464"/>
        </pc:sldMkLst>
      </pc:sldChg>
      <pc:sldChg chg="delSp modSp mod modNotesTx">
        <pc:chgData name="Risvan Dirza" userId="23bd73f9-8626-4889-a30d-7a8331ccac6d" providerId="ADAL" clId="{7CAB1762-6E77-4C4E-BF1D-27EDE12FFF05}" dt="2024-06-17T08:55:06.300" v="7889" actId="20577"/>
        <pc:sldMkLst>
          <pc:docMk/>
          <pc:sldMk cId="3258501695" sldId="465"/>
        </pc:sldMkLst>
        <pc:spChg chg="mod">
          <ac:chgData name="Risvan Dirza" userId="23bd73f9-8626-4889-a30d-7a8331ccac6d" providerId="ADAL" clId="{7CAB1762-6E77-4C4E-BF1D-27EDE12FFF05}" dt="2024-06-13T17:50:10.241" v="4773" actId="20577"/>
          <ac:spMkLst>
            <pc:docMk/>
            <pc:sldMk cId="3258501695" sldId="465"/>
            <ac:spMk id="2" creationId="{12D704CE-494D-7740-D89B-5C4F579F68E3}"/>
          </ac:spMkLst>
        </pc:spChg>
        <pc:spChg chg="mod">
          <ac:chgData name="Risvan Dirza" userId="23bd73f9-8626-4889-a30d-7a8331ccac6d" providerId="ADAL" clId="{7CAB1762-6E77-4C4E-BF1D-27EDE12FFF05}" dt="2024-06-15T14:08:57.111" v="7671" actId="20577"/>
          <ac:spMkLst>
            <pc:docMk/>
            <pc:sldMk cId="3258501695" sldId="465"/>
            <ac:spMk id="8" creationId="{67799A64-ED1F-1091-051D-B6D42E048AD0}"/>
          </ac:spMkLst>
        </pc:spChg>
        <pc:picChg chg="del">
          <ac:chgData name="Risvan Dirza" userId="23bd73f9-8626-4889-a30d-7a8331ccac6d" providerId="ADAL" clId="{7CAB1762-6E77-4C4E-BF1D-27EDE12FFF05}" dt="2024-06-13T17:50:01.643" v="4744" actId="478"/>
          <ac:picMkLst>
            <pc:docMk/>
            <pc:sldMk cId="3258501695" sldId="465"/>
            <ac:picMk id="7" creationId="{D8C3F6FF-8F81-19C2-D882-61ECCC783738}"/>
          </ac:picMkLst>
        </pc:picChg>
      </pc:sldChg>
      <pc:sldChg chg="del">
        <pc:chgData name="Risvan Dirza" userId="23bd73f9-8626-4889-a30d-7a8331ccac6d" providerId="ADAL" clId="{7CAB1762-6E77-4C4E-BF1D-27EDE12FFF05}" dt="2024-06-13T17:34:51.330" v="3838" actId="47"/>
        <pc:sldMkLst>
          <pc:docMk/>
          <pc:sldMk cId="287029518" sldId="466"/>
        </pc:sldMkLst>
      </pc:sldChg>
      <pc:sldChg chg="addSp modSp mod modNotesTx">
        <pc:chgData name="Risvan Dirza" userId="23bd73f9-8626-4889-a30d-7a8331ccac6d" providerId="ADAL" clId="{7CAB1762-6E77-4C4E-BF1D-27EDE12FFF05}" dt="2024-06-14T09:10:52.667" v="4956" actId="20577"/>
        <pc:sldMkLst>
          <pc:docMk/>
          <pc:sldMk cId="3900959799" sldId="467"/>
        </pc:sldMkLst>
        <pc:spChg chg="mod">
          <ac:chgData name="Risvan Dirza" userId="23bd73f9-8626-4889-a30d-7a8331ccac6d" providerId="ADAL" clId="{7CAB1762-6E77-4C4E-BF1D-27EDE12FFF05}" dt="2024-06-13T16:19:43.525" v="228" actId="20577"/>
          <ac:spMkLst>
            <pc:docMk/>
            <pc:sldMk cId="3900959799" sldId="467"/>
            <ac:spMk id="6" creationId="{111BD0DF-4ADE-0177-FFB1-62F32B91D7B4}"/>
          </ac:spMkLst>
        </pc:spChg>
        <pc:spChg chg="mod">
          <ac:chgData name="Risvan Dirza" userId="23bd73f9-8626-4889-a30d-7a8331ccac6d" providerId="ADAL" clId="{7CAB1762-6E77-4C4E-BF1D-27EDE12FFF05}" dt="2024-06-13T16:30:32.975" v="515" actId="20577"/>
          <ac:spMkLst>
            <pc:docMk/>
            <pc:sldMk cId="3900959799" sldId="467"/>
            <ac:spMk id="10" creationId="{FDF075A4-9018-2DC8-C31B-C791F66507BE}"/>
          </ac:spMkLst>
        </pc:spChg>
        <pc:picChg chg="add mod">
          <ac:chgData name="Risvan Dirza" userId="23bd73f9-8626-4889-a30d-7a8331ccac6d" providerId="ADAL" clId="{7CAB1762-6E77-4C4E-BF1D-27EDE12FFF05}" dt="2024-06-13T16:30:23.665" v="510" actId="1076"/>
          <ac:picMkLst>
            <pc:docMk/>
            <pc:sldMk cId="3900959799" sldId="467"/>
            <ac:picMk id="4" creationId="{4D161C18-EA6B-0B07-C945-40EF3D9D34E6}"/>
          </ac:picMkLst>
        </pc:picChg>
      </pc:sldChg>
      <pc:sldChg chg="addSp delSp modSp add mod modNotesTx">
        <pc:chgData name="Risvan Dirza" userId="23bd73f9-8626-4889-a30d-7a8331ccac6d" providerId="ADAL" clId="{7CAB1762-6E77-4C4E-BF1D-27EDE12FFF05}" dt="2024-06-13T17:31:37.858" v="3837" actId="20577"/>
        <pc:sldMkLst>
          <pc:docMk/>
          <pc:sldMk cId="1830448422" sldId="468"/>
        </pc:sldMkLst>
        <pc:spChg chg="mod">
          <ac:chgData name="Risvan Dirza" userId="23bd73f9-8626-4889-a30d-7a8331ccac6d" providerId="ADAL" clId="{7CAB1762-6E77-4C4E-BF1D-27EDE12FFF05}" dt="2024-06-13T17:31:37.858" v="3837" actId="20577"/>
          <ac:spMkLst>
            <pc:docMk/>
            <pc:sldMk cId="1830448422" sldId="468"/>
            <ac:spMk id="2" creationId="{43E2052F-2E00-0647-B19A-8D6B92D003E6}"/>
          </ac:spMkLst>
        </pc:spChg>
        <pc:spChg chg="add mod">
          <ac:chgData name="Risvan Dirza" userId="23bd73f9-8626-4889-a30d-7a8331ccac6d" providerId="ADAL" clId="{7CAB1762-6E77-4C4E-BF1D-27EDE12FFF05}" dt="2024-06-13T17:28:24.080" v="3486" actId="14100"/>
          <ac:spMkLst>
            <pc:docMk/>
            <pc:sldMk cId="1830448422" sldId="468"/>
            <ac:spMk id="3" creationId="{98868227-FDE4-B241-C6DE-0CEA6BFD942F}"/>
          </ac:spMkLst>
        </pc:spChg>
        <pc:spChg chg="mod">
          <ac:chgData name="Risvan Dirza" userId="23bd73f9-8626-4889-a30d-7a8331ccac6d" providerId="ADAL" clId="{7CAB1762-6E77-4C4E-BF1D-27EDE12FFF05}" dt="2024-06-13T17:31:28.604" v="3812" actId="20577"/>
          <ac:spMkLst>
            <pc:docMk/>
            <pc:sldMk cId="1830448422" sldId="468"/>
            <ac:spMk id="10" creationId="{FDF075A4-9018-2DC8-C31B-C791F66507BE}"/>
          </ac:spMkLst>
        </pc:spChg>
        <pc:picChg chg="del">
          <ac:chgData name="Risvan Dirza" userId="23bd73f9-8626-4889-a30d-7a8331ccac6d" providerId="ADAL" clId="{7CAB1762-6E77-4C4E-BF1D-27EDE12FFF05}" dt="2024-06-13T17:12:37.613" v="3133" actId="478"/>
          <ac:picMkLst>
            <pc:docMk/>
            <pc:sldMk cId="1830448422" sldId="468"/>
            <ac:picMk id="4" creationId="{B2F7CB3C-570B-FBFD-4141-DDBE521F1862}"/>
          </ac:picMkLst>
        </pc:picChg>
        <pc:picChg chg="add mod">
          <ac:chgData name="Risvan Dirza" userId="23bd73f9-8626-4889-a30d-7a8331ccac6d" providerId="ADAL" clId="{7CAB1762-6E77-4C4E-BF1D-27EDE12FFF05}" dt="2024-06-13T17:17:35.169" v="3371" actId="1076"/>
          <ac:picMkLst>
            <pc:docMk/>
            <pc:sldMk cId="1830448422" sldId="468"/>
            <ac:picMk id="6" creationId="{549F7A5D-930A-78CD-7854-BADF8F79DE26}"/>
          </ac:picMkLst>
        </pc:picChg>
        <pc:picChg chg="add mod">
          <ac:chgData name="Risvan Dirza" userId="23bd73f9-8626-4889-a30d-7a8331ccac6d" providerId="ADAL" clId="{7CAB1762-6E77-4C4E-BF1D-27EDE12FFF05}" dt="2024-06-13T17:28:26.558" v="3487" actId="1076"/>
          <ac:picMkLst>
            <pc:docMk/>
            <pc:sldMk cId="1830448422" sldId="468"/>
            <ac:picMk id="8" creationId="{701D02A0-251A-20FA-B7C5-DCF62FA62BF7}"/>
          </ac:picMkLst>
        </pc:picChg>
      </pc:sldChg>
      <pc:sldChg chg="addSp delSp modSp add mod ord modNotesTx">
        <pc:chgData name="Risvan Dirza" userId="23bd73f9-8626-4889-a30d-7a8331ccac6d" providerId="ADAL" clId="{7CAB1762-6E77-4C4E-BF1D-27EDE12FFF05}" dt="2024-06-14T10:21:23.589" v="6777" actId="20577"/>
        <pc:sldMkLst>
          <pc:docMk/>
          <pc:sldMk cId="4100646231" sldId="469"/>
        </pc:sldMkLst>
        <pc:spChg chg="mod">
          <ac:chgData name="Risvan Dirza" userId="23bd73f9-8626-4889-a30d-7a8331ccac6d" providerId="ADAL" clId="{7CAB1762-6E77-4C4E-BF1D-27EDE12FFF05}" dt="2024-06-14T10:19:06.401" v="6521"/>
          <ac:spMkLst>
            <pc:docMk/>
            <pc:sldMk cId="4100646231" sldId="469"/>
            <ac:spMk id="2" creationId="{12D704CE-494D-7740-D89B-5C4F579F68E3}"/>
          </ac:spMkLst>
        </pc:spChg>
        <pc:spChg chg="del">
          <ac:chgData name="Risvan Dirza" userId="23bd73f9-8626-4889-a30d-7a8331ccac6d" providerId="ADAL" clId="{7CAB1762-6E77-4C4E-BF1D-27EDE12FFF05}" dt="2024-06-14T10:08:42.185" v="5800" actId="478"/>
          <ac:spMkLst>
            <pc:docMk/>
            <pc:sldMk cId="4100646231" sldId="469"/>
            <ac:spMk id="5" creationId="{D60043EE-F787-228E-7DE4-0A773F020DA3}"/>
          </ac:spMkLst>
        </pc:spChg>
        <pc:spChg chg="del mod">
          <ac:chgData name="Risvan Dirza" userId="23bd73f9-8626-4889-a30d-7a8331ccac6d" providerId="ADAL" clId="{7CAB1762-6E77-4C4E-BF1D-27EDE12FFF05}" dt="2024-06-14T10:08:42.185" v="5800" actId="478"/>
          <ac:spMkLst>
            <pc:docMk/>
            <pc:sldMk cId="4100646231" sldId="469"/>
            <ac:spMk id="8" creationId="{67799A64-ED1F-1091-051D-B6D42E048AD0}"/>
          </ac:spMkLst>
        </pc:spChg>
        <pc:picChg chg="add mod">
          <ac:chgData name="Risvan Dirza" userId="23bd73f9-8626-4889-a30d-7a8331ccac6d" providerId="ADAL" clId="{7CAB1762-6E77-4C4E-BF1D-27EDE12FFF05}" dt="2024-06-14T10:18:31.297" v="6517" actId="1076"/>
          <ac:picMkLst>
            <pc:docMk/>
            <pc:sldMk cId="4100646231" sldId="469"/>
            <ac:picMk id="4" creationId="{5BAAE071-01DA-4B40-122D-7DA870A7048C}"/>
          </ac:picMkLst>
        </pc:picChg>
        <pc:picChg chg="del mod">
          <ac:chgData name="Risvan Dirza" userId="23bd73f9-8626-4889-a30d-7a8331ccac6d" providerId="ADAL" clId="{7CAB1762-6E77-4C4E-BF1D-27EDE12FFF05}" dt="2024-06-14T10:08:42.185" v="5800" actId="478"/>
          <ac:picMkLst>
            <pc:docMk/>
            <pc:sldMk cId="4100646231" sldId="469"/>
            <ac:picMk id="7" creationId="{D8C3F6FF-8F81-19C2-D882-61ECCC783738}"/>
          </ac:picMkLst>
        </pc:picChg>
      </pc:sldChg>
      <pc:sldChg chg="addSp delSp modSp add mod modNotesTx">
        <pc:chgData name="Risvan Dirza" userId="23bd73f9-8626-4889-a30d-7a8331ccac6d" providerId="ADAL" clId="{7CAB1762-6E77-4C4E-BF1D-27EDE12FFF05}" dt="2024-06-14T10:32:51.337" v="7586" actId="5793"/>
        <pc:sldMkLst>
          <pc:docMk/>
          <pc:sldMk cId="2921686247" sldId="470"/>
        </pc:sldMkLst>
        <pc:spChg chg="mod">
          <ac:chgData name="Risvan Dirza" userId="23bd73f9-8626-4889-a30d-7a8331ccac6d" providerId="ADAL" clId="{7CAB1762-6E77-4C4E-BF1D-27EDE12FFF05}" dt="2024-06-14T09:36:10.594" v="4969" actId="20577"/>
          <ac:spMkLst>
            <pc:docMk/>
            <pc:sldMk cId="2921686247" sldId="470"/>
            <ac:spMk id="2" creationId="{43E2052F-2E00-0647-B19A-8D6B92D003E6}"/>
          </ac:spMkLst>
        </pc:spChg>
        <pc:spChg chg="add del mod">
          <ac:chgData name="Risvan Dirza" userId="23bd73f9-8626-4889-a30d-7a8331ccac6d" providerId="ADAL" clId="{7CAB1762-6E77-4C4E-BF1D-27EDE12FFF05}" dt="2024-06-14T09:36:30.742" v="4973" actId="478"/>
          <ac:spMkLst>
            <pc:docMk/>
            <pc:sldMk cId="2921686247" sldId="470"/>
            <ac:spMk id="4" creationId="{BD5CEACD-7290-0860-D686-FE2632245716}"/>
          </ac:spMkLst>
        </pc:spChg>
        <pc:spChg chg="add del mod">
          <ac:chgData name="Risvan Dirza" userId="23bd73f9-8626-4889-a30d-7a8331ccac6d" providerId="ADAL" clId="{7CAB1762-6E77-4C4E-BF1D-27EDE12FFF05}" dt="2024-06-14T09:36:33.026" v="4974" actId="478"/>
          <ac:spMkLst>
            <pc:docMk/>
            <pc:sldMk cId="2921686247" sldId="470"/>
            <ac:spMk id="6" creationId="{C725CF38-A4F7-652E-E46B-D15CE1CD51F1}"/>
          </ac:spMkLst>
        </pc:spChg>
        <pc:spChg chg="add del mod">
          <ac:chgData name="Risvan Dirza" userId="23bd73f9-8626-4889-a30d-7a8331ccac6d" providerId="ADAL" clId="{7CAB1762-6E77-4C4E-BF1D-27EDE12FFF05}" dt="2024-06-14T09:36:28.199" v="4972" actId="478"/>
          <ac:spMkLst>
            <pc:docMk/>
            <pc:sldMk cId="2921686247" sldId="470"/>
            <ac:spMk id="9" creationId="{CBEDCD9E-7740-C182-9EBB-641BC3C55718}"/>
          </ac:spMkLst>
        </pc:spChg>
        <pc:spChg chg="del">
          <ac:chgData name="Risvan Dirza" userId="23bd73f9-8626-4889-a30d-7a8331ccac6d" providerId="ADAL" clId="{7CAB1762-6E77-4C4E-BF1D-27EDE12FFF05}" dt="2024-06-14T09:36:18.695" v="4971" actId="478"/>
          <ac:spMkLst>
            <pc:docMk/>
            <pc:sldMk cId="2921686247" sldId="470"/>
            <ac:spMk id="10" creationId="{FDF075A4-9018-2DC8-C31B-C791F66507BE}"/>
          </ac:spMkLst>
        </pc:spChg>
        <pc:spChg chg="add mod">
          <ac:chgData name="Risvan Dirza" userId="23bd73f9-8626-4889-a30d-7a8331ccac6d" providerId="ADAL" clId="{7CAB1762-6E77-4C4E-BF1D-27EDE12FFF05}" dt="2024-06-14T10:30:24.064" v="7376" actId="255"/>
          <ac:spMkLst>
            <pc:docMk/>
            <pc:sldMk cId="2921686247" sldId="470"/>
            <ac:spMk id="11" creationId="{E3C1E857-7BF3-9880-7A23-508FE3A8744E}"/>
          </ac:spMkLst>
        </pc:spChg>
        <pc:spChg chg="del">
          <ac:chgData name="Risvan Dirza" userId="23bd73f9-8626-4889-a30d-7a8331ccac6d" providerId="ADAL" clId="{7CAB1762-6E77-4C4E-BF1D-27EDE12FFF05}" dt="2024-06-14T09:36:18.695" v="4971" actId="478"/>
          <ac:spMkLst>
            <pc:docMk/>
            <pc:sldMk cId="2921686247" sldId="470"/>
            <ac:spMk id="13" creationId="{C0E89743-7959-6EF6-7659-6CEE0887A249}"/>
          </ac:spMkLst>
        </pc:spChg>
        <pc:spChg chg="del">
          <ac:chgData name="Risvan Dirza" userId="23bd73f9-8626-4889-a30d-7a8331ccac6d" providerId="ADAL" clId="{7CAB1762-6E77-4C4E-BF1D-27EDE12FFF05}" dt="2024-06-14T09:36:36.786" v="4975" actId="478"/>
          <ac:spMkLst>
            <pc:docMk/>
            <pc:sldMk cId="2921686247" sldId="470"/>
            <ac:spMk id="14" creationId="{BB144FE6-74F1-305A-D769-E1852870ADF2}"/>
          </ac:spMkLst>
        </pc:spChg>
        <pc:spChg chg="del">
          <ac:chgData name="Risvan Dirza" userId="23bd73f9-8626-4889-a30d-7a8331ccac6d" providerId="ADAL" clId="{7CAB1762-6E77-4C4E-BF1D-27EDE12FFF05}" dt="2024-06-14T09:36:18.695" v="4971" actId="478"/>
          <ac:spMkLst>
            <pc:docMk/>
            <pc:sldMk cId="2921686247" sldId="470"/>
            <ac:spMk id="17" creationId="{F3C8B877-A95D-545F-02CB-C4B3171A3936}"/>
          </ac:spMkLst>
        </pc:spChg>
        <pc:picChg chg="del">
          <ac:chgData name="Risvan Dirza" userId="23bd73f9-8626-4889-a30d-7a8331ccac6d" providerId="ADAL" clId="{7CAB1762-6E77-4C4E-BF1D-27EDE12FFF05}" dt="2024-06-14T09:36:13.156" v="4970" actId="478"/>
          <ac:picMkLst>
            <pc:docMk/>
            <pc:sldMk cId="2921686247" sldId="470"/>
            <ac:picMk id="8" creationId="{41F93971-78F5-36D4-96A4-EE3A41710A58}"/>
          </ac:picMkLst>
        </pc:picChg>
        <pc:picChg chg="del">
          <ac:chgData name="Risvan Dirza" userId="23bd73f9-8626-4889-a30d-7a8331ccac6d" providerId="ADAL" clId="{7CAB1762-6E77-4C4E-BF1D-27EDE12FFF05}" dt="2024-06-14T09:36:18.695" v="4971" actId="478"/>
          <ac:picMkLst>
            <pc:docMk/>
            <pc:sldMk cId="2921686247" sldId="470"/>
            <ac:picMk id="12" creationId="{083BEC40-5E75-3FD2-5EB5-70881C1C49A6}"/>
          </ac:picMkLst>
        </pc:picChg>
      </pc:sldChg>
      <pc:sldChg chg="addSp delSp modSp add mod modNotesTx">
        <pc:chgData name="Risvan Dirza" userId="23bd73f9-8626-4889-a30d-7a8331ccac6d" providerId="ADAL" clId="{7CAB1762-6E77-4C4E-BF1D-27EDE12FFF05}" dt="2024-06-14T10:15:22.927" v="6280" actId="1076"/>
        <pc:sldMkLst>
          <pc:docMk/>
          <pc:sldMk cId="2902977348" sldId="471"/>
        </pc:sldMkLst>
        <pc:spChg chg="mod">
          <ac:chgData name="Risvan Dirza" userId="23bd73f9-8626-4889-a30d-7a8331ccac6d" providerId="ADAL" clId="{7CAB1762-6E77-4C4E-BF1D-27EDE12FFF05}" dt="2024-06-14T10:06:53.440" v="5733" actId="20577"/>
          <ac:spMkLst>
            <pc:docMk/>
            <pc:sldMk cId="2902977348" sldId="471"/>
            <ac:spMk id="2" creationId="{43E2052F-2E00-0647-B19A-8D6B92D003E6}"/>
          </ac:spMkLst>
        </pc:spChg>
        <pc:spChg chg="add mod">
          <ac:chgData name="Risvan Dirza" userId="23bd73f9-8626-4889-a30d-7a8331ccac6d" providerId="ADAL" clId="{7CAB1762-6E77-4C4E-BF1D-27EDE12FFF05}" dt="2024-06-14T10:07:21.298" v="5739" actId="20577"/>
          <ac:spMkLst>
            <pc:docMk/>
            <pc:sldMk cId="2902977348" sldId="471"/>
            <ac:spMk id="3" creationId="{79A46FB5-92CA-5FFA-9B5E-AA90D29FA38F}"/>
          </ac:spMkLst>
        </pc:spChg>
        <pc:spChg chg="add mod">
          <ac:chgData name="Risvan Dirza" userId="23bd73f9-8626-4889-a30d-7a8331ccac6d" providerId="ADAL" clId="{7CAB1762-6E77-4C4E-BF1D-27EDE12FFF05}" dt="2024-06-14T10:07:23.007" v="5740" actId="20577"/>
          <ac:spMkLst>
            <pc:docMk/>
            <pc:sldMk cId="2902977348" sldId="471"/>
            <ac:spMk id="4" creationId="{AF456DFB-0A91-A9B2-9CBD-2B382AC4EE71}"/>
          </ac:spMkLst>
        </pc:spChg>
        <pc:spChg chg="del">
          <ac:chgData name="Risvan Dirza" userId="23bd73f9-8626-4889-a30d-7a8331ccac6d" providerId="ADAL" clId="{7CAB1762-6E77-4C4E-BF1D-27EDE12FFF05}" dt="2024-06-14T10:04:06.905" v="5510" actId="478"/>
          <ac:spMkLst>
            <pc:docMk/>
            <pc:sldMk cId="2902977348" sldId="471"/>
            <ac:spMk id="10" creationId="{FDF075A4-9018-2DC8-C31B-C791F66507BE}"/>
          </ac:spMkLst>
        </pc:spChg>
        <pc:picChg chg="add mod">
          <ac:chgData name="Risvan Dirza" userId="23bd73f9-8626-4889-a30d-7a8331ccac6d" providerId="ADAL" clId="{7CAB1762-6E77-4C4E-BF1D-27EDE12FFF05}" dt="2024-06-14T10:13:41.575" v="6166" actId="1076"/>
          <ac:picMkLst>
            <pc:docMk/>
            <pc:sldMk cId="2902977348" sldId="471"/>
            <ac:picMk id="5" creationId="{89FFADA8-6F4D-64B1-F750-735A803C2345}"/>
          </ac:picMkLst>
        </pc:picChg>
        <pc:picChg chg="del">
          <ac:chgData name="Risvan Dirza" userId="23bd73f9-8626-4889-a30d-7a8331ccac6d" providerId="ADAL" clId="{7CAB1762-6E77-4C4E-BF1D-27EDE12FFF05}" dt="2024-06-14T10:04:03.520" v="5509" actId="478"/>
          <ac:picMkLst>
            <pc:docMk/>
            <pc:sldMk cId="2902977348" sldId="471"/>
            <ac:picMk id="6" creationId="{7C94624A-8C8F-93CC-5A7F-19A42410EE92}"/>
          </ac:picMkLst>
        </pc:picChg>
        <pc:picChg chg="add mod">
          <ac:chgData name="Risvan Dirza" userId="23bd73f9-8626-4889-a30d-7a8331ccac6d" providerId="ADAL" clId="{7CAB1762-6E77-4C4E-BF1D-27EDE12FFF05}" dt="2024-06-14T10:15:22.927" v="6280" actId="1076"/>
          <ac:picMkLst>
            <pc:docMk/>
            <pc:sldMk cId="2902977348" sldId="471"/>
            <ac:picMk id="8" creationId="{E374096D-DCCE-35C7-857E-C0B5FB5D26E5}"/>
          </ac:picMkLst>
        </pc:picChg>
      </pc:sldChg>
      <pc:sldChg chg="modSp add mod modNotesTx">
        <pc:chgData name="Risvan Dirza" userId="23bd73f9-8626-4889-a30d-7a8331ccac6d" providerId="ADAL" clId="{7CAB1762-6E77-4C4E-BF1D-27EDE12FFF05}" dt="2024-06-14T10:34:06.114" v="7611" actId="20577"/>
        <pc:sldMkLst>
          <pc:docMk/>
          <pc:sldMk cId="693078246" sldId="472"/>
        </pc:sldMkLst>
        <pc:spChg chg="mod">
          <ac:chgData name="Risvan Dirza" userId="23bd73f9-8626-4889-a30d-7a8331ccac6d" providerId="ADAL" clId="{7CAB1762-6E77-4C4E-BF1D-27EDE12FFF05}" dt="2024-06-14T10:22:04.971" v="6789" actId="20577"/>
          <ac:spMkLst>
            <pc:docMk/>
            <pc:sldMk cId="693078246" sldId="472"/>
            <ac:spMk id="8" creationId="{67799A64-ED1F-1091-051D-B6D42E048A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BF6FDB-2789-BA11-A916-D859654C7E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A11D12-A619-953C-6015-67361929E0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6240B1-80C6-4510-A72F-FF972558C601}" type="datetimeFigureOut">
              <a:rPr lang="en-US" smtClean="0"/>
              <a:t>6/20/2024</a:t>
            </a:fld>
            <a:endParaRPr lang="en-US"/>
          </a:p>
        </p:txBody>
      </p:sp>
      <p:sp>
        <p:nvSpPr>
          <p:cNvPr id="4" name="Footer Placeholder 3">
            <a:extLst>
              <a:ext uri="{FF2B5EF4-FFF2-40B4-BE49-F238E27FC236}">
                <a16:creationId xmlns:a16="http://schemas.microsoft.com/office/drawing/2014/main" id="{F48A1AE2-7FB4-6CA4-8A57-9545F9F3DE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8EE0D2-07F8-02A1-E45F-4419D74B25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BCAC21-963E-45D1-B30F-67AD6CDEE57A}" type="slidenum">
              <a:rPr lang="en-US" smtClean="0"/>
              <a:t>‹#›</a:t>
            </a:fld>
            <a:endParaRPr lang="en-US"/>
          </a:p>
        </p:txBody>
      </p:sp>
    </p:spTree>
    <p:extLst>
      <p:ext uri="{BB962C8B-B14F-4D97-AF65-F5344CB8AC3E}">
        <p14:creationId xmlns:p14="http://schemas.microsoft.com/office/powerpoint/2010/main" val="273523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DD491-14AE-4768-9B15-44E96D96E2FC}"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50272-5C47-43CC-B493-8B6EDDBFDB28}" type="slidenum">
              <a:rPr lang="en-US" smtClean="0"/>
              <a:t>‹#›</a:t>
            </a:fld>
            <a:endParaRPr lang="en-US"/>
          </a:p>
        </p:txBody>
      </p:sp>
    </p:spTree>
    <p:extLst>
      <p:ext uri="{BB962C8B-B14F-4D97-AF65-F5344CB8AC3E}">
        <p14:creationId xmlns:p14="http://schemas.microsoft.com/office/powerpoint/2010/main" val="25981110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1</a:t>
            </a:fld>
            <a:endParaRPr lang="en-US"/>
          </a:p>
        </p:txBody>
      </p:sp>
    </p:spTree>
    <p:extLst>
      <p:ext uri="{BB962C8B-B14F-4D97-AF65-F5344CB8AC3E}">
        <p14:creationId xmlns:p14="http://schemas.microsoft.com/office/powerpoint/2010/main" val="632280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10</a:t>
            </a:fld>
            <a:endParaRPr lang="en-US"/>
          </a:p>
        </p:txBody>
      </p:sp>
    </p:spTree>
    <p:extLst>
      <p:ext uri="{BB962C8B-B14F-4D97-AF65-F5344CB8AC3E}">
        <p14:creationId xmlns:p14="http://schemas.microsoft.com/office/powerpoint/2010/main" val="267725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02350272-5C47-43CC-B493-8B6EDDBFDB28}" type="slidenum">
              <a:rPr lang="en-US" smtClean="0"/>
              <a:t>11</a:t>
            </a:fld>
            <a:endParaRPr lang="en-US"/>
          </a:p>
        </p:txBody>
      </p:sp>
    </p:spTree>
    <p:extLst>
      <p:ext uri="{BB962C8B-B14F-4D97-AF65-F5344CB8AC3E}">
        <p14:creationId xmlns:p14="http://schemas.microsoft.com/office/powerpoint/2010/main" val="436954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12</a:t>
            </a:fld>
            <a:endParaRPr lang="en-US"/>
          </a:p>
        </p:txBody>
      </p:sp>
    </p:spTree>
    <p:extLst>
      <p:ext uri="{BB962C8B-B14F-4D97-AF65-F5344CB8AC3E}">
        <p14:creationId xmlns:p14="http://schemas.microsoft.com/office/powerpoint/2010/main" val="130739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13</a:t>
            </a:fld>
            <a:endParaRPr lang="en-US"/>
          </a:p>
        </p:txBody>
      </p:sp>
    </p:spTree>
    <p:extLst>
      <p:ext uri="{BB962C8B-B14F-4D97-AF65-F5344CB8AC3E}">
        <p14:creationId xmlns:p14="http://schemas.microsoft.com/office/powerpoint/2010/main" val="880326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14</a:t>
            </a:fld>
            <a:endParaRPr lang="en-US"/>
          </a:p>
        </p:txBody>
      </p:sp>
    </p:spTree>
    <p:extLst>
      <p:ext uri="{BB962C8B-B14F-4D97-AF65-F5344CB8AC3E}">
        <p14:creationId xmlns:p14="http://schemas.microsoft.com/office/powerpoint/2010/main" val="4290654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15</a:t>
            </a:fld>
            <a:endParaRPr lang="en-US"/>
          </a:p>
        </p:txBody>
      </p:sp>
    </p:spTree>
    <p:extLst>
      <p:ext uri="{BB962C8B-B14F-4D97-AF65-F5344CB8AC3E}">
        <p14:creationId xmlns:p14="http://schemas.microsoft.com/office/powerpoint/2010/main" val="438879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16</a:t>
            </a:fld>
            <a:endParaRPr lang="en-US"/>
          </a:p>
        </p:txBody>
      </p:sp>
    </p:spTree>
    <p:extLst>
      <p:ext uri="{BB962C8B-B14F-4D97-AF65-F5344CB8AC3E}">
        <p14:creationId xmlns:p14="http://schemas.microsoft.com/office/powerpoint/2010/main" val="3800535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17</a:t>
            </a:fld>
            <a:endParaRPr lang="en-US"/>
          </a:p>
        </p:txBody>
      </p:sp>
    </p:spTree>
    <p:extLst>
      <p:ext uri="{BB962C8B-B14F-4D97-AF65-F5344CB8AC3E}">
        <p14:creationId xmlns:p14="http://schemas.microsoft.com/office/powerpoint/2010/main" val="3871308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18</a:t>
            </a:fld>
            <a:endParaRPr lang="en-US"/>
          </a:p>
        </p:txBody>
      </p:sp>
    </p:spTree>
    <p:extLst>
      <p:ext uri="{BB962C8B-B14F-4D97-AF65-F5344CB8AC3E}">
        <p14:creationId xmlns:p14="http://schemas.microsoft.com/office/powerpoint/2010/main" val="65914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19</a:t>
            </a:fld>
            <a:endParaRPr lang="en-US"/>
          </a:p>
        </p:txBody>
      </p:sp>
    </p:spTree>
    <p:extLst>
      <p:ext uri="{BB962C8B-B14F-4D97-AF65-F5344CB8AC3E}">
        <p14:creationId xmlns:p14="http://schemas.microsoft.com/office/powerpoint/2010/main" val="24026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2</a:t>
            </a:fld>
            <a:endParaRPr lang="en-US"/>
          </a:p>
        </p:txBody>
      </p:sp>
    </p:spTree>
    <p:extLst>
      <p:ext uri="{BB962C8B-B14F-4D97-AF65-F5344CB8AC3E}">
        <p14:creationId xmlns:p14="http://schemas.microsoft.com/office/powerpoint/2010/main" val="4105420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20</a:t>
            </a:fld>
            <a:endParaRPr lang="en-US"/>
          </a:p>
        </p:txBody>
      </p:sp>
    </p:spTree>
    <p:extLst>
      <p:ext uri="{BB962C8B-B14F-4D97-AF65-F5344CB8AC3E}">
        <p14:creationId xmlns:p14="http://schemas.microsoft.com/office/powerpoint/2010/main" val="537602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21</a:t>
            </a:fld>
            <a:endParaRPr lang="en-US"/>
          </a:p>
        </p:txBody>
      </p:sp>
    </p:spTree>
    <p:extLst>
      <p:ext uri="{BB962C8B-B14F-4D97-AF65-F5344CB8AC3E}">
        <p14:creationId xmlns:p14="http://schemas.microsoft.com/office/powerpoint/2010/main" val="4167884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22</a:t>
            </a:fld>
            <a:endParaRPr lang="en-US"/>
          </a:p>
        </p:txBody>
      </p:sp>
    </p:spTree>
    <p:extLst>
      <p:ext uri="{BB962C8B-B14F-4D97-AF65-F5344CB8AC3E}">
        <p14:creationId xmlns:p14="http://schemas.microsoft.com/office/powerpoint/2010/main" val="2619926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23</a:t>
            </a:fld>
            <a:endParaRPr lang="en-US"/>
          </a:p>
        </p:txBody>
      </p:sp>
    </p:spTree>
    <p:extLst>
      <p:ext uri="{BB962C8B-B14F-4D97-AF65-F5344CB8AC3E}">
        <p14:creationId xmlns:p14="http://schemas.microsoft.com/office/powerpoint/2010/main" val="3491942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24</a:t>
            </a:fld>
            <a:endParaRPr lang="en-US"/>
          </a:p>
        </p:txBody>
      </p:sp>
    </p:spTree>
    <p:extLst>
      <p:ext uri="{BB962C8B-B14F-4D97-AF65-F5344CB8AC3E}">
        <p14:creationId xmlns:p14="http://schemas.microsoft.com/office/powerpoint/2010/main" val="388813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25</a:t>
            </a:fld>
            <a:endParaRPr lang="en-US"/>
          </a:p>
        </p:txBody>
      </p:sp>
    </p:spTree>
    <p:extLst>
      <p:ext uri="{BB962C8B-B14F-4D97-AF65-F5344CB8AC3E}">
        <p14:creationId xmlns:p14="http://schemas.microsoft.com/office/powerpoint/2010/main" val="3355686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26</a:t>
            </a:fld>
            <a:endParaRPr lang="en-US"/>
          </a:p>
        </p:txBody>
      </p:sp>
    </p:spTree>
    <p:extLst>
      <p:ext uri="{BB962C8B-B14F-4D97-AF65-F5344CB8AC3E}">
        <p14:creationId xmlns:p14="http://schemas.microsoft.com/office/powerpoint/2010/main" val="297468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27</a:t>
            </a:fld>
            <a:endParaRPr lang="en-US"/>
          </a:p>
        </p:txBody>
      </p:sp>
    </p:spTree>
    <p:extLst>
      <p:ext uri="{BB962C8B-B14F-4D97-AF65-F5344CB8AC3E}">
        <p14:creationId xmlns:p14="http://schemas.microsoft.com/office/powerpoint/2010/main" val="3501291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2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28</a:t>
            </a:fld>
            <a:endParaRPr lang="en-US"/>
          </a:p>
        </p:txBody>
      </p:sp>
    </p:spTree>
    <p:extLst>
      <p:ext uri="{BB962C8B-B14F-4D97-AF65-F5344CB8AC3E}">
        <p14:creationId xmlns:p14="http://schemas.microsoft.com/office/powerpoint/2010/main" val="2977652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2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29</a:t>
            </a:fld>
            <a:endParaRPr lang="en-US"/>
          </a:p>
        </p:txBody>
      </p:sp>
    </p:spTree>
    <p:extLst>
      <p:ext uri="{BB962C8B-B14F-4D97-AF65-F5344CB8AC3E}">
        <p14:creationId xmlns:p14="http://schemas.microsoft.com/office/powerpoint/2010/main" val="372129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3</a:t>
            </a:fld>
            <a:endParaRPr lang="en-US"/>
          </a:p>
        </p:txBody>
      </p:sp>
    </p:spTree>
    <p:extLst>
      <p:ext uri="{BB962C8B-B14F-4D97-AF65-F5344CB8AC3E}">
        <p14:creationId xmlns:p14="http://schemas.microsoft.com/office/powerpoint/2010/main" val="326051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4</a:t>
            </a:fld>
            <a:endParaRPr lang="en-US"/>
          </a:p>
        </p:txBody>
      </p:sp>
    </p:spTree>
    <p:extLst>
      <p:ext uri="{BB962C8B-B14F-4D97-AF65-F5344CB8AC3E}">
        <p14:creationId xmlns:p14="http://schemas.microsoft.com/office/powerpoint/2010/main" val="290648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5</a:t>
            </a:fld>
            <a:endParaRPr lang="en-US"/>
          </a:p>
        </p:txBody>
      </p:sp>
    </p:spTree>
    <p:extLst>
      <p:ext uri="{BB962C8B-B14F-4D97-AF65-F5344CB8AC3E}">
        <p14:creationId xmlns:p14="http://schemas.microsoft.com/office/powerpoint/2010/main" val="404153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6</a:t>
            </a:fld>
            <a:endParaRPr lang="en-US"/>
          </a:p>
        </p:txBody>
      </p:sp>
    </p:spTree>
    <p:extLst>
      <p:ext uri="{BB962C8B-B14F-4D97-AF65-F5344CB8AC3E}">
        <p14:creationId xmlns:p14="http://schemas.microsoft.com/office/powerpoint/2010/main" val="1656427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7</a:t>
            </a:fld>
            <a:endParaRPr lang="en-US"/>
          </a:p>
        </p:txBody>
      </p:sp>
    </p:spTree>
    <p:extLst>
      <p:ext uri="{BB962C8B-B14F-4D97-AF65-F5344CB8AC3E}">
        <p14:creationId xmlns:p14="http://schemas.microsoft.com/office/powerpoint/2010/main" val="83262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8</a:t>
            </a:fld>
            <a:endParaRPr lang="en-US"/>
          </a:p>
        </p:txBody>
      </p:sp>
    </p:spTree>
    <p:extLst>
      <p:ext uri="{BB962C8B-B14F-4D97-AF65-F5344CB8AC3E}">
        <p14:creationId xmlns:p14="http://schemas.microsoft.com/office/powerpoint/2010/main" val="293521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highlight>
                <a:srgbClr val="FFFFFF"/>
              </a:highlight>
              <a:latin typeface="ui-sans-serif"/>
            </a:endParaRPr>
          </a:p>
        </p:txBody>
      </p:sp>
      <p:sp>
        <p:nvSpPr>
          <p:cNvPr id="4" name="Slide Number Placeholder 3"/>
          <p:cNvSpPr>
            <a:spLocks noGrp="1"/>
          </p:cNvSpPr>
          <p:nvPr>
            <p:ph type="sldNum" sz="quarter" idx="5"/>
          </p:nvPr>
        </p:nvSpPr>
        <p:spPr/>
        <p:txBody>
          <a:bodyPr/>
          <a:lstStyle/>
          <a:p>
            <a:fld id="{02350272-5C47-43CC-B493-8B6EDDBFDB28}" type="slidenum">
              <a:rPr lang="en-US" smtClean="0"/>
              <a:t>9</a:t>
            </a:fld>
            <a:endParaRPr lang="en-US"/>
          </a:p>
        </p:txBody>
      </p:sp>
    </p:spTree>
    <p:extLst>
      <p:ext uri="{BB962C8B-B14F-4D97-AF65-F5344CB8AC3E}">
        <p14:creationId xmlns:p14="http://schemas.microsoft.com/office/powerpoint/2010/main" val="3774130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14753" y="2008061"/>
            <a:ext cx="7772400" cy="675821"/>
          </a:xfrm>
        </p:spPr>
        <p:txBody>
          <a:bodyPr anchor="t" anchorCtr="0"/>
          <a:lstStyle/>
          <a:p>
            <a:r>
              <a:rPr lang="nb-NO" dirty="0"/>
              <a:t>Klikk for å redigere tittelstil</a:t>
            </a:r>
          </a:p>
        </p:txBody>
      </p:sp>
      <p:sp>
        <p:nvSpPr>
          <p:cNvPr id="3" name="Undertittel 2"/>
          <p:cNvSpPr>
            <a:spLocks noGrp="1"/>
          </p:cNvSpPr>
          <p:nvPr>
            <p:ph type="subTitle" idx="1"/>
          </p:nvPr>
        </p:nvSpPr>
        <p:spPr>
          <a:xfrm>
            <a:off x="1114753"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1016000" y="205979"/>
            <a:ext cx="54610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lysbildenummer 5"/>
          <p:cNvSpPr txBox="1">
            <a:spLocks/>
          </p:cNvSpPr>
          <p:nvPr userDrawn="1"/>
        </p:nvSpPr>
        <p:spPr>
          <a:xfrm>
            <a:off x="-1" y="4815936"/>
            <a:ext cx="640523"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latin typeface="Arial"/>
                <a:cs typeface="Arial"/>
              </a:rPr>
              <a:pPr algn="ctr"/>
              <a:t>‹#›</a:t>
            </a:fld>
            <a:endParaRPr lang="nb-NO" b="1" i="0" dirty="0">
              <a:latin typeface="Arial"/>
              <a:cs typeface="Arial"/>
            </a:endParaRPr>
          </a:p>
        </p:txBody>
      </p:sp>
      <p:sp>
        <p:nvSpPr>
          <p:cNvPr id="5" name="Tittel 1">
            <a:extLst>
              <a:ext uri="{FF2B5EF4-FFF2-40B4-BE49-F238E27FC236}">
                <a16:creationId xmlns:a16="http://schemas.microsoft.com/office/drawing/2014/main" id="{901B6BB6-8BBC-1049-9603-B959ED93923A}"/>
              </a:ext>
            </a:extLst>
          </p:cNvPr>
          <p:cNvSpPr>
            <a:spLocks noGrp="1"/>
          </p:cNvSpPr>
          <p:nvPr>
            <p:ph type="title"/>
          </p:nvPr>
        </p:nvSpPr>
        <p:spPr>
          <a:xfrm>
            <a:off x="982193" y="205979"/>
            <a:ext cx="7681516" cy="646331"/>
          </a:xfrm>
        </p:spPr>
        <p:txBody>
          <a:bodyPr wrap="square" anchor="t" anchorCtr="0">
            <a:spAutoFit/>
          </a:bodyPr>
          <a:lstStyle/>
          <a:p>
            <a:r>
              <a:rPr lang="nb-NO" dirty="0"/>
              <a:t>Klikk for å redigere tittelstil</a:t>
            </a:r>
          </a:p>
        </p:txBody>
      </p:sp>
      <p:sp>
        <p:nvSpPr>
          <p:cNvPr id="6" name="Plassholder for innhold 2">
            <a:extLst>
              <a:ext uri="{FF2B5EF4-FFF2-40B4-BE49-F238E27FC236}">
                <a16:creationId xmlns:a16="http://schemas.microsoft.com/office/drawing/2014/main" id="{E1E3CEDE-1D85-F54C-B415-CE6111D39453}"/>
              </a:ext>
            </a:extLst>
          </p:cNvPr>
          <p:cNvSpPr>
            <a:spLocks noGrp="1"/>
          </p:cNvSpPr>
          <p:nvPr>
            <p:ph idx="1"/>
          </p:nvPr>
        </p:nvSpPr>
        <p:spPr>
          <a:xfrm>
            <a:off x="982193" y="943896"/>
            <a:ext cx="7681516" cy="3872039"/>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57940"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57940"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8" name="Tittel 1"/>
          <p:cNvSpPr>
            <a:spLocks noGrp="1"/>
          </p:cNvSpPr>
          <p:nvPr>
            <p:ph type="title"/>
          </p:nvPr>
        </p:nvSpPr>
        <p:spPr>
          <a:xfrm>
            <a:off x="1095551" y="205979"/>
            <a:ext cx="7407404" cy="857250"/>
          </a:xfrm>
        </p:spPr>
        <p:txBody>
          <a:bodyPr/>
          <a:lstStyle/>
          <a:p>
            <a:r>
              <a:rPr lang="nb-NO" dirty="0"/>
              <a:t>Klikk for å redigere tittelstil</a:t>
            </a:r>
          </a:p>
        </p:txBody>
      </p:sp>
      <p:sp>
        <p:nvSpPr>
          <p:cNvPr id="9" name="Plassholder for innhold 2"/>
          <p:cNvSpPr>
            <a:spLocks noGrp="1"/>
          </p:cNvSpPr>
          <p:nvPr>
            <p:ph sz="half" idx="1"/>
          </p:nvPr>
        </p:nvSpPr>
        <p:spPr>
          <a:xfrm>
            <a:off x="1114712" y="1200151"/>
            <a:ext cx="366784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3"/>
          <p:cNvSpPr>
            <a:spLocks noGrp="1"/>
          </p:cNvSpPr>
          <p:nvPr>
            <p:ph sz="half" idx="2"/>
          </p:nvPr>
        </p:nvSpPr>
        <p:spPr>
          <a:xfrm>
            <a:off x="5305712" y="1200151"/>
            <a:ext cx="3673943"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ED2407D1-9E90-B646-AC07-64435B0C55C8}"/>
              </a:ext>
            </a:extLst>
          </p:cNvPr>
          <p:cNvSpPr>
            <a:spLocks noGrp="1"/>
          </p:cNvSpPr>
          <p:nvPr>
            <p:ph type="title"/>
          </p:nvPr>
        </p:nvSpPr>
        <p:spPr>
          <a:xfrm>
            <a:off x="926986" y="243149"/>
            <a:ext cx="7934515"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F513A91B-9541-CB45-883E-EB0DF731FA02}"/>
              </a:ext>
            </a:extLst>
          </p:cNvPr>
          <p:cNvSpPr>
            <a:spLocks noGrp="1"/>
          </p:cNvSpPr>
          <p:nvPr>
            <p:ph sz="half" idx="2"/>
          </p:nvPr>
        </p:nvSpPr>
        <p:spPr>
          <a:xfrm>
            <a:off x="926986" y="1481512"/>
            <a:ext cx="3860602"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E5978D19-AB9B-3A44-BB7D-DD6C98661352}"/>
              </a:ext>
            </a:extLst>
          </p:cNvPr>
          <p:cNvSpPr>
            <a:spLocks noGrp="1"/>
          </p:cNvSpPr>
          <p:nvPr>
            <p:ph type="body" sz="quarter" idx="3"/>
          </p:nvPr>
        </p:nvSpPr>
        <p:spPr>
          <a:xfrm>
            <a:off x="4928959" y="1001692"/>
            <a:ext cx="3932542"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a:t>
            </a:r>
          </a:p>
        </p:txBody>
      </p:sp>
      <p:sp>
        <p:nvSpPr>
          <p:cNvPr id="15" name="Plassholder for innhold 5">
            <a:extLst>
              <a:ext uri="{FF2B5EF4-FFF2-40B4-BE49-F238E27FC236}">
                <a16:creationId xmlns:a16="http://schemas.microsoft.com/office/drawing/2014/main" id="{D7B07B29-56C8-8C42-B377-AD090B6F0924}"/>
              </a:ext>
            </a:extLst>
          </p:cNvPr>
          <p:cNvSpPr>
            <a:spLocks noGrp="1"/>
          </p:cNvSpPr>
          <p:nvPr>
            <p:ph sz="quarter" idx="4"/>
          </p:nvPr>
        </p:nvSpPr>
        <p:spPr>
          <a:xfrm>
            <a:off x="4928959" y="1481512"/>
            <a:ext cx="3932542"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tekst 4">
            <a:extLst>
              <a:ext uri="{FF2B5EF4-FFF2-40B4-BE49-F238E27FC236}">
                <a16:creationId xmlns:a16="http://schemas.microsoft.com/office/drawing/2014/main" id="{5747F546-7ECB-4D49-8CEC-C64012DABE44}"/>
              </a:ext>
            </a:extLst>
          </p:cNvPr>
          <p:cNvSpPr>
            <a:spLocks noGrp="1"/>
          </p:cNvSpPr>
          <p:nvPr>
            <p:ph type="body" sz="quarter" idx="10"/>
          </p:nvPr>
        </p:nvSpPr>
        <p:spPr>
          <a:xfrm>
            <a:off x="926986" y="1001691"/>
            <a:ext cx="3862118"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8" name="Tittel 1"/>
          <p:cNvSpPr>
            <a:spLocks noGrp="1"/>
          </p:cNvSpPr>
          <p:nvPr>
            <p:ph type="title"/>
          </p:nvPr>
        </p:nvSpPr>
        <p:spPr>
          <a:xfrm>
            <a:off x="1024642" y="204787"/>
            <a:ext cx="3008313" cy="871538"/>
          </a:xfrm>
        </p:spPr>
        <p:txBody>
          <a:bodyPr anchor="b"/>
          <a:lstStyle>
            <a:lvl1pPr algn="l">
              <a:defRPr sz="2000" b="1"/>
            </a:lvl1pPr>
          </a:lstStyle>
          <a:p>
            <a:r>
              <a:rPr lang="nb-NO"/>
              <a:t>Klikk for å redigere tittelstil</a:t>
            </a:r>
          </a:p>
        </p:txBody>
      </p:sp>
      <p:sp>
        <p:nvSpPr>
          <p:cNvPr id="9" name="Plassholder for innhold 2"/>
          <p:cNvSpPr>
            <a:spLocks noGrp="1"/>
          </p:cNvSpPr>
          <p:nvPr>
            <p:ph idx="1"/>
          </p:nvPr>
        </p:nvSpPr>
        <p:spPr>
          <a:xfrm>
            <a:off x="4142491" y="204788"/>
            <a:ext cx="4765084"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3"/>
          <p:cNvSpPr>
            <a:spLocks noGrp="1"/>
          </p:cNvSpPr>
          <p:nvPr>
            <p:ph type="body" sz="half" idx="2"/>
          </p:nvPr>
        </p:nvSpPr>
        <p:spPr>
          <a:xfrm>
            <a:off x="102464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68298" y="205979"/>
            <a:ext cx="7882412" cy="646331"/>
          </a:xfrm>
          <a:prstGeom prst="rect">
            <a:avLst/>
          </a:prstGeom>
        </p:spPr>
        <p:txBody>
          <a:bodyPr vert="horz" wrap="square"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868298" y="963561"/>
            <a:ext cx="7882412" cy="397396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stripe_16_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645602" cy="5143500"/>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science.nasa.gov/earth/climate-change/greenhouse-gases/the-atmosphere-getting-a-handle-on-carbon-dioxid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969311" y="414611"/>
            <a:ext cx="7932233" cy="523220"/>
          </a:xfr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algn="ctr"/>
            <a:r>
              <a:rPr lang="en-US" sz="2800" b="0" i="0" dirty="0">
                <a:effectLst/>
                <a:latin typeface="Calibri" panose="020F0502020204030204" pitchFamily="34" charset="0"/>
                <a:cs typeface="Calibri" panose="020F0502020204030204" pitchFamily="34" charset="0"/>
              </a:rPr>
              <a:t>The future of direct air capture of CO</a:t>
            </a:r>
            <a:r>
              <a:rPr lang="en-US" sz="1600" b="0" i="0" dirty="0">
                <a:effectLst/>
                <a:latin typeface="Calibri" panose="020F0502020204030204" pitchFamily="34" charset="0"/>
                <a:cs typeface="Calibri" panose="020F0502020204030204" pitchFamily="34" charset="0"/>
              </a:rPr>
              <a:t>2</a:t>
            </a:r>
            <a:endParaRPr lang="nb-NO" sz="2800" b="0" dirty="0">
              <a:latin typeface="Calibri" panose="020F0502020204030204" pitchFamily="34" charset="0"/>
              <a:cs typeface="Calibri" panose="020F0502020204030204" pitchFamily="34" charset="0"/>
            </a:endParaRPr>
          </a:p>
        </p:txBody>
      </p:sp>
      <p:sp>
        <p:nvSpPr>
          <p:cNvPr id="3" name="Undertittel 2"/>
          <p:cNvSpPr>
            <a:spLocks noGrp="1"/>
          </p:cNvSpPr>
          <p:nvPr>
            <p:ph type="subTitle" idx="1"/>
          </p:nvPr>
        </p:nvSpPr>
        <p:spPr>
          <a:xfrm>
            <a:off x="969311" y="1858240"/>
            <a:ext cx="7932232" cy="383172"/>
          </a:xfrm>
        </p:spPr>
        <p:txBody>
          <a:bodyPr>
            <a:noAutofit/>
          </a:bodyPr>
          <a:lstStyle/>
          <a:p>
            <a:pPr algn="ctr"/>
            <a:r>
              <a:rPr lang="nb-NO" sz="2000" dirty="0">
                <a:solidFill>
                  <a:schemeClr val="tx1"/>
                </a:solidFill>
                <a:latin typeface="Calibri" panose="020F0502020204030204" pitchFamily="34" charset="0"/>
                <a:cs typeface="Calibri" panose="020F0502020204030204" pitchFamily="34" charset="0"/>
              </a:rPr>
              <a:t>Risvan Dirza</a:t>
            </a:r>
          </a:p>
        </p:txBody>
      </p:sp>
      <p:sp>
        <p:nvSpPr>
          <p:cNvPr id="5" name="TekstSylinder 4">
            <a:extLst>
              <a:ext uri="{FF2B5EF4-FFF2-40B4-BE49-F238E27FC236}">
                <a16:creationId xmlns:a16="http://schemas.microsoft.com/office/drawing/2014/main" id="{28EBE995-8275-F44D-B574-C93027EC9028}"/>
              </a:ext>
            </a:extLst>
          </p:cNvPr>
          <p:cNvSpPr txBox="1"/>
          <p:nvPr/>
        </p:nvSpPr>
        <p:spPr>
          <a:xfrm rot="16200000">
            <a:off x="-1344184" y="2874987"/>
            <a:ext cx="3296095" cy="261610"/>
          </a:xfrm>
          <a:prstGeom prst="rect">
            <a:avLst/>
          </a:prstGeom>
          <a:noFill/>
        </p:spPr>
        <p:txBody>
          <a:bodyPr wrap="square" rtlCol="0">
            <a:spAutoFit/>
          </a:bodyPr>
          <a:lstStyle/>
          <a:p>
            <a:r>
              <a:rPr lang="nb-NO" sz="1100" dirty="0">
                <a:solidFill>
                  <a:schemeClr val="bg1"/>
                </a:solidFill>
              </a:rPr>
              <a:t>Norwegian </a:t>
            </a:r>
            <a:r>
              <a:rPr lang="nb-NO" sz="1100" dirty="0" err="1">
                <a:solidFill>
                  <a:schemeClr val="bg1"/>
                </a:solidFill>
              </a:rPr>
              <a:t>University</a:t>
            </a:r>
            <a:r>
              <a:rPr lang="nb-NO" sz="1100" dirty="0">
                <a:solidFill>
                  <a:schemeClr val="bg1"/>
                </a:solidFill>
              </a:rPr>
              <a:t> </a:t>
            </a:r>
            <a:r>
              <a:rPr lang="nb-NO" sz="1100" dirty="0" err="1">
                <a:solidFill>
                  <a:schemeClr val="bg1"/>
                </a:solidFill>
              </a:rPr>
              <a:t>of</a:t>
            </a:r>
            <a:r>
              <a:rPr lang="nb-NO" sz="1100" dirty="0">
                <a:solidFill>
                  <a:schemeClr val="bg1"/>
                </a:solidFill>
              </a:rPr>
              <a:t> Science and Technology</a:t>
            </a:r>
          </a:p>
        </p:txBody>
      </p:sp>
      <p:sp>
        <p:nvSpPr>
          <p:cNvPr id="4" name="TextBox 3">
            <a:extLst>
              <a:ext uri="{FF2B5EF4-FFF2-40B4-BE49-F238E27FC236}">
                <a16:creationId xmlns:a16="http://schemas.microsoft.com/office/drawing/2014/main" id="{C80E86DD-7796-A76B-A54C-42F12B321FB0}"/>
              </a:ext>
            </a:extLst>
          </p:cNvPr>
          <p:cNvSpPr txBox="1"/>
          <p:nvPr/>
        </p:nvSpPr>
        <p:spPr>
          <a:xfrm>
            <a:off x="969311" y="937831"/>
            <a:ext cx="7932233" cy="400110"/>
          </a:xfrm>
          <a:prstGeom prst="rect">
            <a:avLst/>
          </a:prstGeom>
          <a:noFill/>
        </p:spPr>
        <p:txBody>
          <a:bodyPr wrap="square" rtlCol="0">
            <a:spAutoFit/>
          </a:bodyPr>
          <a:lstStyle/>
          <a:p>
            <a:pPr algn="ctr"/>
            <a:r>
              <a:rPr lang="en-US" sz="2000" i="1" dirty="0">
                <a:latin typeface="Calibri" panose="020F0502020204030204" pitchFamily="34" charset="0"/>
                <a:cs typeface="Calibri" panose="020F0502020204030204" pitchFamily="34" charset="0"/>
              </a:rPr>
              <a:t>Technology and Economics</a:t>
            </a:r>
            <a:endParaRPr lang="nb-NO" sz="2000" i="1" dirty="0">
              <a:latin typeface="Calibri" panose="020F0502020204030204" pitchFamily="34" charset="0"/>
              <a:cs typeface="Calibri" panose="020F0502020204030204" pitchFamily="34" charset="0"/>
            </a:endParaRPr>
          </a:p>
        </p:txBody>
      </p:sp>
      <p:sp>
        <p:nvSpPr>
          <p:cNvPr id="6" name="Undertittel 2">
            <a:extLst>
              <a:ext uri="{FF2B5EF4-FFF2-40B4-BE49-F238E27FC236}">
                <a16:creationId xmlns:a16="http://schemas.microsoft.com/office/drawing/2014/main" id="{D2184349-B54B-B785-47E0-935B92F71EF6}"/>
              </a:ext>
            </a:extLst>
          </p:cNvPr>
          <p:cNvSpPr txBox="1">
            <a:spLocks/>
          </p:cNvSpPr>
          <p:nvPr/>
        </p:nvSpPr>
        <p:spPr>
          <a:xfrm>
            <a:off x="969311" y="2453986"/>
            <a:ext cx="7932232" cy="864178"/>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8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nb-NO" sz="2000" dirty="0">
                <a:solidFill>
                  <a:schemeClr val="tx1"/>
                </a:solidFill>
                <a:latin typeface="Calibri" panose="020F0502020204030204" pitchFamily="34" charset="0"/>
                <a:cs typeface="Calibri" panose="020F0502020204030204" pitchFamily="34" charset="0"/>
              </a:rPr>
              <a:t>Department of Chemical Engineering</a:t>
            </a:r>
          </a:p>
          <a:p>
            <a:pPr algn="ctr"/>
            <a:r>
              <a:rPr lang="nb-NO" sz="2000" dirty="0">
                <a:solidFill>
                  <a:schemeClr val="tx1"/>
                </a:solidFill>
                <a:latin typeface="Calibri" panose="020F0502020204030204" pitchFamily="34" charset="0"/>
                <a:cs typeface="Calibri" panose="020F0502020204030204" pitchFamily="34" charset="0"/>
              </a:rPr>
              <a:t>Norwegian </a:t>
            </a:r>
            <a:r>
              <a:rPr lang="en-US" sz="2000" dirty="0">
                <a:solidFill>
                  <a:schemeClr val="tx1"/>
                </a:solidFill>
                <a:latin typeface="Calibri" panose="020F0502020204030204" pitchFamily="34" charset="0"/>
                <a:cs typeface="Calibri" panose="020F0502020204030204" pitchFamily="34" charset="0"/>
              </a:rPr>
              <a:t>University</a:t>
            </a:r>
            <a:r>
              <a:rPr lang="nb-NO" sz="2000" dirty="0">
                <a:solidFill>
                  <a:schemeClr val="tx1"/>
                </a:solidFill>
                <a:latin typeface="Calibri" panose="020F0502020204030204" pitchFamily="34" charset="0"/>
                <a:cs typeface="Calibri" panose="020F0502020204030204" pitchFamily="34" charset="0"/>
              </a:rPr>
              <a:t> of Science and Technology (NTNU)</a:t>
            </a:r>
          </a:p>
        </p:txBody>
      </p:sp>
      <p:sp>
        <p:nvSpPr>
          <p:cNvPr id="7" name="Undertittel 2">
            <a:extLst>
              <a:ext uri="{FF2B5EF4-FFF2-40B4-BE49-F238E27FC236}">
                <a16:creationId xmlns:a16="http://schemas.microsoft.com/office/drawing/2014/main" id="{E5A635F2-8BC1-D71B-40E3-61B98E6B18BA}"/>
              </a:ext>
            </a:extLst>
          </p:cNvPr>
          <p:cNvSpPr txBox="1">
            <a:spLocks/>
          </p:cNvSpPr>
          <p:nvPr/>
        </p:nvSpPr>
        <p:spPr>
          <a:xfrm>
            <a:off x="969311" y="3500000"/>
            <a:ext cx="7932232" cy="38317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8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nb-NO" sz="2000" dirty="0">
                <a:solidFill>
                  <a:schemeClr val="tx1"/>
                </a:solidFill>
                <a:latin typeface="Calibri" panose="020F0502020204030204" pitchFamily="34" charset="0"/>
                <a:cs typeface="Calibri" panose="020F0502020204030204" pitchFamily="34" charset="0"/>
              </a:rPr>
              <a:t>June 2024</a:t>
            </a:r>
          </a:p>
          <a:p>
            <a:pPr algn="ctr"/>
            <a:r>
              <a:rPr lang="nb-NO" sz="2000" dirty="0">
                <a:solidFill>
                  <a:schemeClr val="tx1"/>
                </a:solidFill>
                <a:latin typeface="Calibri" panose="020F0502020204030204" pitchFamily="34" charset="0"/>
                <a:cs typeface="Calibri" panose="020F0502020204030204" pitchFamily="34" charset="0"/>
              </a:rPr>
              <a:t>Trial </a:t>
            </a:r>
            <a:r>
              <a:rPr lang="nb-NO" sz="2000" dirty="0" err="1">
                <a:solidFill>
                  <a:schemeClr val="tx1"/>
                </a:solidFill>
                <a:latin typeface="Calibri" panose="020F0502020204030204" pitchFamily="34" charset="0"/>
                <a:cs typeface="Calibri" panose="020F0502020204030204" pitchFamily="34" charset="0"/>
              </a:rPr>
              <a:t>Lecture</a:t>
            </a:r>
            <a:r>
              <a:rPr lang="nb-NO" sz="2000" dirty="0">
                <a:solidFill>
                  <a:schemeClr val="tx1"/>
                </a:solidFill>
                <a:latin typeface="Calibri" panose="020F0502020204030204" pitchFamily="34" charset="0"/>
                <a:cs typeface="Calibri" panose="020F0502020204030204" pitchFamily="34" charset="0"/>
              </a:rPr>
              <a:t> - </a:t>
            </a:r>
            <a:r>
              <a:rPr lang="nb-NO" sz="2000" dirty="0" err="1">
                <a:solidFill>
                  <a:schemeClr val="tx1"/>
                </a:solidFill>
                <a:latin typeface="Calibri" panose="020F0502020204030204" pitchFamily="34" charset="0"/>
                <a:cs typeface="Calibri" panose="020F0502020204030204" pitchFamily="34" charset="0"/>
              </a:rPr>
              <a:t>PhD</a:t>
            </a:r>
            <a:r>
              <a:rPr lang="nb-NO" sz="2000" dirty="0">
                <a:solidFill>
                  <a:schemeClr val="tx1"/>
                </a:solidFill>
                <a:latin typeface="Calibri" panose="020F0502020204030204" pitchFamily="34" charset="0"/>
                <a:cs typeface="Calibri" panose="020F0502020204030204" pitchFamily="34" charset="0"/>
              </a:rPr>
              <a:t> </a:t>
            </a:r>
            <a:r>
              <a:rPr lang="nb-NO" sz="2000" dirty="0" err="1">
                <a:solidFill>
                  <a:schemeClr val="tx1"/>
                </a:solidFill>
                <a:latin typeface="Calibri" panose="020F0502020204030204" pitchFamily="34" charset="0"/>
                <a:cs typeface="Calibri" panose="020F0502020204030204" pitchFamily="34" charset="0"/>
              </a:rPr>
              <a:t>Defence</a:t>
            </a:r>
            <a:endParaRPr lang="nb-NO" sz="2000" dirty="0">
              <a:solidFill>
                <a:schemeClr val="tx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D89DD808-5C68-2BC2-FB44-E3DB06C0F21A}"/>
              </a:ext>
            </a:extLst>
          </p:cNvPr>
          <p:cNvPicPr>
            <a:picLocks noChangeAspect="1"/>
          </p:cNvPicPr>
          <p:nvPr/>
        </p:nvPicPr>
        <p:blipFill>
          <a:blip r:embed="rId3"/>
          <a:stretch>
            <a:fillRect/>
          </a:stretch>
        </p:blipFill>
        <p:spPr>
          <a:xfrm>
            <a:off x="6520638" y="4133322"/>
            <a:ext cx="2373154" cy="600075"/>
          </a:xfrm>
          <a:prstGeom prst="rect">
            <a:avLst/>
          </a:prstGeom>
        </p:spPr>
      </p:pic>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L-DAC vs S-DAC?</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7" y="4737419"/>
            <a:ext cx="8201543" cy="400110"/>
          </a:xfrm>
          <a:prstGeom prst="rect">
            <a:avLst/>
          </a:prstGeom>
          <a:noFill/>
        </p:spPr>
        <p:txBody>
          <a:bodyPr wrap="square">
            <a:spAutoFit/>
          </a:bodyPr>
          <a:lstStyle/>
          <a:p>
            <a:r>
              <a:rPr lang="en-US" sz="1000" dirty="0">
                <a:solidFill>
                  <a:schemeClr val="bg2">
                    <a:lumMod val="75000"/>
                  </a:schemeClr>
                </a:solidFill>
              </a:rPr>
              <a:t>Source: IEA Report, Madhu 2021, </a:t>
            </a:r>
            <a:r>
              <a:rPr lang="en-US" sz="1000" dirty="0" err="1">
                <a:solidFill>
                  <a:schemeClr val="bg2">
                    <a:lumMod val="75000"/>
                  </a:schemeClr>
                </a:solidFill>
              </a:rPr>
              <a:t>Climeworks</a:t>
            </a:r>
            <a:r>
              <a:rPr lang="en-US" sz="1000" dirty="0">
                <a:solidFill>
                  <a:schemeClr val="bg2">
                    <a:lumMod val="75000"/>
                  </a:schemeClr>
                </a:solidFill>
              </a:rPr>
              <a:t> 2021, Keith et al 2018, McQueen et al 2021, </a:t>
            </a:r>
            <a:r>
              <a:rPr lang="en-US" sz="1000" dirty="0" err="1">
                <a:solidFill>
                  <a:schemeClr val="bg2">
                    <a:lumMod val="75000"/>
                  </a:schemeClr>
                </a:solidFill>
              </a:rPr>
              <a:t>Fasihi</a:t>
            </a:r>
            <a:r>
              <a:rPr lang="en-US" sz="1000" dirty="0">
                <a:solidFill>
                  <a:schemeClr val="bg2">
                    <a:lumMod val="75000"/>
                  </a:schemeClr>
                </a:solidFill>
              </a:rPr>
              <a:t> et al 2019, </a:t>
            </a:r>
            <a:r>
              <a:rPr lang="en-US" sz="1000" dirty="0" err="1">
                <a:solidFill>
                  <a:schemeClr val="bg2">
                    <a:lumMod val="75000"/>
                  </a:schemeClr>
                </a:solidFill>
              </a:rPr>
              <a:t>Beuttler</a:t>
            </a:r>
            <a:r>
              <a:rPr lang="en-US" sz="1000" dirty="0">
                <a:solidFill>
                  <a:schemeClr val="bg2">
                    <a:lumMod val="75000"/>
                  </a:schemeClr>
                </a:solidFill>
              </a:rPr>
              <a:t> et al 2019, WRI 2021, IEAGHG 2021.</a:t>
            </a:r>
          </a:p>
        </p:txBody>
      </p:sp>
      <p:sp>
        <p:nvSpPr>
          <p:cNvPr id="8" name="Plus Sign 7">
            <a:extLst>
              <a:ext uri="{FF2B5EF4-FFF2-40B4-BE49-F238E27FC236}">
                <a16:creationId xmlns:a16="http://schemas.microsoft.com/office/drawing/2014/main" id="{B0E1FFE2-FFB6-96B6-254A-F17D06D15C30}"/>
              </a:ext>
            </a:extLst>
          </p:cNvPr>
          <p:cNvSpPr/>
          <p:nvPr/>
        </p:nvSpPr>
        <p:spPr>
          <a:xfrm>
            <a:off x="999080" y="2282212"/>
            <a:ext cx="405353" cy="460146"/>
          </a:xfrm>
          <a:prstGeom prst="mathPlus">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Minus Sign 8">
            <a:extLst>
              <a:ext uri="{FF2B5EF4-FFF2-40B4-BE49-F238E27FC236}">
                <a16:creationId xmlns:a16="http://schemas.microsoft.com/office/drawing/2014/main" id="{5120526A-56C5-83FE-4C8A-F1DF4BE32212}"/>
              </a:ext>
            </a:extLst>
          </p:cNvPr>
          <p:cNvSpPr/>
          <p:nvPr/>
        </p:nvSpPr>
        <p:spPr>
          <a:xfrm>
            <a:off x="999080" y="3331570"/>
            <a:ext cx="405353" cy="408318"/>
          </a:xfrm>
          <a:prstGeom prst="mathMinus">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3" name="Table 2">
            <a:extLst>
              <a:ext uri="{FF2B5EF4-FFF2-40B4-BE49-F238E27FC236}">
                <a16:creationId xmlns:a16="http://schemas.microsoft.com/office/drawing/2014/main" id="{031056D6-4867-895D-DCC1-5F7E29719528}"/>
              </a:ext>
            </a:extLst>
          </p:cNvPr>
          <p:cNvGraphicFramePr>
            <a:graphicFrameLocks noGrp="1"/>
          </p:cNvGraphicFramePr>
          <p:nvPr>
            <p:extLst>
              <p:ext uri="{D42A27DB-BD31-4B8C-83A1-F6EECF244321}">
                <p14:modId xmlns:p14="http://schemas.microsoft.com/office/powerpoint/2010/main" val="1021198806"/>
              </p:ext>
            </p:extLst>
          </p:nvPr>
        </p:nvGraphicFramePr>
        <p:xfrm>
          <a:off x="1846243" y="1713629"/>
          <a:ext cx="6096000" cy="2199640"/>
        </p:xfrm>
        <a:graphic>
          <a:graphicData uri="http://schemas.openxmlformats.org/drawingml/2006/table">
            <a:tbl>
              <a:tblPr firstRow="1" bandRow="1">
                <a:tableStyleId>{7E9639D4-E3E2-4D34-9284-5A2195B3D0D7}</a:tableStyleId>
              </a:tblPr>
              <a:tblGrid>
                <a:gridCol w="3048000">
                  <a:extLst>
                    <a:ext uri="{9D8B030D-6E8A-4147-A177-3AD203B41FA5}">
                      <a16:colId xmlns:a16="http://schemas.microsoft.com/office/drawing/2014/main" val="3960056996"/>
                    </a:ext>
                  </a:extLst>
                </a:gridCol>
                <a:gridCol w="3048000">
                  <a:extLst>
                    <a:ext uri="{9D8B030D-6E8A-4147-A177-3AD203B41FA5}">
                      <a16:colId xmlns:a16="http://schemas.microsoft.com/office/drawing/2014/main" val="3091335575"/>
                    </a:ext>
                  </a:extLst>
                </a:gridCol>
              </a:tblGrid>
              <a:tr h="370840">
                <a:tc>
                  <a:txBody>
                    <a:bodyPr/>
                    <a:lstStyle/>
                    <a:p>
                      <a:r>
                        <a:rPr lang="en-US" dirty="0"/>
                        <a:t>L-DAC</a:t>
                      </a:r>
                    </a:p>
                  </a:txBody>
                  <a:tcPr/>
                </a:tc>
                <a:tc>
                  <a:txBody>
                    <a:bodyPr/>
                    <a:lstStyle/>
                    <a:p>
                      <a:r>
                        <a:rPr lang="en-US" dirty="0"/>
                        <a:t>S-DAC</a:t>
                      </a:r>
                    </a:p>
                  </a:txBody>
                  <a:tcPr/>
                </a:tc>
                <a:extLst>
                  <a:ext uri="{0D108BD9-81ED-4DB2-BD59-A6C34878D82A}">
                    <a16:rowId xmlns:a16="http://schemas.microsoft.com/office/drawing/2014/main" val="2240693960"/>
                  </a:ext>
                </a:extLst>
              </a:tr>
              <a:tr h="370840">
                <a:tc>
                  <a:txBody>
                    <a:bodyPr/>
                    <a:lstStyle/>
                    <a:p>
                      <a:pPr marL="285750" indent="-285750">
                        <a:buFont typeface="Arial" panose="020B0604020202020204" pitchFamily="34" charset="0"/>
                        <a:buChar char="•"/>
                      </a:pPr>
                      <a:r>
                        <a:rPr lang="en-US" dirty="0"/>
                        <a:t>Large scale capture</a:t>
                      </a:r>
                    </a:p>
                    <a:p>
                      <a:pPr marL="285750" indent="-285750">
                        <a:buFont typeface="Arial" panose="020B0604020202020204" pitchFamily="34" charset="0"/>
                        <a:buChar char="•"/>
                      </a:pPr>
                      <a:r>
                        <a:rPr lang="en-US" dirty="0"/>
                        <a:t>Rely on commercial solvents</a:t>
                      </a:r>
                    </a:p>
                  </a:txBody>
                  <a:tcPr/>
                </a:tc>
                <a:tc>
                  <a:txBody>
                    <a:bodyPr/>
                    <a:lstStyle/>
                    <a:p>
                      <a:pPr marL="285750" indent="-285750">
                        <a:buFont typeface="Arial" panose="020B0604020202020204" pitchFamily="34" charset="0"/>
                        <a:buChar char="•"/>
                      </a:pPr>
                      <a:r>
                        <a:rPr lang="en-US" dirty="0"/>
                        <a:t>Modular</a:t>
                      </a:r>
                    </a:p>
                    <a:p>
                      <a:pPr marL="285750" indent="-285750">
                        <a:buFont typeface="Arial" panose="020B0604020202020204" pitchFamily="34" charset="0"/>
                        <a:buChar char="•"/>
                      </a:pPr>
                      <a:r>
                        <a:rPr lang="en-US" dirty="0"/>
                        <a:t>Can rely on low-carbon energy</a:t>
                      </a:r>
                    </a:p>
                  </a:txBody>
                  <a:tcPr/>
                </a:tc>
                <a:extLst>
                  <a:ext uri="{0D108BD9-81ED-4DB2-BD59-A6C34878D82A}">
                    <a16:rowId xmlns:a16="http://schemas.microsoft.com/office/drawing/2014/main" val="3913831073"/>
                  </a:ext>
                </a:extLst>
              </a:tr>
              <a:tr h="370840">
                <a:tc>
                  <a:txBody>
                    <a:bodyPr/>
                    <a:lstStyle/>
                    <a:p>
                      <a:pPr marL="285750" indent="-285750">
                        <a:buFont typeface="Arial" panose="020B0604020202020204" pitchFamily="34" charset="0"/>
                        <a:buChar char="•"/>
                      </a:pPr>
                      <a:r>
                        <a:rPr lang="en-US" dirty="0"/>
                        <a:t>More capital-intensive</a:t>
                      </a:r>
                    </a:p>
                    <a:p>
                      <a:pPr marL="285750" indent="-285750">
                        <a:buFont typeface="Arial" panose="020B0604020202020204" pitchFamily="34" charset="0"/>
                        <a:buChar char="•"/>
                      </a:pPr>
                      <a:r>
                        <a:rPr lang="en-US" dirty="0"/>
                        <a:t>Relies on natural gas combustion</a:t>
                      </a:r>
                    </a:p>
                  </a:txBody>
                  <a:tcPr/>
                </a:tc>
                <a:tc>
                  <a:txBody>
                    <a:bodyPr/>
                    <a:lstStyle/>
                    <a:p>
                      <a:pPr marL="285750" indent="-285750">
                        <a:buFont typeface="Arial" panose="020B0604020202020204" pitchFamily="34" charset="0"/>
                        <a:buChar char="•"/>
                      </a:pPr>
                      <a:r>
                        <a:rPr lang="en-US" dirty="0"/>
                        <a:t>Requiring stopping process</a:t>
                      </a:r>
                    </a:p>
                  </a:txBody>
                  <a:tcPr/>
                </a:tc>
                <a:extLst>
                  <a:ext uri="{0D108BD9-81ED-4DB2-BD59-A6C34878D82A}">
                    <a16:rowId xmlns:a16="http://schemas.microsoft.com/office/drawing/2014/main" val="2556249084"/>
                  </a:ext>
                </a:extLst>
              </a:tr>
            </a:tbl>
          </a:graphicData>
        </a:graphic>
      </p:graphicFrame>
      <p:sp>
        <p:nvSpPr>
          <p:cNvPr id="5" name="TextBox 4">
            <a:extLst>
              <a:ext uri="{FF2B5EF4-FFF2-40B4-BE49-F238E27FC236}">
                <a16:creationId xmlns:a16="http://schemas.microsoft.com/office/drawing/2014/main" id="{45DFB814-718F-B43C-31C8-775FAF35FA92}"/>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10</a:t>
            </a:r>
          </a:p>
        </p:txBody>
      </p:sp>
    </p:spTree>
    <p:extLst>
      <p:ext uri="{BB962C8B-B14F-4D97-AF65-F5344CB8AC3E}">
        <p14:creationId xmlns:p14="http://schemas.microsoft.com/office/powerpoint/2010/main" val="2410453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Emerging Technologies?</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Source: </a:t>
            </a:r>
            <a:r>
              <a:rPr lang="en-US" sz="1000" dirty="0" err="1">
                <a:solidFill>
                  <a:schemeClr val="bg2">
                    <a:lumMod val="75000"/>
                  </a:schemeClr>
                </a:solidFill>
              </a:rPr>
              <a:t>Voskian</a:t>
            </a:r>
            <a:r>
              <a:rPr lang="en-US" sz="1000" dirty="0">
                <a:solidFill>
                  <a:schemeClr val="bg2">
                    <a:lumMod val="75000"/>
                  </a:schemeClr>
                </a:solidFill>
              </a:rPr>
              <a:t> and Hatton 2019</a:t>
            </a:r>
          </a:p>
        </p:txBody>
      </p:sp>
      <p:pic>
        <p:nvPicPr>
          <p:cNvPr id="4" name="Picture 3">
            <a:extLst>
              <a:ext uri="{FF2B5EF4-FFF2-40B4-BE49-F238E27FC236}">
                <a16:creationId xmlns:a16="http://schemas.microsoft.com/office/drawing/2014/main" id="{5E7B126B-45D2-F40A-834B-44F9F6A9C0AD}"/>
              </a:ext>
            </a:extLst>
          </p:cNvPr>
          <p:cNvPicPr>
            <a:picLocks noChangeAspect="1"/>
          </p:cNvPicPr>
          <p:nvPr/>
        </p:nvPicPr>
        <p:blipFill>
          <a:blip r:embed="rId3"/>
          <a:stretch>
            <a:fillRect/>
          </a:stretch>
        </p:blipFill>
        <p:spPr>
          <a:xfrm>
            <a:off x="832800" y="1752899"/>
            <a:ext cx="5711200" cy="2124000"/>
          </a:xfrm>
          <a:prstGeom prst="rect">
            <a:avLst/>
          </a:prstGeom>
        </p:spPr>
      </p:pic>
      <p:sp>
        <p:nvSpPr>
          <p:cNvPr id="6" name="TextBox 5">
            <a:extLst>
              <a:ext uri="{FF2B5EF4-FFF2-40B4-BE49-F238E27FC236}">
                <a16:creationId xmlns:a16="http://schemas.microsoft.com/office/drawing/2014/main" id="{111BD0DF-4ADE-0177-FFB1-62F32B91D7B4}"/>
              </a:ext>
            </a:extLst>
          </p:cNvPr>
          <p:cNvSpPr txBox="1"/>
          <p:nvPr/>
        </p:nvSpPr>
        <p:spPr>
          <a:xfrm>
            <a:off x="926986" y="916543"/>
            <a:ext cx="4572000" cy="369332"/>
          </a:xfrm>
          <a:prstGeom prst="rect">
            <a:avLst/>
          </a:prstGeom>
          <a:noFill/>
        </p:spPr>
        <p:txBody>
          <a:bodyPr wrap="square">
            <a:spAutoFit/>
          </a:bodyPr>
          <a:lstStyle/>
          <a:p>
            <a:r>
              <a:rPr lang="en-US" dirty="0"/>
              <a:t>Electro Swing Adsorption (ESA) - DAC</a:t>
            </a:r>
            <a:endParaRPr lang="en-US" b="0" dirty="0"/>
          </a:p>
        </p:txBody>
      </p:sp>
      <p:pic>
        <p:nvPicPr>
          <p:cNvPr id="8" name="Picture 7">
            <a:extLst>
              <a:ext uri="{FF2B5EF4-FFF2-40B4-BE49-F238E27FC236}">
                <a16:creationId xmlns:a16="http://schemas.microsoft.com/office/drawing/2014/main" id="{5AE66408-3686-A25E-6F53-B5C9260414B8}"/>
              </a:ext>
            </a:extLst>
          </p:cNvPr>
          <p:cNvPicPr>
            <a:picLocks noChangeAspect="1"/>
          </p:cNvPicPr>
          <p:nvPr/>
        </p:nvPicPr>
        <p:blipFill>
          <a:blip r:embed="rId4"/>
          <a:stretch>
            <a:fillRect/>
          </a:stretch>
        </p:blipFill>
        <p:spPr>
          <a:xfrm>
            <a:off x="6743102" y="566314"/>
            <a:ext cx="1925961" cy="4248000"/>
          </a:xfrm>
          <a:prstGeom prst="rect">
            <a:avLst/>
          </a:prstGeom>
        </p:spPr>
      </p:pic>
      <p:sp>
        <p:nvSpPr>
          <p:cNvPr id="5" name="TextBox 4">
            <a:extLst>
              <a:ext uri="{FF2B5EF4-FFF2-40B4-BE49-F238E27FC236}">
                <a16:creationId xmlns:a16="http://schemas.microsoft.com/office/drawing/2014/main" id="{3BE9B2E7-BA1B-2B1B-2C86-9E737BCB4A48}"/>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11</a:t>
            </a:r>
          </a:p>
        </p:txBody>
      </p:sp>
    </p:spTree>
    <p:extLst>
      <p:ext uri="{BB962C8B-B14F-4D97-AF65-F5344CB8AC3E}">
        <p14:creationId xmlns:p14="http://schemas.microsoft.com/office/powerpoint/2010/main" val="662866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Emerging Technologies?</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Source: Fujikawa et al 2021</a:t>
            </a:r>
          </a:p>
        </p:txBody>
      </p:sp>
      <p:sp>
        <p:nvSpPr>
          <p:cNvPr id="6" name="TextBox 5">
            <a:extLst>
              <a:ext uri="{FF2B5EF4-FFF2-40B4-BE49-F238E27FC236}">
                <a16:creationId xmlns:a16="http://schemas.microsoft.com/office/drawing/2014/main" id="{111BD0DF-4ADE-0177-FFB1-62F32B91D7B4}"/>
              </a:ext>
            </a:extLst>
          </p:cNvPr>
          <p:cNvSpPr txBox="1"/>
          <p:nvPr/>
        </p:nvSpPr>
        <p:spPr>
          <a:xfrm>
            <a:off x="926986" y="916543"/>
            <a:ext cx="4572000" cy="369332"/>
          </a:xfrm>
          <a:prstGeom prst="rect">
            <a:avLst/>
          </a:prstGeom>
          <a:noFill/>
        </p:spPr>
        <p:txBody>
          <a:bodyPr wrap="square">
            <a:spAutoFit/>
          </a:bodyPr>
          <a:lstStyle/>
          <a:p>
            <a:r>
              <a:rPr lang="en-US" dirty="0"/>
              <a:t>Membrane DAC (m-DAC)</a:t>
            </a:r>
            <a:endParaRPr lang="en-US" b="0" dirty="0"/>
          </a:p>
        </p:txBody>
      </p:sp>
      <p:pic>
        <p:nvPicPr>
          <p:cNvPr id="5" name="Picture 4">
            <a:extLst>
              <a:ext uri="{FF2B5EF4-FFF2-40B4-BE49-F238E27FC236}">
                <a16:creationId xmlns:a16="http://schemas.microsoft.com/office/drawing/2014/main" id="{3B1D383F-8711-1D6F-5FDB-906FC2CFF66A}"/>
              </a:ext>
            </a:extLst>
          </p:cNvPr>
          <p:cNvPicPr>
            <a:picLocks noChangeAspect="1"/>
          </p:cNvPicPr>
          <p:nvPr/>
        </p:nvPicPr>
        <p:blipFill>
          <a:blip r:embed="rId3"/>
          <a:stretch>
            <a:fillRect/>
          </a:stretch>
        </p:blipFill>
        <p:spPr>
          <a:xfrm>
            <a:off x="1552575" y="1607349"/>
            <a:ext cx="6038850" cy="2733675"/>
          </a:xfrm>
          <a:prstGeom prst="rect">
            <a:avLst/>
          </a:prstGeom>
        </p:spPr>
      </p:pic>
      <p:sp>
        <p:nvSpPr>
          <p:cNvPr id="4" name="TextBox 3">
            <a:extLst>
              <a:ext uri="{FF2B5EF4-FFF2-40B4-BE49-F238E27FC236}">
                <a16:creationId xmlns:a16="http://schemas.microsoft.com/office/drawing/2014/main" id="{AA227CAD-B9FB-CC1F-BA87-FC2CCEA6551A}"/>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12</a:t>
            </a:r>
          </a:p>
        </p:txBody>
      </p:sp>
    </p:spTree>
    <p:extLst>
      <p:ext uri="{BB962C8B-B14F-4D97-AF65-F5344CB8AC3E}">
        <p14:creationId xmlns:p14="http://schemas.microsoft.com/office/powerpoint/2010/main" val="1821046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Emerging Technologies?</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Source: Shi et al 2020</a:t>
            </a:r>
          </a:p>
        </p:txBody>
      </p:sp>
      <p:sp>
        <p:nvSpPr>
          <p:cNvPr id="6" name="TextBox 5">
            <a:extLst>
              <a:ext uri="{FF2B5EF4-FFF2-40B4-BE49-F238E27FC236}">
                <a16:creationId xmlns:a16="http://schemas.microsoft.com/office/drawing/2014/main" id="{111BD0DF-4ADE-0177-FFB1-62F32B91D7B4}"/>
              </a:ext>
            </a:extLst>
          </p:cNvPr>
          <p:cNvSpPr txBox="1"/>
          <p:nvPr/>
        </p:nvSpPr>
        <p:spPr>
          <a:xfrm>
            <a:off x="926986" y="916543"/>
            <a:ext cx="4572000" cy="369332"/>
          </a:xfrm>
          <a:prstGeom prst="rect">
            <a:avLst/>
          </a:prstGeom>
          <a:noFill/>
        </p:spPr>
        <p:txBody>
          <a:bodyPr wrap="square">
            <a:spAutoFit/>
          </a:bodyPr>
          <a:lstStyle/>
          <a:p>
            <a:r>
              <a:rPr lang="en-US" dirty="0"/>
              <a:t>Passive DAC </a:t>
            </a:r>
            <a:endParaRPr lang="en-US" b="0" dirty="0"/>
          </a:p>
        </p:txBody>
      </p:sp>
      <p:pic>
        <p:nvPicPr>
          <p:cNvPr id="4" name="Picture 3">
            <a:extLst>
              <a:ext uri="{FF2B5EF4-FFF2-40B4-BE49-F238E27FC236}">
                <a16:creationId xmlns:a16="http://schemas.microsoft.com/office/drawing/2014/main" id="{4D161C18-EA6B-0B07-C945-40EF3D9D34E6}"/>
              </a:ext>
            </a:extLst>
          </p:cNvPr>
          <p:cNvPicPr>
            <a:picLocks noChangeAspect="1"/>
          </p:cNvPicPr>
          <p:nvPr/>
        </p:nvPicPr>
        <p:blipFill>
          <a:blip r:embed="rId3"/>
          <a:stretch>
            <a:fillRect/>
          </a:stretch>
        </p:blipFill>
        <p:spPr>
          <a:xfrm>
            <a:off x="2177588" y="1578348"/>
            <a:ext cx="5220000" cy="1986804"/>
          </a:xfrm>
          <a:prstGeom prst="rect">
            <a:avLst/>
          </a:prstGeom>
        </p:spPr>
      </p:pic>
      <p:sp>
        <p:nvSpPr>
          <p:cNvPr id="5" name="TextBox 4">
            <a:extLst>
              <a:ext uri="{FF2B5EF4-FFF2-40B4-BE49-F238E27FC236}">
                <a16:creationId xmlns:a16="http://schemas.microsoft.com/office/drawing/2014/main" id="{28E79EDC-B325-8D3A-E7E8-C0F2F127F4D6}"/>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13</a:t>
            </a:r>
          </a:p>
        </p:txBody>
      </p:sp>
    </p:spTree>
    <p:extLst>
      <p:ext uri="{BB962C8B-B14F-4D97-AF65-F5344CB8AC3E}">
        <p14:creationId xmlns:p14="http://schemas.microsoft.com/office/powerpoint/2010/main" val="3900959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Cost Estimates?</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Source: IEA Report &amp; </a:t>
            </a:r>
            <a:r>
              <a:rPr lang="en-US" sz="1000" dirty="0" err="1">
                <a:solidFill>
                  <a:schemeClr val="bg2">
                    <a:lumMod val="75000"/>
                  </a:schemeClr>
                </a:solidFill>
              </a:rPr>
              <a:t>Fasihi</a:t>
            </a:r>
            <a:r>
              <a:rPr lang="en-US" sz="1000" dirty="0">
                <a:solidFill>
                  <a:schemeClr val="bg2">
                    <a:lumMod val="75000"/>
                  </a:schemeClr>
                </a:solidFill>
              </a:rPr>
              <a:t> 2019.</a:t>
            </a:r>
          </a:p>
        </p:txBody>
      </p:sp>
      <p:pic>
        <p:nvPicPr>
          <p:cNvPr id="4" name="Picture 3">
            <a:extLst>
              <a:ext uri="{FF2B5EF4-FFF2-40B4-BE49-F238E27FC236}">
                <a16:creationId xmlns:a16="http://schemas.microsoft.com/office/drawing/2014/main" id="{FD775E0C-4348-4009-3A12-A40102E560AB}"/>
              </a:ext>
            </a:extLst>
          </p:cNvPr>
          <p:cNvPicPr>
            <a:picLocks noChangeAspect="1"/>
          </p:cNvPicPr>
          <p:nvPr/>
        </p:nvPicPr>
        <p:blipFill>
          <a:blip r:embed="rId3"/>
          <a:stretch>
            <a:fillRect/>
          </a:stretch>
        </p:blipFill>
        <p:spPr>
          <a:xfrm>
            <a:off x="1106244" y="1062039"/>
            <a:ext cx="4690872" cy="2445734"/>
          </a:xfrm>
          <a:prstGeom prst="rect">
            <a:avLst/>
          </a:prstGeom>
        </p:spPr>
      </p:pic>
      <p:pic>
        <p:nvPicPr>
          <p:cNvPr id="6" name="Picture 5">
            <a:extLst>
              <a:ext uri="{FF2B5EF4-FFF2-40B4-BE49-F238E27FC236}">
                <a16:creationId xmlns:a16="http://schemas.microsoft.com/office/drawing/2014/main" id="{43916D2D-A628-9D6D-1CAE-190E35A3B582}"/>
              </a:ext>
            </a:extLst>
          </p:cNvPr>
          <p:cNvPicPr>
            <a:picLocks noChangeAspect="1"/>
          </p:cNvPicPr>
          <p:nvPr/>
        </p:nvPicPr>
        <p:blipFill>
          <a:blip r:embed="rId4"/>
          <a:stretch>
            <a:fillRect/>
          </a:stretch>
        </p:blipFill>
        <p:spPr>
          <a:xfrm>
            <a:off x="1802007" y="2043511"/>
            <a:ext cx="5237798" cy="2592896"/>
          </a:xfrm>
          <a:prstGeom prst="rect">
            <a:avLst/>
          </a:prstGeom>
        </p:spPr>
      </p:pic>
      <p:pic>
        <p:nvPicPr>
          <p:cNvPr id="8" name="Picture 7">
            <a:extLst>
              <a:ext uri="{FF2B5EF4-FFF2-40B4-BE49-F238E27FC236}">
                <a16:creationId xmlns:a16="http://schemas.microsoft.com/office/drawing/2014/main" id="{B6A63202-3752-7FE2-47E1-B5C643D0A93F}"/>
              </a:ext>
            </a:extLst>
          </p:cNvPr>
          <p:cNvPicPr>
            <a:picLocks noChangeAspect="1"/>
          </p:cNvPicPr>
          <p:nvPr/>
        </p:nvPicPr>
        <p:blipFill>
          <a:blip r:embed="rId5"/>
          <a:stretch>
            <a:fillRect/>
          </a:stretch>
        </p:blipFill>
        <p:spPr>
          <a:xfrm>
            <a:off x="5737649" y="566314"/>
            <a:ext cx="3208687" cy="3534442"/>
          </a:xfrm>
          <a:prstGeom prst="rect">
            <a:avLst/>
          </a:prstGeom>
        </p:spPr>
      </p:pic>
      <p:sp>
        <p:nvSpPr>
          <p:cNvPr id="5" name="TextBox 4">
            <a:extLst>
              <a:ext uri="{FF2B5EF4-FFF2-40B4-BE49-F238E27FC236}">
                <a16:creationId xmlns:a16="http://schemas.microsoft.com/office/drawing/2014/main" id="{7F0A0856-B681-43F1-4C06-FF64574FA2C5}"/>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14</a:t>
            </a:r>
          </a:p>
        </p:txBody>
      </p:sp>
    </p:spTree>
    <p:extLst>
      <p:ext uri="{BB962C8B-B14F-4D97-AF65-F5344CB8AC3E}">
        <p14:creationId xmlns:p14="http://schemas.microsoft.com/office/powerpoint/2010/main" val="327718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Potential Profits?</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Source: IEA Report, </a:t>
            </a:r>
            <a:r>
              <a:rPr lang="en-US" sz="1000" dirty="0" err="1">
                <a:solidFill>
                  <a:schemeClr val="bg2">
                    <a:lumMod val="75000"/>
                  </a:schemeClr>
                </a:solidFill>
              </a:rPr>
              <a:t>Climeworks</a:t>
            </a:r>
            <a:endParaRPr lang="en-US" sz="1000" dirty="0">
              <a:solidFill>
                <a:schemeClr val="bg2">
                  <a:lumMod val="75000"/>
                </a:schemeClr>
              </a:solidFill>
            </a:endParaRPr>
          </a:p>
        </p:txBody>
      </p:sp>
      <p:sp>
        <p:nvSpPr>
          <p:cNvPr id="3" name="TextBox 2">
            <a:extLst>
              <a:ext uri="{FF2B5EF4-FFF2-40B4-BE49-F238E27FC236}">
                <a16:creationId xmlns:a16="http://schemas.microsoft.com/office/drawing/2014/main" id="{D0C5FC3F-530F-B6EB-76B7-B6B1FBBD6BB8}"/>
              </a:ext>
            </a:extLst>
          </p:cNvPr>
          <p:cNvSpPr txBox="1"/>
          <p:nvPr/>
        </p:nvSpPr>
        <p:spPr>
          <a:xfrm>
            <a:off x="926987" y="1002089"/>
            <a:ext cx="7934514" cy="2800767"/>
          </a:xfrm>
          <a:prstGeom prst="rect">
            <a:avLst/>
          </a:prstGeom>
          <a:noFill/>
        </p:spPr>
        <p:txBody>
          <a:bodyPr wrap="square">
            <a:spAutoFit/>
          </a:bodyPr>
          <a:lstStyle/>
          <a:p>
            <a:r>
              <a:rPr lang="en-US" sz="1600" dirty="0"/>
              <a:t>High-quality carbon removal to balance emissions/ Carbon sequestration : </a:t>
            </a:r>
            <a:r>
              <a:rPr lang="en-US" sz="1600" b="1" dirty="0"/>
              <a:t>600 – 1400 USD/tCO2</a:t>
            </a:r>
          </a:p>
          <a:p>
            <a:endParaRPr lang="en-US" sz="1600" b="1" dirty="0"/>
          </a:p>
          <a:p>
            <a:r>
              <a:rPr lang="en-US" sz="1600" dirty="0"/>
              <a:t>CO2 for use in industrial applications</a:t>
            </a:r>
          </a:p>
          <a:p>
            <a:pPr marL="285750" indent="-285750">
              <a:buFontTx/>
              <a:buChar char="-"/>
            </a:pPr>
            <a:r>
              <a:rPr lang="en-US" sz="1600" dirty="0">
                <a:solidFill>
                  <a:srgbClr val="00B050"/>
                </a:solidFill>
              </a:rPr>
              <a:t>Beverage carbonation</a:t>
            </a:r>
          </a:p>
          <a:p>
            <a:pPr marL="285750" indent="-285750">
              <a:buFontTx/>
              <a:buChar char="-"/>
            </a:pPr>
            <a:r>
              <a:rPr lang="en-US" sz="1600" dirty="0">
                <a:solidFill>
                  <a:srgbClr val="00B050"/>
                </a:solidFill>
              </a:rPr>
              <a:t>Greenhouse crops</a:t>
            </a:r>
          </a:p>
          <a:p>
            <a:pPr marL="285750" indent="-285750">
              <a:buFontTx/>
              <a:buChar char="-"/>
            </a:pPr>
            <a:r>
              <a:rPr lang="en-US" sz="1600" dirty="0">
                <a:solidFill>
                  <a:srgbClr val="00B050"/>
                </a:solidFill>
              </a:rPr>
              <a:t>Fertilizer production</a:t>
            </a:r>
          </a:p>
          <a:p>
            <a:pPr marL="285750" indent="-285750">
              <a:buFontTx/>
              <a:buChar char="-"/>
            </a:pPr>
            <a:r>
              <a:rPr lang="en-US" sz="1600" dirty="0">
                <a:solidFill>
                  <a:srgbClr val="00B050"/>
                </a:solidFill>
              </a:rPr>
              <a:t>Enhanced oil recovery</a:t>
            </a:r>
          </a:p>
          <a:p>
            <a:pPr marL="285750" indent="-285750">
              <a:buFontTx/>
              <a:buChar char="-"/>
            </a:pPr>
            <a:r>
              <a:rPr lang="en-US" sz="1600" dirty="0">
                <a:solidFill>
                  <a:schemeClr val="accent6">
                    <a:lumMod val="75000"/>
                  </a:schemeClr>
                </a:solidFill>
              </a:rPr>
              <a:t>Production of chemicals, </a:t>
            </a:r>
          </a:p>
          <a:p>
            <a:pPr marL="285750" indent="-285750">
              <a:buFontTx/>
              <a:buChar char="-"/>
            </a:pPr>
            <a:r>
              <a:rPr lang="en-US" sz="1600" dirty="0">
                <a:solidFill>
                  <a:schemeClr val="accent6">
                    <a:lumMod val="75000"/>
                  </a:schemeClr>
                </a:solidFill>
              </a:rPr>
              <a:t>Production of fuels,</a:t>
            </a:r>
          </a:p>
          <a:p>
            <a:pPr marL="285750" indent="-285750">
              <a:buFontTx/>
              <a:buChar char="-"/>
            </a:pPr>
            <a:r>
              <a:rPr lang="en-US" sz="1600" dirty="0">
                <a:solidFill>
                  <a:schemeClr val="accent6">
                    <a:lumMod val="75000"/>
                  </a:schemeClr>
                </a:solidFill>
              </a:rPr>
              <a:t>Production of building materials.</a:t>
            </a:r>
          </a:p>
        </p:txBody>
      </p:sp>
      <p:pic>
        <p:nvPicPr>
          <p:cNvPr id="5" name="Picture 4">
            <a:extLst>
              <a:ext uri="{FF2B5EF4-FFF2-40B4-BE49-F238E27FC236}">
                <a16:creationId xmlns:a16="http://schemas.microsoft.com/office/drawing/2014/main" id="{A0930E61-0B12-D1C0-7964-652477A955F5}"/>
              </a:ext>
            </a:extLst>
          </p:cNvPr>
          <p:cNvPicPr>
            <a:picLocks noChangeAspect="1"/>
          </p:cNvPicPr>
          <p:nvPr/>
        </p:nvPicPr>
        <p:blipFill>
          <a:blip r:embed="rId3"/>
          <a:stretch>
            <a:fillRect/>
          </a:stretch>
        </p:blipFill>
        <p:spPr>
          <a:xfrm>
            <a:off x="4405146" y="1663734"/>
            <a:ext cx="4629150" cy="2322290"/>
          </a:xfrm>
          <a:prstGeom prst="rect">
            <a:avLst/>
          </a:prstGeom>
        </p:spPr>
      </p:pic>
      <p:sp>
        <p:nvSpPr>
          <p:cNvPr id="6" name="TextBox 5">
            <a:extLst>
              <a:ext uri="{FF2B5EF4-FFF2-40B4-BE49-F238E27FC236}">
                <a16:creationId xmlns:a16="http://schemas.microsoft.com/office/drawing/2014/main" id="{4140CF04-898B-4D81-4866-13DEF915787F}"/>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15</a:t>
            </a:r>
          </a:p>
        </p:txBody>
      </p:sp>
    </p:spTree>
    <p:extLst>
      <p:ext uri="{BB962C8B-B14F-4D97-AF65-F5344CB8AC3E}">
        <p14:creationId xmlns:p14="http://schemas.microsoft.com/office/powerpoint/2010/main" val="3334982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Any advancement ?</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Image: </a:t>
            </a:r>
            <a:r>
              <a:rPr lang="en-US" sz="1000" dirty="0" err="1">
                <a:solidFill>
                  <a:schemeClr val="bg2">
                    <a:lumMod val="75000"/>
                  </a:schemeClr>
                </a:solidFill>
              </a:rPr>
              <a:t>Climeworks</a:t>
            </a:r>
            <a:r>
              <a:rPr lang="en-US" sz="1000" dirty="0">
                <a:solidFill>
                  <a:schemeClr val="bg2">
                    <a:lumMod val="75000"/>
                  </a:schemeClr>
                </a:solidFill>
              </a:rPr>
              <a:t>, Global Thermostat, Carbon Engineering</a:t>
            </a:r>
          </a:p>
        </p:txBody>
      </p:sp>
      <p:pic>
        <p:nvPicPr>
          <p:cNvPr id="7" name="Picture 6">
            <a:extLst>
              <a:ext uri="{FF2B5EF4-FFF2-40B4-BE49-F238E27FC236}">
                <a16:creationId xmlns:a16="http://schemas.microsoft.com/office/drawing/2014/main" id="{E51B2141-237B-F296-4F18-3A449C8FFDB0}"/>
              </a:ext>
            </a:extLst>
          </p:cNvPr>
          <p:cNvPicPr>
            <a:picLocks noChangeAspect="1"/>
          </p:cNvPicPr>
          <p:nvPr/>
        </p:nvPicPr>
        <p:blipFill>
          <a:blip r:embed="rId3"/>
          <a:stretch>
            <a:fillRect/>
          </a:stretch>
        </p:blipFill>
        <p:spPr>
          <a:xfrm>
            <a:off x="742051" y="1529159"/>
            <a:ext cx="2991803" cy="1573054"/>
          </a:xfrm>
          <a:prstGeom prst="rect">
            <a:avLst/>
          </a:prstGeom>
        </p:spPr>
      </p:pic>
      <p:pic>
        <p:nvPicPr>
          <p:cNvPr id="9" name="Picture 8">
            <a:extLst>
              <a:ext uri="{FF2B5EF4-FFF2-40B4-BE49-F238E27FC236}">
                <a16:creationId xmlns:a16="http://schemas.microsoft.com/office/drawing/2014/main" id="{4C4CAF1A-3E2B-BA67-FBED-A515C8A59133}"/>
              </a:ext>
            </a:extLst>
          </p:cNvPr>
          <p:cNvPicPr>
            <a:picLocks noChangeAspect="1"/>
          </p:cNvPicPr>
          <p:nvPr/>
        </p:nvPicPr>
        <p:blipFill>
          <a:blip r:embed="rId4"/>
          <a:stretch>
            <a:fillRect/>
          </a:stretch>
        </p:blipFill>
        <p:spPr>
          <a:xfrm>
            <a:off x="1481953" y="810818"/>
            <a:ext cx="1512000" cy="720832"/>
          </a:xfrm>
          <a:prstGeom prst="rect">
            <a:avLst/>
          </a:prstGeom>
        </p:spPr>
      </p:pic>
      <p:pic>
        <p:nvPicPr>
          <p:cNvPr id="12" name="Picture 11">
            <a:extLst>
              <a:ext uri="{FF2B5EF4-FFF2-40B4-BE49-F238E27FC236}">
                <a16:creationId xmlns:a16="http://schemas.microsoft.com/office/drawing/2014/main" id="{6A354205-A4ED-FCE3-543B-7FF92B4D80F0}"/>
              </a:ext>
            </a:extLst>
          </p:cNvPr>
          <p:cNvPicPr>
            <a:picLocks noChangeAspect="1"/>
          </p:cNvPicPr>
          <p:nvPr/>
        </p:nvPicPr>
        <p:blipFill>
          <a:blip r:embed="rId5"/>
          <a:stretch>
            <a:fillRect/>
          </a:stretch>
        </p:blipFill>
        <p:spPr>
          <a:xfrm>
            <a:off x="4324332" y="715307"/>
            <a:ext cx="1404000" cy="913127"/>
          </a:xfrm>
          <a:prstGeom prst="rect">
            <a:avLst/>
          </a:prstGeom>
        </p:spPr>
      </p:pic>
      <p:pic>
        <p:nvPicPr>
          <p:cNvPr id="14" name="Picture 13">
            <a:extLst>
              <a:ext uri="{FF2B5EF4-FFF2-40B4-BE49-F238E27FC236}">
                <a16:creationId xmlns:a16="http://schemas.microsoft.com/office/drawing/2014/main" id="{F4323A2F-BAEB-C21E-E5A1-ABD84F74B8B9}"/>
              </a:ext>
            </a:extLst>
          </p:cNvPr>
          <p:cNvPicPr>
            <a:picLocks noChangeAspect="1"/>
          </p:cNvPicPr>
          <p:nvPr/>
        </p:nvPicPr>
        <p:blipFill>
          <a:blip r:embed="rId6"/>
          <a:stretch>
            <a:fillRect/>
          </a:stretch>
        </p:blipFill>
        <p:spPr>
          <a:xfrm>
            <a:off x="7058712" y="714034"/>
            <a:ext cx="1152525" cy="914400"/>
          </a:xfrm>
          <a:prstGeom prst="rect">
            <a:avLst/>
          </a:prstGeom>
        </p:spPr>
      </p:pic>
      <p:sp>
        <p:nvSpPr>
          <p:cNvPr id="15" name="Text Placeholder 5">
            <a:extLst>
              <a:ext uri="{FF2B5EF4-FFF2-40B4-BE49-F238E27FC236}">
                <a16:creationId xmlns:a16="http://schemas.microsoft.com/office/drawing/2014/main" id="{577ED1F7-0F59-1BCF-05E3-8614450A43DA}"/>
              </a:ext>
            </a:extLst>
          </p:cNvPr>
          <p:cNvSpPr txBox="1">
            <a:spLocks/>
          </p:cNvSpPr>
          <p:nvPr/>
        </p:nvSpPr>
        <p:spPr>
          <a:xfrm>
            <a:off x="742051" y="3349374"/>
            <a:ext cx="2991803" cy="1374495"/>
          </a:xfrm>
          <a:prstGeom prst="rect">
            <a:avLst/>
          </a:prstGeom>
        </p:spPr>
        <p:txBody>
          <a:bodyPr vert="horz" lIns="91440" tIns="45720" rIns="91440" bIns="45720" rtlCol="0" anchor="t" anchorCtr="0">
            <a:normAutofit/>
          </a:bodyPr>
          <a:lstStyle>
            <a:lvl1pPr marL="0" indent="0" algn="l" defTabSz="457200" rtl="0" eaLnBrk="1" latinLnBrk="0" hangingPunct="1">
              <a:spcBef>
                <a:spcPct val="20000"/>
              </a:spcBef>
              <a:buFont typeface="Arial"/>
              <a:buNone/>
              <a:defRPr sz="2400" b="1"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2000" b="1"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800" b="1"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1"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1" kern="1200">
                <a:solidFill>
                  <a:schemeClr val="tx1"/>
                </a:solidFill>
                <a:latin typeface="Arial"/>
                <a:ea typeface="+mn-ea"/>
                <a:cs typeface="Arial"/>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342900" indent="-342900">
              <a:buFont typeface="Arial" panose="020B0604020202020204" pitchFamily="34" charset="0"/>
              <a:buChar char="•"/>
            </a:pPr>
            <a:r>
              <a:rPr lang="en-US" sz="1200" b="0" dirty="0"/>
              <a:t>Orca Plant, Iceland</a:t>
            </a:r>
          </a:p>
          <a:p>
            <a:pPr marL="342900" indent="-342900">
              <a:buFont typeface="Arial" panose="020B0604020202020204" pitchFamily="34" charset="0"/>
              <a:buChar char="•"/>
            </a:pPr>
            <a:r>
              <a:rPr lang="en-US" sz="1200" b="0" dirty="0"/>
              <a:t>Sept 2021</a:t>
            </a:r>
          </a:p>
          <a:p>
            <a:pPr marL="342900" indent="-342900">
              <a:buFont typeface="Arial" panose="020B0604020202020204" pitchFamily="34" charset="0"/>
              <a:buChar char="•"/>
            </a:pPr>
            <a:r>
              <a:rPr lang="en-US" sz="1200" b="0" dirty="0"/>
              <a:t>4000 tons annually ~ 870 car emits</a:t>
            </a:r>
          </a:p>
          <a:p>
            <a:pPr marL="342900" indent="-342900">
              <a:buFont typeface="Arial" panose="020B0604020202020204" pitchFamily="34" charset="0"/>
              <a:buChar char="•"/>
            </a:pPr>
            <a:r>
              <a:rPr lang="en-US" sz="1200" b="0" dirty="0"/>
              <a:t>Solid sorbents</a:t>
            </a:r>
          </a:p>
          <a:p>
            <a:pPr marL="342900" indent="-342900">
              <a:buFont typeface="Arial" panose="020B0604020202020204" pitchFamily="34" charset="0"/>
              <a:buChar char="•"/>
            </a:pPr>
            <a:r>
              <a:rPr lang="en-US" sz="1200" dirty="0"/>
              <a:t>FUTURE: </a:t>
            </a:r>
            <a:r>
              <a:rPr lang="en-US" sz="1200" b="0" dirty="0"/>
              <a:t>Mammoth Plant (36,000 </a:t>
            </a:r>
            <a:r>
              <a:rPr lang="en-US" sz="1200" b="0" dirty="0" err="1"/>
              <a:t>tonnes</a:t>
            </a:r>
            <a:r>
              <a:rPr lang="en-US" sz="1200" b="0" dirty="0"/>
              <a:t>) – Under Construction</a:t>
            </a:r>
          </a:p>
          <a:p>
            <a:pPr marL="342900" indent="-342900">
              <a:buFont typeface="Arial" panose="020B0604020202020204" pitchFamily="34" charset="0"/>
              <a:buChar char="•"/>
            </a:pPr>
            <a:endParaRPr lang="en-US" sz="1200" b="0" dirty="0"/>
          </a:p>
        </p:txBody>
      </p:sp>
      <p:pic>
        <p:nvPicPr>
          <p:cNvPr id="17" name="Picture 16">
            <a:extLst>
              <a:ext uri="{FF2B5EF4-FFF2-40B4-BE49-F238E27FC236}">
                <a16:creationId xmlns:a16="http://schemas.microsoft.com/office/drawing/2014/main" id="{1E226D82-21B8-ABC9-317B-4C91533FEC4E}"/>
              </a:ext>
            </a:extLst>
          </p:cNvPr>
          <p:cNvPicPr>
            <a:picLocks noChangeAspect="1"/>
          </p:cNvPicPr>
          <p:nvPr/>
        </p:nvPicPr>
        <p:blipFill>
          <a:blip r:embed="rId7"/>
          <a:stretch>
            <a:fillRect/>
          </a:stretch>
        </p:blipFill>
        <p:spPr>
          <a:xfrm>
            <a:off x="3802332" y="1690247"/>
            <a:ext cx="2448000" cy="1425515"/>
          </a:xfrm>
          <a:prstGeom prst="rect">
            <a:avLst/>
          </a:prstGeom>
        </p:spPr>
      </p:pic>
      <p:sp>
        <p:nvSpPr>
          <p:cNvPr id="18" name="Text Placeholder 5">
            <a:extLst>
              <a:ext uri="{FF2B5EF4-FFF2-40B4-BE49-F238E27FC236}">
                <a16:creationId xmlns:a16="http://schemas.microsoft.com/office/drawing/2014/main" id="{27FDFD75-4E8D-C68D-220E-B2D3C2CFB700}"/>
              </a:ext>
            </a:extLst>
          </p:cNvPr>
          <p:cNvSpPr txBox="1">
            <a:spLocks/>
          </p:cNvSpPr>
          <p:nvPr/>
        </p:nvSpPr>
        <p:spPr>
          <a:xfrm>
            <a:off x="3802333" y="3355299"/>
            <a:ext cx="2448000" cy="1368570"/>
          </a:xfrm>
          <a:prstGeom prst="rect">
            <a:avLst/>
          </a:prstGeom>
        </p:spPr>
        <p:txBody>
          <a:bodyPr vert="horz" lIns="91440" tIns="45720" rIns="91440" bIns="45720" rtlCol="0" anchor="t" anchorCtr="0">
            <a:normAutofit/>
          </a:bodyPr>
          <a:lstStyle>
            <a:lvl1pPr marL="0" indent="0" algn="l" defTabSz="457200" rtl="0" eaLnBrk="1" latinLnBrk="0" hangingPunct="1">
              <a:spcBef>
                <a:spcPct val="20000"/>
              </a:spcBef>
              <a:buFont typeface="Arial"/>
              <a:buNone/>
              <a:defRPr sz="2400" b="1"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2000" b="1"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800" b="1"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1"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1" kern="1200">
                <a:solidFill>
                  <a:schemeClr val="tx1"/>
                </a:solidFill>
                <a:latin typeface="Arial"/>
                <a:ea typeface="+mn-ea"/>
                <a:cs typeface="Arial"/>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342900" indent="-342900">
              <a:buFont typeface="Arial" panose="020B0604020202020204" pitchFamily="34" charset="0"/>
              <a:buChar char="•"/>
            </a:pPr>
            <a:r>
              <a:rPr lang="en-US" sz="1200" b="0" dirty="0"/>
              <a:t>Colorado, USA</a:t>
            </a:r>
          </a:p>
          <a:p>
            <a:pPr marL="342900" indent="-342900">
              <a:buFont typeface="Arial" panose="020B0604020202020204" pitchFamily="34" charset="0"/>
              <a:buChar char="•"/>
            </a:pPr>
            <a:r>
              <a:rPr lang="en-US" sz="1200" b="0" dirty="0"/>
              <a:t>2022</a:t>
            </a:r>
          </a:p>
          <a:p>
            <a:pPr marL="342900" indent="-342900">
              <a:buFont typeface="Arial" panose="020B0604020202020204" pitchFamily="34" charset="0"/>
              <a:buChar char="•"/>
            </a:pPr>
            <a:r>
              <a:rPr lang="en-US" sz="1200" b="0" dirty="0"/>
              <a:t>1000+ tons annually</a:t>
            </a:r>
          </a:p>
          <a:p>
            <a:pPr marL="342900" indent="-342900">
              <a:buFont typeface="Arial" panose="020B0604020202020204" pitchFamily="34" charset="0"/>
              <a:buChar char="•"/>
            </a:pPr>
            <a:r>
              <a:rPr lang="en-US" sz="1200" b="0" dirty="0"/>
              <a:t>Solid sorbents</a:t>
            </a:r>
          </a:p>
          <a:p>
            <a:pPr marL="342900" indent="-342900">
              <a:buFont typeface="Arial" panose="020B0604020202020204" pitchFamily="34" charset="0"/>
              <a:buChar char="•"/>
            </a:pPr>
            <a:r>
              <a:rPr lang="en-US" sz="1200" dirty="0"/>
              <a:t>FUTURE</a:t>
            </a:r>
            <a:r>
              <a:rPr lang="en-US" sz="1200" b="0" dirty="0"/>
              <a:t>: 1,500,000 </a:t>
            </a:r>
            <a:r>
              <a:rPr lang="en-US" sz="1200" b="0" dirty="0" err="1"/>
              <a:t>tonnes</a:t>
            </a:r>
            <a:r>
              <a:rPr lang="en-US" sz="1200" b="0" dirty="0"/>
              <a:t> by 2030 </a:t>
            </a:r>
          </a:p>
          <a:p>
            <a:pPr marL="342900" indent="-342900">
              <a:buFont typeface="Arial" panose="020B0604020202020204" pitchFamily="34" charset="0"/>
              <a:buChar char="•"/>
            </a:pPr>
            <a:endParaRPr lang="en-US" sz="1200" b="0" dirty="0"/>
          </a:p>
        </p:txBody>
      </p:sp>
      <p:pic>
        <p:nvPicPr>
          <p:cNvPr id="20" name="Picture 19">
            <a:extLst>
              <a:ext uri="{FF2B5EF4-FFF2-40B4-BE49-F238E27FC236}">
                <a16:creationId xmlns:a16="http://schemas.microsoft.com/office/drawing/2014/main" id="{B585ED5A-EBB2-D2C8-7107-2F4E3DDE6FAD}"/>
              </a:ext>
            </a:extLst>
          </p:cNvPr>
          <p:cNvPicPr>
            <a:picLocks noChangeAspect="1"/>
          </p:cNvPicPr>
          <p:nvPr/>
        </p:nvPicPr>
        <p:blipFill>
          <a:blip r:embed="rId8"/>
          <a:stretch>
            <a:fillRect/>
          </a:stretch>
        </p:blipFill>
        <p:spPr>
          <a:xfrm>
            <a:off x="6318810" y="1606737"/>
            <a:ext cx="2340000" cy="1524870"/>
          </a:xfrm>
          <a:prstGeom prst="rect">
            <a:avLst/>
          </a:prstGeom>
        </p:spPr>
      </p:pic>
      <p:sp>
        <p:nvSpPr>
          <p:cNvPr id="21" name="Text Placeholder 5">
            <a:extLst>
              <a:ext uri="{FF2B5EF4-FFF2-40B4-BE49-F238E27FC236}">
                <a16:creationId xmlns:a16="http://schemas.microsoft.com/office/drawing/2014/main" id="{DD374965-7FB6-CCB5-174B-89D4B6681361}"/>
              </a:ext>
            </a:extLst>
          </p:cNvPr>
          <p:cNvSpPr txBox="1">
            <a:spLocks/>
          </p:cNvSpPr>
          <p:nvPr/>
        </p:nvSpPr>
        <p:spPr>
          <a:xfrm>
            <a:off x="6318810" y="3355299"/>
            <a:ext cx="2448000" cy="1545052"/>
          </a:xfrm>
          <a:prstGeom prst="rect">
            <a:avLst/>
          </a:prstGeom>
        </p:spPr>
        <p:txBody>
          <a:bodyPr vert="horz" lIns="91440" tIns="45720" rIns="91440" bIns="45720" rtlCol="0" anchor="t" anchorCtr="0">
            <a:normAutofit/>
          </a:bodyPr>
          <a:lstStyle>
            <a:lvl1pPr marL="0" indent="0" algn="l" defTabSz="457200" rtl="0" eaLnBrk="1" latinLnBrk="0" hangingPunct="1">
              <a:spcBef>
                <a:spcPct val="20000"/>
              </a:spcBef>
              <a:buFont typeface="Arial"/>
              <a:buNone/>
              <a:defRPr sz="2400" b="1"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2000" b="1"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800" b="1"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1"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1" kern="1200">
                <a:solidFill>
                  <a:schemeClr val="tx1"/>
                </a:solidFill>
                <a:latin typeface="Arial"/>
                <a:ea typeface="+mn-ea"/>
                <a:cs typeface="Arial"/>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342900" indent="-342900">
              <a:buFont typeface="Arial" panose="020B0604020202020204" pitchFamily="34" charset="0"/>
              <a:buChar char="•"/>
            </a:pPr>
            <a:r>
              <a:rPr lang="en-US" sz="1200" b="0" dirty="0"/>
              <a:t>Squamish, Canada</a:t>
            </a:r>
          </a:p>
          <a:p>
            <a:pPr marL="342900" indent="-342900">
              <a:buFont typeface="Arial" panose="020B0604020202020204" pitchFamily="34" charset="0"/>
              <a:buChar char="•"/>
            </a:pPr>
            <a:r>
              <a:rPr lang="en-US" sz="1200" b="0" dirty="0"/>
              <a:t>2015 (Pilot)</a:t>
            </a:r>
          </a:p>
          <a:p>
            <a:pPr marL="342900" indent="-342900">
              <a:buFont typeface="Arial" panose="020B0604020202020204" pitchFamily="34" charset="0"/>
              <a:buChar char="•"/>
            </a:pPr>
            <a:r>
              <a:rPr lang="en-US" sz="1200" b="0" dirty="0"/>
              <a:t>1,000,000 tons annually (2035)</a:t>
            </a:r>
          </a:p>
          <a:p>
            <a:pPr marL="342900" indent="-342900">
              <a:buFont typeface="Arial" panose="020B0604020202020204" pitchFamily="34" charset="0"/>
              <a:buChar char="•"/>
            </a:pPr>
            <a:r>
              <a:rPr lang="en-US" sz="1200" b="0" dirty="0"/>
              <a:t>Liquid solution</a:t>
            </a:r>
          </a:p>
          <a:p>
            <a:pPr marL="342900" indent="-342900">
              <a:buFont typeface="Arial" panose="020B0604020202020204" pitchFamily="34" charset="0"/>
              <a:buChar char="•"/>
            </a:pPr>
            <a:r>
              <a:rPr lang="en-US" sz="1200" dirty="0"/>
              <a:t>FUTURE: </a:t>
            </a:r>
            <a:r>
              <a:rPr lang="en-US" sz="1200" b="0" dirty="0"/>
              <a:t>Stratos Plant (500,000 </a:t>
            </a:r>
            <a:r>
              <a:rPr lang="en-US" sz="1200" b="0" dirty="0" err="1"/>
              <a:t>tonnes</a:t>
            </a:r>
            <a:r>
              <a:rPr lang="en-US" sz="1200" b="0" dirty="0"/>
              <a:t>) - 2025</a:t>
            </a:r>
          </a:p>
          <a:p>
            <a:pPr marL="342900" indent="-342900">
              <a:buFont typeface="Arial" panose="020B0604020202020204" pitchFamily="34" charset="0"/>
              <a:buChar char="•"/>
            </a:pPr>
            <a:endParaRPr lang="en-US" sz="1200" b="0" dirty="0"/>
          </a:p>
        </p:txBody>
      </p:sp>
      <p:sp>
        <p:nvSpPr>
          <p:cNvPr id="4" name="TextBox 3">
            <a:extLst>
              <a:ext uri="{FF2B5EF4-FFF2-40B4-BE49-F238E27FC236}">
                <a16:creationId xmlns:a16="http://schemas.microsoft.com/office/drawing/2014/main" id="{76477C7B-2A5F-4B34-4E26-0308E7A604E3}"/>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16</a:t>
            </a:r>
          </a:p>
        </p:txBody>
      </p:sp>
    </p:spTree>
    <p:extLst>
      <p:ext uri="{BB962C8B-B14F-4D97-AF65-F5344CB8AC3E}">
        <p14:creationId xmlns:p14="http://schemas.microsoft.com/office/powerpoint/2010/main" val="206100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Any advancement in Norway?</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400110"/>
          </a:xfrm>
          <a:prstGeom prst="rect">
            <a:avLst/>
          </a:prstGeom>
          <a:noFill/>
        </p:spPr>
        <p:txBody>
          <a:bodyPr wrap="square">
            <a:spAutoFit/>
          </a:bodyPr>
          <a:lstStyle/>
          <a:p>
            <a:r>
              <a:rPr lang="en-US" sz="1000" dirty="0">
                <a:solidFill>
                  <a:schemeClr val="bg2">
                    <a:lumMod val="75000"/>
                  </a:schemeClr>
                </a:solidFill>
              </a:rPr>
              <a:t>Source: </a:t>
            </a:r>
            <a:r>
              <a:rPr lang="en-US" sz="1000" dirty="0" err="1">
                <a:solidFill>
                  <a:schemeClr val="bg2">
                    <a:lumMod val="75000"/>
                  </a:schemeClr>
                </a:solidFill>
              </a:rPr>
              <a:t>CarbonRemoval</a:t>
            </a:r>
            <a:endParaRPr lang="en-US" sz="1000" dirty="0">
              <a:solidFill>
                <a:schemeClr val="bg2">
                  <a:lumMod val="75000"/>
                </a:schemeClr>
              </a:solidFill>
            </a:endParaRPr>
          </a:p>
          <a:p>
            <a:r>
              <a:rPr lang="en-US" sz="1000" dirty="0" err="1">
                <a:solidFill>
                  <a:schemeClr val="bg2">
                    <a:lumMod val="75000"/>
                  </a:schemeClr>
                </a:solidFill>
              </a:rPr>
              <a:t>Bisotti</a:t>
            </a:r>
            <a:r>
              <a:rPr lang="en-US" sz="1000" dirty="0">
                <a:solidFill>
                  <a:schemeClr val="bg2">
                    <a:lumMod val="75000"/>
                  </a:schemeClr>
                </a:solidFill>
              </a:rPr>
              <a:t> et al 2023.</a:t>
            </a:r>
          </a:p>
        </p:txBody>
      </p:sp>
      <p:pic>
        <p:nvPicPr>
          <p:cNvPr id="4" name="Picture 3">
            <a:extLst>
              <a:ext uri="{FF2B5EF4-FFF2-40B4-BE49-F238E27FC236}">
                <a16:creationId xmlns:a16="http://schemas.microsoft.com/office/drawing/2014/main" id="{4000C842-EA80-9826-11C5-25C8C06FAB91}"/>
              </a:ext>
            </a:extLst>
          </p:cNvPr>
          <p:cNvPicPr>
            <a:picLocks noChangeAspect="1"/>
          </p:cNvPicPr>
          <p:nvPr/>
        </p:nvPicPr>
        <p:blipFill>
          <a:blip r:embed="rId3"/>
          <a:stretch>
            <a:fillRect/>
          </a:stretch>
        </p:blipFill>
        <p:spPr>
          <a:xfrm>
            <a:off x="4721501" y="1043261"/>
            <a:ext cx="4140000" cy="3694158"/>
          </a:xfrm>
          <a:prstGeom prst="rect">
            <a:avLst/>
          </a:prstGeom>
        </p:spPr>
      </p:pic>
      <p:sp>
        <p:nvSpPr>
          <p:cNvPr id="5" name="Text Placeholder 5">
            <a:extLst>
              <a:ext uri="{FF2B5EF4-FFF2-40B4-BE49-F238E27FC236}">
                <a16:creationId xmlns:a16="http://schemas.microsoft.com/office/drawing/2014/main" id="{6E8CEBB7-646F-199A-DE04-54AF067CD6D2}"/>
              </a:ext>
            </a:extLst>
          </p:cNvPr>
          <p:cNvSpPr txBox="1">
            <a:spLocks/>
          </p:cNvSpPr>
          <p:nvPr/>
        </p:nvSpPr>
        <p:spPr>
          <a:xfrm>
            <a:off x="883548" y="1703085"/>
            <a:ext cx="3680449" cy="1749031"/>
          </a:xfrm>
          <a:prstGeom prst="rect">
            <a:avLst/>
          </a:prstGeom>
        </p:spPr>
        <p:txBody>
          <a:bodyPr vert="horz" lIns="91440" tIns="45720" rIns="91440" bIns="45720" rtlCol="0" anchor="t" anchorCtr="0">
            <a:noAutofit/>
          </a:bodyPr>
          <a:lstStyle>
            <a:lvl1pPr marL="0" indent="0" algn="l" defTabSz="457200" rtl="0" eaLnBrk="1" latinLnBrk="0" hangingPunct="1">
              <a:spcBef>
                <a:spcPct val="20000"/>
              </a:spcBef>
              <a:buFont typeface="Arial"/>
              <a:buNone/>
              <a:defRPr sz="2400" b="1"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2000" b="1"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800" b="1"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1"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1" kern="1200">
                <a:solidFill>
                  <a:schemeClr val="tx1"/>
                </a:solidFill>
                <a:latin typeface="Arial"/>
                <a:ea typeface="+mn-ea"/>
                <a:cs typeface="Arial"/>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342900" indent="-342900">
              <a:buFont typeface="Arial" panose="020B0604020202020204" pitchFamily="34" charset="0"/>
              <a:buChar char="•"/>
            </a:pPr>
            <a:r>
              <a:rPr lang="en-US" sz="1200" b="0" dirty="0" err="1"/>
              <a:t>NorDAC</a:t>
            </a:r>
            <a:r>
              <a:rPr lang="en-US" sz="1200" b="0" dirty="0"/>
              <a:t> </a:t>
            </a:r>
            <a:r>
              <a:rPr lang="en-US" sz="1200" b="0" dirty="0" err="1"/>
              <a:t>Kollsnes</a:t>
            </a:r>
            <a:r>
              <a:rPr lang="en-US" sz="1200" b="0" dirty="0"/>
              <a:t> large-scale direct air capture project</a:t>
            </a:r>
          </a:p>
          <a:p>
            <a:pPr marL="342900" indent="-342900">
              <a:buFont typeface="Arial" panose="020B0604020202020204" pitchFamily="34" charset="0"/>
              <a:buChar char="•"/>
            </a:pPr>
            <a:r>
              <a:rPr lang="en-US" sz="1200" b="0" dirty="0"/>
              <a:t>Carbon Storage : Northern Lights, </a:t>
            </a:r>
            <a:r>
              <a:rPr lang="en-US" sz="1200" b="0" dirty="0" err="1"/>
              <a:t>Øygarden</a:t>
            </a:r>
            <a:r>
              <a:rPr lang="en-US" sz="1200" b="0" dirty="0"/>
              <a:t> (near Bergen) </a:t>
            </a:r>
          </a:p>
          <a:p>
            <a:pPr marL="342900" indent="-342900">
              <a:buFont typeface="Arial" panose="020B0604020202020204" pitchFamily="34" charset="0"/>
              <a:buChar char="•"/>
            </a:pPr>
            <a:endParaRPr lang="en-US" sz="1200" b="0" dirty="0"/>
          </a:p>
          <a:p>
            <a:pPr marL="342900" indent="-342900">
              <a:buFont typeface="Arial" panose="020B0604020202020204" pitchFamily="34" charset="0"/>
              <a:buChar char="•"/>
            </a:pPr>
            <a:r>
              <a:rPr lang="en-US" sz="1200" b="0" dirty="0"/>
              <a:t>Capacity (Target) : </a:t>
            </a:r>
          </a:p>
          <a:p>
            <a:pPr marL="800100" lvl="1" indent="-342900">
              <a:buFont typeface="Arial" panose="020B0604020202020204" pitchFamily="34" charset="0"/>
              <a:buChar char="•"/>
            </a:pPr>
            <a:r>
              <a:rPr lang="en-US" sz="1200" b="0" dirty="0"/>
              <a:t>500,000 </a:t>
            </a:r>
            <a:r>
              <a:rPr lang="en-US" sz="1200" b="0" dirty="0" err="1"/>
              <a:t>tonnes</a:t>
            </a:r>
            <a:r>
              <a:rPr lang="en-US" sz="1200" b="0" dirty="0"/>
              <a:t> annually for the first phase</a:t>
            </a:r>
          </a:p>
          <a:p>
            <a:pPr marL="800100" lvl="1" indent="-342900">
              <a:buFont typeface="Arial" panose="020B0604020202020204" pitchFamily="34" charset="0"/>
              <a:buChar char="•"/>
            </a:pPr>
            <a:r>
              <a:rPr lang="en-US" sz="1200" b="0" dirty="0"/>
              <a:t>1,000,000 </a:t>
            </a:r>
            <a:r>
              <a:rPr lang="en-US" sz="1200" b="0" dirty="0" err="1"/>
              <a:t>tonnes</a:t>
            </a:r>
            <a:r>
              <a:rPr lang="en-US" sz="1200" b="0" dirty="0"/>
              <a:t> annually for the second phase</a:t>
            </a:r>
          </a:p>
          <a:p>
            <a:pPr marL="800100" lvl="1" indent="-342900">
              <a:buFont typeface="Arial" panose="020B0604020202020204" pitchFamily="34" charset="0"/>
              <a:buChar char="•"/>
            </a:pPr>
            <a:endParaRPr lang="en-US" sz="1200" b="0" dirty="0"/>
          </a:p>
          <a:p>
            <a:pPr marL="342900" indent="-342900">
              <a:buFont typeface="Arial" panose="020B0604020202020204" pitchFamily="34" charset="0"/>
              <a:buChar char="•"/>
            </a:pPr>
            <a:r>
              <a:rPr lang="en-US" sz="1200" b="0" dirty="0"/>
              <a:t>Funding : ~USD 2,4 M from Enova for a feasibility study.</a:t>
            </a:r>
          </a:p>
          <a:p>
            <a:pPr marL="342900" indent="-342900">
              <a:buFont typeface="Arial" panose="020B0604020202020204" pitchFamily="34" charset="0"/>
              <a:buChar char="•"/>
            </a:pPr>
            <a:r>
              <a:rPr lang="en-US" sz="1200" b="0" dirty="0"/>
              <a:t>Cost estimate: 216-389 USD/</a:t>
            </a:r>
            <a:r>
              <a:rPr lang="en-US" sz="1200" b="0" dirty="0" err="1"/>
              <a:t>tonnes</a:t>
            </a:r>
            <a:r>
              <a:rPr lang="en-US" sz="1200" b="0" dirty="0"/>
              <a:t> CO2</a:t>
            </a:r>
          </a:p>
          <a:p>
            <a:pPr marL="342900" indent="-342900">
              <a:buFont typeface="Arial" panose="020B0604020202020204" pitchFamily="34" charset="0"/>
              <a:buChar char="•"/>
            </a:pPr>
            <a:endParaRPr lang="en-US" sz="1200" b="0" dirty="0"/>
          </a:p>
        </p:txBody>
      </p:sp>
      <p:pic>
        <p:nvPicPr>
          <p:cNvPr id="8" name="Picture 7">
            <a:extLst>
              <a:ext uri="{FF2B5EF4-FFF2-40B4-BE49-F238E27FC236}">
                <a16:creationId xmlns:a16="http://schemas.microsoft.com/office/drawing/2014/main" id="{76542C06-205C-D53F-B589-BB4FA7004433}"/>
              </a:ext>
            </a:extLst>
          </p:cNvPr>
          <p:cNvPicPr>
            <a:picLocks noChangeAspect="1"/>
          </p:cNvPicPr>
          <p:nvPr/>
        </p:nvPicPr>
        <p:blipFill>
          <a:blip r:embed="rId4"/>
          <a:stretch>
            <a:fillRect/>
          </a:stretch>
        </p:blipFill>
        <p:spPr>
          <a:xfrm>
            <a:off x="890730" y="1090270"/>
            <a:ext cx="3600000" cy="426427"/>
          </a:xfrm>
          <a:prstGeom prst="rect">
            <a:avLst/>
          </a:prstGeom>
        </p:spPr>
      </p:pic>
      <p:sp>
        <p:nvSpPr>
          <p:cNvPr id="6" name="TextBox 5">
            <a:extLst>
              <a:ext uri="{FF2B5EF4-FFF2-40B4-BE49-F238E27FC236}">
                <a16:creationId xmlns:a16="http://schemas.microsoft.com/office/drawing/2014/main" id="{F2C1D241-EC49-2B20-AF22-BF161F588404}"/>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17</a:t>
            </a:r>
          </a:p>
        </p:txBody>
      </p:sp>
    </p:spTree>
    <p:extLst>
      <p:ext uri="{BB962C8B-B14F-4D97-AF65-F5344CB8AC3E}">
        <p14:creationId xmlns:p14="http://schemas.microsoft.com/office/powerpoint/2010/main" val="4181991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Advancement-Compilation</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Image: Ozkan et al 2022</a:t>
            </a:r>
          </a:p>
        </p:txBody>
      </p:sp>
      <p:pic>
        <p:nvPicPr>
          <p:cNvPr id="4" name="Picture 3">
            <a:extLst>
              <a:ext uri="{FF2B5EF4-FFF2-40B4-BE49-F238E27FC236}">
                <a16:creationId xmlns:a16="http://schemas.microsoft.com/office/drawing/2014/main" id="{1F9A452F-BC2F-41BA-E4C1-87542E3D9E17}"/>
              </a:ext>
            </a:extLst>
          </p:cNvPr>
          <p:cNvPicPr>
            <a:picLocks noChangeAspect="1"/>
          </p:cNvPicPr>
          <p:nvPr/>
        </p:nvPicPr>
        <p:blipFill>
          <a:blip r:embed="rId3"/>
          <a:stretch>
            <a:fillRect/>
          </a:stretch>
        </p:blipFill>
        <p:spPr>
          <a:xfrm>
            <a:off x="2212243" y="760288"/>
            <a:ext cx="5364000" cy="3957672"/>
          </a:xfrm>
          <a:prstGeom prst="rect">
            <a:avLst/>
          </a:prstGeom>
        </p:spPr>
      </p:pic>
      <p:sp>
        <p:nvSpPr>
          <p:cNvPr id="5" name="Oval 4">
            <a:extLst>
              <a:ext uri="{FF2B5EF4-FFF2-40B4-BE49-F238E27FC236}">
                <a16:creationId xmlns:a16="http://schemas.microsoft.com/office/drawing/2014/main" id="{6BC742A7-A5B6-59A8-E3D5-82897F771C81}"/>
              </a:ext>
            </a:extLst>
          </p:cNvPr>
          <p:cNvSpPr/>
          <p:nvPr/>
        </p:nvSpPr>
        <p:spPr>
          <a:xfrm>
            <a:off x="3400746" y="1602769"/>
            <a:ext cx="452063" cy="246221"/>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87B9933E-DF17-6155-0128-142B32C89442}"/>
              </a:ext>
            </a:extLst>
          </p:cNvPr>
          <p:cNvSpPr/>
          <p:nvPr/>
        </p:nvSpPr>
        <p:spPr>
          <a:xfrm>
            <a:off x="3400746" y="2087374"/>
            <a:ext cx="626724" cy="246221"/>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1943B97A-1DE7-52A4-42FF-54541CE27B05}"/>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18</a:t>
            </a:r>
          </a:p>
        </p:txBody>
      </p:sp>
    </p:spTree>
    <p:extLst>
      <p:ext uri="{BB962C8B-B14F-4D97-AF65-F5344CB8AC3E}">
        <p14:creationId xmlns:p14="http://schemas.microsoft.com/office/powerpoint/2010/main" val="108250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Predicting the future ?</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Source: IEA Report A Key Technology for Net Zero</a:t>
            </a:r>
          </a:p>
        </p:txBody>
      </p:sp>
      <p:sp>
        <p:nvSpPr>
          <p:cNvPr id="3" name="Text Placeholder 5">
            <a:extLst>
              <a:ext uri="{FF2B5EF4-FFF2-40B4-BE49-F238E27FC236}">
                <a16:creationId xmlns:a16="http://schemas.microsoft.com/office/drawing/2014/main" id="{4C8AA00B-8E92-0D60-E590-13B81E5ECFEB}"/>
              </a:ext>
            </a:extLst>
          </p:cNvPr>
          <p:cNvSpPr txBox="1">
            <a:spLocks/>
          </p:cNvSpPr>
          <p:nvPr/>
        </p:nvSpPr>
        <p:spPr>
          <a:xfrm>
            <a:off x="926986" y="1833311"/>
            <a:ext cx="3994335" cy="2121299"/>
          </a:xfrm>
          <a:prstGeom prst="rect">
            <a:avLst/>
          </a:prstGeom>
        </p:spPr>
        <p:txBody>
          <a:bodyPr vert="horz" lIns="91440" tIns="45720" rIns="91440" bIns="45720" rtlCol="0" anchor="t" anchorCtr="0">
            <a:noAutofit/>
          </a:bodyPr>
          <a:lstStyle>
            <a:lvl1pPr marL="0" indent="0" algn="l" defTabSz="457200" rtl="0" eaLnBrk="1" latinLnBrk="0" hangingPunct="1">
              <a:spcBef>
                <a:spcPct val="20000"/>
              </a:spcBef>
              <a:buFont typeface="Arial"/>
              <a:buNone/>
              <a:defRPr sz="2400" b="1"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2000" b="1"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800" b="1"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1"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1" kern="1200">
                <a:solidFill>
                  <a:schemeClr val="tx1"/>
                </a:solidFill>
                <a:latin typeface="Arial"/>
                <a:ea typeface="+mn-ea"/>
                <a:cs typeface="Arial"/>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342900" indent="-342900">
              <a:buFont typeface="Arial" panose="020B0604020202020204" pitchFamily="34" charset="0"/>
              <a:buChar char="•"/>
            </a:pPr>
            <a:r>
              <a:rPr lang="en-US" sz="1800" b="0" dirty="0"/>
              <a:t>Around 10,000 </a:t>
            </a:r>
            <a:r>
              <a:rPr lang="en-US" sz="1800" b="0" dirty="0" err="1"/>
              <a:t>tonnes</a:t>
            </a:r>
            <a:r>
              <a:rPr lang="en-US" sz="1800" b="0" dirty="0"/>
              <a:t> of CO2</a:t>
            </a:r>
          </a:p>
          <a:p>
            <a:pPr marL="342900" indent="-342900">
              <a:buFont typeface="Arial" panose="020B0604020202020204" pitchFamily="34" charset="0"/>
              <a:buChar char="•"/>
            </a:pPr>
            <a:r>
              <a:rPr lang="en-US" sz="1800" b="0" dirty="0"/>
              <a:t>27 DAC plants operating</a:t>
            </a:r>
          </a:p>
          <a:p>
            <a:endParaRPr lang="en-US" sz="1800" b="0" dirty="0"/>
          </a:p>
          <a:p>
            <a:pPr marL="342900" indent="-342900">
              <a:buFont typeface="Arial" panose="020B0604020202020204" pitchFamily="34" charset="0"/>
              <a:buChar char="•"/>
            </a:pPr>
            <a:r>
              <a:rPr lang="en-US" sz="1800" b="0" dirty="0"/>
              <a:t>130 + facilities in various development stages</a:t>
            </a:r>
          </a:p>
          <a:p>
            <a:pPr marL="342900" indent="-342900">
              <a:buFont typeface="Arial" panose="020B0604020202020204" pitchFamily="34" charset="0"/>
              <a:buChar char="•"/>
            </a:pPr>
            <a:r>
              <a:rPr lang="en-US" sz="1800" b="0" dirty="0"/>
              <a:t>By 2030, 75M </a:t>
            </a:r>
            <a:r>
              <a:rPr lang="en-US" sz="1800" b="0" dirty="0" err="1"/>
              <a:t>tonnes</a:t>
            </a:r>
            <a:r>
              <a:rPr lang="en-US" sz="1800" b="0" dirty="0"/>
              <a:t> of CO2</a:t>
            </a:r>
          </a:p>
          <a:p>
            <a:pPr marL="342900" indent="-342900">
              <a:buFont typeface="Arial" panose="020B0604020202020204" pitchFamily="34" charset="0"/>
              <a:buChar char="•"/>
            </a:pPr>
            <a:endParaRPr lang="en-US" sz="1800" b="0" dirty="0"/>
          </a:p>
        </p:txBody>
      </p:sp>
      <p:pic>
        <p:nvPicPr>
          <p:cNvPr id="5" name="Picture 4">
            <a:extLst>
              <a:ext uri="{FF2B5EF4-FFF2-40B4-BE49-F238E27FC236}">
                <a16:creationId xmlns:a16="http://schemas.microsoft.com/office/drawing/2014/main" id="{274E43BA-9C85-40AF-4B3E-E4EFAD2ECBA2}"/>
              </a:ext>
            </a:extLst>
          </p:cNvPr>
          <p:cNvPicPr>
            <a:picLocks noChangeAspect="1"/>
          </p:cNvPicPr>
          <p:nvPr/>
        </p:nvPicPr>
        <p:blipFill>
          <a:blip r:embed="rId3"/>
          <a:stretch>
            <a:fillRect/>
          </a:stretch>
        </p:blipFill>
        <p:spPr>
          <a:xfrm>
            <a:off x="4682875" y="2207793"/>
            <a:ext cx="4320000" cy="1372333"/>
          </a:xfrm>
          <a:prstGeom prst="rect">
            <a:avLst/>
          </a:prstGeom>
        </p:spPr>
      </p:pic>
      <p:sp>
        <p:nvSpPr>
          <p:cNvPr id="4" name="TextBox 3">
            <a:extLst>
              <a:ext uri="{FF2B5EF4-FFF2-40B4-BE49-F238E27FC236}">
                <a16:creationId xmlns:a16="http://schemas.microsoft.com/office/drawing/2014/main" id="{375C11CD-D990-9320-7504-C618F0040E4F}"/>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19</a:t>
            </a:r>
          </a:p>
        </p:txBody>
      </p:sp>
    </p:spTree>
    <p:extLst>
      <p:ext uri="{BB962C8B-B14F-4D97-AF65-F5344CB8AC3E}">
        <p14:creationId xmlns:p14="http://schemas.microsoft.com/office/powerpoint/2010/main" val="257198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Agenda</a:t>
            </a:r>
          </a:p>
        </p:txBody>
      </p:sp>
      <p:sp>
        <p:nvSpPr>
          <p:cNvPr id="11" name="TextBox 10">
            <a:extLst>
              <a:ext uri="{FF2B5EF4-FFF2-40B4-BE49-F238E27FC236}">
                <a16:creationId xmlns:a16="http://schemas.microsoft.com/office/drawing/2014/main" id="{E3C1E857-7BF3-9880-7A23-508FE3A8744E}"/>
              </a:ext>
            </a:extLst>
          </p:cNvPr>
          <p:cNvSpPr txBox="1"/>
          <p:nvPr/>
        </p:nvSpPr>
        <p:spPr>
          <a:xfrm>
            <a:off x="926986" y="1017478"/>
            <a:ext cx="7934515"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Introduction</a:t>
            </a:r>
          </a:p>
          <a:p>
            <a:pPr marL="285750" indent="-285750">
              <a:buFont typeface="Arial" panose="020B0604020202020204" pitchFamily="34" charset="0"/>
              <a:buChar char="•"/>
            </a:pPr>
            <a:r>
              <a:rPr lang="en-US" sz="1600" dirty="0"/>
              <a:t>Direct Air Capture of Carbon Dioxide</a:t>
            </a:r>
          </a:p>
          <a:p>
            <a:pPr marL="742950" lvl="1" indent="-285750">
              <a:buFont typeface="Arial" panose="020B0604020202020204" pitchFamily="34" charset="0"/>
              <a:buChar char="•"/>
            </a:pPr>
            <a:r>
              <a:rPr lang="en-US" sz="1600" dirty="0"/>
              <a:t>Main Technologies</a:t>
            </a:r>
          </a:p>
          <a:p>
            <a:pPr marL="742950" lvl="1" indent="-285750">
              <a:buFont typeface="Arial" panose="020B0604020202020204" pitchFamily="34" charset="0"/>
              <a:buChar char="•"/>
            </a:pPr>
            <a:r>
              <a:rPr lang="en-US" sz="1600" dirty="0"/>
              <a:t>Emerging Technologies</a:t>
            </a:r>
          </a:p>
          <a:p>
            <a:pPr marL="285750" indent="-285750">
              <a:buFont typeface="Arial" panose="020B0604020202020204" pitchFamily="34" charset="0"/>
              <a:buChar char="•"/>
            </a:pPr>
            <a:r>
              <a:rPr lang="en-US" sz="1600" dirty="0"/>
              <a:t>Economics</a:t>
            </a:r>
          </a:p>
          <a:p>
            <a:pPr marL="742950" lvl="1" indent="-285750">
              <a:buFont typeface="Arial" panose="020B0604020202020204" pitchFamily="34" charset="0"/>
              <a:buChar char="•"/>
            </a:pPr>
            <a:r>
              <a:rPr lang="en-US" sz="1600" dirty="0"/>
              <a:t>Cost Estimates</a:t>
            </a:r>
          </a:p>
          <a:p>
            <a:pPr marL="742950" lvl="1" indent="-285750">
              <a:buFont typeface="Arial" panose="020B0604020202020204" pitchFamily="34" charset="0"/>
              <a:buChar char="•"/>
            </a:pPr>
            <a:r>
              <a:rPr lang="en-US" sz="1600" dirty="0"/>
              <a:t>Potential Profit</a:t>
            </a:r>
          </a:p>
          <a:p>
            <a:pPr marL="285750" indent="-285750">
              <a:buFont typeface="Arial" panose="020B0604020202020204" pitchFamily="34" charset="0"/>
              <a:buChar char="•"/>
            </a:pPr>
            <a:r>
              <a:rPr lang="en-US" sz="1600" dirty="0"/>
              <a:t>Advancement</a:t>
            </a:r>
          </a:p>
          <a:p>
            <a:pPr marL="285750" indent="-285750">
              <a:buFont typeface="Arial" panose="020B0604020202020204" pitchFamily="34" charset="0"/>
              <a:buChar char="•"/>
            </a:pPr>
            <a:r>
              <a:rPr lang="en-US" sz="1600" dirty="0"/>
              <a:t>Predicting The Future</a:t>
            </a:r>
          </a:p>
          <a:p>
            <a:pPr marL="742950" lvl="1" indent="-285750">
              <a:buFont typeface="Arial" panose="020B0604020202020204" pitchFamily="34" charset="0"/>
              <a:buChar char="•"/>
            </a:pPr>
            <a:r>
              <a:rPr lang="en-US" sz="1600" dirty="0"/>
              <a:t>Contributions</a:t>
            </a:r>
          </a:p>
          <a:p>
            <a:pPr marL="742950" lvl="1" indent="-285750">
              <a:buFont typeface="Arial" panose="020B0604020202020204" pitchFamily="34" charset="0"/>
              <a:buChar char="•"/>
            </a:pPr>
            <a:r>
              <a:rPr lang="en-US" sz="1600" dirty="0"/>
              <a:t>Energy Requirement</a:t>
            </a:r>
          </a:p>
          <a:p>
            <a:pPr marL="742950" lvl="1" indent="-285750">
              <a:buFont typeface="Arial" panose="020B0604020202020204" pitchFamily="34" charset="0"/>
              <a:buChar char="•"/>
            </a:pPr>
            <a:r>
              <a:rPr lang="en-US" sz="1600" dirty="0"/>
              <a:t>Controversy</a:t>
            </a:r>
          </a:p>
          <a:p>
            <a:pPr marL="742950" lvl="1" indent="-285750">
              <a:buFont typeface="Arial" panose="020B0604020202020204" pitchFamily="34" charset="0"/>
              <a:buChar char="•"/>
            </a:pPr>
            <a:r>
              <a:rPr lang="en-US" sz="1600" dirty="0"/>
              <a:t>DAC in Global Journey to Net Zero</a:t>
            </a:r>
          </a:p>
          <a:p>
            <a:pPr marL="285750" indent="-285750">
              <a:buFont typeface="Arial" panose="020B0604020202020204" pitchFamily="34" charset="0"/>
              <a:buChar char="•"/>
            </a:pPr>
            <a:r>
              <a:rPr lang="en-US" sz="1600" dirty="0"/>
              <a:t>Summary</a:t>
            </a:r>
          </a:p>
        </p:txBody>
      </p:sp>
      <p:sp>
        <p:nvSpPr>
          <p:cNvPr id="3" name="TextBox 2">
            <a:extLst>
              <a:ext uri="{FF2B5EF4-FFF2-40B4-BE49-F238E27FC236}">
                <a16:creationId xmlns:a16="http://schemas.microsoft.com/office/drawing/2014/main" id="{907AE061-166D-4B20-770C-C54825A358A9}"/>
              </a:ext>
            </a:extLst>
          </p:cNvPr>
          <p:cNvSpPr txBox="1"/>
          <p:nvPr/>
        </p:nvSpPr>
        <p:spPr>
          <a:xfrm>
            <a:off x="118871" y="4556908"/>
            <a:ext cx="231006" cy="307777"/>
          </a:xfrm>
          <a:prstGeom prst="rect">
            <a:avLst/>
          </a:prstGeom>
          <a:noFill/>
        </p:spPr>
        <p:txBody>
          <a:bodyPr wrap="square" rtlCol="0">
            <a:spAutoFit/>
          </a:bodyPr>
          <a:lstStyle/>
          <a:p>
            <a:r>
              <a:rPr lang="en-US" sz="1400" b="1" dirty="0">
                <a:solidFill>
                  <a:schemeClr val="bg1"/>
                </a:solidFill>
                <a:latin typeface="+mj-lt"/>
              </a:rPr>
              <a:t>2</a:t>
            </a:r>
          </a:p>
        </p:txBody>
      </p:sp>
    </p:spTree>
    <p:extLst>
      <p:ext uri="{BB962C8B-B14F-4D97-AF65-F5344CB8AC3E}">
        <p14:creationId xmlns:p14="http://schemas.microsoft.com/office/powerpoint/2010/main" val="2921686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Predicting the future ?</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Image: World Data</a:t>
            </a:r>
          </a:p>
        </p:txBody>
      </p:sp>
      <p:pic>
        <p:nvPicPr>
          <p:cNvPr id="6" name="Picture 5">
            <a:extLst>
              <a:ext uri="{FF2B5EF4-FFF2-40B4-BE49-F238E27FC236}">
                <a16:creationId xmlns:a16="http://schemas.microsoft.com/office/drawing/2014/main" id="{50EECDAB-A369-9AFC-D045-AA0F42811B68}"/>
              </a:ext>
            </a:extLst>
          </p:cNvPr>
          <p:cNvPicPr>
            <a:picLocks noChangeAspect="1"/>
          </p:cNvPicPr>
          <p:nvPr/>
        </p:nvPicPr>
        <p:blipFill>
          <a:blip r:embed="rId3"/>
          <a:stretch>
            <a:fillRect/>
          </a:stretch>
        </p:blipFill>
        <p:spPr>
          <a:xfrm>
            <a:off x="1890000" y="1040439"/>
            <a:ext cx="5760000" cy="3546020"/>
          </a:xfrm>
          <a:prstGeom prst="rect">
            <a:avLst/>
          </a:prstGeom>
        </p:spPr>
      </p:pic>
      <p:sp>
        <p:nvSpPr>
          <p:cNvPr id="3" name="TextBox 2">
            <a:extLst>
              <a:ext uri="{FF2B5EF4-FFF2-40B4-BE49-F238E27FC236}">
                <a16:creationId xmlns:a16="http://schemas.microsoft.com/office/drawing/2014/main" id="{C17D941C-9FB8-6DEC-35B6-EBB12E8CA83B}"/>
              </a:ext>
            </a:extLst>
          </p:cNvPr>
          <p:cNvSpPr txBox="1"/>
          <p:nvPr/>
        </p:nvSpPr>
        <p:spPr>
          <a:xfrm>
            <a:off x="118871" y="4556908"/>
            <a:ext cx="231006" cy="307777"/>
          </a:xfrm>
          <a:prstGeom prst="rect">
            <a:avLst/>
          </a:prstGeom>
          <a:noFill/>
        </p:spPr>
        <p:txBody>
          <a:bodyPr wrap="square" rtlCol="0">
            <a:spAutoFit/>
          </a:bodyPr>
          <a:lstStyle/>
          <a:p>
            <a:r>
              <a:rPr lang="en-US" sz="1400" b="1" dirty="0">
                <a:solidFill>
                  <a:schemeClr val="bg1"/>
                </a:solidFill>
                <a:latin typeface="+mj-lt"/>
              </a:rPr>
              <a:t>2</a:t>
            </a:r>
          </a:p>
        </p:txBody>
      </p:sp>
      <p:sp>
        <p:nvSpPr>
          <p:cNvPr id="4" name="TextBox 3">
            <a:extLst>
              <a:ext uri="{FF2B5EF4-FFF2-40B4-BE49-F238E27FC236}">
                <a16:creationId xmlns:a16="http://schemas.microsoft.com/office/drawing/2014/main" id="{DD141F9A-A5DA-4784-EBBC-BEF3E4910F5A}"/>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20</a:t>
            </a:r>
          </a:p>
        </p:txBody>
      </p:sp>
    </p:spTree>
    <p:extLst>
      <p:ext uri="{BB962C8B-B14F-4D97-AF65-F5344CB8AC3E}">
        <p14:creationId xmlns:p14="http://schemas.microsoft.com/office/powerpoint/2010/main" val="2729596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Predicting the future ?</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Image: World Data</a:t>
            </a:r>
          </a:p>
        </p:txBody>
      </p:sp>
      <p:pic>
        <p:nvPicPr>
          <p:cNvPr id="4" name="Picture 3">
            <a:extLst>
              <a:ext uri="{FF2B5EF4-FFF2-40B4-BE49-F238E27FC236}">
                <a16:creationId xmlns:a16="http://schemas.microsoft.com/office/drawing/2014/main" id="{2AC58757-D1B2-6FC0-F191-B7C78B9E3330}"/>
              </a:ext>
            </a:extLst>
          </p:cNvPr>
          <p:cNvPicPr>
            <a:picLocks noChangeAspect="1"/>
          </p:cNvPicPr>
          <p:nvPr/>
        </p:nvPicPr>
        <p:blipFill>
          <a:blip r:embed="rId3"/>
          <a:stretch>
            <a:fillRect/>
          </a:stretch>
        </p:blipFill>
        <p:spPr>
          <a:xfrm>
            <a:off x="1692000" y="995649"/>
            <a:ext cx="5760000" cy="3635600"/>
          </a:xfrm>
          <a:prstGeom prst="rect">
            <a:avLst/>
          </a:prstGeom>
        </p:spPr>
      </p:pic>
      <p:pic>
        <p:nvPicPr>
          <p:cNvPr id="7" name="Picture 6">
            <a:extLst>
              <a:ext uri="{FF2B5EF4-FFF2-40B4-BE49-F238E27FC236}">
                <a16:creationId xmlns:a16="http://schemas.microsoft.com/office/drawing/2014/main" id="{4FA77E3D-82E6-D4B2-BF79-67A203634352}"/>
              </a:ext>
            </a:extLst>
          </p:cNvPr>
          <p:cNvPicPr>
            <a:picLocks noChangeAspect="1"/>
          </p:cNvPicPr>
          <p:nvPr/>
        </p:nvPicPr>
        <p:blipFill>
          <a:blip r:embed="rId4"/>
          <a:stretch>
            <a:fillRect/>
          </a:stretch>
        </p:blipFill>
        <p:spPr>
          <a:xfrm>
            <a:off x="2478267" y="1854831"/>
            <a:ext cx="2484000" cy="1192001"/>
          </a:xfrm>
          <a:prstGeom prst="rect">
            <a:avLst/>
          </a:prstGeom>
        </p:spPr>
      </p:pic>
      <p:sp>
        <p:nvSpPr>
          <p:cNvPr id="8" name="Rectangle 7">
            <a:extLst>
              <a:ext uri="{FF2B5EF4-FFF2-40B4-BE49-F238E27FC236}">
                <a16:creationId xmlns:a16="http://schemas.microsoft.com/office/drawing/2014/main" id="{4622C9AC-CE15-9C75-CD38-76AFBF57B045}"/>
              </a:ext>
            </a:extLst>
          </p:cNvPr>
          <p:cNvSpPr/>
          <p:nvPr/>
        </p:nvSpPr>
        <p:spPr>
          <a:xfrm>
            <a:off x="3514382" y="1736985"/>
            <a:ext cx="1538386" cy="65519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t>with 0.2 - 2% contribution??</a:t>
            </a:r>
          </a:p>
        </p:txBody>
      </p:sp>
      <p:sp>
        <p:nvSpPr>
          <p:cNvPr id="3" name="TextBox 2">
            <a:extLst>
              <a:ext uri="{FF2B5EF4-FFF2-40B4-BE49-F238E27FC236}">
                <a16:creationId xmlns:a16="http://schemas.microsoft.com/office/drawing/2014/main" id="{16068AF2-1626-D800-A81F-EDE907426D82}"/>
              </a:ext>
            </a:extLst>
          </p:cNvPr>
          <p:cNvSpPr txBox="1"/>
          <p:nvPr/>
        </p:nvSpPr>
        <p:spPr>
          <a:xfrm>
            <a:off x="118871" y="4556908"/>
            <a:ext cx="231006" cy="307777"/>
          </a:xfrm>
          <a:prstGeom prst="rect">
            <a:avLst/>
          </a:prstGeom>
          <a:noFill/>
        </p:spPr>
        <p:txBody>
          <a:bodyPr wrap="square" rtlCol="0">
            <a:spAutoFit/>
          </a:bodyPr>
          <a:lstStyle/>
          <a:p>
            <a:r>
              <a:rPr lang="en-US" sz="1400" b="1" dirty="0">
                <a:solidFill>
                  <a:schemeClr val="bg1"/>
                </a:solidFill>
                <a:latin typeface="+mj-lt"/>
              </a:rPr>
              <a:t>2</a:t>
            </a:r>
          </a:p>
        </p:txBody>
      </p:sp>
      <p:sp>
        <p:nvSpPr>
          <p:cNvPr id="5" name="TextBox 4">
            <a:extLst>
              <a:ext uri="{FF2B5EF4-FFF2-40B4-BE49-F238E27FC236}">
                <a16:creationId xmlns:a16="http://schemas.microsoft.com/office/drawing/2014/main" id="{066B95FF-E6FA-5977-E31B-1877142A83F3}"/>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21</a:t>
            </a:r>
          </a:p>
        </p:txBody>
      </p:sp>
    </p:spTree>
    <p:extLst>
      <p:ext uri="{BB962C8B-B14F-4D97-AF65-F5344CB8AC3E}">
        <p14:creationId xmlns:p14="http://schemas.microsoft.com/office/powerpoint/2010/main" val="4052065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Predicting the future ?</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Image: World Data</a:t>
            </a:r>
          </a:p>
        </p:txBody>
      </p:sp>
      <p:pic>
        <p:nvPicPr>
          <p:cNvPr id="5" name="Picture 4">
            <a:extLst>
              <a:ext uri="{FF2B5EF4-FFF2-40B4-BE49-F238E27FC236}">
                <a16:creationId xmlns:a16="http://schemas.microsoft.com/office/drawing/2014/main" id="{30D3F45B-FD42-DE11-DCCA-5721B9C5B544}"/>
              </a:ext>
            </a:extLst>
          </p:cNvPr>
          <p:cNvPicPr>
            <a:picLocks noChangeAspect="1"/>
          </p:cNvPicPr>
          <p:nvPr/>
        </p:nvPicPr>
        <p:blipFill>
          <a:blip r:embed="rId3"/>
          <a:stretch>
            <a:fillRect/>
          </a:stretch>
        </p:blipFill>
        <p:spPr>
          <a:xfrm>
            <a:off x="2626243" y="861641"/>
            <a:ext cx="4536000" cy="3875778"/>
          </a:xfrm>
          <a:prstGeom prst="rect">
            <a:avLst/>
          </a:prstGeom>
        </p:spPr>
      </p:pic>
      <p:sp>
        <p:nvSpPr>
          <p:cNvPr id="3" name="TextBox 2">
            <a:extLst>
              <a:ext uri="{FF2B5EF4-FFF2-40B4-BE49-F238E27FC236}">
                <a16:creationId xmlns:a16="http://schemas.microsoft.com/office/drawing/2014/main" id="{DA29B967-C533-C8DF-F186-D79F174A1B8E}"/>
              </a:ext>
            </a:extLst>
          </p:cNvPr>
          <p:cNvSpPr txBox="1"/>
          <p:nvPr/>
        </p:nvSpPr>
        <p:spPr>
          <a:xfrm>
            <a:off x="118871" y="4556908"/>
            <a:ext cx="231006" cy="307777"/>
          </a:xfrm>
          <a:prstGeom prst="rect">
            <a:avLst/>
          </a:prstGeom>
          <a:noFill/>
        </p:spPr>
        <p:txBody>
          <a:bodyPr wrap="square" rtlCol="0">
            <a:spAutoFit/>
          </a:bodyPr>
          <a:lstStyle/>
          <a:p>
            <a:r>
              <a:rPr lang="en-US" sz="1400" b="1" dirty="0">
                <a:solidFill>
                  <a:schemeClr val="bg1"/>
                </a:solidFill>
                <a:latin typeface="+mj-lt"/>
              </a:rPr>
              <a:t>2</a:t>
            </a:r>
          </a:p>
        </p:txBody>
      </p:sp>
      <p:sp>
        <p:nvSpPr>
          <p:cNvPr id="4" name="TextBox 3">
            <a:extLst>
              <a:ext uri="{FF2B5EF4-FFF2-40B4-BE49-F238E27FC236}">
                <a16:creationId xmlns:a16="http://schemas.microsoft.com/office/drawing/2014/main" id="{EFB4CF57-AF0B-8E73-D207-5E88888528A8}"/>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22</a:t>
            </a:r>
          </a:p>
        </p:txBody>
      </p:sp>
    </p:spTree>
    <p:extLst>
      <p:ext uri="{BB962C8B-B14F-4D97-AF65-F5344CB8AC3E}">
        <p14:creationId xmlns:p14="http://schemas.microsoft.com/office/powerpoint/2010/main" val="1405210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Predicting the future – Energy Req.</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Image: Ozkan et al 2022</a:t>
            </a:r>
          </a:p>
        </p:txBody>
      </p:sp>
      <p:pic>
        <p:nvPicPr>
          <p:cNvPr id="7" name="Picture 6">
            <a:extLst>
              <a:ext uri="{FF2B5EF4-FFF2-40B4-BE49-F238E27FC236}">
                <a16:creationId xmlns:a16="http://schemas.microsoft.com/office/drawing/2014/main" id="{44A9E905-541E-0165-C2B0-E6D3892EB636}"/>
              </a:ext>
            </a:extLst>
          </p:cNvPr>
          <p:cNvPicPr>
            <a:picLocks noChangeAspect="1"/>
          </p:cNvPicPr>
          <p:nvPr/>
        </p:nvPicPr>
        <p:blipFill>
          <a:blip r:embed="rId3"/>
          <a:stretch>
            <a:fillRect/>
          </a:stretch>
        </p:blipFill>
        <p:spPr>
          <a:xfrm>
            <a:off x="1952625" y="866166"/>
            <a:ext cx="5238750" cy="2676525"/>
          </a:xfrm>
          <a:prstGeom prst="rect">
            <a:avLst/>
          </a:prstGeom>
        </p:spPr>
      </p:pic>
      <p:sp>
        <p:nvSpPr>
          <p:cNvPr id="8" name="Rectangle: Rounded Corners 7">
            <a:extLst>
              <a:ext uri="{FF2B5EF4-FFF2-40B4-BE49-F238E27FC236}">
                <a16:creationId xmlns:a16="http://schemas.microsoft.com/office/drawing/2014/main" id="{323D60B9-E224-B250-2030-A709453633C3}"/>
              </a:ext>
            </a:extLst>
          </p:cNvPr>
          <p:cNvSpPr/>
          <p:nvPr/>
        </p:nvSpPr>
        <p:spPr>
          <a:xfrm>
            <a:off x="3384062" y="1133231"/>
            <a:ext cx="398585" cy="1578707"/>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6DC36106-3C44-8D34-DD8A-4A3566FE6255}"/>
              </a:ext>
            </a:extLst>
          </p:cNvPr>
          <p:cNvSpPr/>
          <p:nvPr/>
        </p:nvSpPr>
        <p:spPr>
          <a:xfrm>
            <a:off x="884665" y="4010269"/>
            <a:ext cx="4867458" cy="48303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t>Req. Energy : ~284B GJ to capture 35B tCO2 </a:t>
            </a:r>
          </a:p>
        </p:txBody>
      </p:sp>
      <p:sp>
        <p:nvSpPr>
          <p:cNvPr id="3" name="TextBox 2">
            <a:extLst>
              <a:ext uri="{FF2B5EF4-FFF2-40B4-BE49-F238E27FC236}">
                <a16:creationId xmlns:a16="http://schemas.microsoft.com/office/drawing/2014/main" id="{7977850D-153D-1052-2B1D-973EBD0C649F}"/>
              </a:ext>
            </a:extLst>
          </p:cNvPr>
          <p:cNvSpPr txBox="1"/>
          <p:nvPr/>
        </p:nvSpPr>
        <p:spPr>
          <a:xfrm>
            <a:off x="118871" y="4556908"/>
            <a:ext cx="231006" cy="307777"/>
          </a:xfrm>
          <a:prstGeom prst="rect">
            <a:avLst/>
          </a:prstGeom>
          <a:noFill/>
        </p:spPr>
        <p:txBody>
          <a:bodyPr wrap="square" rtlCol="0">
            <a:spAutoFit/>
          </a:bodyPr>
          <a:lstStyle/>
          <a:p>
            <a:r>
              <a:rPr lang="en-US" sz="1400" b="1" dirty="0">
                <a:solidFill>
                  <a:schemeClr val="bg1"/>
                </a:solidFill>
                <a:latin typeface="+mj-lt"/>
              </a:rPr>
              <a:t>2</a:t>
            </a:r>
          </a:p>
        </p:txBody>
      </p:sp>
      <p:sp>
        <p:nvSpPr>
          <p:cNvPr id="4" name="TextBox 3">
            <a:extLst>
              <a:ext uri="{FF2B5EF4-FFF2-40B4-BE49-F238E27FC236}">
                <a16:creationId xmlns:a16="http://schemas.microsoft.com/office/drawing/2014/main" id="{CE58297A-AEC1-ADB6-7A08-297BBA4A1786}"/>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23</a:t>
            </a:r>
          </a:p>
        </p:txBody>
      </p:sp>
    </p:spTree>
    <p:extLst>
      <p:ext uri="{BB962C8B-B14F-4D97-AF65-F5344CB8AC3E}">
        <p14:creationId xmlns:p14="http://schemas.microsoft.com/office/powerpoint/2010/main" val="2982116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Predicting the future – Energy Req.</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Image: World Data</a:t>
            </a:r>
          </a:p>
        </p:txBody>
      </p:sp>
      <p:pic>
        <p:nvPicPr>
          <p:cNvPr id="4" name="Picture 3">
            <a:extLst>
              <a:ext uri="{FF2B5EF4-FFF2-40B4-BE49-F238E27FC236}">
                <a16:creationId xmlns:a16="http://schemas.microsoft.com/office/drawing/2014/main" id="{7AED7B29-C998-8D6C-815E-D26856FAA66A}"/>
              </a:ext>
            </a:extLst>
          </p:cNvPr>
          <p:cNvPicPr>
            <a:picLocks noChangeAspect="1"/>
          </p:cNvPicPr>
          <p:nvPr/>
        </p:nvPicPr>
        <p:blipFill>
          <a:blip r:embed="rId3"/>
          <a:stretch>
            <a:fillRect/>
          </a:stretch>
        </p:blipFill>
        <p:spPr>
          <a:xfrm>
            <a:off x="1778640" y="1016600"/>
            <a:ext cx="6017895" cy="2866549"/>
          </a:xfrm>
          <a:prstGeom prst="rect">
            <a:avLst/>
          </a:prstGeom>
        </p:spPr>
      </p:pic>
      <p:sp>
        <p:nvSpPr>
          <p:cNvPr id="9" name="Rectangle 8">
            <a:extLst>
              <a:ext uri="{FF2B5EF4-FFF2-40B4-BE49-F238E27FC236}">
                <a16:creationId xmlns:a16="http://schemas.microsoft.com/office/drawing/2014/main" id="{6DC36106-3C44-8D34-DD8A-4A3566FE6255}"/>
              </a:ext>
            </a:extLst>
          </p:cNvPr>
          <p:cNvSpPr/>
          <p:nvPr/>
        </p:nvSpPr>
        <p:spPr>
          <a:xfrm>
            <a:off x="5455519" y="2673838"/>
            <a:ext cx="3086696" cy="48303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t>World Energy Consumption  : ~160k </a:t>
            </a:r>
            <a:r>
              <a:rPr lang="en-US" dirty="0" err="1"/>
              <a:t>Twh</a:t>
            </a:r>
            <a:r>
              <a:rPr lang="en-US" dirty="0"/>
              <a:t> equal to 576B GJ </a:t>
            </a:r>
          </a:p>
        </p:txBody>
      </p:sp>
      <p:sp>
        <p:nvSpPr>
          <p:cNvPr id="5" name="Rectangle 4">
            <a:extLst>
              <a:ext uri="{FF2B5EF4-FFF2-40B4-BE49-F238E27FC236}">
                <a16:creationId xmlns:a16="http://schemas.microsoft.com/office/drawing/2014/main" id="{E695CCA8-A02D-721F-3BD1-E427B7B537BE}"/>
              </a:ext>
            </a:extLst>
          </p:cNvPr>
          <p:cNvSpPr/>
          <p:nvPr/>
        </p:nvSpPr>
        <p:spPr>
          <a:xfrm>
            <a:off x="3505581" y="4050204"/>
            <a:ext cx="3086696" cy="48303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t>DAC needs around </a:t>
            </a:r>
            <a:r>
              <a:rPr lang="en-US" b="1" dirty="0"/>
              <a:t>50% </a:t>
            </a:r>
            <a:r>
              <a:rPr lang="en-US" dirty="0"/>
              <a:t>of the world energy </a:t>
            </a:r>
          </a:p>
        </p:txBody>
      </p:sp>
      <p:sp>
        <p:nvSpPr>
          <p:cNvPr id="3" name="TextBox 2">
            <a:extLst>
              <a:ext uri="{FF2B5EF4-FFF2-40B4-BE49-F238E27FC236}">
                <a16:creationId xmlns:a16="http://schemas.microsoft.com/office/drawing/2014/main" id="{69A76E7B-9961-5D25-FF78-1835CF9AAABC}"/>
              </a:ext>
            </a:extLst>
          </p:cNvPr>
          <p:cNvSpPr txBox="1"/>
          <p:nvPr/>
        </p:nvSpPr>
        <p:spPr>
          <a:xfrm>
            <a:off x="118871" y="4556908"/>
            <a:ext cx="231006" cy="307777"/>
          </a:xfrm>
          <a:prstGeom prst="rect">
            <a:avLst/>
          </a:prstGeom>
          <a:noFill/>
        </p:spPr>
        <p:txBody>
          <a:bodyPr wrap="square" rtlCol="0">
            <a:spAutoFit/>
          </a:bodyPr>
          <a:lstStyle/>
          <a:p>
            <a:r>
              <a:rPr lang="en-US" sz="1400" b="1" dirty="0">
                <a:solidFill>
                  <a:schemeClr val="bg1"/>
                </a:solidFill>
                <a:latin typeface="+mj-lt"/>
              </a:rPr>
              <a:t>2</a:t>
            </a:r>
          </a:p>
        </p:txBody>
      </p:sp>
      <p:sp>
        <p:nvSpPr>
          <p:cNvPr id="6" name="TextBox 5">
            <a:extLst>
              <a:ext uri="{FF2B5EF4-FFF2-40B4-BE49-F238E27FC236}">
                <a16:creationId xmlns:a16="http://schemas.microsoft.com/office/drawing/2014/main" id="{63F52598-0F76-3A41-7491-C71329F99728}"/>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24</a:t>
            </a:r>
          </a:p>
        </p:txBody>
      </p:sp>
    </p:spTree>
    <p:extLst>
      <p:ext uri="{BB962C8B-B14F-4D97-AF65-F5344CB8AC3E}">
        <p14:creationId xmlns:p14="http://schemas.microsoft.com/office/powerpoint/2010/main" val="877766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Predicting the future – Energy Source</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Image: World Data</a:t>
            </a:r>
          </a:p>
        </p:txBody>
      </p:sp>
      <p:pic>
        <p:nvPicPr>
          <p:cNvPr id="6" name="Picture 5">
            <a:extLst>
              <a:ext uri="{FF2B5EF4-FFF2-40B4-BE49-F238E27FC236}">
                <a16:creationId xmlns:a16="http://schemas.microsoft.com/office/drawing/2014/main" id="{7C94624A-8C8F-93CC-5A7F-19A42410EE92}"/>
              </a:ext>
            </a:extLst>
          </p:cNvPr>
          <p:cNvPicPr>
            <a:picLocks noChangeAspect="1"/>
          </p:cNvPicPr>
          <p:nvPr/>
        </p:nvPicPr>
        <p:blipFill>
          <a:blip r:embed="rId3"/>
          <a:stretch>
            <a:fillRect/>
          </a:stretch>
        </p:blipFill>
        <p:spPr>
          <a:xfrm>
            <a:off x="1583588" y="889486"/>
            <a:ext cx="6408000" cy="3544182"/>
          </a:xfrm>
          <a:prstGeom prst="rect">
            <a:avLst/>
          </a:prstGeom>
        </p:spPr>
      </p:pic>
      <p:sp>
        <p:nvSpPr>
          <p:cNvPr id="4" name="TextBox 3">
            <a:extLst>
              <a:ext uri="{FF2B5EF4-FFF2-40B4-BE49-F238E27FC236}">
                <a16:creationId xmlns:a16="http://schemas.microsoft.com/office/drawing/2014/main" id="{43FD12C7-4348-2B0F-E0B2-E64C087F513D}"/>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25</a:t>
            </a:r>
          </a:p>
        </p:txBody>
      </p:sp>
    </p:spTree>
    <p:extLst>
      <p:ext uri="{BB962C8B-B14F-4D97-AF65-F5344CB8AC3E}">
        <p14:creationId xmlns:p14="http://schemas.microsoft.com/office/powerpoint/2010/main" val="1417319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Predicting the future - Controversy</a:t>
            </a:r>
          </a:p>
        </p:txBody>
      </p:sp>
      <p:sp>
        <p:nvSpPr>
          <p:cNvPr id="3" name="TextBox 2">
            <a:extLst>
              <a:ext uri="{FF2B5EF4-FFF2-40B4-BE49-F238E27FC236}">
                <a16:creationId xmlns:a16="http://schemas.microsoft.com/office/drawing/2014/main" id="{79A46FB5-92CA-5FFA-9B5E-AA90D29FA38F}"/>
              </a:ext>
            </a:extLst>
          </p:cNvPr>
          <p:cNvSpPr txBox="1"/>
          <p:nvPr/>
        </p:nvSpPr>
        <p:spPr>
          <a:xfrm>
            <a:off x="4899259" y="1472665"/>
            <a:ext cx="3869356" cy="1477328"/>
          </a:xfrm>
          <a:prstGeom prst="rect">
            <a:avLst/>
          </a:prstGeom>
          <a:noFill/>
        </p:spPr>
        <p:txBody>
          <a:bodyPr wrap="square" rtlCol="0">
            <a:spAutoFit/>
          </a:bodyPr>
          <a:lstStyle/>
          <a:p>
            <a:pPr algn="ctr"/>
            <a:r>
              <a:rPr lang="en-US" b="1" u="sng" dirty="0"/>
              <a:t>Opponents</a:t>
            </a:r>
          </a:p>
          <a:p>
            <a:pPr algn="ctr"/>
            <a:endParaRPr lang="en-US" b="1" u="sng" dirty="0"/>
          </a:p>
          <a:p>
            <a:pPr algn="ctr"/>
            <a:r>
              <a:rPr lang="en-US" dirty="0"/>
              <a:t>Oil and gas companies invest on DAC instead of clean energy. DAC is distraction.</a:t>
            </a:r>
          </a:p>
        </p:txBody>
      </p:sp>
      <p:sp>
        <p:nvSpPr>
          <p:cNvPr id="4" name="TextBox 3">
            <a:extLst>
              <a:ext uri="{FF2B5EF4-FFF2-40B4-BE49-F238E27FC236}">
                <a16:creationId xmlns:a16="http://schemas.microsoft.com/office/drawing/2014/main" id="{AF456DFB-0A91-A9B2-9CBD-2B382AC4EE71}"/>
              </a:ext>
            </a:extLst>
          </p:cNvPr>
          <p:cNvSpPr txBox="1"/>
          <p:nvPr/>
        </p:nvSpPr>
        <p:spPr>
          <a:xfrm>
            <a:off x="1029903" y="1480686"/>
            <a:ext cx="3869356" cy="1477328"/>
          </a:xfrm>
          <a:prstGeom prst="rect">
            <a:avLst/>
          </a:prstGeom>
          <a:noFill/>
        </p:spPr>
        <p:txBody>
          <a:bodyPr wrap="square" rtlCol="0">
            <a:spAutoFit/>
          </a:bodyPr>
          <a:lstStyle/>
          <a:p>
            <a:pPr algn="ctr"/>
            <a:r>
              <a:rPr lang="en-US" b="1" u="sng" dirty="0"/>
              <a:t>Proponents</a:t>
            </a:r>
          </a:p>
          <a:p>
            <a:pPr algn="ctr"/>
            <a:endParaRPr lang="en-US" b="1" u="sng" dirty="0"/>
          </a:p>
          <a:p>
            <a:pPr algn="ctr"/>
            <a:endParaRPr lang="en-US" b="1" u="sng" dirty="0"/>
          </a:p>
          <a:p>
            <a:pPr algn="ctr"/>
            <a:r>
              <a:rPr lang="en-US" dirty="0"/>
              <a:t>This is a solution to reduce carbon emission </a:t>
            </a:r>
          </a:p>
        </p:txBody>
      </p:sp>
      <p:pic>
        <p:nvPicPr>
          <p:cNvPr id="5" name="Picture 4">
            <a:extLst>
              <a:ext uri="{FF2B5EF4-FFF2-40B4-BE49-F238E27FC236}">
                <a16:creationId xmlns:a16="http://schemas.microsoft.com/office/drawing/2014/main" id="{89FFADA8-6F4D-64B1-F750-735A803C2345}"/>
              </a:ext>
            </a:extLst>
          </p:cNvPr>
          <p:cNvPicPr>
            <a:picLocks noChangeAspect="1"/>
          </p:cNvPicPr>
          <p:nvPr/>
        </p:nvPicPr>
        <p:blipFill>
          <a:blip r:embed="rId3"/>
          <a:stretch>
            <a:fillRect/>
          </a:stretch>
        </p:blipFill>
        <p:spPr>
          <a:xfrm>
            <a:off x="1833374" y="3375622"/>
            <a:ext cx="2484000" cy="1192001"/>
          </a:xfrm>
          <a:prstGeom prst="rect">
            <a:avLst/>
          </a:prstGeom>
        </p:spPr>
      </p:pic>
      <p:pic>
        <p:nvPicPr>
          <p:cNvPr id="7" name="Picture 6">
            <a:extLst>
              <a:ext uri="{FF2B5EF4-FFF2-40B4-BE49-F238E27FC236}">
                <a16:creationId xmlns:a16="http://schemas.microsoft.com/office/drawing/2014/main" id="{0B21CB5D-0683-F769-228C-51BE50F1648A}"/>
              </a:ext>
            </a:extLst>
          </p:cNvPr>
          <p:cNvPicPr>
            <a:picLocks noChangeAspect="1"/>
          </p:cNvPicPr>
          <p:nvPr/>
        </p:nvPicPr>
        <p:blipFill>
          <a:blip r:embed="rId4"/>
          <a:stretch>
            <a:fillRect/>
          </a:stretch>
        </p:blipFill>
        <p:spPr>
          <a:xfrm>
            <a:off x="5087937" y="3456624"/>
            <a:ext cx="3492000" cy="1029995"/>
          </a:xfrm>
          <a:prstGeom prst="rect">
            <a:avLst/>
          </a:prstGeom>
        </p:spPr>
      </p:pic>
      <p:sp>
        <p:nvSpPr>
          <p:cNvPr id="9" name="TextBox 8">
            <a:extLst>
              <a:ext uri="{FF2B5EF4-FFF2-40B4-BE49-F238E27FC236}">
                <a16:creationId xmlns:a16="http://schemas.microsoft.com/office/drawing/2014/main" id="{2A029026-80FC-3DC0-93DC-664CE5EEE9EF}"/>
              </a:ext>
            </a:extLst>
          </p:cNvPr>
          <p:cNvSpPr txBox="1"/>
          <p:nvPr/>
        </p:nvSpPr>
        <p:spPr>
          <a:xfrm>
            <a:off x="118871" y="4556908"/>
            <a:ext cx="439394" cy="307777"/>
          </a:xfrm>
          <a:prstGeom prst="rect">
            <a:avLst/>
          </a:prstGeom>
          <a:noFill/>
        </p:spPr>
        <p:txBody>
          <a:bodyPr wrap="square" rtlCol="0">
            <a:spAutoFit/>
          </a:bodyPr>
          <a:lstStyle/>
          <a:p>
            <a:r>
              <a:rPr lang="en-US" sz="1400" b="1" dirty="0">
                <a:solidFill>
                  <a:schemeClr val="bg1"/>
                </a:solidFill>
                <a:latin typeface="+mj-lt"/>
              </a:rPr>
              <a:t>26</a:t>
            </a:r>
          </a:p>
        </p:txBody>
      </p:sp>
    </p:spTree>
    <p:extLst>
      <p:ext uri="{BB962C8B-B14F-4D97-AF65-F5344CB8AC3E}">
        <p14:creationId xmlns:p14="http://schemas.microsoft.com/office/powerpoint/2010/main" val="2902977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D2234-A6D3-31DD-B905-38F38EB4A93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2D704CE-494D-7740-D89B-5C4F579F68E3}"/>
              </a:ext>
            </a:extLst>
          </p:cNvPr>
          <p:cNvSpPr>
            <a:spLocks noGrp="1"/>
          </p:cNvSpPr>
          <p:nvPr>
            <p:ph type="title"/>
          </p:nvPr>
        </p:nvSpPr>
        <p:spPr>
          <a:xfrm>
            <a:off x="982192" y="-6387"/>
            <a:ext cx="8161808" cy="584775"/>
          </a:xfrm>
        </p:spPr>
        <p:txBody>
          <a:bodyPr/>
          <a:lstStyle/>
          <a:p>
            <a:r>
              <a:rPr lang="en-US" sz="3200" b="0" dirty="0">
                <a:latin typeface="Calibri" panose="020F0502020204030204" pitchFamily="34" charset="0"/>
                <a:cs typeface="Calibri" panose="020F0502020204030204" pitchFamily="34" charset="0"/>
              </a:rPr>
              <a:t>Role in global journey to net zero by 2050</a:t>
            </a:r>
          </a:p>
        </p:txBody>
      </p:sp>
      <p:pic>
        <p:nvPicPr>
          <p:cNvPr id="4" name="Picture 3">
            <a:extLst>
              <a:ext uri="{FF2B5EF4-FFF2-40B4-BE49-F238E27FC236}">
                <a16:creationId xmlns:a16="http://schemas.microsoft.com/office/drawing/2014/main" id="{5BAAE071-01DA-4B40-122D-7DA870A7048C}"/>
              </a:ext>
            </a:extLst>
          </p:cNvPr>
          <p:cNvPicPr>
            <a:picLocks noChangeAspect="1"/>
          </p:cNvPicPr>
          <p:nvPr/>
        </p:nvPicPr>
        <p:blipFill>
          <a:blip r:embed="rId3"/>
          <a:stretch>
            <a:fillRect/>
          </a:stretch>
        </p:blipFill>
        <p:spPr>
          <a:xfrm>
            <a:off x="885524" y="826459"/>
            <a:ext cx="7848000" cy="3490581"/>
          </a:xfrm>
          <a:prstGeom prst="rect">
            <a:avLst/>
          </a:prstGeom>
        </p:spPr>
      </p:pic>
    </p:spTree>
    <p:extLst>
      <p:ext uri="{BB962C8B-B14F-4D97-AF65-F5344CB8AC3E}">
        <p14:creationId xmlns:p14="http://schemas.microsoft.com/office/powerpoint/2010/main" val="4100646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D2234-A6D3-31DD-B905-38F38EB4A93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2D704CE-494D-7740-D89B-5C4F579F68E3}"/>
              </a:ext>
            </a:extLst>
          </p:cNvPr>
          <p:cNvSpPr>
            <a:spLocks noGrp="1"/>
          </p:cNvSpPr>
          <p:nvPr>
            <p:ph type="title"/>
          </p:nvPr>
        </p:nvSpPr>
        <p:spPr>
          <a:xfrm>
            <a:off x="982192" y="-6387"/>
            <a:ext cx="8161808" cy="584775"/>
          </a:xfrm>
        </p:spPr>
        <p:txBody>
          <a:bodyPr/>
          <a:lstStyle/>
          <a:p>
            <a:r>
              <a:rPr lang="en-US" sz="3200" b="0" dirty="0">
                <a:latin typeface="Calibri" panose="020F0502020204030204" pitchFamily="34" charset="0"/>
                <a:cs typeface="Calibri" panose="020F0502020204030204" pitchFamily="34" charset="0"/>
              </a:rPr>
              <a:t>Role in Energy Transition</a:t>
            </a:r>
          </a:p>
        </p:txBody>
      </p:sp>
      <p:sp>
        <p:nvSpPr>
          <p:cNvPr id="5" name="Tittel 1">
            <a:extLst>
              <a:ext uri="{FF2B5EF4-FFF2-40B4-BE49-F238E27FC236}">
                <a16:creationId xmlns:a16="http://schemas.microsoft.com/office/drawing/2014/main" id="{D60043EE-F787-228E-7DE4-0A773F020DA3}"/>
              </a:ext>
            </a:extLst>
          </p:cNvPr>
          <p:cNvSpPr txBox="1">
            <a:spLocks/>
          </p:cNvSpPr>
          <p:nvPr/>
        </p:nvSpPr>
        <p:spPr>
          <a:xfrm>
            <a:off x="861935" y="644577"/>
            <a:ext cx="8034728" cy="307777"/>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US" sz="1400" dirty="0">
                <a:solidFill>
                  <a:schemeClr val="bg1"/>
                </a:solidFill>
                <a:latin typeface="Calibri" panose="020F0502020204030204" pitchFamily="34" charset="0"/>
                <a:cs typeface="Calibri" panose="020F0502020204030204" pitchFamily="34" charset="0"/>
              </a:rPr>
              <a:t>Small-scale i.e., non-decomposable systems</a:t>
            </a:r>
          </a:p>
        </p:txBody>
      </p:sp>
      <p:sp>
        <p:nvSpPr>
          <p:cNvPr id="8" name="Tittel 1">
            <a:extLst>
              <a:ext uri="{FF2B5EF4-FFF2-40B4-BE49-F238E27FC236}">
                <a16:creationId xmlns:a16="http://schemas.microsoft.com/office/drawing/2014/main" id="{67799A64-ED1F-1091-051D-B6D42E048AD0}"/>
              </a:ext>
            </a:extLst>
          </p:cNvPr>
          <p:cNvSpPr txBox="1">
            <a:spLocks/>
          </p:cNvSpPr>
          <p:nvPr/>
        </p:nvSpPr>
        <p:spPr>
          <a:xfrm>
            <a:off x="982192" y="802035"/>
            <a:ext cx="5182730" cy="3539430"/>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algn="just"/>
            <a:r>
              <a:rPr lang="en-US" sz="1600" b="0" i="1" dirty="0">
                <a:latin typeface="Calibri" panose="020F0502020204030204" pitchFamily="34" charset="0"/>
                <a:cs typeface="Calibri" panose="020F0502020204030204" pitchFamily="34" charset="0"/>
              </a:rPr>
              <a:t>In order to avoid climate change, several works must be done in the near future: accelerate and implement renewable sources of energy, smart consumption, transport alternatives and </a:t>
            </a:r>
            <a:r>
              <a:rPr lang="en-US" sz="1600" b="0" i="1" dirty="0" err="1">
                <a:latin typeface="Calibri" panose="020F0502020204030204" pitchFamily="34" charset="0"/>
                <a:cs typeface="Calibri" panose="020F0502020204030204" pitchFamily="34" charset="0"/>
              </a:rPr>
              <a:t>decarbonisation</a:t>
            </a:r>
            <a:r>
              <a:rPr lang="en-US" sz="1600" b="0" i="1" dirty="0">
                <a:latin typeface="Calibri" panose="020F0502020204030204" pitchFamily="34" charset="0"/>
                <a:cs typeface="Calibri" panose="020F0502020204030204" pitchFamily="34" charset="0"/>
              </a:rPr>
              <a:t> of the industry, among others. Until we tick all these boxes, the CO2 concentration will keep increasing. Therefore, DAC can be part of solution to avoid undesirable situation.</a:t>
            </a:r>
          </a:p>
          <a:p>
            <a:pPr algn="just"/>
            <a:endParaRPr lang="en-US" sz="1600" b="0" i="1" dirty="0">
              <a:latin typeface="Calibri" panose="020F0502020204030204" pitchFamily="34" charset="0"/>
              <a:cs typeface="Calibri" panose="020F0502020204030204" pitchFamily="34" charset="0"/>
            </a:endParaRPr>
          </a:p>
          <a:p>
            <a:pPr algn="just"/>
            <a:r>
              <a:rPr lang="en-US" sz="1600" b="0" i="1" dirty="0">
                <a:latin typeface="Calibri" panose="020F0502020204030204" pitchFamily="34" charset="0"/>
                <a:cs typeface="Calibri" panose="020F0502020204030204" pitchFamily="34" charset="0"/>
              </a:rPr>
              <a:t>We should not see DAC as a technology that allows us to keep burning fossil fuels excessively. However, small amount of DAC plants might still be necessary to clean up the air as some nations may still need to harvest the brown energy or simply some of our need are partly still made of part of hydrocarbon.</a:t>
            </a:r>
          </a:p>
        </p:txBody>
      </p:sp>
      <p:pic>
        <p:nvPicPr>
          <p:cNvPr id="7" name="Picture 6">
            <a:extLst>
              <a:ext uri="{FF2B5EF4-FFF2-40B4-BE49-F238E27FC236}">
                <a16:creationId xmlns:a16="http://schemas.microsoft.com/office/drawing/2014/main" id="{D8C3F6FF-8F81-19C2-D882-61ECCC783738}"/>
              </a:ext>
            </a:extLst>
          </p:cNvPr>
          <p:cNvPicPr>
            <a:picLocks noChangeAspect="1"/>
          </p:cNvPicPr>
          <p:nvPr/>
        </p:nvPicPr>
        <p:blipFill>
          <a:blip r:embed="rId3"/>
          <a:stretch>
            <a:fillRect/>
          </a:stretch>
        </p:blipFill>
        <p:spPr>
          <a:xfrm>
            <a:off x="6377495" y="1216386"/>
            <a:ext cx="2628000" cy="2710728"/>
          </a:xfrm>
          <a:prstGeom prst="rect">
            <a:avLst/>
          </a:prstGeom>
        </p:spPr>
      </p:pic>
    </p:spTree>
    <p:extLst>
      <p:ext uri="{BB962C8B-B14F-4D97-AF65-F5344CB8AC3E}">
        <p14:creationId xmlns:p14="http://schemas.microsoft.com/office/powerpoint/2010/main" val="693078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D2234-A6D3-31DD-B905-38F38EB4A93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2D704CE-494D-7740-D89B-5C4F579F68E3}"/>
              </a:ext>
            </a:extLst>
          </p:cNvPr>
          <p:cNvSpPr>
            <a:spLocks noGrp="1"/>
          </p:cNvSpPr>
          <p:nvPr>
            <p:ph type="title"/>
          </p:nvPr>
        </p:nvSpPr>
        <p:spPr>
          <a:xfrm>
            <a:off x="982192" y="-6387"/>
            <a:ext cx="8161808" cy="584775"/>
          </a:xfrm>
        </p:spPr>
        <p:txBody>
          <a:bodyPr/>
          <a:lstStyle/>
          <a:p>
            <a:r>
              <a:rPr lang="en-US" sz="3200" b="0" dirty="0">
                <a:latin typeface="Calibri" panose="020F0502020204030204" pitchFamily="34" charset="0"/>
                <a:cs typeface="Calibri" panose="020F0502020204030204" pitchFamily="34" charset="0"/>
              </a:rPr>
              <a:t>Summary</a:t>
            </a:r>
          </a:p>
        </p:txBody>
      </p:sp>
      <p:sp>
        <p:nvSpPr>
          <p:cNvPr id="5" name="Tittel 1">
            <a:extLst>
              <a:ext uri="{FF2B5EF4-FFF2-40B4-BE49-F238E27FC236}">
                <a16:creationId xmlns:a16="http://schemas.microsoft.com/office/drawing/2014/main" id="{D60043EE-F787-228E-7DE4-0A773F020DA3}"/>
              </a:ext>
            </a:extLst>
          </p:cNvPr>
          <p:cNvSpPr txBox="1">
            <a:spLocks/>
          </p:cNvSpPr>
          <p:nvPr/>
        </p:nvSpPr>
        <p:spPr>
          <a:xfrm>
            <a:off x="861935" y="644577"/>
            <a:ext cx="8034728" cy="307777"/>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US" sz="1400" dirty="0">
                <a:solidFill>
                  <a:schemeClr val="bg1"/>
                </a:solidFill>
                <a:latin typeface="Calibri" panose="020F0502020204030204" pitchFamily="34" charset="0"/>
                <a:cs typeface="Calibri" panose="020F0502020204030204" pitchFamily="34" charset="0"/>
              </a:rPr>
              <a:t>Small-scale i.e., non-decomposable systems</a:t>
            </a:r>
          </a:p>
        </p:txBody>
      </p:sp>
      <p:sp>
        <p:nvSpPr>
          <p:cNvPr id="8" name="Tittel 1">
            <a:extLst>
              <a:ext uri="{FF2B5EF4-FFF2-40B4-BE49-F238E27FC236}">
                <a16:creationId xmlns:a16="http://schemas.microsoft.com/office/drawing/2014/main" id="{67799A64-ED1F-1091-051D-B6D42E048AD0}"/>
              </a:ext>
            </a:extLst>
          </p:cNvPr>
          <p:cNvSpPr txBox="1">
            <a:spLocks/>
          </p:cNvSpPr>
          <p:nvPr/>
        </p:nvSpPr>
        <p:spPr>
          <a:xfrm>
            <a:off x="861935" y="1294477"/>
            <a:ext cx="8034728" cy="2862322"/>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marL="285750" indent="-285750" algn="just">
              <a:buFont typeface="Arial" panose="020B0604020202020204" pitchFamily="34" charset="0"/>
              <a:buChar char="•"/>
            </a:pPr>
            <a:r>
              <a:rPr lang="en-US" sz="2000" b="0" dirty="0">
                <a:latin typeface="Calibri" panose="020F0502020204030204" pitchFamily="34" charset="0"/>
                <a:cs typeface="Calibri" panose="020F0502020204030204" pitchFamily="34" charset="0"/>
              </a:rPr>
              <a:t>CCS and DAC are two key technologies for Carbon Capture.</a:t>
            </a:r>
          </a:p>
          <a:p>
            <a:pPr marL="285750" indent="-285750" algn="just">
              <a:buFont typeface="Arial" panose="020B0604020202020204" pitchFamily="34" charset="0"/>
              <a:buChar char="•"/>
            </a:pPr>
            <a:r>
              <a:rPr lang="en-US" sz="2000" b="0" dirty="0">
                <a:latin typeface="Calibri" panose="020F0502020204030204" pitchFamily="34" charset="0"/>
                <a:cs typeface="Calibri" panose="020F0502020204030204" pitchFamily="34" charset="0"/>
              </a:rPr>
              <a:t>DAC offers flexibility in terms of location </a:t>
            </a:r>
          </a:p>
          <a:p>
            <a:pPr marL="285750" indent="-285750" algn="just">
              <a:buFont typeface="Arial" panose="020B0604020202020204" pitchFamily="34" charset="0"/>
              <a:buChar char="•"/>
            </a:pPr>
            <a:r>
              <a:rPr lang="en-US" sz="2000" b="0" dirty="0">
                <a:latin typeface="Calibri" panose="020F0502020204030204" pitchFamily="34" charset="0"/>
                <a:cs typeface="Calibri" panose="020F0502020204030204" pitchFamily="34" charset="0"/>
              </a:rPr>
              <a:t>DAC technology: L-DAC and S-DAC and emerging technologies</a:t>
            </a:r>
          </a:p>
          <a:p>
            <a:pPr marL="285750" indent="-285750" algn="just">
              <a:buFont typeface="Arial" panose="020B0604020202020204" pitchFamily="34" charset="0"/>
              <a:buChar char="•"/>
            </a:pPr>
            <a:r>
              <a:rPr lang="en-US" sz="2000" b="0" dirty="0">
                <a:latin typeface="Calibri" panose="020F0502020204030204" pitchFamily="34" charset="0"/>
                <a:cs typeface="Calibri" panose="020F0502020204030204" pitchFamily="34" charset="0"/>
              </a:rPr>
              <a:t>Achieving the goal by 2030 or even 2050 only contribute 2%.</a:t>
            </a:r>
          </a:p>
          <a:p>
            <a:pPr marL="285750" indent="-285750" algn="just">
              <a:buFont typeface="Arial" panose="020B0604020202020204" pitchFamily="34" charset="0"/>
              <a:buChar char="•"/>
            </a:pPr>
            <a:r>
              <a:rPr lang="en-US" sz="2000" b="0" dirty="0">
                <a:latin typeface="Calibri" panose="020F0502020204030204" pitchFamily="34" charset="0"/>
                <a:cs typeface="Calibri" panose="020F0502020204030204" pitchFamily="34" charset="0"/>
              </a:rPr>
              <a:t>With DAC cleaning up needs to dedicate 50% of world energy.</a:t>
            </a:r>
          </a:p>
          <a:p>
            <a:pPr marL="285750" indent="-285750" algn="just">
              <a:buFont typeface="Arial" panose="020B0604020202020204" pitchFamily="34" charset="0"/>
              <a:buChar char="•"/>
            </a:pPr>
            <a:r>
              <a:rPr lang="en-US" sz="2000" b="0" dirty="0">
                <a:latin typeface="Calibri" panose="020F0502020204030204" pitchFamily="34" charset="0"/>
                <a:cs typeface="Calibri" panose="020F0502020204030204" pitchFamily="34" charset="0"/>
              </a:rPr>
              <a:t>This means 60% of fossil fuel industry will be for DAC.</a:t>
            </a:r>
          </a:p>
          <a:p>
            <a:pPr marL="285750" indent="-285750" algn="just">
              <a:buFont typeface="Arial" panose="020B0604020202020204" pitchFamily="34" charset="0"/>
              <a:buChar char="•"/>
            </a:pPr>
            <a:r>
              <a:rPr lang="en-US" sz="2000" b="0" dirty="0">
                <a:latin typeface="Calibri" panose="020F0502020204030204" pitchFamily="34" charset="0"/>
                <a:cs typeface="Calibri" panose="020F0502020204030204" pitchFamily="34" charset="0"/>
              </a:rPr>
              <a:t>Less attractive for fossil fuel industry (Might be). </a:t>
            </a:r>
          </a:p>
          <a:p>
            <a:pPr marL="285750" indent="-285750" algn="just">
              <a:buFont typeface="Arial" panose="020B0604020202020204" pitchFamily="34" charset="0"/>
              <a:buChar char="•"/>
            </a:pPr>
            <a:r>
              <a:rPr lang="en-US" sz="2000" b="0" dirty="0">
                <a:latin typeface="Calibri" panose="020F0502020204030204" pitchFamily="34" charset="0"/>
                <a:cs typeface="Calibri" panose="020F0502020204030204" pitchFamily="34" charset="0"/>
              </a:rPr>
              <a:t>Stimulate renewable energy play key role in energizing DAC (Might be).</a:t>
            </a:r>
          </a:p>
          <a:p>
            <a:pPr marL="285750" indent="-285750" algn="just">
              <a:buFont typeface="Arial" panose="020B0604020202020204" pitchFamily="34" charset="0"/>
              <a:buChar char="•"/>
            </a:pPr>
            <a:r>
              <a:rPr lang="en-US" sz="2000" b="0" dirty="0">
                <a:solidFill>
                  <a:srgbClr val="00B050"/>
                </a:solidFill>
                <a:latin typeface="Calibri" panose="020F0502020204030204" pitchFamily="34" charset="0"/>
                <a:cs typeface="Calibri" panose="020F0502020204030204" pitchFamily="34" charset="0"/>
              </a:rPr>
              <a:t>DAC technologies is part of global journey to net zero.</a:t>
            </a:r>
          </a:p>
        </p:txBody>
      </p:sp>
    </p:spTree>
    <p:extLst>
      <p:ext uri="{BB962C8B-B14F-4D97-AF65-F5344CB8AC3E}">
        <p14:creationId xmlns:p14="http://schemas.microsoft.com/office/powerpoint/2010/main" val="325850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a:t>Why?</a:t>
            </a:r>
          </a:p>
        </p:txBody>
      </p:sp>
      <p:pic>
        <p:nvPicPr>
          <p:cNvPr id="8" name="Picture 7">
            <a:extLst>
              <a:ext uri="{FF2B5EF4-FFF2-40B4-BE49-F238E27FC236}">
                <a16:creationId xmlns:a16="http://schemas.microsoft.com/office/drawing/2014/main" id="{41F93971-78F5-36D4-96A4-EE3A41710A58}"/>
              </a:ext>
            </a:extLst>
          </p:cNvPr>
          <p:cNvPicPr>
            <a:picLocks noChangeAspect="1"/>
          </p:cNvPicPr>
          <p:nvPr/>
        </p:nvPicPr>
        <p:blipFill>
          <a:blip r:embed="rId3"/>
          <a:stretch>
            <a:fillRect/>
          </a:stretch>
        </p:blipFill>
        <p:spPr>
          <a:xfrm>
            <a:off x="926986" y="1763859"/>
            <a:ext cx="3860602" cy="2798936"/>
          </a:xfrm>
          <a:prstGeom prst="rect">
            <a:avLst/>
          </a:prstGeom>
          <a:noFill/>
        </p:spPr>
      </p:pic>
      <p:sp>
        <p:nvSpPr>
          <p:cNvPr id="13" name="Text Placeholder 3">
            <a:extLst>
              <a:ext uri="{FF2B5EF4-FFF2-40B4-BE49-F238E27FC236}">
                <a16:creationId xmlns:a16="http://schemas.microsoft.com/office/drawing/2014/main" id="{C0E89743-7959-6EF6-7659-6CEE0887A249}"/>
              </a:ext>
            </a:extLst>
          </p:cNvPr>
          <p:cNvSpPr>
            <a:spLocks noGrp="1"/>
          </p:cNvSpPr>
          <p:nvPr>
            <p:ph type="body" sz="quarter" idx="3"/>
          </p:nvPr>
        </p:nvSpPr>
        <p:spPr>
          <a:xfrm>
            <a:off x="4928959" y="1001692"/>
            <a:ext cx="3932542" cy="479822"/>
          </a:xfrm>
        </p:spPr>
        <p:txBody>
          <a:bodyPr/>
          <a:lstStyle/>
          <a:p>
            <a:r>
              <a:rPr lang="en-US" b="0" dirty="0"/>
              <a:t>Pilot plants operates</a:t>
            </a:r>
          </a:p>
        </p:txBody>
      </p:sp>
      <p:pic>
        <p:nvPicPr>
          <p:cNvPr id="12" name="Content Placeholder 11">
            <a:extLst>
              <a:ext uri="{FF2B5EF4-FFF2-40B4-BE49-F238E27FC236}">
                <a16:creationId xmlns:a16="http://schemas.microsoft.com/office/drawing/2014/main" id="{083BEC40-5E75-3FD2-5EB5-70881C1C49A6}"/>
              </a:ext>
            </a:extLst>
          </p:cNvPr>
          <p:cNvPicPr>
            <a:picLocks noGrp="1" noChangeAspect="1"/>
          </p:cNvPicPr>
          <p:nvPr>
            <p:ph sz="quarter" idx="4"/>
          </p:nvPr>
        </p:nvPicPr>
        <p:blipFill>
          <a:blip r:embed="rId4"/>
          <a:stretch>
            <a:fillRect/>
          </a:stretch>
        </p:blipFill>
        <p:spPr>
          <a:xfrm>
            <a:off x="4929188" y="1822136"/>
            <a:ext cx="3932237" cy="2681915"/>
          </a:xfrm>
        </p:spPr>
      </p:pic>
      <p:sp>
        <p:nvSpPr>
          <p:cNvPr id="17" name="Text Placeholder 5">
            <a:extLst>
              <a:ext uri="{FF2B5EF4-FFF2-40B4-BE49-F238E27FC236}">
                <a16:creationId xmlns:a16="http://schemas.microsoft.com/office/drawing/2014/main" id="{F3C8B877-A95D-545F-02CB-C4B3171A3936}"/>
              </a:ext>
            </a:extLst>
          </p:cNvPr>
          <p:cNvSpPr>
            <a:spLocks noGrp="1"/>
          </p:cNvSpPr>
          <p:nvPr>
            <p:ph type="body" sz="quarter" idx="10"/>
          </p:nvPr>
        </p:nvSpPr>
        <p:spPr>
          <a:xfrm>
            <a:off x="926986" y="1001691"/>
            <a:ext cx="3862118" cy="479822"/>
          </a:xfrm>
        </p:spPr>
        <p:txBody>
          <a:bodyPr/>
          <a:lstStyle/>
          <a:p>
            <a:r>
              <a:rPr lang="en-US" b="0" dirty="0"/>
              <a:t>Climate change</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Image: https://www.vecteezy.com/</a:t>
            </a:r>
          </a:p>
        </p:txBody>
      </p:sp>
      <p:sp>
        <p:nvSpPr>
          <p:cNvPr id="14" name="TextBox 13">
            <a:extLst>
              <a:ext uri="{FF2B5EF4-FFF2-40B4-BE49-F238E27FC236}">
                <a16:creationId xmlns:a16="http://schemas.microsoft.com/office/drawing/2014/main" id="{BB144FE6-74F1-305A-D769-E1852870ADF2}"/>
              </a:ext>
            </a:extLst>
          </p:cNvPr>
          <p:cNvSpPr txBox="1"/>
          <p:nvPr/>
        </p:nvSpPr>
        <p:spPr>
          <a:xfrm>
            <a:off x="4928959" y="4721562"/>
            <a:ext cx="4127630" cy="246221"/>
          </a:xfrm>
          <a:prstGeom prst="rect">
            <a:avLst/>
          </a:prstGeom>
          <a:noFill/>
        </p:spPr>
        <p:txBody>
          <a:bodyPr wrap="square">
            <a:spAutoFit/>
          </a:bodyPr>
          <a:lstStyle/>
          <a:p>
            <a:r>
              <a:rPr lang="en-US" sz="1000" dirty="0">
                <a:solidFill>
                  <a:schemeClr val="bg2">
                    <a:lumMod val="75000"/>
                  </a:schemeClr>
                </a:solidFill>
              </a:rPr>
              <a:t>Image: Ozkan et al 2022.</a:t>
            </a:r>
          </a:p>
        </p:txBody>
      </p:sp>
      <p:sp>
        <p:nvSpPr>
          <p:cNvPr id="3" name="TextBox 2">
            <a:extLst>
              <a:ext uri="{FF2B5EF4-FFF2-40B4-BE49-F238E27FC236}">
                <a16:creationId xmlns:a16="http://schemas.microsoft.com/office/drawing/2014/main" id="{FC2315EB-7413-8065-F9E7-4CE85B1637C1}"/>
              </a:ext>
            </a:extLst>
          </p:cNvPr>
          <p:cNvSpPr txBox="1"/>
          <p:nvPr/>
        </p:nvSpPr>
        <p:spPr>
          <a:xfrm>
            <a:off x="118871" y="4556908"/>
            <a:ext cx="231006" cy="307777"/>
          </a:xfrm>
          <a:prstGeom prst="rect">
            <a:avLst/>
          </a:prstGeom>
          <a:noFill/>
        </p:spPr>
        <p:txBody>
          <a:bodyPr wrap="square" rtlCol="0">
            <a:spAutoFit/>
          </a:bodyPr>
          <a:lstStyle/>
          <a:p>
            <a:r>
              <a:rPr lang="en-US" sz="1400" b="1" dirty="0">
                <a:solidFill>
                  <a:schemeClr val="bg1"/>
                </a:solidFill>
                <a:latin typeface="+mj-lt"/>
              </a:rPr>
              <a:t>3</a:t>
            </a:r>
          </a:p>
        </p:txBody>
      </p:sp>
    </p:spTree>
    <p:extLst>
      <p:ext uri="{BB962C8B-B14F-4D97-AF65-F5344CB8AC3E}">
        <p14:creationId xmlns:p14="http://schemas.microsoft.com/office/powerpoint/2010/main" val="275841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CCS or DAC?</a:t>
            </a:r>
          </a:p>
        </p:txBody>
      </p:sp>
      <p:sp>
        <p:nvSpPr>
          <p:cNvPr id="13" name="Text Placeholder 3">
            <a:extLst>
              <a:ext uri="{FF2B5EF4-FFF2-40B4-BE49-F238E27FC236}">
                <a16:creationId xmlns:a16="http://schemas.microsoft.com/office/drawing/2014/main" id="{C0E89743-7959-6EF6-7659-6CEE0887A249}"/>
              </a:ext>
            </a:extLst>
          </p:cNvPr>
          <p:cNvSpPr>
            <a:spLocks noGrp="1"/>
          </p:cNvSpPr>
          <p:nvPr>
            <p:ph type="body" sz="quarter" idx="3"/>
          </p:nvPr>
        </p:nvSpPr>
        <p:spPr>
          <a:xfrm>
            <a:off x="4215042" y="816759"/>
            <a:ext cx="4928957" cy="3642227"/>
          </a:xfrm>
        </p:spPr>
        <p:txBody>
          <a:bodyPr/>
          <a:lstStyle/>
          <a:p>
            <a:r>
              <a:rPr lang="en-US" sz="2000" b="0" dirty="0"/>
              <a:t>Direct Air Capture</a:t>
            </a:r>
          </a:p>
          <a:p>
            <a:pPr marL="342900" indent="-342900">
              <a:buFont typeface="Arial" panose="020B0604020202020204" pitchFamily="34" charset="0"/>
              <a:buChar char="•"/>
            </a:pPr>
            <a:r>
              <a:rPr lang="en-US" sz="1600" b="0" dirty="0"/>
              <a:t>Anywhere</a:t>
            </a:r>
          </a:p>
          <a:p>
            <a:pPr marL="342900" indent="-342900">
              <a:buFont typeface="Arial" panose="020B0604020202020204" pitchFamily="34" charset="0"/>
              <a:buChar char="•"/>
            </a:pPr>
            <a:r>
              <a:rPr lang="en-US" sz="1600" b="0" dirty="0"/>
              <a:t>Require more energy</a:t>
            </a:r>
          </a:p>
          <a:p>
            <a:pPr marL="342900" indent="-342900">
              <a:buFont typeface="Arial" panose="020B0604020202020204" pitchFamily="34" charset="0"/>
              <a:buChar char="•"/>
            </a:pPr>
            <a:r>
              <a:rPr lang="en-US" sz="1600" dirty="0"/>
              <a:t>Directly reduce CO</a:t>
            </a:r>
            <a:r>
              <a:rPr lang="en-US" sz="1050" dirty="0"/>
              <a:t>2</a:t>
            </a:r>
            <a:r>
              <a:rPr lang="en-US" sz="1600" dirty="0"/>
              <a:t> levels from atmosphere</a:t>
            </a:r>
          </a:p>
        </p:txBody>
      </p:sp>
      <p:sp>
        <p:nvSpPr>
          <p:cNvPr id="17" name="Text Placeholder 5">
            <a:extLst>
              <a:ext uri="{FF2B5EF4-FFF2-40B4-BE49-F238E27FC236}">
                <a16:creationId xmlns:a16="http://schemas.microsoft.com/office/drawing/2014/main" id="{F3C8B877-A95D-545F-02CB-C4B3171A3936}"/>
              </a:ext>
            </a:extLst>
          </p:cNvPr>
          <p:cNvSpPr>
            <a:spLocks noGrp="1"/>
          </p:cNvSpPr>
          <p:nvPr>
            <p:ph type="body" sz="quarter" idx="10"/>
          </p:nvPr>
        </p:nvSpPr>
        <p:spPr>
          <a:xfrm>
            <a:off x="926986" y="816758"/>
            <a:ext cx="3862118" cy="3719871"/>
          </a:xfrm>
        </p:spPr>
        <p:txBody>
          <a:bodyPr/>
          <a:lstStyle/>
          <a:p>
            <a:r>
              <a:rPr lang="en-US" sz="2000" b="0" dirty="0"/>
              <a:t>Carbon Capture &amp; Storage</a:t>
            </a:r>
          </a:p>
          <a:p>
            <a:pPr marL="342900" indent="-342900">
              <a:buFont typeface="Arial" panose="020B0604020202020204" pitchFamily="34" charset="0"/>
              <a:buChar char="•"/>
            </a:pPr>
            <a:r>
              <a:rPr lang="en-US" sz="1600" b="0" dirty="0"/>
              <a:t>Source of emissions</a:t>
            </a:r>
          </a:p>
          <a:p>
            <a:pPr marL="342900" indent="-342900">
              <a:buFont typeface="Arial" panose="020B0604020202020204" pitchFamily="34" charset="0"/>
              <a:buChar char="•"/>
            </a:pPr>
            <a:r>
              <a:rPr lang="en-US" sz="1600" b="0" dirty="0"/>
              <a:t>Less energy required</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7" y="4737419"/>
            <a:ext cx="6963467" cy="400110"/>
          </a:xfrm>
          <a:prstGeom prst="rect">
            <a:avLst/>
          </a:prstGeom>
          <a:noFill/>
        </p:spPr>
        <p:txBody>
          <a:bodyPr wrap="square">
            <a:spAutoFit/>
          </a:bodyPr>
          <a:lstStyle/>
          <a:p>
            <a:r>
              <a:rPr lang="en-US" sz="1000" dirty="0">
                <a:solidFill>
                  <a:schemeClr val="bg2">
                    <a:lumMod val="75000"/>
                  </a:schemeClr>
                </a:solidFill>
                <a:hlinkClick r:id="rId3"/>
              </a:rPr>
              <a:t>https://science.nasa.gov/earth/climate-change/greenhouse-gases/the-atmosphere-getting-a-handle-on-carbon-dioxide/</a:t>
            </a:r>
            <a:endParaRPr lang="en-US" sz="1000" dirty="0">
              <a:solidFill>
                <a:schemeClr val="bg2">
                  <a:lumMod val="75000"/>
                </a:schemeClr>
              </a:solidFill>
            </a:endParaRPr>
          </a:p>
          <a:p>
            <a:r>
              <a:rPr lang="en-US" sz="1000" dirty="0">
                <a:solidFill>
                  <a:schemeClr val="bg2">
                    <a:lumMod val="75000"/>
                  </a:schemeClr>
                </a:solidFill>
              </a:rPr>
              <a:t>https://hds.harvard.edu/files/tkg/files/116.cherry.heidel.capco2fromatmosp.p.pdf</a:t>
            </a:r>
          </a:p>
        </p:txBody>
      </p:sp>
      <p:pic>
        <p:nvPicPr>
          <p:cNvPr id="6" name="Picture 5">
            <a:extLst>
              <a:ext uri="{FF2B5EF4-FFF2-40B4-BE49-F238E27FC236}">
                <a16:creationId xmlns:a16="http://schemas.microsoft.com/office/drawing/2014/main" id="{0E705C49-60D2-68EC-F572-1CED4A814F3F}"/>
              </a:ext>
            </a:extLst>
          </p:cNvPr>
          <p:cNvPicPr>
            <a:picLocks noChangeAspect="1"/>
          </p:cNvPicPr>
          <p:nvPr/>
        </p:nvPicPr>
        <p:blipFill>
          <a:blip r:embed="rId4"/>
          <a:stretch>
            <a:fillRect/>
          </a:stretch>
        </p:blipFill>
        <p:spPr>
          <a:xfrm>
            <a:off x="685690" y="1924001"/>
            <a:ext cx="3456000" cy="2813418"/>
          </a:xfrm>
          <a:prstGeom prst="rect">
            <a:avLst/>
          </a:prstGeom>
        </p:spPr>
      </p:pic>
      <p:pic>
        <p:nvPicPr>
          <p:cNvPr id="9" name="Picture 8">
            <a:extLst>
              <a:ext uri="{FF2B5EF4-FFF2-40B4-BE49-F238E27FC236}">
                <a16:creationId xmlns:a16="http://schemas.microsoft.com/office/drawing/2014/main" id="{9336E585-F6A3-6D00-0FDB-AFBDFD5B49F6}"/>
              </a:ext>
            </a:extLst>
          </p:cNvPr>
          <p:cNvPicPr>
            <a:picLocks noChangeAspect="1"/>
          </p:cNvPicPr>
          <p:nvPr/>
        </p:nvPicPr>
        <p:blipFill>
          <a:blip r:embed="rId5"/>
          <a:stretch>
            <a:fillRect/>
          </a:stretch>
        </p:blipFill>
        <p:spPr>
          <a:xfrm>
            <a:off x="4215042" y="2676693"/>
            <a:ext cx="4733925" cy="923925"/>
          </a:xfrm>
          <a:prstGeom prst="rect">
            <a:avLst/>
          </a:prstGeom>
        </p:spPr>
      </p:pic>
      <p:sp>
        <p:nvSpPr>
          <p:cNvPr id="3" name="Rectangle: Rounded Corners 2">
            <a:extLst>
              <a:ext uri="{FF2B5EF4-FFF2-40B4-BE49-F238E27FC236}">
                <a16:creationId xmlns:a16="http://schemas.microsoft.com/office/drawing/2014/main" id="{FC2FF8F4-524C-98D1-08C2-8F648822579A}"/>
              </a:ext>
            </a:extLst>
          </p:cNvPr>
          <p:cNvSpPr/>
          <p:nvPr/>
        </p:nvSpPr>
        <p:spPr>
          <a:xfrm>
            <a:off x="7122694" y="2676693"/>
            <a:ext cx="423511" cy="220511"/>
          </a:xfrm>
          <a:prstGeom prst="round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Rectangle: Rounded Corners 3">
            <a:extLst>
              <a:ext uri="{FF2B5EF4-FFF2-40B4-BE49-F238E27FC236}">
                <a16:creationId xmlns:a16="http://schemas.microsoft.com/office/drawing/2014/main" id="{DCA3195F-5938-07AA-D9CF-2060CCE639A2}"/>
              </a:ext>
            </a:extLst>
          </p:cNvPr>
          <p:cNvSpPr/>
          <p:nvPr/>
        </p:nvSpPr>
        <p:spPr>
          <a:xfrm>
            <a:off x="6059472" y="3220455"/>
            <a:ext cx="423511" cy="220511"/>
          </a:xfrm>
          <a:prstGeom prst="round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a:extLst>
              <a:ext uri="{FF2B5EF4-FFF2-40B4-BE49-F238E27FC236}">
                <a16:creationId xmlns:a16="http://schemas.microsoft.com/office/drawing/2014/main" id="{FCEAFE3D-C216-B1A1-AFF5-4C9A2AE7A48C}"/>
              </a:ext>
            </a:extLst>
          </p:cNvPr>
          <p:cNvSpPr txBox="1"/>
          <p:nvPr/>
        </p:nvSpPr>
        <p:spPr>
          <a:xfrm>
            <a:off x="118871" y="4556908"/>
            <a:ext cx="231006" cy="307777"/>
          </a:xfrm>
          <a:prstGeom prst="rect">
            <a:avLst/>
          </a:prstGeom>
          <a:noFill/>
        </p:spPr>
        <p:txBody>
          <a:bodyPr wrap="square" rtlCol="0">
            <a:spAutoFit/>
          </a:bodyPr>
          <a:lstStyle/>
          <a:p>
            <a:r>
              <a:rPr lang="en-US" sz="1400" b="1" dirty="0">
                <a:solidFill>
                  <a:schemeClr val="bg1"/>
                </a:solidFill>
                <a:latin typeface="+mj-lt"/>
              </a:rPr>
              <a:t>4</a:t>
            </a:r>
          </a:p>
        </p:txBody>
      </p:sp>
    </p:spTree>
    <p:extLst>
      <p:ext uri="{BB962C8B-B14F-4D97-AF65-F5344CB8AC3E}">
        <p14:creationId xmlns:p14="http://schemas.microsoft.com/office/powerpoint/2010/main" val="4116070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What is Direct Air Capture of CO</a:t>
            </a:r>
            <a:r>
              <a:rPr lang="en-US" sz="1800" b="0" dirty="0"/>
              <a:t>2</a:t>
            </a:r>
            <a:r>
              <a:rPr lang="en-US" b="0" dirty="0"/>
              <a:t>?</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Image: https://www.corporateknights.com/</a:t>
            </a:r>
          </a:p>
        </p:txBody>
      </p:sp>
      <p:pic>
        <p:nvPicPr>
          <p:cNvPr id="15" name="Picture 14">
            <a:extLst>
              <a:ext uri="{FF2B5EF4-FFF2-40B4-BE49-F238E27FC236}">
                <a16:creationId xmlns:a16="http://schemas.microsoft.com/office/drawing/2014/main" id="{B800BF82-22A2-77C8-7B8D-C8696032BEE6}"/>
              </a:ext>
            </a:extLst>
          </p:cNvPr>
          <p:cNvPicPr>
            <a:picLocks noChangeAspect="1"/>
          </p:cNvPicPr>
          <p:nvPr/>
        </p:nvPicPr>
        <p:blipFill>
          <a:blip r:embed="rId3"/>
          <a:stretch>
            <a:fillRect/>
          </a:stretch>
        </p:blipFill>
        <p:spPr>
          <a:xfrm>
            <a:off x="3125667" y="889480"/>
            <a:ext cx="2892665" cy="3816000"/>
          </a:xfrm>
          <a:prstGeom prst="rect">
            <a:avLst/>
          </a:prstGeom>
        </p:spPr>
      </p:pic>
      <p:sp>
        <p:nvSpPr>
          <p:cNvPr id="3" name="TextBox 2">
            <a:extLst>
              <a:ext uri="{FF2B5EF4-FFF2-40B4-BE49-F238E27FC236}">
                <a16:creationId xmlns:a16="http://schemas.microsoft.com/office/drawing/2014/main" id="{0D861DFB-B3FA-189B-EE53-F656B608A9AA}"/>
              </a:ext>
            </a:extLst>
          </p:cNvPr>
          <p:cNvSpPr txBox="1"/>
          <p:nvPr/>
        </p:nvSpPr>
        <p:spPr>
          <a:xfrm>
            <a:off x="118871" y="4556908"/>
            <a:ext cx="231006" cy="307777"/>
          </a:xfrm>
          <a:prstGeom prst="rect">
            <a:avLst/>
          </a:prstGeom>
          <a:noFill/>
        </p:spPr>
        <p:txBody>
          <a:bodyPr wrap="square" rtlCol="0">
            <a:spAutoFit/>
          </a:bodyPr>
          <a:lstStyle/>
          <a:p>
            <a:r>
              <a:rPr lang="en-US" sz="1400" b="1" dirty="0">
                <a:solidFill>
                  <a:schemeClr val="bg1"/>
                </a:solidFill>
                <a:latin typeface="+mj-lt"/>
              </a:rPr>
              <a:t>5</a:t>
            </a:r>
          </a:p>
        </p:txBody>
      </p:sp>
    </p:spTree>
    <p:extLst>
      <p:ext uri="{BB962C8B-B14F-4D97-AF65-F5344CB8AC3E}">
        <p14:creationId xmlns:p14="http://schemas.microsoft.com/office/powerpoint/2010/main" val="765267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Scientific Contributors </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Source: </a:t>
            </a:r>
            <a:r>
              <a:rPr lang="en-US" sz="1000" dirty="0" err="1">
                <a:solidFill>
                  <a:schemeClr val="bg2">
                    <a:lumMod val="75000"/>
                  </a:schemeClr>
                </a:solidFill>
              </a:rPr>
              <a:t>Casaban</a:t>
            </a:r>
            <a:r>
              <a:rPr lang="en-US" sz="1000" dirty="0">
                <a:solidFill>
                  <a:schemeClr val="bg2">
                    <a:lumMod val="75000"/>
                  </a:schemeClr>
                </a:solidFill>
              </a:rPr>
              <a:t> 2023</a:t>
            </a:r>
          </a:p>
        </p:txBody>
      </p:sp>
      <p:sp>
        <p:nvSpPr>
          <p:cNvPr id="3" name="TextBox 2">
            <a:extLst>
              <a:ext uri="{FF2B5EF4-FFF2-40B4-BE49-F238E27FC236}">
                <a16:creationId xmlns:a16="http://schemas.microsoft.com/office/drawing/2014/main" id="{98868227-FDE4-B241-C6DE-0CEA6BFD942F}"/>
              </a:ext>
            </a:extLst>
          </p:cNvPr>
          <p:cNvSpPr txBox="1"/>
          <p:nvPr/>
        </p:nvSpPr>
        <p:spPr>
          <a:xfrm>
            <a:off x="926987" y="961806"/>
            <a:ext cx="599357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1999 : Prof. Klaus Lackner suggested DAC concept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1999 – now : Research Collaborations for Scientific Contributions</a:t>
            </a:r>
          </a:p>
        </p:txBody>
      </p:sp>
      <p:pic>
        <p:nvPicPr>
          <p:cNvPr id="6" name="Picture 5">
            <a:extLst>
              <a:ext uri="{FF2B5EF4-FFF2-40B4-BE49-F238E27FC236}">
                <a16:creationId xmlns:a16="http://schemas.microsoft.com/office/drawing/2014/main" id="{549F7A5D-930A-78CD-7854-BADF8F79DE26}"/>
              </a:ext>
            </a:extLst>
          </p:cNvPr>
          <p:cNvPicPr>
            <a:picLocks noChangeAspect="1"/>
          </p:cNvPicPr>
          <p:nvPr/>
        </p:nvPicPr>
        <p:blipFill>
          <a:blip r:embed="rId3"/>
          <a:stretch>
            <a:fillRect/>
          </a:stretch>
        </p:blipFill>
        <p:spPr>
          <a:xfrm>
            <a:off x="6998125" y="1106185"/>
            <a:ext cx="1764000" cy="1819248"/>
          </a:xfrm>
          <a:prstGeom prst="rect">
            <a:avLst/>
          </a:prstGeom>
        </p:spPr>
      </p:pic>
      <p:pic>
        <p:nvPicPr>
          <p:cNvPr id="8" name="Picture 7">
            <a:extLst>
              <a:ext uri="{FF2B5EF4-FFF2-40B4-BE49-F238E27FC236}">
                <a16:creationId xmlns:a16="http://schemas.microsoft.com/office/drawing/2014/main" id="{701D02A0-251A-20FA-B7C5-DCF62FA62BF7}"/>
              </a:ext>
            </a:extLst>
          </p:cNvPr>
          <p:cNvPicPr>
            <a:picLocks noChangeAspect="1"/>
          </p:cNvPicPr>
          <p:nvPr/>
        </p:nvPicPr>
        <p:blipFill>
          <a:blip r:embed="rId4"/>
          <a:stretch>
            <a:fillRect/>
          </a:stretch>
        </p:blipFill>
        <p:spPr>
          <a:xfrm>
            <a:off x="2963345" y="1947836"/>
            <a:ext cx="3996000" cy="2726882"/>
          </a:xfrm>
          <a:prstGeom prst="rect">
            <a:avLst/>
          </a:prstGeom>
        </p:spPr>
      </p:pic>
      <p:sp>
        <p:nvSpPr>
          <p:cNvPr id="4" name="TextBox 3">
            <a:extLst>
              <a:ext uri="{FF2B5EF4-FFF2-40B4-BE49-F238E27FC236}">
                <a16:creationId xmlns:a16="http://schemas.microsoft.com/office/drawing/2014/main" id="{34B82439-6D80-3B7F-7AC4-B097BAFA844B}"/>
              </a:ext>
            </a:extLst>
          </p:cNvPr>
          <p:cNvSpPr txBox="1"/>
          <p:nvPr/>
        </p:nvSpPr>
        <p:spPr>
          <a:xfrm>
            <a:off x="118871" y="4556908"/>
            <a:ext cx="231006" cy="307777"/>
          </a:xfrm>
          <a:prstGeom prst="rect">
            <a:avLst/>
          </a:prstGeom>
          <a:noFill/>
        </p:spPr>
        <p:txBody>
          <a:bodyPr wrap="square" rtlCol="0">
            <a:spAutoFit/>
          </a:bodyPr>
          <a:lstStyle/>
          <a:p>
            <a:r>
              <a:rPr lang="en-US" sz="1400" b="1" dirty="0">
                <a:solidFill>
                  <a:schemeClr val="bg1"/>
                </a:solidFill>
                <a:latin typeface="+mj-lt"/>
              </a:rPr>
              <a:t>6</a:t>
            </a:r>
          </a:p>
        </p:txBody>
      </p:sp>
    </p:spTree>
    <p:extLst>
      <p:ext uri="{BB962C8B-B14F-4D97-AF65-F5344CB8AC3E}">
        <p14:creationId xmlns:p14="http://schemas.microsoft.com/office/powerpoint/2010/main" val="183044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How ?</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Image: Ozkan et al 2022</a:t>
            </a:r>
          </a:p>
        </p:txBody>
      </p:sp>
      <p:pic>
        <p:nvPicPr>
          <p:cNvPr id="4" name="Picture 3">
            <a:extLst>
              <a:ext uri="{FF2B5EF4-FFF2-40B4-BE49-F238E27FC236}">
                <a16:creationId xmlns:a16="http://schemas.microsoft.com/office/drawing/2014/main" id="{B2F7CB3C-570B-FBFD-4141-DDBE521F1862}"/>
              </a:ext>
            </a:extLst>
          </p:cNvPr>
          <p:cNvPicPr>
            <a:picLocks noChangeAspect="1"/>
          </p:cNvPicPr>
          <p:nvPr/>
        </p:nvPicPr>
        <p:blipFill>
          <a:blip r:embed="rId3"/>
          <a:stretch>
            <a:fillRect/>
          </a:stretch>
        </p:blipFill>
        <p:spPr>
          <a:xfrm>
            <a:off x="1906243" y="753419"/>
            <a:ext cx="5976000" cy="3984000"/>
          </a:xfrm>
          <a:prstGeom prst="rect">
            <a:avLst/>
          </a:prstGeom>
        </p:spPr>
      </p:pic>
      <p:sp>
        <p:nvSpPr>
          <p:cNvPr id="3" name="TextBox 2">
            <a:extLst>
              <a:ext uri="{FF2B5EF4-FFF2-40B4-BE49-F238E27FC236}">
                <a16:creationId xmlns:a16="http://schemas.microsoft.com/office/drawing/2014/main" id="{502B2C6A-A9E0-06A7-E2EF-FBE70F440557}"/>
              </a:ext>
            </a:extLst>
          </p:cNvPr>
          <p:cNvSpPr txBox="1"/>
          <p:nvPr/>
        </p:nvSpPr>
        <p:spPr>
          <a:xfrm>
            <a:off x="118871" y="4556908"/>
            <a:ext cx="231006" cy="307777"/>
          </a:xfrm>
          <a:prstGeom prst="rect">
            <a:avLst/>
          </a:prstGeom>
          <a:noFill/>
        </p:spPr>
        <p:txBody>
          <a:bodyPr wrap="square" rtlCol="0">
            <a:spAutoFit/>
          </a:bodyPr>
          <a:lstStyle/>
          <a:p>
            <a:r>
              <a:rPr lang="en-US" sz="1400" b="1" dirty="0">
                <a:solidFill>
                  <a:schemeClr val="bg1"/>
                </a:solidFill>
                <a:latin typeface="+mj-lt"/>
              </a:rPr>
              <a:t>7</a:t>
            </a:r>
          </a:p>
        </p:txBody>
      </p:sp>
    </p:spTree>
    <p:extLst>
      <p:ext uri="{BB962C8B-B14F-4D97-AF65-F5344CB8AC3E}">
        <p14:creationId xmlns:p14="http://schemas.microsoft.com/office/powerpoint/2010/main" val="236062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A more detail of Liquid Solution ?</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Source: Carbon Engineering &amp; IEA Report</a:t>
            </a:r>
          </a:p>
        </p:txBody>
      </p:sp>
      <p:pic>
        <p:nvPicPr>
          <p:cNvPr id="5" name="Picture 4">
            <a:extLst>
              <a:ext uri="{FF2B5EF4-FFF2-40B4-BE49-F238E27FC236}">
                <a16:creationId xmlns:a16="http://schemas.microsoft.com/office/drawing/2014/main" id="{4A72C6AB-DDB4-DB75-9803-CA65CBC5825D}"/>
              </a:ext>
            </a:extLst>
          </p:cNvPr>
          <p:cNvPicPr>
            <a:picLocks noChangeAspect="1"/>
          </p:cNvPicPr>
          <p:nvPr/>
        </p:nvPicPr>
        <p:blipFill>
          <a:blip r:embed="rId3"/>
          <a:stretch>
            <a:fillRect/>
          </a:stretch>
        </p:blipFill>
        <p:spPr>
          <a:xfrm>
            <a:off x="1838325" y="1500187"/>
            <a:ext cx="5467350" cy="2143125"/>
          </a:xfrm>
          <a:prstGeom prst="rect">
            <a:avLst/>
          </a:prstGeom>
        </p:spPr>
      </p:pic>
      <p:sp>
        <p:nvSpPr>
          <p:cNvPr id="3" name="TextBox 2">
            <a:extLst>
              <a:ext uri="{FF2B5EF4-FFF2-40B4-BE49-F238E27FC236}">
                <a16:creationId xmlns:a16="http://schemas.microsoft.com/office/drawing/2014/main" id="{BE667FA9-4E66-BF11-3B71-065A0AD6F335}"/>
              </a:ext>
            </a:extLst>
          </p:cNvPr>
          <p:cNvSpPr txBox="1"/>
          <p:nvPr/>
        </p:nvSpPr>
        <p:spPr>
          <a:xfrm>
            <a:off x="118871" y="4556908"/>
            <a:ext cx="231006" cy="307777"/>
          </a:xfrm>
          <a:prstGeom prst="rect">
            <a:avLst/>
          </a:prstGeom>
          <a:noFill/>
        </p:spPr>
        <p:txBody>
          <a:bodyPr wrap="square" rtlCol="0">
            <a:spAutoFit/>
          </a:bodyPr>
          <a:lstStyle/>
          <a:p>
            <a:r>
              <a:rPr lang="en-US" sz="1400" b="1" dirty="0">
                <a:solidFill>
                  <a:schemeClr val="bg1"/>
                </a:solidFill>
                <a:latin typeface="+mj-lt"/>
              </a:rPr>
              <a:t>8</a:t>
            </a:r>
          </a:p>
        </p:txBody>
      </p:sp>
    </p:spTree>
    <p:extLst>
      <p:ext uri="{BB962C8B-B14F-4D97-AF65-F5344CB8AC3E}">
        <p14:creationId xmlns:p14="http://schemas.microsoft.com/office/powerpoint/2010/main" val="149121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a:xfrm>
            <a:off x="926986" y="243149"/>
            <a:ext cx="7934515" cy="646331"/>
          </a:xfrm>
        </p:spPr>
        <p:txBody>
          <a:bodyPr wrap="square" anchor="t">
            <a:normAutofit/>
          </a:bodyPr>
          <a:lstStyle/>
          <a:p>
            <a:r>
              <a:rPr lang="en-US" b="0" dirty="0"/>
              <a:t>A more detail of Solid Sorbents ?</a:t>
            </a:r>
          </a:p>
        </p:txBody>
      </p:sp>
      <p:sp>
        <p:nvSpPr>
          <p:cNvPr id="10" name="TextBox 9">
            <a:extLst>
              <a:ext uri="{FF2B5EF4-FFF2-40B4-BE49-F238E27FC236}">
                <a16:creationId xmlns:a16="http://schemas.microsoft.com/office/drawing/2014/main" id="{FDF075A4-9018-2DC8-C31B-C791F66507BE}"/>
              </a:ext>
            </a:extLst>
          </p:cNvPr>
          <p:cNvSpPr txBox="1"/>
          <p:nvPr/>
        </p:nvSpPr>
        <p:spPr>
          <a:xfrm>
            <a:off x="659958" y="4737419"/>
            <a:ext cx="4127630" cy="246221"/>
          </a:xfrm>
          <a:prstGeom prst="rect">
            <a:avLst/>
          </a:prstGeom>
          <a:noFill/>
        </p:spPr>
        <p:txBody>
          <a:bodyPr wrap="square">
            <a:spAutoFit/>
          </a:bodyPr>
          <a:lstStyle/>
          <a:p>
            <a:r>
              <a:rPr lang="en-US" sz="1000" dirty="0">
                <a:solidFill>
                  <a:schemeClr val="bg2">
                    <a:lumMod val="75000"/>
                  </a:schemeClr>
                </a:solidFill>
              </a:rPr>
              <a:t>Source: </a:t>
            </a:r>
            <a:r>
              <a:rPr lang="en-US" sz="1000" dirty="0" err="1">
                <a:solidFill>
                  <a:schemeClr val="bg2">
                    <a:lumMod val="75000"/>
                  </a:schemeClr>
                </a:solidFill>
              </a:rPr>
              <a:t>Climeworks</a:t>
            </a:r>
            <a:r>
              <a:rPr lang="en-US" sz="1000" dirty="0">
                <a:solidFill>
                  <a:schemeClr val="bg2">
                    <a:lumMod val="75000"/>
                  </a:schemeClr>
                </a:solidFill>
              </a:rPr>
              <a:t> and IEA Report</a:t>
            </a:r>
          </a:p>
        </p:txBody>
      </p:sp>
      <p:pic>
        <p:nvPicPr>
          <p:cNvPr id="5" name="Picture 4">
            <a:extLst>
              <a:ext uri="{FF2B5EF4-FFF2-40B4-BE49-F238E27FC236}">
                <a16:creationId xmlns:a16="http://schemas.microsoft.com/office/drawing/2014/main" id="{E43B1D60-17EB-9CDB-19A8-53FB87466CAD}"/>
              </a:ext>
            </a:extLst>
          </p:cNvPr>
          <p:cNvPicPr>
            <a:picLocks noChangeAspect="1"/>
          </p:cNvPicPr>
          <p:nvPr/>
        </p:nvPicPr>
        <p:blipFill>
          <a:blip r:embed="rId3"/>
          <a:stretch>
            <a:fillRect/>
          </a:stretch>
        </p:blipFill>
        <p:spPr>
          <a:xfrm>
            <a:off x="1819275" y="1652587"/>
            <a:ext cx="5505450" cy="1838325"/>
          </a:xfrm>
          <a:prstGeom prst="rect">
            <a:avLst/>
          </a:prstGeom>
        </p:spPr>
      </p:pic>
      <p:sp>
        <p:nvSpPr>
          <p:cNvPr id="3" name="TextBox 2">
            <a:extLst>
              <a:ext uri="{FF2B5EF4-FFF2-40B4-BE49-F238E27FC236}">
                <a16:creationId xmlns:a16="http://schemas.microsoft.com/office/drawing/2014/main" id="{C7B5A00D-689A-0390-416D-785EEB6A3CEA}"/>
              </a:ext>
            </a:extLst>
          </p:cNvPr>
          <p:cNvSpPr txBox="1"/>
          <p:nvPr/>
        </p:nvSpPr>
        <p:spPr>
          <a:xfrm>
            <a:off x="118871" y="4556908"/>
            <a:ext cx="231006" cy="307777"/>
          </a:xfrm>
          <a:prstGeom prst="rect">
            <a:avLst/>
          </a:prstGeom>
          <a:noFill/>
        </p:spPr>
        <p:txBody>
          <a:bodyPr wrap="square" rtlCol="0">
            <a:spAutoFit/>
          </a:bodyPr>
          <a:lstStyle/>
          <a:p>
            <a:r>
              <a:rPr lang="en-US" sz="1400" b="1" dirty="0">
                <a:solidFill>
                  <a:schemeClr val="bg1"/>
                </a:solidFill>
                <a:latin typeface="+mj-lt"/>
              </a:rPr>
              <a:t>9</a:t>
            </a:r>
          </a:p>
        </p:txBody>
      </p:sp>
    </p:spTree>
    <p:extLst>
      <p:ext uri="{BB962C8B-B14F-4D97-AF65-F5344CB8AC3E}">
        <p14:creationId xmlns:p14="http://schemas.microsoft.com/office/powerpoint/2010/main" val="1168456011"/>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1046</Words>
  <Application>Microsoft Office PowerPoint</Application>
  <PresentationFormat>On-screen Show (16:9)</PresentationFormat>
  <Paragraphs>223</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Arial</vt:lpstr>
      <vt:lpstr>Calibri</vt:lpstr>
      <vt:lpstr>ui-sans-serif</vt:lpstr>
      <vt:lpstr>Office-tema</vt:lpstr>
      <vt:lpstr>The future of direct air capture of CO2</vt:lpstr>
      <vt:lpstr>Agenda</vt:lpstr>
      <vt:lpstr>Why?</vt:lpstr>
      <vt:lpstr>CCS or DAC?</vt:lpstr>
      <vt:lpstr>What is Direct Air Capture of CO2?</vt:lpstr>
      <vt:lpstr>Scientific Contributors </vt:lpstr>
      <vt:lpstr>How ?</vt:lpstr>
      <vt:lpstr>A more detail of Liquid Solution ?</vt:lpstr>
      <vt:lpstr>A more detail of Solid Sorbents ?</vt:lpstr>
      <vt:lpstr>L-DAC vs S-DAC?</vt:lpstr>
      <vt:lpstr>Emerging Technologies?</vt:lpstr>
      <vt:lpstr>Emerging Technologies?</vt:lpstr>
      <vt:lpstr>Emerging Technologies?</vt:lpstr>
      <vt:lpstr>Cost Estimates?</vt:lpstr>
      <vt:lpstr>Potential Profits?</vt:lpstr>
      <vt:lpstr>Any advancement ?</vt:lpstr>
      <vt:lpstr>Any advancement in Norway?</vt:lpstr>
      <vt:lpstr>Advancement-Compilation</vt:lpstr>
      <vt:lpstr>Predicting the future ?</vt:lpstr>
      <vt:lpstr>Predicting the future ?</vt:lpstr>
      <vt:lpstr>Predicting the future ?</vt:lpstr>
      <vt:lpstr>Predicting the future ?</vt:lpstr>
      <vt:lpstr>Predicting the future – Energy Req.</vt:lpstr>
      <vt:lpstr>Predicting the future – Energy Req.</vt:lpstr>
      <vt:lpstr>Predicting the future – Energy Source</vt:lpstr>
      <vt:lpstr>Predicting the future - Controversy</vt:lpstr>
      <vt:lpstr>Role in global journey to net zero by 2050</vt:lpstr>
      <vt:lpstr>Role in Energy Transition</vt:lpstr>
      <vt:lpstr>Summary</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Risvan Dirza</cp:lastModifiedBy>
  <cp:revision>117</cp:revision>
  <dcterms:created xsi:type="dcterms:W3CDTF">2013-06-10T16:56:09Z</dcterms:created>
  <dcterms:modified xsi:type="dcterms:W3CDTF">2024-06-20T16:51:30Z</dcterms:modified>
</cp:coreProperties>
</file>