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9" r:id="rId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68155" autoAdjust="0"/>
  </p:normalViewPr>
  <p:slideViewPr>
    <p:cSldViewPr snapToGrid="0" snapToObjects="1">
      <p:cViewPr varScale="1">
        <p:scale>
          <a:sx n="60" d="100"/>
          <a:sy n="60" d="100"/>
        </p:scale>
        <p:origin x="1448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2F21-13E2-46B0-B48A-8C1DE0A9A122}" type="datetimeFigureOut">
              <a:rPr lang="nb-NO" smtClean="0"/>
              <a:t>08.07.2023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22012-4DDA-4954-BAF2-40BD5DBBFB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50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22012-4DDA-4954-BAF2-40BD5DBBFB2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68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4320" y="922492"/>
            <a:ext cx="8229600" cy="367213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C81586A-D2DD-7947-8C07-6EE6282A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0" y="20597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AEE93D7A-5A17-EC4F-B9C3-76C226D3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535197FD-69E0-9640-999B-997526342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5FCFC815-88F1-F54D-931D-DFB06C53C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2" name="Plassholder for innhold 5">
            <a:extLst>
              <a:ext uri="{FF2B5EF4-FFF2-40B4-BE49-F238E27FC236}">
                <a16:creationId xmlns:a16="http://schemas.microsoft.com/office/drawing/2014/main" id="{09690C63-91BD-DF46-89B9-CE22FFC54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4">
            <a:extLst>
              <a:ext uri="{FF2B5EF4-FFF2-40B4-BE49-F238E27FC236}">
                <a16:creationId xmlns:a16="http://schemas.microsoft.com/office/drawing/2014/main" id="{FC862961-AFCA-7E4D-BB5E-885FA1C59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14320" y="20597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14320" y="946768"/>
            <a:ext cx="8229600" cy="364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C151788-4963-A348-A694-628F9AEA45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5115" y="4785586"/>
            <a:ext cx="2693470" cy="2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11">
            <a:extLst>
              <a:ext uri="{FF2B5EF4-FFF2-40B4-BE49-F238E27FC236}">
                <a16:creationId xmlns:a16="http://schemas.microsoft.com/office/drawing/2014/main" id="{59A6824D-D87C-FA49-186A-93ADCA1066B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Tittel 2">
            <a:extLst>
              <a:ext uri="{FF2B5EF4-FFF2-40B4-BE49-F238E27FC236}">
                <a16:creationId xmlns:a16="http://schemas.microsoft.com/office/drawing/2014/main" id="{540EC670-95FF-D34C-B533-61849244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46" y="32368"/>
            <a:ext cx="8245784" cy="707886"/>
          </a:xfrm>
          <a:ln w="28575">
            <a:noFill/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Experimental Validation of Distributed Feedback-based  Real-Time Optimization </a:t>
            </a:r>
            <a:b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 Gas-lifted Oil Well Rig</a:t>
            </a:r>
            <a:endParaRPr lang="nb-NO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tel 2">
            <a:extLst>
              <a:ext uri="{FF2B5EF4-FFF2-40B4-BE49-F238E27FC236}">
                <a16:creationId xmlns:a16="http://schemas.microsoft.com/office/drawing/2014/main" id="{DF2D4CB2-3705-2D53-A557-ED721E445565}"/>
              </a:ext>
            </a:extLst>
          </p:cNvPr>
          <p:cNvSpPr txBox="1">
            <a:spLocks/>
          </p:cNvSpPr>
          <p:nvPr/>
        </p:nvSpPr>
        <p:spPr>
          <a:xfrm>
            <a:off x="459898" y="678380"/>
            <a:ext cx="8245784" cy="2769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2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Risvan Dirza, Jose Matias, Sigurd Skogestad, Dinesh Krishnamoorthy</a:t>
            </a:r>
            <a:endParaRPr lang="nb-NO" sz="12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BEA33A94-6F4A-D397-1BAF-69C17B71FC1F}"/>
              </a:ext>
            </a:extLst>
          </p:cNvPr>
          <p:cNvSpPr txBox="1">
            <a:spLocks/>
          </p:cNvSpPr>
          <p:nvPr/>
        </p:nvSpPr>
        <p:spPr>
          <a:xfrm>
            <a:off x="105198" y="974522"/>
            <a:ext cx="2926342" cy="369331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Steady-state real-time optimization (RTO) of large-scale processes with a common constraint for several units, for example, a shared resource. </a:t>
            </a:r>
          </a:p>
          <a:p>
            <a:pPr algn="just"/>
            <a:endParaRPr lang="en-US" sz="9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900" b="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Standard Solution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Distributed optimization: </a:t>
            </a:r>
          </a:p>
          <a:p>
            <a:pPr marL="355600" lvl="1" indent="-177800" algn="just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central coordinator (central problem)</a:t>
            </a:r>
          </a:p>
          <a:p>
            <a:pPr marL="355600" lvl="1" indent="-177800" algn="just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 RTO (subproblems)</a:t>
            </a:r>
          </a:p>
          <a:p>
            <a:pPr marL="355600" lvl="1" indent="-177800" algn="just">
              <a:buFont typeface="Arial" panose="020B0604020202020204" pitchFamily="34" charset="0"/>
              <a:buChar char="•"/>
            </a:pPr>
            <a:endParaRPr lang="en-US" sz="9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900" b="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 Statement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traditional RTO: repeatedly solving both problems</a:t>
            </a:r>
          </a:p>
          <a:p>
            <a:pPr marL="355600" lvl="1" indent="-17780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omputationally expensive.  </a:t>
            </a:r>
          </a:p>
          <a:p>
            <a:pPr marL="355600" lvl="1" indent="-177800" algn="just">
              <a:buFont typeface="Arial" panose="020B0604020202020204" pitchFamily="34" charset="0"/>
              <a:buChar char="•"/>
            </a:pPr>
            <a:endParaRPr lang="en-US" sz="9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900" b="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Proposed Solution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distributed feedback-based</a:t>
            </a: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RTO (DFRTO) scheme based on Lagrange decomposition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Convert both problems into </a:t>
            </a: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feedback control problems</a:t>
            </a: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Choose appropriately </a:t>
            </a: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controlled variables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9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9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9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Contribution:</a:t>
            </a:r>
            <a:endParaRPr lang="en-US" sz="9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Validation </a:t>
            </a: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DFRTO using a lab-scale experimental rig that emulates a subsea oil production network, </a:t>
            </a:r>
          </a:p>
          <a:p>
            <a:pPr marL="355600" lvl="1" indent="-177800" algn="just">
              <a:buFont typeface="Arial" panose="020B0604020202020204" pitchFamily="34" charset="0"/>
              <a:buChar char="•"/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Allocate the gas lift optimally among the wells.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Benchmark</a:t>
            </a: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DFRTO’s performance with a numerical optimization-based RTO scheme (HRTO).</a:t>
            </a:r>
            <a:endParaRPr lang="nb-NO" sz="9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83181-283E-92B2-F5A2-883126ECF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87" y="974522"/>
            <a:ext cx="2840342" cy="15178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3EE80F-B3A0-0A51-7901-C2886F122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734" y="983268"/>
            <a:ext cx="2271403" cy="1520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05A9D-80FC-2C7E-F0FF-2DA4D49CD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288" y="2676467"/>
            <a:ext cx="1351849" cy="1958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75718F-33BC-3264-A47C-0264D62C8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325" y="3118161"/>
            <a:ext cx="1639861" cy="1517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20DD30-D34D-298F-D771-EBAAAE5B8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533" y="2577191"/>
            <a:ext cx="2330506" cy="806082"/>
          </a:xfrm>
          <a:prstGeom prst="rect">
            <a:avLst/>
          </a:prstGeom>
        </p:spPr>
      </p:pic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C0164B60-8F4F-AB7D-0533-EE169EA540BE}"/>
              </a:ext>
            </a:extLst>
          </p:cNvPr>
          <p:cNvSpPr/>
          <p:nvPr/>
        </p:nvSpPr>
        <p:spPr>
          <a:xfrm>
            <a:off x="6066883" y="1637837"/>
            <a:ext cx="529787" cy="206544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FB37B686-A867-FE04-E3B1-DED84258FE49}"/>
              </a:ext>
            </a:extLst>
          </p:cNvPr>
          <p:cNvSpPr/>
          <p:nvPr/>
        </p:nvSpPr>
        <p:spPr>
          <a:xfrm rot="10800000">
            <a:off x="7412186" y="3627887"/>
            <a:ext cx="529787" cy="206544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B7931E1F-43B6-196B-19F8-A38985B286F7}"/>
              </a:ext>
            </a:extLst>
          </p:cNvPr>
          <p:cNvSpPr/>
          <p:nvPr/>
        </p:nvSpPr>
        <p:spPr>
          <a:xfrm rot="16200000">
            <a:off x="5659955" y="2679276"/>
            <a:ext cx="394997" cy="394625"/>
          </a:xfrm>
          <a:prstGeom prst="bentUp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Tittel 2">
            <a:extLst>
              <a:ext uri="{FF2B5EF4-FFF2-40B4-BE49-F238E27FC236}">
                <a16:creationId xmlns:a16="http://schemas.microsoft.com/office/drawing/2014/main" id="{695FC1B0-F491-2701-C644-AEABC2BCB1B7}"/>
              </a:ext>
            </a:extLst>
          </p:cNvPr>
          <p:cNvSpPr txBox="1">
            <a:spLocks/>
          </p:cNvSpPr>
          <p:nvPr/>
        </p:nvSpPr>
        <p:spPr>
          <a:xfrm>
            <a:off x="3143724" y="3739074"/>
            <a:ext cx="2517608" cy="903700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wrap="square" lIns="91440" tIns="0" rIns="91440" bIns="720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9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</a:t>
            </a:r>
            <a:endParaRPr lang="en-US" sz="9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9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Experimental validation shows that:</a:t>
            </a:r>
          </a:p>
          <a:p>
            <a:pPr algn="just"/>
            <a:r>
              <a:rPr lang="en-US" sz="9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“DFRTO is able to provide the same optimal performance as HRTO (numerical-based RTO scheme).” </a:t>
            </a:r>
            <a:endParaRPr lang="nb-NO" sz="9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Arrow: Notched Right 18">
            <a:extLst>
              <a:ext uri="{FF2B5EF4-FFF2-40B4-BE49-F238E27FC236}">
                <a16:creationId xmlns:a16="http://schemas.microsoft.com/office/drawing/2014/main" id="{9292F3C9-ADF9-7894-0D72-56A3465904D7}"/>
              </a:ext>
            </a:extLst>
          </p:cNvPr>
          <p:cNvSpPr/>
          <p:nvPr/>
        </p:nvSpPr>
        <p:spPr>
          <a:xfrm rot="5400000">
            <a:off x="4220011" y="3533829"/>
            <a:ext cx="264892" cy="206544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22" name="Bilde 15">
            <a:extLst>
              <a:ext uri="{FF2B5EF4-FFF2-40B4-BE49-F238E27FC236}">
                <a16:creationId xmlns:a16="http://schemas.microsoft.com/office/drawing/2014/main" id="{1B8EBACA-C529-8CA7-8CAF-718675563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97" y="4797826"/>
            <a:ext cx="2530882" cy="2360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135594-66AC-54AD-0995-200C32C45C56}"/>
              </a:ext>
            </a:extLst>
          </p:cNvPr>
          <p:cNvSpPr/>
          <p:nvPr/>
        </p:nvSpPr>
        <p:spPr>
          <a:xfrm>
            <a:off x="105198" y="3737179"/>
            <a:ext cx="2926342" cy="89829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AB07E-1F89-605C-E0C1-986B8EFBD499}"/>
              </a:ext>
            </a:extLst>
          </p:cNvPr>
          <p:cNvSpPr txBox="1"/>
          <p:nvPr/>
        </p:nvSpPr>
        <p:spPr>
          <a:xfrm>
            <a:off x="3149686" y="4720404"/>
            <a:ext cx="5889117" cy="359073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r>
              <a:rPr lang="nb-NO" sz="1000" i="1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[1] </a:t>
            </a:r>
            <a:r>
              <a:rPr lang="en-US" sz="1000" i="1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Krishnamoorthy, D., 2021. A distributed feedback-based online process optimization framework for optimal resource sharing.</a:t>
            </a:r>
            <a:r>
              <a:rPr lang="en-US" sz="1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i="1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Journal of Process Control,97, pp.72-83.</a:t>
            </a:r>
          </a:p>
          <a:p>
            <a:r>
              <a:rPr lang="nb-NO" sz="1000" i="1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[2] </a:t>
            </a:r>
            <a:r>
              <a:rPr lang="en-US" sz="1000" i="1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Dirza, R., et. al. 2021. Optimal Resource Allocation using Distributed Feedback-based Real-time Optimization. IFAC-</a:t>
            </a:r>
            <a:r>
              <a:rPr lang="en-US" sz="1000" i="1" baseline="30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PapersOnLine</a:t>
            </a:r>
            <a:r>
              <a:rPr lang="en-US" sz="1000" i="1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54 (3), 706-711.</a:t>
            </a:r>
          </a:p>
          <a:p>
            <a:r>
              <a:rPr lang="nb-NO" sz="1000" b="1" i="1" u="sng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[3] </a:t>
            </a:r>
            <a:r>
              <a:rPr lang="en-US" sz="1000" b="1" i="1" u="sng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Dirza, R., et. al. 2022. Experimental validation of distributed feedback-based real-time optimization in a gas-lifted oil well rig. Control Engineering Practice, 126, pp. 105253</a:t>
            </a:r>
            <a:endParaRPr lang="nb-NO" sz="1000" b="1" i="1" u="sng" baseline="3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47CECD-E117-9D91-38E2-DD1856CFD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467" y="4691031"/>
            <a:ext cx="1599138" cy="3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4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On-screen Show (16:9)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Experimental Validation of Distributed Feedback-based  Real-Time Optimization  in a Gas-lifted Oil Well Rig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Sigurd Skogestad</cp:lastModifiedBy>
  <cp:revision>167</cp:revision>
  <dcterms:created xsi:type="dcterms:W3CDTF">2013-06-10T16:56:09Z</dcterms:created>
  <dcterms:modified xsi:type="dcterms:W3CDTF">2023-07-08T21:51:21Z</dcterms:modified>
</cp:coreProperties>
</file>