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3" r:id="rId3"/>
    <p:sldId id="260" r:id="rId4"/>
    <p:sldId id="282" r:id="rId5"/>
    <p:sldId id="281" r:id="rId6"/>
    <p:sldId id="280" r:id="rId7"/>
    <p:sldId id="266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1" r:id="rId16"/>
    <p:sldId id="275" r:id="rId17"/>
    <p:sldId id="273" r:id="rId18"/>
    <p:sldId id="274" r:id="rId19"/>
  </p:sldIdLst>
  <p:sldSz cx="9144000" cy="5143500" type="screen16x9"/>
  <p:notesSz cx="6858000" cy="9144000"/>
  <p:custDataLst>
    <p:tags r:id="rId20"/>
  </p:custDataLst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AC76"/>
    <a:srgbClr val="0D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70" autoAdjust="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198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008061"/>
            <a:ext cx="7772400" cy="675821"/>
          </a:xfrm>
        </p:spPr>
        <p:txBody>
          <a:bodyPr anchor="t" anchorCtr="0"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2733866"/>
            <a:ext cx="77724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5120" y="4837708"/>
            <a:ext cx="342081" cy="189077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4" name="Bilde 3" descr="hor_blaa_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3836"/>
            <a:ext cx="9144000" cy="3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3.emf"/><Relationship Id="rId5" Type="http://schemas.openxmlformats.org/officeDocument/2006/relationships/image" Target="../media/image17.png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17126" y="539153"/>
            <a:ext cx="7772400" cy="675821"/>
          </a:xfrm>
        </p:spPr>
        <p:txBody>
          <a:bodyPr/>
          <a:lstStyle/>
          <a:p>
            <a:r>
              <a:rPr lang="en-GB" dirty="0" smtClean="0"/>
              <a:t>Optimal PID control</a:t>
            </a:r>
            <a:endParaRPr lang="en-GB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5230" y="1146183"/>
            <a:ext cx="7772400" cy="131445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of double integrating processes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6" name="Bilde 5" descr="tekst_e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944" y="217094"/>
            <a:ext cx="238448" cy="4140788"/>
          </a:xfrm>
          <a:prstGeom prst="rect">
            <a:avLst/>
          </a:prstGeom>
        </p:spPr>
      </p:pic>
      <p:pic>
        <p:nvPicPr>
          <p:cNvPr id="8" name="Picture 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83" y="2057512"/>
            <a:ext cx="1549400" cy="381000"/>
          </a:xfrm>
          <a:prstGeom prst="rect">
            <a:avLst/>
          </a:prstGeom>
        </p:spPr>
      </p:pic>
      <p:sp>
        <p:nvSpPr>
          <p:cNvPr id="7" name="Undertittel 2"/>
          <p:cNvSpPr txBox="1">
            <a:spLocks/>
          </p:cNvSpPr>
          <p:nvPr/>
        </p:nvSpPr>
        <p:spPr>
          <a:xfrm>
            <a:off x="625859" y="3234641"/>
            <a:ext cx="7772400" cy="897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Chriss Grimholt* and Sigurd Skogestad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484" y="4722725"/>
            <a:ext cx="297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*Present </a:t>
            </a:r>
            <a:r>
              <a:rPr lang="nb-NO" dirty="0" err="1" smtClean="0"/>
              <a:t>affiliation</a:t>
            </a:r>
            <a:r>
              <a:rPr lang="nb-NO" dirty="0" smtClean="0"/>
              <a:t>: ABB, </a:t>
            </a:r>
            <a:r>
              <a:rPr lang="nb-NO" dirty="0" err="1" smtClean="0"/>
              <a:t>Olso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Quantifying the </a:t>
            </a:r>
            <a:r>
              <a:rPr lang="en-US" dirty="0" smtClean="0"/>
              <a:t>optimal: Robustness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079749"/>
            <a:ext cx="402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Robustness: Largest sensitivity peak (M</a:t>
            </a:r>
            <a:r>
              <a:rPr lang="en-GB" cap="small" baseline="-25000" dirty="0" smtClean="0"/>
              <a:t>s</a:t>
            </a:r>
            <a:r>
              <a:rPr lang="en-GB" dirty="0" smtClean="0"/>
              <a:t>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632449" y="3278871"/>
            <a:ext cx="1688384" cy="1338134"/>
            <a:chOff x="4649287" y="3359714"/>
            <a:chExt cx="1688384" cy="1338134"/>
          </a:xfrm>
        </p:grpSpPr>
        <p:sp>
          <p:nvSpPr>
            <p:cNvPr id="13" name="Oval 12"/>
            <p:cNvSpPr/>
            <p:nvPr/>
          </p:nvSpPr>
          <p:spPr>
            <a:xfrm>
              <a:off x="5299431" y="390221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l_nyquist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287" y="3359714"/>
              <a:ext cx="1688384" cy="1338134"/>
            </a:xfrm>
            <a:prstGeom prst="rect">
              <a:avLst/>
            </a:prstGeom>
          </p:spPr>
        </p:pic>
      </p:grpSp>
      <p:pic>
        <p:nvPicPr>
          <p:cNvPr id="12" name="Picture 11" descr="s_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88" y="1546251"/>
            <a:ext cx="2809551" cy="2275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65" y="2598260"/>
            <a:ext cx="1871999" cy="3056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17150" y="2896119"/>
            <a:ext cx="2416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Closest distance to the critical point</a:t>
            </a:r>
            <a:endParaRPr lang="en-GB" sz="12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480566" y="3203826"/>
            <a:ext cx="449458" cy="663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379734" y="2142853"/>
            <a:ext cx="778713" cy="4554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44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Optimal </a:t>
            </a:r>
            <a:r>
              <a:rPr lang="en-US" dirty="0" smtClean="0"/>
              <a:t>trade-off between performance (J=IAE) and robustness (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66" y="1790549"/>
            <a:ext cx="2540000" cy="69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306235"/>
            <a:ext cx="412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optimal controller is found by solving: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320997"/>
            <a:ext cx="4194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Optimal trade-off </a:t>
            </a:r>
            <a:r>
              <a:rPr lang="en-GB" dirty="0" smtClean="0"/>
              <a:t>curves </a:t>
            </a:r>
            <a:r>
              <a:rPr lang="en-GB" dirty="0" smtClean="0"/>
              <a:t>are found solving the optimization problem repeatedly for </a:t>
            </a:r>
            <a:r>
              <a:rPr lang="en-GB" dirty="0" smtClean="0"/>
              <a:t>different robustness (M</a:t>
            </a:r>
            <a:r>
              <a:rPr lang="en-GB" baseline="-25000" dirty="0" smtClean="0"/>
              <a:t>s</a:t>
            </a:r>
            <a:r>
              <a:rPr lang="en-GB" dirty="0" smtClean="0"/>
              <a:t>) levels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785598" y="2489049"/>
            <a:ext cx="1941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Upper bound on robustness</a:t>
            </a:r>
            <a:endParaRPr lang="en-GB" sz="1200" dirty="0"/>
          </a:p>
        </p:txBody>
      </p:sp>
      <p:cxnSp>
        <p:nvCxnSpPr>
          <p:cNvPr id="13" name="Straight Arrow Connector 12"/>
          <p:cNvCxnSpPr>
            <a:stCxn id="8" idx="1"/>
          </p:cNvCxnSpPr>
          <p:nvPr/>
        </p:nvCxnSpPr>
        <p:spPr>
          <a:xfrm flipH="1" flipV="1">
            <a:off x="2435438" y="2489049"/>
            <a:ext cx="350160" cy="138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ma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87" y="1306235"/>
            <a:ext cx="4044521" cy="306403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4561770" y="3427285"/>
            <a:ext cx="631345" cy="170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278361" y="3705567"/>
            <a:ext cx="1604463" cy="0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85516" y="3509863"/>
            <a:ext cx="1031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Poor robustness</a:t>
            </a:r>
            <a:endParaRPr lang="en-GB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5849833" y="3506384"/>
            <a:ext cx="1068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Good robustness</a:t>
            </a:r>
            <a:endParaRPr lang="en-GB" sz="10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792345" y="3705567"/>
            <a:ext cx="1158584" cy="0"/>
          </a:xfrm>
          <a:prstGeom prst="straightConnector1">
            <a:avLst/>
          </a:prstGeom>
          <a:ln>
            <a:solidFill>
              <a:srgbClr val="008000"/>
            </a:solidFill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05412" y="4428606"/>
            <a:ext cx="373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Note: </a:t>
            </a:r>
            <a:r>
              <a:rPr lang="nb-NO" dirty="0" err="1" smtClean="0"/>
              <a:t>Results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k’’=1 and </a:t>
            </a:r>
            <a:r>
              <a:rPr lang="el-GR" dirty="0" smtClean="0"/>
              <a:t>θ</a:t>
            </a:r>
            <a:r>
              <a:rPr lang="nb-NO" dirty="0" smtClean="0"/>
              <a:t> = 1.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06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205979"/>
            <a:ext cx="8229600" cy="857250"/>
          </a:xfrm>
        </p:spPr>
        <p:txBody>
          <a:bodyPr/>
          <a:lstStyle/>
          <a:p>
            <a:r>
              <a:rPr lang="en-US" dirty="0" smtClean="0"/>
              <a:t>Optimal</a:t>
            </a:r>
            <a:r>
              <a:rPr lang="en-US" dirty="0" smtClean="0"/>
              <a:t>* PID </a:t>
            </a:r>
            <a:r>
              <a:rPr lang="en-US" dirty="0" smtClean="0"/>
              <a:t>vs. </a:t>
            </a:r>
            <a:r>
              <a:rPr lang="en-US" dirty="0" smtClean="0"/>
              <a:t>SIMC-PID</a:t>
            </a:r>
            <a:endParaRPr lang="en-US" dirty="0"/>
          </a:p>
        </p:txBody>
      </p:sp>
      <p:pic>
        <p:nvPicPr>
          <p:cNvPr id="3" name="Picture 2" descr="ma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99" y="1063229"/>
            <a:ext cx="5089562" cy="3550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69721" y="1920479"/>
            <a:ext cx="4264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rgbClr val="C00000"/>
                </a:solidFill>
              </a:rPr>
              <a:t>Simple SIMC-</a:t>
            </a:r>
            <a:r>
              <a:rPr lang="en-GB" b="1" u="sng" dirty="0" err="1" smtClean="0">
                <a:solidFill>
                  <a:srgbClr val="C00000"/>
                </a:solidFill>
              </a:rPr>
              <a:t>rukes</a:t>
            </a:r>
            <a:r>
              <a:rPr lang="en-GB" b="1" u="sng" dirty="0" smtClean="0">
                <a:solidFill>
                  <a:srgbClr val="C00000"/>
                </a:solidFill>
              </a:rPr>
              <a:t> are Almost </a:t>
            </a:r>
            <a:r>
              <a:rPr lang="en-GB" b="1" u="sng" dirty="0" smtClean="0">
                <a:solidFill>
                  <a:srgbClr val="C00000"/>
                </a:solidFill>
              </a:rPr>
              <a:t>Optimal  !!!</a:t>
            </a:r>
          </a:p>
          <a:p>
            <a:r>
              <a:rPr lang="en-GB" b="1" u="sng" dirty="0" smtClean="0">
                <a:solidFill>
                  <a:srgbClr val="C00000"/>
                </a:solidFill>
              </a:rPr>
              <a:t>This came as a surprise to us</a:t>
            </a:r>
            <a:endParaRPr lang="en-GB" b="1" u="sng" dirty="0">
              <a:solidFill>
                <a:srgbClr val="C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21787" y="3904750"/>
            <a:ext cx="1369109" cy="0"/>
          </a:xfrm>
          <a:prstGeom prst="straightConnector1">
            <a:avLst/>
          </a:prstGeom>
          <a:ln>
            <a:solidFill>
              <a:srgbClr val="008000"/>
            </a:solidFill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79275" y="3705567"/>
            <a:ext cx="1263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Good robustness</a:t>
            </a:r>
            <a:endParaRPr lang="en-GB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415219" y="4798753"/>
            <a:ext cx="252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*</a:t>
            </a:r>
            <a:r>
              <a:rPr lang="nb-NO" dirty="0" err="1" smtClean="0"/>
              <a:t>OptimaL</a:t>
            </a:r>
            <a:r>
              <a:rPr lang="nb-NO" dirty="0" smtClean="0"/>
              <a:t> </a:t>
            </a:r>
            <a:r>
              <a:rPr lang="nb-NO" dirty="0" err="1" smtClean="0"/>
              <a:t>serial</a:t>
            </a:r>
            <a:r>
              <a:rPr lang="nb-NO" dirty="0" smtClean="0"/>
              <a:t> form PID</a:t>
            </a:r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129779"/>
            <a:ext cx="1600200" cy="504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625079"/>
            <a:ext cx="21812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9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349" y="3685675"/>
            <a:ext cx="2181225" cy="438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609" y="382191"/>
            <a:ext cx="1600200" cy="504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Optimal* vs. SIMC</a:t>
            </a:r>
            <a:endParaRPr lang="en-US" dirty="0"/>
          </a:p>
        </p:txBody>
      </p:sp>
      <p:pic>
        <p:nvPicPr>
          <p:cNvPr id="3" name="Picture 2" descr="mai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99" y="1063229"/>
            <a:ext cx="5089562" cy="3550858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621787" y="3904750"/>
            <a:ext cx="1369109" cy="0"/>
          </a:xfrm>
          <a:prstGeom prst="straightConnector1">
            <a:avLst/>
          </a:prstGeom>
          <a:ln>
            <a:solidFill>
              <a:srgbClr val="008000"/>
            </a:solidFill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79275" y="3705567"/>
            <a:ext cx="1263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Good robustness</a:t>
            </a:r>
            <a:endParaRPr lang="en-GB" sz="1000" dirty="0"/>
          </a:p>
        </p:txBody>
      </p:sp>
      <p:pic>
        <p:nvPicPr>
          <p:cNvPr id="21" name="Picture 20" descr="mai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79" y="287456"/>
            <a:ext cx="2762410" cy="42637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203" y="4798753"/>
            <a:ext cx="252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*</a:t>
            </a:r>
            <a:r>
              <a:rPr lang="nb-NO" dirty="0" err="1" smtClean="0"/>
              <a:t>OptimaL</a:t>
            </a:r>
            <a:r>
              <a:rPr lang="nb-NO" dirty="0" smtClean="0"/>
              <a:t> </a:t>
            </a:r>
            <a:r>
              <a:rPr lang="nb-NO" dirty="0" err="1" smtClean="0"/>
              <a:t>serial</a:t>
            </a:r>
            <a:r>
              <a:rPr lang="nb-NO" dirty="0" smtClean="0"/>
              <a:t> form PID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2885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Optimal Serial vs. Optimal Parallel PID</a:t>
            </a:r>
            <a:endParaRPr lang="en-US" dirty="0"/>
          </a:p>
        </p:txBody>
      </p:sp>
      <p:pic>
        <p:nvPicPr>
          <p:cNvPr id="4" name="Picture 3" descr="ma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12" y="1340232"/>
            <a:ext cx="4253670" cy="322247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360362" y="2012191"/>
            <a:ext cx="0" cy="33972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20" y="3143364"/>
            <a:ext cx="3714540" cy="760809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28" y="1442506"/>
            <a:ext cx="2768600" cy="40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7120" y="1073174"/>
            <a:ext cx="113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Serial PID: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2838489"/>
            <a:ext cx="226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Parallel (=“Ideal”) PID: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4076655"/>
            <a:ext cx="4884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Parallel is more general</a:t>
            </a:r>
            <a:r>
              <a:rPr lang="en-GB" dirty="0" smtClean="0"/>
              <a:t>: </a:t>
            </a:r>
            <a:r>
              <a:rPr lang="en-GB" dirty="0" smtClean="0"/>
              <a:t>Can have complex zeros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548" y="2351912"/>
            <a:ext cx="2832100" cy="1778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982537" y="1848906"/>
            <a:ext cx="0" cy="9895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17288" y="2165503"/>
            <a:ext cx="2249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Convert serial parameters to parallel by</a:t>
            </a:r>
            <a:endParaRPr lang="en-GB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6663485" y="2042392"/>
            <a:ext cx="177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Small difference!</a:t>
            </a:r>
            <a:endParaRPr lang="en-GB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6672947" y="2346300"/>
            <a:ext cx="22621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(</a:t>
            </a:r>
            <a:r>
              <a:rPr lang="en-GB" sz="1000" dirty="0" smtClean="0"/>
              <a:t>especially in high performance </a:t>
            </a:r>
            <a:r>
              <a:rPr lang="en-GB" sz="1000" dirty="0" smtClean="0"/>
              <a:t>region)</a:t>
            </a:r>
            <a:endParaRPr lang="en-GB" sz="10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37528" y="1848906"/>
            <a:ext cx="0" cy="9895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33845" y="2165503"/>
            <a:ext cx="197428" cy="2462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3845" y="2165503"/>
            <a:ext cx="197428" cy="2462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24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response comparison</a:t>
            </a:r>
            <a:endParaRPr lang="en-US" dirty="0"/>
          </a:p>
        </p:txBody>
      </p:sp>
      <p:pic>
        <p:nvPicPr>
          <p:cNvPr id="3" name="Picture 2" descr="ma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78" y="1139429"/>
            <a:ext cx="2946400" cy="1790700"/>
          </a:xfrm>
          <a:prstGeom prst="rect">
            <a:avLst/>
          </a:prstGeom>
        </p:spPr>
      </p:pic>
      <p:pic>
        <p:nvPicPr>
          <p:cNvPr id="11" name="Picture 10" descr="ma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78" y="1139429"/>
            <a:ext cx="2946400" cy="1790700"/>
          </a:xfrm>
          <a:prstGeom prst="rect">
            <a:avLst/>
          </a:prstGeom>
        </p:spPr>
      </p:pic>
      <p:pic>
        <p:nvPicPr>
          <p:cNvPr id="13" name="Picture 12" descr="mai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5" y="1063229"/>
            <a:ext cx="2946400" cy="18669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684" y="3261585"/>
            <a:ext cx="4928865" cy="129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86" y="121014"/>
            <a:ext cx="9302242" cy="857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Generalized</a:t>
            </a:r>
            <a:r>
              <a:rPr lang="en-US" sz="2800" dirty="0" smtClean="0"/>
              <a:t> </a:t>
            </a:r>
            <a:r>
              <a:rPr lang="en-US" sz="2800" dirty="0" smtClean="0"/>
              <a:t>SIMC for </a:t>
            </a:r>
            <a:r>
              <a:rPr lang="en-US" sz="2800" dirty="0" smtClean="0"/>
              <a:t>“slow” second-order process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97120" y="1073174"/>
            <a:ext cx="2268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Second order process: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88" y="899989"/>
            <a:ext cx="2592000" cy="7157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876" y="2306978"/>
            <a:ext cx="8313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2. For </a:t>
            </a:r>
            <a:r>
              <a:rPr lang="en-GB" u="sng" dirty="0"/>
              <a:t>large time </a:t>
            </a:r>
            <a:r>
              <a:rPr lang="en-GB" u="sng" dirty="0" smtClean="0"/>
              <a:t>constants (</a:t>
            </a:r>
            <a:r>
              <a:rPr lang="el-GR" u="sng" dirty="0" smtClean="0"/>
              <a:t>τ</a:t>
            </a:r>
            <a:r>
              <a:rPr lang="nb-NO" u="sng" baseline="-25000" dirty="0" smtClean="0"/>
              <a:t>2</a:t>
            </a:r>
            <a:r>
              <a:rPr lang="nb-NO" u="sng" dirty="0" smtClean="0"/>
              <a:t> &gt; 8</a:t>
            </a:r>
            <a:r>
              <a:rPr lang="el-GR" u="sng" dirty="0" smtClean="0"/>
              <a:t>θ</a:t>
            </a:r>
            <a:r>
              <a:rPr lang="nb-NO" u="sng" dirty="0" smtClean="0"/>
              <a:t>, </a:t>
            </a:r>
            <a:r>
              <a:rPr lang="nb-NO" u="sng" dirty="0" err="1" smtClean="0"/>
              <a:t>approx</a:t>
            </a:r>
            <a:r>
              <a:rPr lang="nb-NO" u="sng" dirty="0" smtClean="0"/>
              <a:t>.) </a:t>
            </a:r>
            <a:r>
              <a:rPr lang="en-GB" dirty="0" smtClean="0"/>
              <a:t>second-order process can be considered as double integrating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204" y="3038407"/>
            <a:ext cx="1296000" cy="3094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541" y="2953309"/>
            <a:ext cx="1511999" cy="504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88540" y="2998594"/>
            <a:ext cx="60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65877" y="1801337"/>
            <a:ext cx="591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 “Original” SIMC PID-rule for second-order process:    </a:t>
            </a:r>
            <a:r>
              <a:rPr lang="el-GR" dirty="0" smtClean="0"/>
              <a:t>τ</a:t>
            </a:r>
            <a:r>
              <a:rPr lang="nb-NO" baseline="-25000" dirty="0" smtClean="0"/>
              <a:t>d</a:t>
            </a:r>
            <a:r>
              <a:rPr lang="nb-NO" dirty="0" smtClean="0"/>
              <a:t> = </a:t>
            </a:r>
            <a:r>
              <a:rPr lang="el-GR" dirty="0" smtClean="0"/>
              <a:t>τ</a:t>
            </a:r>
            <a:r>
              <a:rPr lang="nb-NO" baseline="-25000" dirty="0" smtClean="0"/>
              <a:t>2</a:t>
            </a:r>
            <a:endParaRPr lang="en-GB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643841" y="3734308"/>
            <a:ext cx="234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Get improved PID-rule:</a:t>
            </a:r>
            <a:endParaRPr lang="en-GB" baseline="-25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635350" y="3330172"/>
            <a:ext cx="5190601" cy="1177604"/>
            <a:chOff x="2499775" y="1533937"/>
            <a:chExt cx="5190601" cy="1177604"/>
          </a:xfrm>
        </p:grpSpPr>
        <p:sp>
          <p:nvSpPr>
            <p:cNvPr id="25" name="Rectangle 24"/>
            <p:cNvSpPr/>
            <p:nvPr/>
          </p:nvSpPr>
          <p:spPr>
            <a:xfrm>
              <a:off x="5410023" y="1961649"/>
              <a:ext cx="208209" cy="46864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10024" y="2456316"/>
              <a:ext cx="401580" cy="18826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34167" y="2460560"/>
              <a:ext cx="837668" cy="18826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9775" y="1945971"/>
              <a:ext cx="4536000" cy="76557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971835" y="1533937"/>
              <a:ext cx="7185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New parts</a:t>
              </a:r>
              <a:endParaRPr lang="en-GB" sz="1000" dirty="0"/>
            </a:p>
          </p:txBody>
        </p:sp>
        <p:cxnSp>
          <p:nvCxnSpPr>
            <p:cNvPr id="30" name="Straight Arrow Connector 29"/>
            <p:cNvCxnSpPr>
              <a:stCxn id="29" idx="1"/>
            </p:cNvCxnSpPr>
            <p:nvPr/>
          </p:nvCxnSpPr>
          <p:spPr>
            <a:xfrm flipH="1">
              <a:off x="5696626" y="1657048"/>
              <a:ext cx="1275209" cy="3812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9" idx="1"/>
            </p:cNvCxnSpPr>
            <p:nvPr/>
          </p:nvCxnSpPr>
          <p:spPr>
            <a:xfrm flipH="1">
              <a:off x="6511923" y="1657048"/>
              <a:ext cx="459912" cy="7732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394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9221" y="1317450"/>
            <a:ext cx="401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Approximate double integrating process:</a:t>
            </a:r>
            <a:endParaRPr lang="en-GB" dirty="0"/>
          </a:p>
        </p:txBody>
      </p:sp>
      <p:pic>
        <p:nvPicPr>
          <p:cNvPr id="4" name="Picture 3" descr="ma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147" y="1924855"/>
            <a:ext cx="3720494" cy="2453602"/>
          </a:xfrm>
          <a:prstGeom prst="rect">
            <a:avLst/>
          </a:prstGeom>
        </p:spPr>
      </p:pic>
      <p:pic>
        <p:nvPicPr>
          <p:cNvPr id="5" name="Picture 4" descr="mai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21" y="1977120"/>
            <a:ext cx="3447104" cy="2611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320" y="1053781"/>
            <a:ext cx="1270000" cy="419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5820" y="3357715"/>
            <a:ext cx="2841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M</a:t>
            </a:r>
            <a:r>
              <a:rPr lang="en-GB" u="sng" dirty="0" smtClean="0"/>
              <a:t>uch better to approximate</a:t>
            </a:r>
          </a:p>
          <a:p>
            <a:r>
              <a:rPr lang="en-GB" u="sng" dirty="0"/>
              <a:t>a</a:t>
            </a:r>
            <a:r>
              <a:rPr lang="en-GB" u="sng" dirty="0" smtClean="0"/>
              <a:t>s double integrating!</a:t>
            </a:r>
            <a:endParaRPr lang="en-GB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279221" y="1053781"/>
            <a:ext cx="4392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Second order process w/large time constant:</a:t>
            </a:r>
            <a:endParaRPr lang="en-GB" dirty="0"/>
          </a:p>
        </p:txBody>
      </p:sp>
      <p:pic>
        <p:nvPicPr>
          <p:cNvPr id="18" name="Picture 1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3375" y="1438791"/>
            <a:ext cx="1248020" cy="19968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V="1">
            <a:off x="2257746" y="2770029"/>
            <a:ext cx="0" cy="33972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2686" y="121014"/>
            <a:ext cx="9302242" cy="857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Generalized</a:t>
            </a:r>
            <a:r>
              <a:rPr lang="en-US" sz="2800" dirty="0" smtClean="0"/>
              <a:t> </a:t>
            </a:r>
            <a:r>
              <a:rPr lang="en-US" sz="2800" dirty="0" smtClean="0"/>
              <a:t>SIMC for </a:t>
            </a:r>
            <a:r>
              <a:rPr lang="en-US" sz="2800" dirty="0" smtClean="0"/>
              <a:t>“slow” second-order process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262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849" y="3182625"/>
            <a:ext cx="3990975" cy="561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5" name="Picture 4" descr="ma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57253"/>
            <a:ext cx="27305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8671" y="1279027"/>
            <a:ext cx="48656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Double integrating processes are common, but difficult to control, IAE ~ </a:t>
            </a:r>
            <a:r>
              <a:rPr lang="el-GR" dirty="0" smtClean="0"/>
              <a:t>θ</a:t>
            </a:r>
            <a:r>
              <a:rPr lang="nb-NO" baseline="30000" dirty="0" smtClean="0"/>
              <a:t>3</a:t>
            </a:r>
            <a:endParaRPr lang="en-GB" baseline="30000" dirty="0" smtClean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If possible: Introduce extra measurements closer to input and use cascade control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Otherwise: Use well-tuned controller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SIMC-tunings for double integrating process are simple</a:t>
            </a:r>
          </a:p>
          <a:p>
            <a:pPr marL="742950" lvl="1" indent="-285750">
              <a:buFont typeface="Arial"/>
              <a:buChar char="•"/>
            </a:pPr>
            <a:endParaRPr lang="en-GB" dirty="0"/>
          </a:p>
          <a:p>
            <a:pPr marL="742950" lvl="1" indent="-285750">
              <a:buFont typeface="Arial"/>
              <a:buChar char="•"/>
            </a:pPr>
            <a:endParaRPr lang="en-GB" dirty="0" smtClean="0"/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And close to optimal !!</a:t>
            </a:r>
          </a:p>
          <a:p>
            <a:pPr marL="742950" lvl="1" indent="-285750">
              <a:buFont typeface="Arial"/>
              <a:buChar char="•"/>
            </a:pPr>
            <a:r>
              <a:rPr lang="nb-NO" dirty="0" smtClean="0"/>
              <a:t>SIMC: </a:t>
            </a:r>
            <a:r>
              <a:rPr lang="el-GR" dirty="0" smtClean="0"/>
              <a:t>τ</a:t>
            </a:r>
            <a:r>
              <a:rPr lang="el-GR" baseline="-25000" dirty="0" smtClean="0"/>
              <a:t>c</a:t>
            </a:r>
            <a:r>
              <a:rPr lang="en-GB" dirty="0" smtClean="0"/>
              <a:t> = 1.5θ is a good starting point for </a:t>
            </a:r>
            <a:r>
              <a:rPr lang="en-GB" dirty="0"/>
              <a:t>double integrating </a:t>
            </a:r>
            <a:r>
              <a:rPr lang="en-GB" dirty="0" smtClean="0"/>
              <a:t>processes.</a:t>
            </a:r>
          </a:p>
        </p:txBody>
      </p:sp>
    </p:spTree>
    <p:extLst>
      <p:ext uri="{BB962C8B-B14F-4D97-AF65-F5344CB8AC3E}">
        <p14:creationId xmlns:p14="http://schemas.microsoft.com/office/powerpoint/2010/main" val="386101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Double integrators: </a:t>
            </a:r>
            <a:r>
              <a:rPr lang="nb-NO" dirty="0" err="1" smtClean="0"/>
              <a:t>Outline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err="1" smtClean="0"/>
              <a:t>They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common</a:t>
            </a:r>
            <a:endParaRPr lang="nb-NO" dirty="0" smtClean="0"/>
          </a:p>
          <a:p>
            <a:r>
              <a:rPr lang="nb-NO" dirty="0" err="1" smtClean="0"/>
              <a:t>They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difficult</a:t>
            </a:r>
            <a:r>
              <a:rPr lang="nb-NO" dirty="0" smtClean="0"/>
              <a:t> to </a:t>
            </a:r>
            <a:r>
              <a:rPr lang="nb-NO" dirty="0" err="1" smtClean="0"/>
              <a:t>control</a:t>
            </a:r>
            <a:endParaRPr lang="nb-NO" dirty="0" smtClean="0"/>
          </a:p>
          <a:p>
            <a:r>
              <a:rPr lang="nb-NO" dirty="0" smtClean="0"/>
              <a:t>Control </a:t>
            </a:r>
            <a:r>
              <a:rPr lang="nb-NO" dirty="0" err="1" smtClean="0"/>
              <a:t>approaches</a:t>
            </a:r>
            <a:endParaRPr lang="nb-NO" dirty="0" smtClean="0"/>
          </a:p>
          <a:p>
            <a:r>
              <a:rPr lang="en-US" dirty="0"/>
              <a:t>SIMC PID-tunings </a:t>
            </a:r>
            <a:endParaRPr lang="en-US" dirty="0" smtClean="0"/>
          </a:p>
          <a:p>
            <a:r>
              <a:rPr lang="en-US" dirty="0" smtClean="0"/>
              <a:t>Optimal </a:t>
            </a:r>
            <a:r>
              <a:rPr lang="en-US" dirty="0"/>
              <a:t>trade-off between performance (J=IAE) and robustness (</a:t>
            </a:r>
            <a:r>
              <a:rPr lang="en-US" dirty="0" err="1"/>
              <a:t>M</a:t>
            </a:r>
            <a:r>
              <a:rPr lang="en-US" baseline="-25000" dirty="0" err="1"/>
              <a:t>s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dirty="0" smtClean="0"/>
              <a:t>Comparison of SIMC with IAE-optimal PID tunings</a:t>
            </a:r>
          </a:p>
          <a:p>
            <a:r>
              <a:rPr lang="en-US" dirty="0"/>
              <a:t>Optimal Serial vs. Optimal Parallel </a:t>
            </a:r>
            <a:r>
              <a:rPr lang="en-US" dirty="0" smtClean="0"/>
              <a:t>PID</a:t>
            </a:r>
          </a:p>
          <a:p>
            <a:r>
              <a:rPr lang="en-US" dirty="0" smtClean="0"/>
              <a:t>Generalized </a:t>
            </a:r>
            <a:r>
              <a:rPr lang="en-US" dirty="0"/>
              <a:t>SIMC for “slow” second-order process</a:t>
            </a:r>
            <a:endParaRPr lang="en-US" dirty="0" smtClean="0"/>
          </a:p>
          <a:p>
            <a:r>
              <a:rPr lang="en-US" dirty="0" smtClean="0"/>
              <a:t>Conclusion</a:t>
            </a:r>
            <a:endParaRPr lang="nb-NO" dirty="0"/>
          </a:p>
        </p:txBody>
      </p:sp>
      <p:pic>
        <p:nvPicPr>
          <p:cNvPr id="4" name="Picture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81" y="1454611"/>
            <a:ext cx="1549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4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207" y="896222"/>
            <a:ext cx="1857375" cy="4953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875" y="1861443"/>
            <a:ext cx="1925375" cy="89796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2525" y="10189"/>
            <a:ext cx="8787284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Double integrating processes are common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1327" y="1982631"/>
            <a:ext cx="302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Example 1: </a:t>
            </a:r>
            <a:r>
              <a:rPr lang="en-GB" dirty="0" smtClean="0"/>
              <a:t>Force (F) to position (x)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24934" y="2310150"/>
            <a:ext cx="3440549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392" y="1552355"/>
            <a:ext cx="1113884" cy="111388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696027" y="1982631"/>
            <a:ext cx="0" cy="3919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810101" y="2419640"/>
            <a:ext cx="57846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22402" y="226201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5971" y="3085507"/>
            <a:ext cx="594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Example 2 (almost integrating): </a:t>
            </a:r>
            <a:r>
              <a:rPr lang="en-GB" dirty="0" smtClean="0"/>
              <a:t>Two large tanks in series 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3986794" y="872027"/>
            <a:ext cx="845615" cy="47227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30" name="Straight Arrow Connector 29"/>
          <p:cNvCxnSpPr>
            <a:endCxn id="24" idx="1"/>
          </p:cNvCxnSpPr>
          <p:nvPr/>
        </p:nvCxnSpPr>
        <p:spPr>
          <a:xfrm flipV="1">
            <a:off x="3485930" y="1108164"/>
            <a:ext cx="500864" cy="80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4" idx="3"/>
          </p:cNvCxnSpPr>
          <p:nvPr/>
        </p:nvCxnSpPr>
        <p:spPr>
          <a:xfrm flipV="1">
            <a:off x="4832409" y="1108163"/>
            <a:ext cx="43590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66892" y="1982631"/>
            <a:ext cx="63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u = F</a:t>
            </a:r>
          </a:p>
          <a:p>
            <a:r>
              <a:rPr lang="nb-NO" dirty="0" smtClean="0"/>
              <a:t>y = x</a:t>
            </a:r>
            <a:endParaRPr lang="nb-NO" dirty="0"/>
          </a:p>
        </p:txBody>
      </p:sp>
      <p:grpSp>
        <p:nvGrpSpPr>
          <p:cNvPr id="61" name="Group 60"/>
          <p:cNvGrpSpPr/>
          <p:nvPr/>
        </p:nvGrpSpPr>
        <p:grpSpPr>
          <a:xfrm>
            <a:off x="1648578" y="3571620"/>
            <a:ext cx="5679845" cy="1045801"/>
            <a:chOff x="798073" y="443145"/>
            <a:chExt cx="6132124" cy="2129288"/>
          </a:xfrm>
        </p:grpSpPr>
        <p:cxnSp>
          <p:nvCxnSpPr>
            <p:cNvPr id="62" name="Straight Connector 4"/>
            <p:cNvCxnSpPr>
              <a:cxnSpLocks noChangeShapeType="1"/>
            </p:cNvCxnSpPr>
            <p:nvPr/>
          </p:nvCxnSpPr>
          <p:spPr bwMode="auto">
            <a:xfrm>
              <a:off x="1959165" y="1048433"/>
              <a:ext cx="0" cy="1524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Connector 6"/>
            <p:cNvCxnSpPr>
              <a:cxnSpLocks noChangeShapeType="1"/>
            </p:cNvCxnSpPr>
            <p:nvPr/>
          </p:nvCxnSpPr>
          <p:spPr bwMode="auto">
            <a:xfrm>
              <a:off x="1959165" y="2572433"/>
              <a:ext cx="16764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Connector 8"/>
            <p:cNvCxnSpPr>
              <a:cxnSpLocks noChangeShapeType="1"/>
            </p:cNvCxnSpPr>
            <p:nvPr/>
          </p:nvCxnSpPr>
          <p:spPr bwMode="auto">
            <a:xfrm flipV="1">
              <a:off x="3635565" y="1048433"/>
              <a:ext cx="0" cy="1524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Connector 10"/>
            <p:cNvCxnSpPr>
              <a:cxnSpLocks noChangeShapeType="1"/>
            </p:cNvCxnSpPr>
            <p:nvPr/>
          </p:nvCxnSpPr>
          <p:spPr bwMode="auto">
            <a:xfrm>
              <a:off x="1959165" y="1353233"/>
              <a:ext cx="16764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13"/>
            <p:cNvCxnSpPr>
              <a:cxnSpLocks noChangeShapeType="1"/>
            </p:cNvCxnSpPr>
            <p:nvPr/>
          </p:nvCxnSpPr>
          <p:spPr bwMode="auto">
            <a:xfrm>
              <a:off x="2187765" y="819833"/>
              <a:ext cx="0" cy="4572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Straight Connector 15"/>
            <p:cNvCxnSpPr>
              <a:cxnSpLocks noChangeShapeType="1"/>
            </p:cNvCxnSpPr>
            <p:nvPr/>
          </p:nvCxnSpPr>
          <p:spPr bwMode="auto">
            <a:xfrm>
              <a:off x="1044765" y="819833"/>
              <a:ext cx="11430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Straight Arrow Connector 17"/>
            <p:cNvCxnSpPr>
              <a:cxnSpLocks noChangeShapeType="1"/>
            </p:cNvCxnSpPr>
            <p:nvPr/>
          </p:nvCxnSpPr>
          <p:spPr bwMode="auto">
            <a:xfrm>
              <a:off x="3483165" y="1913257"/>
              <a:ext cx="91440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9" name="TextBox 29"/>
            <p:cNvSpPr txBox="1">
              <a:spLocks noChangeArrowheads="1"/>
            </p:cNvSpPr>
            <p:nvPr/>
          </p:nvSpPr>
          <p:spPr bwMode="auto">
            <a:xfrm>
              <a:off x="2427089" y="1572338"/>
              <a:ext cx="4363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nb-NO" sz="2000" dirty="0" smtClean="0">
                  <a:latin typeface="Arial" panose="020B0604020202020204" pitchFamily="34" charset="0"/>
                </a:rPr>
                <a:t>T</a:t>
              </a:r>
              <a:r>
                <a:rPr lang="en-US" altLang="nb-NO" sz="2000" baseline="-25000" dirty="0" smtClean="0">
                  <a:latin typeface="Arial" panose="020B0604020202020204" pitchFamily="34" charset="0"/>
                </a:rPr>
                <a:t>1</a:t>
              </a:r>
              <a:endParaRPr lang="en-US" altLang="nb-NO" sz="2000" baseline="-25000" dirty="0">
                <a:latin typeface="Arial" panose="020B0604020202020204" pitchFamily="34" charset="0"/>
              </a:endParaRPr>
            </a:p>
          </p:txBody>
        </p:sp>
        <p:cxnSp>
          <p:nvCxnSpPr>
            <p:cNvPr id="70" name="Straight Connector 9216"/>
            <p:cNvCxnSpPr>
              <a:cxnSpLocks noChangeShapeType="1"/>
            </p:cNvCxnSpPr>
            <p:nvPr/>
          </p:nvCxnSpPr>
          <p:spPr bwMode="auto">
            <a:xfrm>
              <a:off x="3406965" y="896033"/>
              <a:ext cx="0" cy="75247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TextBox 9219"/>
            <p:cNvSpPr txBox="1">
              <a:spLocks noChangeArrowheads="1"/>
            </p:cNvSpPr>
            <p:nvPr/>
          </p:nvSpPr>
          <p:spPr bwMode="auto">
            <a:xfrm rot="16383045">
              <a:off x="3229166" y="1418320"/>
              <a:ext cx="3556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nb-NO" sz="2400">
                  <a:latin typeface="Arial" panose="020B0604020202020204" pitchFamily="34" charset="0"/>
                </a:rPr>
                <a:t>8</a:t>
              </a:r>
            </a:p>
          </p:txBody>
        </p:sp>
        <p:cxnSp>
          <p:nvCxnSpPr>
            <p:cNvPr id="72" name="Straight Connector 19"/>
            <p:cNvCxnSpPr>
              <a:cxnSpLocks noChangeShapeType="1"/>
            </p:cNvCxnSpPr>
            <p:nvPr/>
          </p:nvCxnSpPr>
          <p:spPr bwMode="auto">
            <a:xfrm flipV="1">
              <a:off x="934598" y="615104"/>
              <a:ext cx="381000" cy="6096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72"/>
            <p:cNvCxnSpPr>
              <a:cxnSpLocks noChangeShapeType="1"/>
            </p:cNvCxnSpPr>
            <p:nvPr/>
          </p:nvCxnSpPr>
          <p:spPr bwMode="auto">
            <a:xfrm>
              <a:off x="1315598" y="615104"/>
              <a:ext cx="0" cy="304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Straight Connector 23"/>
            <p:cNvCxnSpPr>
              <a:cxnSpLocks noChangeShapeType="1"/>
            </p:cNvCxnSpPr>
            <p:nvPr/>
          </p:nvCxnSpPr>
          <p:spPr bwMode="auto">
            <a:xfrm flipH="1">
              <a:off x="1391798" y="691304"/>
              <a:ext cx="90488" cy="685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27"/>
            <p:cNvCxnSpPr>
              <a:cxnSpLocks noChangeShapeType="1"/>
            </p:cNvCxnSpPr>
            <p:nvPr/>
          </p:nvCxnSpPr>
          <p:spPr bwMode="auto">
            <a:xfrm flipH="1">
              <a:off x="1315598" y="691304"/>
              <a:ext cx="152400" cy="2286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6" name="TextBox 28"/>
            <p:cNvSpPr txBox="1">
              <a:spLocks noChangeArrowheads="1"/>
            </p:cNvSpPr>
            <p:nvPr/>
          </p:nvSpPr>
          <p:spPr bwMode="auto">
            <a:xfrm>
              <a:off x="798073" y="1224704"/>
              <a:ext cx="42386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nb-NO" sz="2400">
                  <a:latin typeface="Arial" panose="020B0604020202020204" pitchFamily="34" charset="0"/>
                </a:rPr>
                <a:t>Q</a:t>
              </a:r>
            </a:p>
          </p:txBody>
        </p:sp>
        <p:sp>
          <p:nvSpPr>
            <p:cNvPr id="77" name="TextBox 29"/>
            <p:cNvSpPr txBox="1">
              <a:spLocks noChangeArrowheads="1"/>
            </p:cNvSpPr>
            <p:nvPr/>
          </p:nvSpPr>
          <p:spPr bwMode="auto">
            <a:xfrm>
              <a:off x="1556356" y="443145"/>
              <a:ext cx="4363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nb-NO" sz="2000" dirty="0" smtClean="0">
                  <a:latin typeface="Arial" panose="020B0604020202020204" pitchFamily="34" charset="0"/>
                </a:rPr>
                <a:t>T</a:t>
              </a:r>
              <a:r>
                <a:rPr lang="en-US" altLang="nb-NO" sz="2000" baseline="-25000" dirty="0">
                  <a:latin typeface="Arial" panose="020B0604020202020204" pitchFamily="34" charset="0"/>
                </a:rPr>
                <a:t>0</a:t>
              </a:r>
            </a:p>
          </p:txBody>
        </p:sp>
        <p:cxnSp>
          <p:nvCxnSpPr>
            <p:cNvPr id="78" name="Straight Connector 4"/>
            <p:cNvCxnSpPr>
              <a:cxnSpLocks noChangeShapeType="1"/>
            </p:cNvCxnSpPr>
            <p:nvPr/>
          </p:nvCxnSpPr>
          <p:spPr bwMode="auto">
            <a:xfrm>
              <a:off x="4338811" y="1048433"/>
              <a:ext cx="0" cy="1524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6"/>
            <p:cNvCxnSpPr>
              <a:cxnSpLocks noChangeShapeType="1"/>
            </p:cNvCxnSpPr>
            <p:nvPr/>
          </p:nvCxnSpPr>
          <p:spPr bwMode="auto">
            <a:xfrm>
              <a:off x="4338811" y="2572433"/>
              <a:ext cx="16764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Straight Connector 8"/>
            <p:cNvCxnSpPr>
              <a:cxnSpLocks noChangeShapeType="1"/>
            </p:cNvCxnSpPr>
            <p:nvPr/>
          </p:nvCxnSpPr>
          <p:spPr bwMode="auto">
            <a:xfrm flipV="1">
              <a:off x="6015211" y="1048433"/>
              <a:ext cx="0" cy="1524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Straight Connector 10"/>
            <p:cNvCxnSpPr>
              <a:cxnSpLocks noChangeShapeType="1"/>
            </p:cNvCxnSpPr>
            <p:nvPr/>
          </p:nvCxnSpPr>
          <p:spPr bwMode="auto">
            <a:xfrm>
              <a:off x="4338811" y="1353233"/>
              <a:ext cx="16764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Straight Arrow Connector 17"/>
            <p:cNvCxnSpPr>
              <a:cxnSpLocks noChangeShapeType="1"/>
            </p:cNvCxnSpPr>
            <p:nvPr/>
          </p:nvCxnSpPr>
          <p:spPr bwMode="auto">
            <a:xfrm>
              <a:off x="5862811" y="1913257"/>
              <a:ext cx="91440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8" name="TextBox 29"/>
            <p:cNvSpPr txBox="1">
              <a:spLocks noChangeArrowheads="1"/>
            </p:cNvSpPr>
            <p:nvPr/>
          </p:nvSpPr>
          <p:spPr bwMode="auto">
            <a:xfrm>
              <a:off x="4806735" y="1572338"/>
              <a:ext cx="4363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nb-NO" sz="2000" dirty="0" smtClean="0">
                  <a:latin typeface="Arial" panose="020B0604020202020204" pitchFamily="34" charset="0"/>
                </a:rPr>
                <a:t>T</a:t>
              </a:r>
              <a:r>
                <a:rPr lang="en-US" altLang="nb-NO" sz="2000" baseline="-25000" dirty="0" smtClean="0">
                  <a:latin typeface="Arial" panose="020B0604020202020204" pitchFamily="34" charset="0"/>
                </a:rPr>
                <a:t>2</a:t>
              </a:r>
              <a:endParaRPr lang="en-US" altLang="nb-NO" sz="2000" baseline="-25000" dirty="0"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9216"/>
            <p:cNvCxnSpPr>
              <a:cxnSpLocks noChangeShapeType="1"/>
            </p:cNvCxnSpPr>
            <p:nvPr/>
          </p:nvCxnSpPr>
          <p:spPr bwMode="auto">
            <a:xfrm>
              <a:off x="5786611" y="896033"/>
              <a:ext cx="0" cy="75247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0" name="TextBox 9219"/>
            <p:cNvSpPr txBox="1">
              <a:spLocks noChangeArrowheads="1"/>
            </p:cNvSpPr>
            <p:nvPr/>
          </p:nvSpPr>
          <p:spPr bwMode="auto">
            <a:xfrm rot="16383045">
              <a:off x="5608812" y="1418320"/>
              <a:ext cx="3556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nb-NO" sz="2400">
                  <a:latin typeface="Arial" panose="020B0604020202020204" pitchFamily="34" charset="0"/>
                </a:rPr>
                <a:t>8</a:t>
              </a:r>
            </a:p>
          </p:txBody>
        </p:sp>
        <p:sp>
          <p:nvSpPr>
            <p:cNvPr id="91" name="TextBox 29"/>
            <p:cNvSpPr txBox="1">
              <a:spLocks noChangeArrowheads="1"/>
            </p:cNvSpPr>
            <p:nvPr/>
          </p:nvSpPr>
          <p:spPr bwMode="auto">
            <a:xfrm>
              <a:off x="6493859" y="1438197"/>
              <a:ext cx="4363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nb-NO" sz="2000" dirty="0" smtClean="0">
                  <a:latin typeface="Arial" panose="020B0604020202020204" pitchFamily="34" charset="0"/>
                </a:rPr>
                <a:t>T</a:t>
              </a:r>
              <a:r>
                <a:rPr lang="en-US" altLang="nb-NO" sz="2000" baseline="-25000" dirty="0" smtClean="0">
                  <a:latin typeface="Arial" panose="020B0604020202020204" pitchFamily="34" charset="0"/>
                </a:rPr>
                <a:t>2</a:t>
              </a:r>
              <a:endParaRPr lang="en-US" altLang="nb-NO" sz="2000" baseline="-25000" dirty="0">
                <a:latin typeface="Arial" panose="020B0604020202020204" pitchFamily="34" charset="0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7944823" y="3803058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u = Q</a:t>
            </a:r>
          </a:p>
          <a:p>
            <a:r>
              <a:rPr lang="nb-NO" dirty="0" smtClean="0"/>
              <a:t>y = T</a:t>
            </a:r>
            <a:r>
              <a:rPr lang="nb-NO" baseline="-25000" dirty="0" smtClean="0"/>
              <a:t>2</a:t>
            </a:r>
            <a:endParaRPr lang="nb-NO" baseline="-25000" dirty="0"/>
          </a:p>
        </p:txBody>
      </p:sp>
    </p:spTree>
    <p:extLst>
      <p:ext uri="{BB962C8B-B14F-4D97-AF65-F5344CB8AC3E}">
        <p14:creationId xmlns:p14="http://schemas.microsoft.com/office/powerpoint/2010/main" val="416013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3509" y="196878"/>
            <a:ext cx="8075364" cy="857250"/>
          </a:xfrm>
        </p:spPr>
        <p:txBody>
          <a:bodyPr>
            <a:noAutofit/>
          </a:bodyPr>
          <a:lstStyle/>
          <a:p>
            <a:r>
              <a:rPr lang="en-US" sz="3200" dirty="0" smtClean="0"/>
              <a:t>Double </a:t>
            </a:r>
            <a:r>
              <a:rPr lang="en-US" sz="3200" dirty="0" smtClean="0"/>
              <a:t>integrators are </a:t>
            </a:r>
            <a:r>
              <a:rPr lang="en-US" sz="3200" dirty="0" smtClean="0"/>
              <a:t>difficult to control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48202" y="1188300"/>
            <a:ext cx="6981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 smtClean="0"/>
              <a:t>Unstable with P-only control (so Ziegler-Nichols does not work)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With I-action: Need </a:t>
            </a:r>
            <a:r>
              <a:rPr lang="en-GB" sz="2000" dirty="0"/>
              <a:t>d</a:t>
            </a:r>
            <a:r>
              <a:rPr lang="en-GB" sz="2000" dirty="0" smtClean="0"/>
              <a:t>erivative action (PI unstable)</a:t>
            </a:r>
            <a:endParaRPr lang="en-GB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48202" y="2034874"/>
            <a:ext cx="8787284" cy="2572971"/>
            <a:chOff x="250160" y="1230660"/>
            <a:chExt cx="8787284" cy="2572971"/>
          </a:xfrm>
        </p:grpSpPr>
        <p:pic>
          <p:nvPicPr>
            <p:cNvPr id="19" name="Picture 18" descr="l_nyquis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55" y="1719813"/>
              <a:ext cx="3807845" cy="1707554"/>
            </a:xfrm>
            <a:prstGeom prst="rect">
              <a:avLst/>
            </a:prstGeom>
          </p:spPr>
        </p:pic>
        <p:pic>
          <p:nvPicPr>
            <p:cNvPr id="20" name="Picture 19" descr="plot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705" y="1535113"/>
              <a:ext cx="3356793" cy="226851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266939" y="1230660"/>
              <a:ext cx="2099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Nyquist plot of </a:t>
              </a:r>
              <a:r>
                <a:rPr lang="nb-NO" dirty="0" smtClean="0"/>
                <a:t>L=GK</a:t>
              </a:r>
              <a:endParaRPr lang="nb-NO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65527" y="1240684"/>
              <a:ext cx="1872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 smtClean="0"/>
                <a:t>Bode</a:t>
              </a:r>
              <a:r>
                <a:rPr lang="nb-NO" dirty="0" smtClean="0"/>
                <a:t> plot of </a:t>
              </a:r>
              <a:r>
                <a:rPr lang="nb-NO" dirty="0" smtClean="0"/>
                <a:t>L=GK</a:t>
              </a:r>
              <a:endParaRPr lang="nb-NO" dirty="0"/>
            </a:p>
          </p:txBody>
        </p:sp>
        <p:sp>
          <p:nvSpPr>
            <p:cNvPr id="23" name="Tittel 1"/>
            <p:cNvSpPr txBox="1">
              <a:spLocks/>
            </p:cNvSpPr>
            <p:nvPr/>
          </p:nvSpPr>
          <p:spPr>
            <a:xfrm>
              <a:off x="250160" y="1861307"/>
              <a:ext cx="8787284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11660" y="4480371"/>
            <a:ext cx="442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dirty="0" smtClean="0"/>
              <a:t>oth an </a:t>
            </a:r>
            <a:r>
              <a:rPr lang="en-GB" u="sng" dirty="0" smtClean="0"/>
              <a:t>upper</a:t>
            </a:r>
            <a:r>
              <a:rPr lang="en-GB" dirty="0" smtClean="0"/>
              <a:t> and </a:t>
            </a:r>
            <a:r>
              <a:rPr lang="en-GB" u="sng" dirty="0" smtClean="0"/>
              <a:t>lower</a:t>
            </a:r>
            <a:r>
              <a:rPr lang="en-GB" dirty="0" smtClean="0"/>
              <a:t> gain margin (GM)</a:t>
            </a:r>
            <a:endParaRPr lang="en-GB" dirty="0"/>
          </a:p>
        </p:txBody>
      </p:sp>
      <p:pic>
        <p:nvPicPr>
          <p:cNvPr id="11" name="Picture 1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86" y="6378"/>
            <a:ext cx="1549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1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35" y="2186262"/>
            <a:ext cx="5133975" cy="19526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307" y="2575677"/>
            <a:ext cx="1533525" cy="542925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432935" y="4178359"/>
            <a:ext cx="506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 smtClean="0"/>
              <a:t>Input </a:t>
            </a:r>
            <a:r>
              <a:rPr lang="en-GB" sz="2000" dirty="0" smtClean="0"/>
              <a:t>disturbance for double int.: </a:t>
            </a:r>
            <a:r>
              <a:rPr lang="en-GB" sz="2000" dirty="0" smtClean="0"/>
              <a:t>IAE(y) ~ </a:t>
            </a:r>
            <a:r>
              <a:rPr lang="el-GR" sz="2000" dirty="0" smtClean="0"/>
              <a:t>θ</a:t>
            </a:r>
            <a:r>
              <a:rPr lang="nb-NO" sz="2000" baseline="30000" dirty="0"/>
              <a:t>3</a:t>
            </a:r>
            <a:endParaRPr lang="nb-NO" sz="2000" baseline="30000" dirty="0" smtClean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242" y="2115812"/>
            <a:ext cx="1117845" cy="17054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967" y="3833119"/>
            <a:ext cx="1067034" cy="54529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595" y="2134690"/>
            <a:ext cx="1270278" cy="16010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1930" y="3876637"/>
            <a:ext cx="1117845" cy="53369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048260" y="2014151"/>
            <a:ext cx="2699133" cy="25027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TextBox 45"/>
          <p:cNvSpPr txBox="1"/>
          <p:nvPr/>
        </p:nvSpPr>
        <p:spPr>
          <a:xfrm>
            <a:off x="6074745" y="2744329"/>
            <a:ext cx="359394" cy="337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1.</a:t>
            </a:r>
            <a:endParaRPr lang="nb-NO" dirty="0"/>
          </a:p>
        </p:txBody>
      </p:sp>
      <p:sp>
        <p:nvSpPr>
          <p:cNvPr id="79" name="TextBox 78"/>
          <p:cNvSpPr txBox="1"/>
          <p:nvPr/>
        </p:nvSpPr>
        <p:spPr>
          <a:xfrm>
            <a:off x="6074745" y="3319559"/>
            <a:ext cx="359394" cy="337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</a:t>
            </a:r>
            <a:r>
              <a:rPr lang="nb-NO" dirty="0" smtClean="0"/>
              <a:t>.</a:t>
            </a:r>
            <a:endParaRPr lang="nb-NO" dirty="0"/>
          </a:p>
        </p:txBody>
      </p:sp>
      <p:sp>
        <p:nvSpPr>
          <p:cNvPr id="80" name="TextBox 79"/>
          <p:cNvSpPr txBox="1"/>
          <p:nvPr/>
        </p:nvSpPr>
        <p:spPr>
          <a:xfrm>
            <a:off x="6067514" y="3941690"/>
            <a:ext cx="359394" cy="337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4.</a:t>
            </a:r>
            <a:endParaRPr lang="nb-NO" dirty="0"/>
          </a:p>
        </p:txBody>
      </p:sp>
      <p:sp>
        <p:nvSpPr>
          <p:cNvPr id="19" name="Tittel 1"/>
          <p:cNvSpPr txBox="1">
            <a:spLocks/>
          </p:cNvSpPr>
          <p:nvPr/>
        </p:nvSpPr>
        <p:spPr>
          <a:xfrm>
            <a:off x="523509" y="196878"/>
            <a:ext cx="80753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dirty="0" smtClean="0"/>
              <a:t>Double </a:t>
            </a:r>
            <a:r>
              <a:rPr lang="en-US" sz="3200" dirty="0" smtClean="0"/>
              <a:t>integrators are </a:t>
            </a:r>
            <a:r>
              <a:rPr lang="en-US" sz="3200" dirty="0" smtClean="0"/>
              <a:t>difficult to control</a:t>
            </a:r>
            <a:endParaRPr lang="en-US" sz="3200" dirty="0"/>
          </a:p>
        </p:txBody>
      </p:sp>
      <p:pic>
        <p:nvPicPr>
          <p:cNvPr id="20" name="Picture 19" descr="main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19" y="883851"/>
            <a:ext cx="3251200" cy="113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3724" y="3880874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d</a:t>
            </a:r>
            <a:r>
              <a:rPr lang="nb-NO" baseline="-25000" dirty="0" smtClean="0">
                <a:solidFill>
                  <a:srgbClr val="FF0000"/>
                </a:solidFill>
              </a:rPr>
              <a:t>u</a:t>
            </a:r>
            <a:endParaRPr lang="nb-NO" baseline="-25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2883" y="3833119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d</a:t>
            </a:r>
            <a:r>
              <a:rPr lang="nb-NO" baseline="-25000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70412" y="187959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d</a:t>
            </a:r>
            <a:r>
              <a:rPr lang="nb-NO" baseline="-25000" dirty="0" smtClean="0">
                <a:solidFill>
                  <a:srgbClr val="FF0000"/>
                </a:solidFill>
              </a:rPr>
              <a:t>u</a:t>
            </a:r>
            <a:endParaRPr lang="nb-NO" baseline="-25000" dirty="0">
              <a:solidFill>
                <a:srgbClr val="FF0000"/>
              </a:solidFill>
            </a:endParaRPr>
          </a:p>
        </p:txBody>
      </p:sp>
      <p:pic>
        <p:nvPicPr>
          <p:cNvPr id="25" name="Picture 2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86" y="6378"/>
            <a:ext cx="1549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21540" y="715623"/>
            <a:ext cx="7721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1. </a:t>
            </a:r>
            <a:r>
              <a:rPr lang="nb-NO" dirty="0" err="1" smtClean="0"/>
              <a:t>Easy</a:t>
            </a:r>
            <a:r>
              <a:rPr lang="nb-NO" dirty="0" smtClean="0"/>
              <a:t> </a:t>
            </a:r>
            <a:r>
              <a:rPr lang="nb-NO" dirty="0" err="1" smtClean="0"/>
              <a:t>if</a:t>
            </a:r>
            <a:r>
              <a:rPr lang="nb-NO" dirty="0" smtClean="0"/>
              <a:t>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two</a:t>
            </a:r>
            <a:r>
              <a:rPr lang="nb-NO" dirty="0" smtClean="0"/>
              <a:t> </a:t>
            </a:r>
            <a:r>
              <a:rPr lang="nb-NO" dirty="0" err="1" smtClean="0"/>
              <a:t>measurement</a:t>
            </a:r>
            <a:r>
              <a:rPr lang="nb-NO" dirty="0" smtClean="0"/>
              <a:t> (y, y’): </a:t>
            </a:r>
            <a:r>
              <a:rPr lang="nb-NO" dirty="0" err="1" smtClean="0"/>
              <a:t>Cascade</a:t>
            </a:r>
            <a:r>
              <a:rPr lang="nb-NO" dirty="0" smtClean="0"/>
              <a:t> </a:t>
            </a:r>
            <a:r>
              <a:rPr lang="nb-NO" dirty="0" err="1" smtClean="0"/>
              <a:t>control</a:t>
            </a:r>
            <a:r>
              <a:rPr lang="nb-NO" dirty="0" smtClean="0"/>
              <a:t> or State feedback </a:t>
            </a:r>
            <a:endParaRPr lang="nb-NO" dirty="0"/>
          </a:p>
        </p:txBody>
      </p:sp>
      <p:sp>
        <p:nvSpPr>
          <p:cNvPr id="48" name="TextBox 47"/>
          <p:cNvSpPr txBox="1"/>
          <p:nvPr/>
        </p:nvSpPr>
        <p:spPr>
          <a:xfrm>
            <a:off x="345489" y="2724115"/>
            <a:ext cx="753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2. </a:t>
            </a:r>
            <a:r>
              <a:rPr lang="nb-NO" dirty="0" err="1" smtClean="0"/>
              <a:t>Only</a:t>
            </a:r>
            <a:r>
              <a:rPr lang="nb-NO" dirty="0" smtClean="0"/>
              <a:t> </a:t>
            </a:r>
            <a:r>
              <a:rPr lang="nb-NO" dirty="0" err="1" smtClean="0"/>
              <a:t>measurememnt</a:t>
            </a:r>
            <a:r>
              <a:rPr lang="nb-NO" dirty="0" smtClean="0"/>
              <a:t> of y: </a:t>
            </a:r>
            <a:r>
              <a:rPr lang="nb-NO" dirty="0" err="1" smtClean="0"/>
              <a:t>Need</a:t>
            </a:r>
            <a:r>
              <a:rPr lang="nb-NO" dirty="0" smtClean="0"/>
              <a:t> a </a:t>
            </a:r>
            <a:r>
              <a:rPr lang="nb-NO" u="sng" dirty="0" err="1" smtClean="0"/>
              <a:t>well-tuned</a:t>
            </a:r>
            <a:r>
              <a:rPr lang="nb-NO" dirty="0" smtClean="0"/>
              <a:t> </a:t>
            </a:r>
            <a:r>
              <a:rPr lang="nb-NO" dirty="0" err="1" smtClean="0"/>
              <a:t>controller</a:t>
            </a:r>
            <a:r>
              <a:rPr lang="nb-NO" dirty="0" smtClean="0"/>
              <a:t> (PID </a:t>
            </a:r>
            <a:r>
              <a:rPr lang="nb-NO" dirty="0" err="1" smtClean="0"/>
              <a:t>sufficient</a:t>
            </a:r>
            <a:r>
              <a:rPr lang="nb-NO" dirty="0" smtClean="0"/>
              <a:t>) </a:t>
            </a:r>
            <a:endParaRPr lang="nb-NO" dirty="0"/>
          </a:p>
        </p:txBody>
      </p:sp>
      <p:sp>
        <p:nvSpPr>
          <p:cNvPr id="68" name="TextBox 67"/>
          <p:cNvSpPr txBox="1"/>
          <p:nvPr/>
        </p:nvSpPr>
        <p:spPr>
          <a:xfrm>
            <a:off x="8068562" y="1274773"/>
            <a:ext cx="8272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u = Q</a:t>
            </a:r>
          </a:p>
          <a:p>
            <a:r>
              <a:rPr lang="nb-NO" sz="2000" dirty="0" smtClean="0"/>
              <a:t>y’ = T</a:t>
            </a:r>
            <a:r>
              <a:rPr lang="nb-NO" sz="2000" baseline="-25000" dirty="0"/>
              <a:t>1</a:t>
            </a:r>
            <a:endParaRPr lang="nb-NO" sz="2000" baseline="-25000" dirty="0" smtClean="0"/>
          </a:p>
          <a:p>
            <a:r>
              <a:rPr lang="nb-NO" sz="2000" dirty="0" smtClean="0"/>
              <a:t>y = T</a:t>
            </a:r>
            <a:r>
              <a:rPr lang="nb-NO" sz="2000" baseline="-25000" dirty="0" smtClean="0"/>
              <a:t>2</a:t>
            </a:r>
            <a:endParaRPr lang="nb-NO" sz="2000" baseline="-25000" dirty="0"/>
          </a:p>
        </p:txBody>
      </p:sp>
      <p:grpSp>
        <p:nvGrpSpPr>
          <p:cNvPr id="82" name="Group 81"/>
          <p:cNvGrpSpPr/>
          <p:nvPr/>
        </p:nvGrpSpPr>
        <p:grpSpPr>
          <a:xfrm>
            <a:off x="1705207" y="1046737"/>
            <a:ext cx="5562889" cy="1557653"/>
            <a:chOff x="1719260" y="1235680"/>
            <a:chExt cx="5498302" cy="1974504"/>
          </a:xfrm>
        </p:grpSpPr>
        <p:grpSp>
          <p:nvGrpSpPr>
            <p:cNvPr id="45" name="Group 44"/>
            <p:cNvGrpSpPr/>
            <p:nvPr/>
          </p:nvGrpSpPr>
          <p:grpSpPr>
            <a:xfrm>
              <a:off x="1719260" y="1235680"/>
              <a:ext cx="5498302" cy="1333284"/>
              <a:chOff x="934598" y="-189447"/>
              <a:chExt cx="5936128" cy="3189833"/>
            </a:xfrm>
          </p:grpSpPr>
          <p:cxnSp>
            <p:nvCxnSpPr>
              <p:cNvPr id="4" name="Straight Connector 4"/>
              <p:cNvCxnSpPr>
                <a:cxnSpLocks noChangeShapeType="1"/>
              </p:cNvCxnSpPr>
              <p:nvPr/>
            </p:nvCxnSpPr>
            <p:spPr bwMode="auto">
              <a:xfrm>
                <a:off x="1959165" y="1048433"/>
                <a:ext cx="0" cy="15240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Straight Connector 6"/>
              <p:cNvCxnSpPr>
                <a:cxnSpLocks noChangeShapeType="1"/>
              </p:cNvCxnSpPr>
              <p:nvPr/>
            </p:nvCxnSpPr>
            <p:spPr bwMode="auto">
              <a:xfrm>
                <a:off x="1959165" y="2572433"/>
                <a:ext cx="16764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" name="Straight Connector 8"/>
              <p:cNvCxnSpPr>
                <a:cxnSpLocks noChangeShapeType="1"/>
              </p:cNvCxnSpPr>
              <p:nvPr/>
            </p:nvCxnSpPr>
            <p:spPr bwMode="auto">
              <a:xfrm flipV="1">
                <a:off x="3635565" y="1048433"/>
                <a:ext cx="0" cy="15240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1959165" y="1353233"/>
                <a:ext cx="16764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Arrow Connector 13"/>
              <p:cNvCxnSpPr>
                <a:cxnSpLocks noChangeShapeType="1"/>
              </p:cNvCxnSpPr>
              <p:nvPr/>
            </p:nvCxnSpPr>
            <p:spPr bwMode="auto">
              <a:xfrm>
                <a:off x="2187765" y="819833"/>
                <a:ext cx="0" cy="45720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Straight Connector 15"/>
              <p:cNvCxnSpPr>
                <a:cxnSpLocks noChangeShapeType="1"/>
              </p:cNvCxnSpPr>
              <p:nvPr/>
            </p:nvCxnSpPr>
            <p:spPr bwMode="auto">
              <a:xfrm>
                <a:off x="1044765" y="819833"/>
                <a:ext cx="1143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Straight Arrow Connector 17"/>
              <p:cNvCxnSpPr>
                <a:cxnSpLocks noChangeShapeType="1"/>
              </p:cNvCxnSpPr>
              <p:nvPr/>
            </p:nvCxnSpPr>
            <p:spPr bwMode="auto">
              <a:xfrm>
                <a:off x="3483165" y="1913257"/>
                <a:ext cx="914400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TextBox 29"/>
              <p:cNvSpPr txBox="1">
                <a:spLocks noChangeArrowheads="1"/>
              </p:cNvSpPr>
              <p:nvPr/>
            </p:nvSpPr>
            <p:spPr bwMode="auto">
              <a:xfrm>
                <a:off x="2427089" y="1572338"/>
                <a:ext cx="43633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2000" dirty="0" smtClean="0">
                    <a:latin typeface="Arial" panose="020B0604020202020204" pitchFamily="34" charset="0"/>
                  </a:rPr>
                  <a:t>T</a:t>
                </a:r>
                <a:r>
                  <a:rPr lang="en-US" altLang="nb-NO" sz="2000" baseline="-25000" dirty="0" smtClean="0">
                    <a:latin typeface="Arial" panose="020B0604020202020204" pitchFamily="34" charset="0"/>
                  </a:rPr>
                  <a:t>1</a:t>
                </a:r>
                <a:endParaRPr lang="en-US" altLang="nb-NO" sz="2000" baseline="-25000" dirty="0">
                  <a:latin typeface="Arial" panose="020B0604020202020204" pitchFamily="34" charset="0"/>
                </a:endParaRPr>
              </a:p>
            </p:txBody>
          </p:sp>
          <p:cxnSp>
            <p:nvCxnSpPr>
              <p:cNvPr id="18" name="Straight Connector 9216"/>
              <p:cNvCxnSpPr>
                <a:cxnSpLocks noChangeShapeType="1"/>
              </p:cNvCxnSpPr>
              <p:nvPr/>
            </p:nvCxnSpPr>
            <p:spPr bwMode="auto">
              <a:xfrm>
                <a:off x="3406965" y="896033"/>
                <a:ext cx="0" cy="75247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" name="TextBox 9219"/>
              <p:cNvSpPr txBox="1">
                <a:spLocks noChangeArrowheads="1"/>
              </p:cNvSpPr>
              <p:nvPr/>
            </p:nvSpPr>
            <p:spPr bwMode="auto">
              <a:xfrm rot="16383045">
                <a:off x="3229166" y="1418320"/>
                <a:ext cx="355600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2400" dirty="0">
                    <a:latin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21" name="Straight Connector 19"/>
              <p:cNvCxnSpPr>
                <a:cxnSpLocks noChangeShapeType="1"/>
              </p:cNvCxnSpPr>
              <p:nvPr/>
            </p:nvCxnSpPr>
            <p:spPr bwMode="auto">
              <a:xfrm flipV="1">
                <a:off x="934598" y="615104"/>
                <a:ext cx="381000" cy="6096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>
                <a:off x="1315598" y="615104"/>
                <a:ext cx="0" cy="3048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Connector 23"/>
              <p:cNvCxnSpPr>
                <a:cxnSpLocks noChangeShapeType="1"/>
              </p:cNvCxnSpPr>
              <p:nvPr/>
            </p:nvCxnSpPr>
            <p:spPr bwMode="auto">
              <a:xfrm flipH="1">
                <a:off x="1391798" y="691304"/>
                <a:ext cx="90488" cy="6858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Connector 27"/>
              <p:cNvCxnSpPr>
                <a:cxnSpLocks noChangeShapeType="1"/>
              </p:cNvCxnSpPr>
              <p:nvPr/>
            </p:nvCxnSpPr>
            <p:spPr bwMode="auto">
              <a:xfrm flipH="1">
                <a:off x="1315598" y="691304"/>
                <a:ext cx="152400" cy="2286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TextBox 28"/>
              <p:cNvSpPr txBox="1">
                <a:spLocks noChangeArrowheads="1"/>
              </p:cNvSpPr>
              <p:nvPr/>
            </p:nvSpPr>
            <p:spPr bwMode="auto">
              <a:xfrm>
                <a:off x="964590" y="723924"/>
                <a:ext cx="423863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2400" dirty="0">
                    <a:latin typeface="Arial" panose="020B0604020202020204" pitchFamily="34" charset="0"/>
                  </a:rPr>
                  <a:t>Q</a:t>
                </a:r>
              </a:p>
            </p:txBody>
          </p:sp>
          <p:sp>
            <p:nvSpPr>
              <p:cNvPr id="26" name="TextBox 29"/>
              <p:cNvSpPr txBox="1">
                <a:spLocks noChangeArrowheads="1"/>
              </p:cNvSpPr>
              <p:nvPr/>
            </p:nvSpPr>
            <p:spPr bwMode="auto">
              <a:xfrm>
                <a:off x="1556356" y="-189447"/>
                <a:ext cx="436337" cy="400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2000" dirty="0" smtClean="0">
                    <a:latin typeface="Arial" panose="020B0604020202020204" pitchFamily="34" charset="0"/>
                  </a:rPr>
                  <a:t>T</a:t>
                </a:r>
                <a:r>
                  <a:rPr lang="en-US" altLang="nb-NO" sz="2000" baseline="-25000" dirty="0">
                    <a:latin typeface="Arial" panose="020B0604020202020204" pitchFamily="34" charset="0"/>
                  </a:rPr>
                  <a:t>0</a:t>
                </a:r>
              </a:p>
            </p:txBody>
          </p:sp>
          <p:cxnSp>
            <p:nvCxnSpPr>
              <p:cNvPr id="36" name="Straight Connector 4"/>
              <p:cNvCxnSpPr>
                <a:cxnSpLocks noChangeShapeType="1"/>
              </p:cNvCxnSpPr>
              <p:nvPr/>
            </p:nvCxnSpPr>
            <p:spPr bwMode="auto">
              <a:xfrm>
                <a:off x="4338811" y="1048433"/>
                <a:ext cx="0" cy="15240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6"/>
              <p:cNvCxnSpPr>
                <a:cxnSpLocks noChangeShapeType="1"/>
              </p:cNvCxnSpPr>
              <p:nvPr/>
            </p:nvCxnSpPr>
            <p:spPr bwMode="auto">
              <a:xfrm>
                <a:off x="4338811" y="2572433"/>
                <a:ext cx="16764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8"/>
              <p:cNvCxnSpPr>
                <a:cxnSpLocks noChangeShapeType="1"/>
              </p:cNvCxnSpPr>
              <p:nvPr/>
            </p:nvCxnSpPr>
            <p:spPr bwMode="auto">
              <a:xfrm flipV="1">
                <a:off x="6015211" y="1048433"/>
                <a:ext cx="0" cy="15240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4338811" y="1353233"/>
                <a:ext cx="16764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Arrow Connector 17"/>
              <p:cNvCxnSpPr>
                <a:cxnSpLocks noChangeShapeType="1"/>
              </p:cNvCxnSpPr>
              <p:nvPr/>
            </p:nvCxnSpPr>
            <p:spPr bwMode="auto">
              <a:xfrm>
                <a:off x="5862811" y="1913257"/>
                <a:ext cx="914400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TextBox 29"/>
              <p:cNvSpPr txBox="1">
                <a:spLocks noChangeArrowheads="1"/>
              </p:cNvSpPr>
              <p:nvPr/>
            </p:nvSpPr>
            <p:spPr bwMode="auto">
              <a:xfrm>
                <a:off x="4878101" y="2600275"/>
                <a:ext cx="436337" cy="400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2000" dirty="0" smtClean="0">
                    <a:latin typeface="Arial" panose="020B0604020202020204" pitchFamily="34" charset="0"/>
                  </a:rPr>
                  <a:t>T</a:t>
                </a:r>
                <a:r>
                  <a:rPr lang="en-US" altLang="nb-NO" sz="2000" baseline="-25000" dirty="0" smtClean="0">
                    <a:latin typeface="Arial" panose="020B0604020202020204" pitchFamily="34" charset="0"/>
                  </a:rPr>
                  <a:t>2</a:t>
                </a:r>
                <a:endParaRPr lang="en-US" altLang="nb-NO" sz="2000" baseline="-25000" dirty="0">
                  <a:latin typeface="Arial" panose="020B0604020202020204" pitchFamily="34" charset="0"/>
                </a:endParaRPr>
              </a:p>
            </p:txBody>
          </p:sp>
          <p:cxnSp>
            <p:nvCxnSpPr>
              <p:cNvPr id="42" name="Straight Connector 9216"/>
              <p:cNvCxnSpPr>
                <a:cxnSpLocks noChangeShapeType="1"/>
              </p:cNvCxnSpPr>
              <p:nvPr/>
            </p:nvCxnSpPr>
            <p:spPr bwMode="auto">
              <a:xfrm>
                <a:off x="5786611" y="896033"/>
                <a:ext cx="0" cy="75247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3" name="TextBox 9219"/>
              <p:cNvSpPr txBox="1">
                <a:spLocks noChangeArrowheads="1"/>
              </p:cNvSpPr>
              <p:nvPr/>
            </p:nvSpPr>
            <p:spPr bwMode="auto">
              <a:xfrm rot="16383045">
                <a:off x="5608812" y="1418320"/>
                <a:ext cx="355600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2400">
                    <a:latin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44" name="TextBox 29"/>
              <p:cNvSpPr txBox="1">
                <a:spLocks noChangeArrowheads="1"/>
              </p:cNvSpPr>
              <p:nvPr/>
            </p:nvSpPr>
            <p:spPr bwMode="auto">
              <a:xfrm>
                <a:off x="6434388" y="937398"/>
                <a:ext cx="436338" cy="400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2000" dirty="0" smtClean="0">
                    <a:latin typeface="Arial" panose="020B0604020202020204" pitchFamily="34" charset="0"/>
                  </a:rPr>
                  <a:t>T</a:t>
                </a:r>
                <a:r>
                  <a:rPr lang="en-US" altLang="nb-NO" sz="2000" baseline="-25000" dirty="0" smtClean="0">
                    <a:latin typeface="Arial" panose="020B0604020202020204" pitchFamily="34" charset="0"/>
                  </a:rPr>
                  <a:t>2</a:t>
                </a:r>
                <a:endParaRPr lang="en-US" altLang="nb-NO" sz="2000" baseline="-250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9" name="Oval 48"/>
            <p:cNvSpPr/>
            <p:nvPr/>
          </p:nvSpPr>
          <p:spPr>
            <a:xfrm>
              <a:off x="1908519" y="1993786"/>
              <a:ext cx="584839" cy="53982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smtClean="0">
                  <a:solidFill>
                    <a:schemeClr val="tx1"/>
                  </a:solidFill>
                </a:rPr>
                <a:t>TC</a:t>
              </a:r>
              <a:endParaRPr lang="nb-NO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Arrow Connector 50"/>
            <p:cNvCxnSpPr>
              <a:stCxn id="49" idx="0"/>
            </p:cNvCxnSpPr>
            <p:nvPr/>
          </p:nvCxnSpPr>
          <p:spPr>
            <a:xfrm flipV="1">
              <a:off x="2200939" y="1699364"/>
              <a:ext cx="4176" cy="2944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5389445" y="2376730"/>
              <a:ext cx="4176" cy="2695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2493358" y="2263699"/>
              <a:ext cx="22275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2226551" y="2516222"/>
              <a:ext cx="7026" cy="12429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4249181" y="2332662"/>
              <a:ext cx="584839" cy="53982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smtClean="0">
                  <a:solidFill>
                    <a:schemeClr val="tx1"/>
                  </a:solidFill>
                </a:rPr>
                <a:t>TC</a:t>
              </a:r>
              <a:endParaRPr lang="nb-NO" dirty="0">
                <a:solidFill>
                  <a:schemeClr val="tx1"/>
                </a:solidFill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H="1">
              <a:off x="4834020" y="2625384"/>
              <a:ext cx="532391" cy="87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4547934" y="2820888"/>
              <a:ext cx="0" cy="18155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4547934" y="2979352"/>
              <a:ext cx="532391" cy="87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5049327" y="2748519"/>
              <a:ext cx="5196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 dirty="0" smtClean="0"/>
                <a:t>T</a:t>
              </a:r>
              <a:r>
                <a:rPr lang="nb-NO" sz="2400" baseline="-25000" dirty="0" smtClean="0"/>
                <a:t>2s</a:t>
              </a:r>
              <a:endParaRPr lang="nb-NO" sz="2400" baseline="-25000" dirty="0"/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H="1">
              <a:off x="2184644" y="2660000"/>
              <a:ext cx="2053274" cy="160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2302464" y="2608202"/>
              <a:ext cx="4363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dirty="0" smtClean="0"/>
                <a:t>T</a:t>
              </a:r>
              <a:r>
                <a:rPr lang="nb-NO" baseline="-25000" dirty="0" smtClean="0"/>
                <a:t>1s</a:t>
              </a:r>
              <a:endParaRPr lang="nb-NO" baseline="-25000" dirty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802522" y="2950820"/>
            <a:ext cx="5562889" cy="1557653"/>
            <a:chOff x="1719260" y="1235680"/>
            <a:chExt cx="5498302" cy="1974504"/>
          </a:xfrm>
        </p:grpSpPr>
        <p:grpSp>
          <p:nvGrpSpPr>
            <p:cNvPr id="84" name="Group 83"/>
            <p:cNvGrpSpPr/>
            <p:nvPr/>
          </p:nvGrpSpPr>
          <p:grpSpPr>
            <a:xfrm>
              <a:off x="1719260" y="1235680"/>
              <a:ext cx="5498302" cy="1333284"/>
              <a:chOff x="934598" y="-189447"/>
              <a:chExt cx="5936128" cy="3189833"/>
            </a:xfrm>
          </p:grpSpPr>
          <p:cxnSp>
            <p:nvCxnSpPr>
              <p:cNvPr id="97" name="Straight Connector 4"/>
              <p:cNvCxnSpPr>
                <a:cxnSpLocks noChangeShapeType="1"/>
              </p:cNvCxnSpPr>
              <p:nvPr/>
            </p:nvCxnSpPr>
            <p:spPr bwMode="auto">
              <a:xfrm>
                <a:off x="1959165" y="1048433"/>
                <a:ext cx="0" cy="15240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Connector 6"/>
              <p:cNvCxnSpPr>
                <a:cxnSpLocks noChangeShapeType="1"/>
              </p:cNvCxnSpPr>
              <p:nvPr/>
            </p:nvCxnSpPr>
            <p:spPr bwMode="auto">
              <a:xfrm>
                <a:off x="1959165" y="2572433"/>
                <a:ext cx="16764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Straight Connector 8"/>
              <p:cNvCxnSpPr>
                <a:cxnSpLocks noChangeShapeType="1"/>
              </p:cNvCxnSpPr>
              <p:nvPr/>
            </p:nvCxnSpPr>
            <p:spPr bwMode="auto">
              <a:xfrm flipV="1">
                <a:off x="3635565" y="1048433"/>
                <a:ext cx="0" cy="15240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1959165" y="1353233"/>
                <a:ext cx="16764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Straight Arrow Connector 13"/>
              <p:cNvCxnSpPr>
                <a:cxnSpLocks noChangeShapeType="1"/>
              </p:cNvCxnSpPr>
              <p:nvPr/>
            </p:nvCxnSpPr>
            <p:spPr bwMode="auto">
              <a:xfrm>
                <a:off x="2187765" y="819833"/>
                <a:ext cx="0" cy="45720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Straight Connector 15"/>
              <p:cNvCxnSpPr>
                <a:cxnSpLocks noChangeShapeType="1"/>
              </p:cNvCxnSpPr>
              <p:nvPr/>
            </p:nvCxnSpPr>
            <p:spPr bwMode="auto">
              <a:xfrm>
                <a:off x="1044765" y="819833"/>
                <a:ext cx="1143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Arrow Connector 17"/>
              <p:cNvCxnSpPr>
                <a:cxnSpLocks noChangeShapeType="1"/>
              </p:cNvCxnSpPr>
              <p:nvPr/>
            </p:nvCxnSpPr>
            <p:spPr bwMode="auto">
              <a:xfrm>
                <a:off x="3483165" y="1913257"/>
                <a:ext cx="914400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4" name="TextBox 29"/>
              <p:cNvSpPr txBox="1">
                <a:spLocks noChangeArrowheads="1"/>
              </p:cNvSpPr>
              <p:nvPr/>
            </p:nvSpPr>
            <p:spPr bwMode="auto">
              <a:xfrm>
                <a:off x="2427089" y="1572338"/>
                <a:ext cx="43633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2000" dirty="0" smtClean="0">
                    <a:latin typeface="Arial" panose="020B0604020202020204" pitchFamily="34" charset="0"/>
                  </a:rPr>
                  <a:t>T</a:t>
                </a:r>
                <a:r>
                  <a:rPr lang="en-US" altLang="nb-NO" sz="2000" baseline="-25000" dirty="0" smtClean="0">
                    <a:latin typeface="Arial" panose="020B0604020202020204" pitchFamily="34" charset="0"/>
                  </a:rPr>
                  <a:t>1</a:t>
                </a:r>
                <a:endParaRPr lang="en-US" altLang="nb-NO" sz="2000" baseline="-25000" dirty="0">
                  <a:latin typeface="Arial" panose="020B0604020202020204" pitchFamily="34" charset="0"/>
                </a:endParaRPr>
              </a:p>
            </p:txBody>
          </p:sp>
          <p:cxnSp>
            <p:nvCxnSpPr>
              <p:cNvPr id="105" name="Straight Connector 9216"/>
              <p:cNvCxnSpPr>
                <a:cxnSpLocks noChangeShapeType="1"/>
              </p:cNvCxnSpPr>
              <p:nvPr/>
            </p:nvCxnSpPr>
            <p:spPr bwMode="auto">
              <a:xfrm>
                <a:off x="3406965" y="896033"/>
                <a:ext cx="0" cy="75247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6" name="TextBox 9219"/>
              <p:cNvSpPr txBox="1">
                <a:spLocks noChangeArrowheads="1"/>
              </p:cNvSpPr>
              <p:nvPr/>
            </p:nvSpPr>
            <p:spPr bwMode="auto">
              <a:xfrm rot="16383045">
                <a:off x="3229166" y="1418320"/>
                <a:ext cx="355600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2400" dirty="0">
                    <a:latin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07" name="Straight Connector 19"/>
              <p:cNvCxnSpPr>
                <a:cxnSpLocks noChangeShapeType="1"/>
              </p:cNvCxnSpPr>
              <p:nvPr/>
            </p:nvCxnSpPr>
            <p:spPr bwMode="auto">
              <a:xfrm flipV="1">
                <a:off x="934598" y="615104"/>
                <a:ext cx="381000" cy="6096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Straight Connector 107"/>
              <p:cNvCxnSpPr>
                <a:cxnSpLocks noChangeShapeType="1"/>
              </p:cNvCxnSpPr>
              <p:nvPr/>
            </p:nvCxnSpPr>
            <p:spPr bwMode="auto">
              <a:xfrm>
                <a:off x="1315598" y="615104"/>
                <a:ext cx="0" cy="3048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9" name="Straight Connector 23"/>
              <p:cNvCxnSpPr>
                <a:cxnSpLocks noChangeShapeType="1"/>
              </p:cNvCxnSpPr>
              <p:nvPr/>
            </p:nvCxnSpPr>
            <p:spPr bwMode="auto">
              <a:xfrm flipH="1">
                <a:off x="1391798" y="691304"/>
                <a:ext cx="90488" cy="6858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Straight Connector 27"/>
              <p:cNvCxnSpPr>
                <a:cxnSpLocks noChangeShapeType="1"/>
              </p:cNvCxnSpPr>
              <p:nvPr/>
            </p:nvCxnSpPr>
            <p:spPr bwMode="auto">
              <a:xfrm flipH="1">
                <a:off x="1315598" y="691304"/>
                <a:ext cx="152400" cy="2286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1" name="TextBox 28"/>
              <p:cNvSpPr txBox="1">
                <a:spLocks noChangeArrowheads="1"/>
              </p:cNvSpPr>
              <p:nvPr/>
            </p:nvSpPr>
            <p:spPr bwMode="auto">
              <a:xfrm>
                <a:off x="999822" y="1629893"/>
                <a:ext cx="423863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2400" dirty="0">
                    <a:latin typeface="Arial" panose="020B0604020202020204" pitchFamily="34" charset="0"/>
                  </a:rPr>
                  <a:t>Q</a:t>
                </a:r>
              </a:p>
            </p:txBody>
          </p:sp>
          <p:sp>
            <p:nvSpPr>
              <p:cNvPr id="112" name="TextBox 29"/>
              <p:cNvSpPr txBox="1">
                <a:spLocks noChangeArrowheads="1"/>
              </p:cNvSpPr>
              <p:nvPr/>
            </p:nvSpPr>
            <p:spPr bwMode="auto">
              <a:xfrm>
                <a:off x="1556356" y="-189447"/>
                <a:ext cx="436337" cy="400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2000" dirty="0" smtClean="0">
                    <a:latin typeface="Arial" panose="020B0604020202020204" pitchFamily="34" charset="0"/>
                  </a:rPr>
                  <a:t>T</a:t>
                </a:r>
                <a:r>
                  <a:rPr lang="en-US" altLang="nb-NO" sz="2000" baseline="-25000" dirty="0">
                    <a:latin typeface="Arial" panose="020B0604020202020204" pitchFamily="34" charset="0"/>
                  </a:rPr>
                  <a:t>0</a:t>
                </a:r>
              </a:p>
            </p:txBody>
          </p:sp>
          <p:cxnSp>
            <p:nvCxnSpPr>
              <p:cNvPr id="113" name="Straight Connector 4"/>
              <p:cNvCxnSpPr>
                <a:cxnSpLocks noChangeShapeType="1"/>
              </p:cNvCxnSpPr>
              <p:nvPr/>
            </p:nvCxnSpPr>
            <p:spPr bwMode="auto">
              <a:xfrm>
                <a:off x="4338811" y="1048433"/>
                <a:ext cx="0" cy="15240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Straight Connector 6"/>
              <p:cNvCxnSpPr>
                <a:cxnSpLocks noChangeShapeType="1"/>
              </p:cNvCxnSpPr>
              <p:nvPr/>
            </p:nvCxnSpPr>
            <p:spPr bwMode="auto">
              <a:xfrm>
                <a:off x="4338811" y="2572433"/>
                <a:ext cx="16764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Straight Connector 8"/>
              <p:cNvCxnSpPr>
                <a:cxnSpLocks noChangeShapeType="1"/>
              </p:cNvCxnSpPr>
              <p:nvPr/>
            </p:nvCxnSpPr>
            <p:spPr bwMode="auto">
              <a:xfrm flipV="1">
                <a:off x="6015211" y="1048433"/>
                <a:ext cx="0" cy="15240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4338811" y="1353233"/>
                <a:ext cx="16764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Straight Arrow Connector 17"/>
              <p:cNvCxnSpPr>
                <a:cxnSpLocks noChangeShapeType="1"/>
              </p:cNvCxnSpPr>
              <p:nvPr/>
            </p:nvCxnSpPr>
            <p:spPr bwMode="auto">
              <a:xfrm>
                <a:off x="5862811" y="1913257"/>
                <a:ext cx="914400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8" name="TextBox 29"/>
              <p:cNvSpPr txBox="1">
                <a:spLocks noChangeArrowheads="1"/>
              </p:cNvSpPr>
              <p:nvPr/>
            </p:nvSpPr>
            <p:spPr bwMode="auto">
              <a:xfrm>
                <a:off x="4878101" y="2600275"/>
                <a:ext cx="436337" cy="400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2000" dirty="0" smtClean="0">
                    <a:latin typeface="Arial" panose="020B0604020202020204" pitchFamily="34" charset="0"/>
                  </a:rPr>
                  <a:t>T</a:t>
                </a:r>
                <a:r>
                  <a:rPr lang="en-US" altLang="nb-NO" sz="2000" baseline="-25000" dirty="0" smtClean="0">
                    <a:latin typeface="Arial" panose="020B0604020202020204" pitchFamily="34" charset="0"/>
                  </a:rPr>
                  <a:t>2</a:t>
                </a:r>
                <a:endParaRPr lang="en-US" altLang="nb-NO" sz="2000" baseline="-25000" dirty="0">
                  <a:latin typeface="Arial" panose="020B0604020202020204" pitchFamily="34" charset="0"/>
                </a:endParaRPr>
              </a:p>
            </p:txBody>
          </p:sp>
          <p:cxnSp>
            <p:nvCxnSpPr>
              <p:cNvPr id="119" name="Straight Connector 9216"/>
              <p:cNvCxnSpPr>
                <a:cxnSpLocks noChangeShapeType="1"/>
              </p:cNvCxnSpPr>
              <p:nvPr/>
            </p:nvCxnSpPr>
            <p:spPr bwMode="auto">
              <a:xfrm>
                <a:off x="5786611" y="896033"/>
                <a:ext cx="0" cy="75247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0" name="TextBox 9219"/>
              <p:cNvSpPr txBox="1">
                <a:spLocks noChangeArrowheads="1"/>
              </p:cNvSpPr>
              <p:nvPr/>
            </p:nvSpPr>
            <p:spPr bwMode="auto">
              <a:xfrm rot="16383045">
                <a:off x="5608812" y="1418320"/>
                <a:ext cx="355600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2400">
                    <a:latin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121" name="TextBox 29"/>
              <p:cNvSpPr txBox="1">
                <a:spLocks noChangeArrowheads="1"/>
              </p:cNvSpPr>
              <p:nvPr/>
            </p:nvSpPr>
            <p:spPr bwMode="auto">
              <a:xfrm>
                <a:off x="6434388" y="937398"/>
                <a:ext cx="436338" cy="400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2000" dirty="0" smtClean="0">
                    <a:latin typeface="Arial" panose="020B0604020202020204" pitchFamily="34" charset="0"/>
                  </a:rPr>
                  <a:t>T</a:t>
                </a:r>
                <a:r>
                  <a:rPr lang="en-US" altLang="nb-NO" sz="2000" baseline="-25000" dirty="0" smtClean="0">
                    <a:latin typeface="Arial" panose="020B0604020202020204" pitchFamily="34" charset="0"/>
                  </a:rPr>
                  <a:t>2</a:t>
                </a:r>
                <a:endParaRPr lang="en-US" altLang="nb-NO" sz="2000" baseline="-25000" dirty="0"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86" name="Straight Arrow Connector 85"/>
            <p:cNvCxnSpPr/>
            <p:nvPr/>
          </p:nvCxnSpPr>
          <p:spPr>
            <a:xfrm flipH="1" flipV="1">
              <a:off x="2205115" y="1699366"/>
              <a:ext cx="8204" cy="94693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5389445" y="2376730"/>
              <a:ext cx="4176" cy="2695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4249181" y="2332662"/>
              <a:ext cx="584839" cy="53982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smtClean="0">
                  <a:solidFill>
                    <a:schemeClr val="tx1"/>
                  </a:solidFill>
                </a:rPr>
                <a:t>TC</a:t>
              </a:r>
              <a:endParaRPr lang="nb-NO" dirty="0">
                <a:solidFill>
                  <a:schemeClr val="tx1"/>
                </a:solidFill>
              </a:endParaRP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flipH="1">
              <a:off x="4834020" y="2625384"/>
              <a:ext cx="532391" cy="87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4547934" y="2820888"/>
              <a:ext cx="0" cy="18155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H="1">
              <a:off x="4547934" y="2979352"/>
              <a:ext cx="532391" cy="87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5049327" y="2748519"/>
              <a:ext cx="5196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 dirty="0" smtClean="0"/>
                <a:t>T</a:t>
              </a:r>
              <a:r>
                <a:rPr lang="nb-NO" sz="2400" baseline="-25000" dirty="0" smtClean="0"/>
                <a:t>2s</a:t>
              </a:r>
              <a:endParaRPr lang="nb-NO" sz="2400" baseline="-25000" dirty="0"/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flipH="1">
              <a:off x="2184644" y="2660000"/>
              <a:ext cx="2053274" cy="160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TextBox 122"/>
          <p:cNvSpPr txBox="1"/>
          <p:nvPr/>
        </p:nvSpPr>
        <p:spPr>
          <a:xfrm>
            <a:off x="8044010" y="2689757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u = Q</a:t>
            </a:r>
          </a:p>
          <a:p>
            <a:r>
              <a:rPr lang="nb-NO" sz="2000" dirty="0" smtClean="0"/>
              <a:t>y = T</a:t>
            </a:r>
            <a:r>
              <a:rPr lang="nb-NO" sz="2000" baseline="-25000" dirty="0" smtClean="0"/>
              <a:t>2</a:t>
            </a:r>
            <a:endParaRPr lang="nb-NO" sz="2000" baseline="-25000" dirty="0"/>
          </a:p>
        </p:txBody>
      </p:sp>
      <p:sp>
        <p:nvSpPr>
          <p:cNvPr id="124" name="Title 6"/>
          <p:cNvSpPr txBox="1">
            <a:spLocks/>
          </p:cNvSpPr>
          <p:nvPr/>
        </p:nvSpPr>
        <p:spPr>
          <a:xfrm>
            <a:off x="457200" y="9968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nb-NO" dirty="0"/>
          </a:p>
        </p:txBody>
      </p:sp>
      <p:sp>
        <p:nvSpPr>
          <p:cNvPr id="125" name="Title 124"/>
          <p:cNvSpPr>
            <a:spLocks noGrp="1"/>
          </p:cNvSpPr>
          <p:nvPr>
            <p:ph type="title"/>
          </p:nvPr>
        </p:nvSpPr>
        <p:spPr>
          <a:xfrm>
            <a:off x="221540" y="307870"/>
            <a:ext cx="9045146" cy="536406"/>
          </a:xfrm>
        </p:spPr>
        <p:txBody>
          <a:bodyPr>
            <a:normAutofit fontScale="90000"/>
          </a:bodyPr>
          <a:lstStyle/>
          <a:p>
            <a:r>
              <a:rPr lang="nb-NO" dirty="0"/>
              <a:t>How </a:t>
            </a:r>
            <a:r>
              <a:rPr lang="nb-NO" dirty="0" smtClean="0"/>
              <a:t>to </a:t>
            </a:r>
            <a:r>
              <a:rPr lang="nb-NO" dirty="0" err="1" smtClean="0"/>
              <a:t>control</a:t>
            </a:r>
            <a:r>
              <a:rPr lang="nb-NO" dirty="0" smtClean="0"/>
              <a:t> </a:t>
            </a:r>
            <a:r>
              <a:rPr lang="nb-NO" dirty="0"/>
              <a:t>double integrator?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604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68" grpId="0"/>
      <p:bldP spid="1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SIMC PID-tunings </a:t>
            </a:r>
            <a:r>
              <a:rPr lang="en-US" dirty="0" smtClean="0"/>
              <a:t>for double integrator</a:t>
            </a:r>
            <a:endParaRPr lang="en-US" dirty="0"/>
          </a:p>
        </p:txBody>
      </p:sp>
      <p:sp>
        <p:nvSpPr>
          <p:cNvPr id="10" name="Undertittel 2"/>
          <p:cNvSpPr txBox="1">
            <a:spLocks/>
          </p:cNvSpPr>
          <p:nvPr/>
        </p:nvSpPr>
        <p:spPr>
          <a:xfrm>
            <a:off x="495230" y="856166"/>
            <a:ext cx="7772400" cy="502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 smtClean="0"/>
              <a:t>Skogestad, 2003)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10" y="2779587"/>
            <a:ext cx="5707741" cy="677189"/>
          </a:xfrm>
          <a:prstGeom prst="rect">
            <a:avLst/>
          </a:prstGeom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27" y="1634147"/>
            <a:ext cx="1549400" cy="381000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31" y="3994079"/>
            <a:ext cx="2768600" cy="40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093" y="1644599"/>
            <a:ext cx="85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Model: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95093" y="2404122"/>
            <a:ext cx="360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SIMC for double integrating process: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102868" y="3650685"/>
            <a:ext cx="341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This is for </a:t>
            </a:r>
            <a:r>
              <a:rPr lang="en-GB" dirty="0" smtClean="0"/>
              <a:t>the Serial </a:t>
            </a:r>
            <a:r>
              <a:rPr lang="en-GB" dirty="0" smtClean="0"/>
              <a:t>PID controller:</a:t>
            </a:r>
            <a:endParaRPr lang="en-GB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68397" y="2025599"/>
            <a:ext cx="0" cy="4633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960504" y="2404190"/>
            <a:ext cx="214799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Tuning constant (τ</a:t>
            </a:r>
            <a:r>
              <a:rPr lang="en-GB" sz="1200" baseline="-25000" dirty="0" smtClean="0"/>
              <a:t>c</a:t>
            </a:r>
            <a:r>
              <a:rPr lang="en-GB" sz="1200" dirty="0" smtClean="0"/>
              <a:t>):</a:t>
            </a:r>
          </a:p>
          <a:p>
            <a:endParaRPr lang="en-GB" sz="1200" i="1" dirty="0" smtClean="0"/>
          </a:p>
          <a:p>
            <a:r>
              <a:rPr lang="en-GB" sz="1200" i="1" dirty="0" smtClean="0"/>
              <a:t>Adjust </a:t>
            </a:r>
            <a:r>
              <a:rPr lang="en-GB" sz="1200" dirty="0" smtClean="0"/>
              <a:t>to trade off between performance and robustness</a:t>
            </a:r>
          </a:p>
          <a:p>
            <a:endParaRPr lang="en-GB" sz="1200" dirty="0"/>
          </a:p>
          <a:p>
            <a:r>
              <a:rPr lang="en-GB" sz="1200" dirty="0" smtClean="0"/>
              <a:t>Normally recommended value:</a:t>
            </a:r>
          </a:p>
          <a:p>
            <a:endParaRPr lang="en-GB" sz="1200" dirty="0" smtClean="0"/>
          </a:p>
          <a:p>
            <a:endParaRPr lang="en-GB" sz="1200" dirty="0"/>
          </a:p>
          <a:p>
            <a:r>
              <a:rPr lang="en-GB" sz="1200" dirty="0" smtClean="0"/>
              <a:t>For double integrating, a better value is:</a:t>
            </a:r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 smtClean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0734" y="3574485"/>
            <a:ext cx="381000" cy="152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9701" y="4251529"/>
            <a:ext cx="266700" cy="139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27355" y="2348262"/>
            <a:ext cx="2147994" cy="21550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97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PID control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153310"/>
            <a:ext cx="34562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Many issues to consider, including: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Output Performance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Stability robustness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Input usage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Noise sensitivity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989542"/>
            <a:ext cx="5785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Consider only the main trade-off (high-gain versus low gain)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/>
              <a:t>Output Performance  (IAE)</a:t>
            </a:r>
            <a:endParaRPr lang="en-GB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/>
              <a:t>Robustness (M</a:t>
            </a:r>
            <a:r>
              <a:rPr lang="en-GB" baseline="-25000" dirty="0" smtClean="0"/>
              <a:t>s</a:t>
            </a:r>
            <a:r>
              <a:rPr lang="en-GB" dirty="0" smtClean="0"/>
              <a:t>-value)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156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Quantifying the </a:t>
            </a:r>
            <a:r>
              <a:rPr lang="en-US" dirty="0" smtClean="0"/>
              <a:t>optimal: 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283" y="1127178"/>
            <a:ext cx="900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Performance: weighted sum </a:t>
            </a:r>
            <a:r>
              <a:rPr lang="en-GB" dirty="0" smtClean="0"/>
              <a:t> of Integral </a:t>
            </a:r>
            <a:r>
              <a:rPr lang="en-GB" dirty="0" smtClean="0"/>
              <a:t>absolute error (IAE</a:t>
            </a:r>
            <a:r>
              <a:rPr lang="en-GB" dirty="0" smtClean="0"/>
              <a:t>) for input and output disturbances</a:t>
            </a:r>
            <a:endParaRPr lang="en-GB" dirty="0"/>
          </a:p>
        </p:txBody>
      </p:sp>
      <p:pic>
        <p:nvPicPr>
          <p:cNvPr id="8" name="Picture 7" descr="ma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37" y="3193258"/>
            <a:ext cx="3251200" cy="113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737" y="1658843"/>
            <a:ext cx="2376000" cy="532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473584"/>
            <a:ext cx="3348000" cy="59648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65107" y="3244864"/>
            <a:ext cx="1310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Normalization factors</a:t>
            </a:r>
            <a:endParaRPr lang="en-GB" sz="1000" dirty="0"/>
          </a:p>
        </p:txBody>
      </p:sp>
      <p:cxnSp>
        <p:nvCxnSpPr>
          <p:cNvPr id="26" name="Straight Arrow Connector 25"/>
          <p:cNvCxnSpPr>
            <a:stCxn id="37" idx="2"/>
          </p:cNvCxnSpPr>
          <p:nvPr/>
        </p:nvCxnSpPr>
        <p:spPr>
          <a:xfrm flipH="1">
            <a:off x="1874090" y="2287756"/>
            <a:ext cx="863076" cy="2276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163896" y="2707195"/>
            <a:ext cx="1107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Input disturbance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18300" y="2707195"/>
            <a:ext cx="1202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Output disturbance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25799" y="2041535"/>
            <a:ext cx="24227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Input and output disturbance performance</a:t>
            </a:r>
            <a:endParaRPr lang="en-GB" sz="1000" dirty="0"/>
          </a:p>
        </p:txBody>
      </p:sp>
      <p:cxnSp>
        <p:nvCxnSpPr>
          <p:cNvPr id="38" name="Straight Arrow Connector 37"/>
          <p:cNvCxnSpPr>
            <a:stCxn id="25" idx="0"/>
          </p:cNvCxnSpPr>
          <p:nvPr/>
        </p:nvCxnSpPr>
        <p:spPr>
          <a:xfrm flipH="1" flipV="1">
            <a:off x="2309113" y="3011885"/>
            <a:ext cx="211132" cy="2329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7" idx="2"/>
          </p:cNvCxnSpPr>
          <p:nvPr/>
        </p:nvCxnSpPr>
        <p:spPr>
          <a:xfrm>
            <a:off x="2737166" y="2287756"/>
            <a:ext cx="172967" cy="269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173310" y="2953416"/>
            <a:ext cx="346402" cy="2875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4" idx="2"/>
            <a:endCxn id="8" idx="0"/>
          </p:cNvCxnSpPr>
          <p:nvPr/>
        </p:nvCxnSpPr>
        <p:spPr>
          <a:xfrm>
            <a:off x="5717531" y="2953416"/>
            <a:ext cx="227606" cy="2398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618232" y="1442506"/>
            <a:ext cx="99299" cy="2979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68397" y="1496510"/>
            <a:ext cx="0" cy="992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33548" y="2793924"/>
            <a:ext cx="575565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4.15</a:t>
            </a:r>
            <a:endParaRPr lang="en-GB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2702147" y="2788698"/>
            <a:ext cx="543739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 smtClean="0"/>
              <a:t>288.56</a:t>
            </a:r>
            <a:endParaRPr lang="en-GB" sz="1000" dirty="0"/>
          </a:p>
        </p:txBody>
      </p:sp>
      <p:cxnSp>
        <p:nvCxnSpPr>
          <p:cNvPr id="29" name="Straight Arrow Connector 28"/>
          <p:cNvCxnSpPr>
            <a:stCxn id="25" idx="0"/>
          </p:cNvCxnSpPr>
          <p:nvPr/>
        </p:nvCxnSpPr>
        <p:spPr>
          <a:xfrm flipV="1">
            <a:off x="2520245" y="3006658"/>
            <a:ext cx="316721" cy="2382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11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GRIMHOLT@DGKGL1C4DHJT3PP7" val="5999"/>
  <p:tag name="DEFAULTDISPLAYSOURCE" val="\documentclass{article}&#10;&#10;\pagestyle{empty}&#10;&#10;\begin{document}&#10;&#10;&#10;\end{document}"/>
  <p:tag name="EMBEDFONT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G(s) = \frac{k''e^{-\theta s}}{s^2}  template TPT1  env TPENV1  fore 0  back 16777215  eqnno 1"/>
  <p:tag name="FILENAME" val="TP_tmp"/>
  <p:tag name="ORIGWIDTH" val="61"/>
  <p:tag name="PICTUREFILESIZE" val="5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G(s) = \frac{k''e^{-\theta s}}{s^2}  template TPT1  env TPENV1  fore 0  back 16777215  eqnno 1"/>
  <p:tag name="FILENAME" val="TP_tmp"/>
  <p:tag name="ORIGWIDTH" val="61"/>
  <p:tag name="PICTUREFILESIZE" val="5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G(s) = \frac{k''e^{-\theta s}}{s^2}  template TPT1  env TPENV1  fore 0  back 16777215  eqnno 1"/>
  <p:tag name="FILENAME" val="TP_tmp"/>
  <p:tag name="ORIGWIDTH" val="61"/>
  <p:tag name="PICTUREFILESIZE" val="52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G(s) = \frac{k''e^{-\theta s}}{s^2}  template TPT1  env TPENV1  fore 0  back 16777215  eqnno 1"/>
  <p:tag name="FILENAME" val="TP_tmp"/>
  <p:tag name="ORIGWIDTH" val="61"/>
  <p:tag name="PICTUREFILESIZE" val="52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G(s) = \frac{k''e^{-\theta s}}{s^2}  template TPT1  env TPENV1  fore 0  back 16777215  eqnno 1"/>
  <p:tag name="FILENAME" val="TP_tmp"/>
  <p:tag name="ORIGWIDTH" val="61"/>
  <p:tag name="PICTUREFILESIZE" val="52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K_{\textsc{pid}}(s) = \frac{k_c (\tau_i s+1)(\tau_d s + 1)}{\tau_i s}  template TPT1  env TPENV1  fore 0  back 16777215  eqnno 2"/>
  <p:tag name="FILENAME" val="TP_tmp"/>
  <p:tag name="ORIGWIDTH" val="109"/>
  <p:tag name="PICTUREFILESIZE" val="813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K_{\textsc{pid}}(s) = \frac{k_c (\tau_i s+1)(\tau_d s + 1)}{\tau_i s}  template TPT1  env TPENV1  fore 0  back 16777215  eqnno 2"/>
  <p:tag name="FILENAME" val="TP_tmp"/>
  <p:tag name="ORIGWIDTH" val="109"/>
  <p:tag name="PICTUREFILESIZE" val="81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G(s) \approx \frac{\frac{40}{400}e^{-s}}{s^2} = \frac{0.1e^{-s}}{s^2}  template TPT1  env TPENV1  fore 0  back 16777215  eqnno 4"/>
  <p:tag name="FILENAME" val="TP_tmp"/>
  <p:tag name="ORIGWIDTH" val="100"/>
  <p:tag name="PICTUREFILESIZE" val="7910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696</Words>
  <Application>Microsoft Office PowerPoint</Application>
  <PresentationFormat>On-screen Show (16:9)</PresentationFormat>
  <Paragraphs>149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Office-tema</vt:lpstr>
      <vt:lpstr>Optimal PID control</vt:lpstr>
      <vt:lpstr>Double integrators: Outline</vt:lpstr>
      <vt:lpstr>Double integrating processes are common</vt:lpstr>
      <vt:lpstr>Double integrators are difficult to control</vt:lpstr>
      <vt:lpstr>PowerPoint Presentation</vt:lpstr>
      <vt:lpstr>How to control double integrator? </vt:lpstr>
      <vt:lpstr>SIMC PID-tunings for double integrator</vt:lpstr>
      <vt:lpstr>Optimal PID control</vt:lpstr>
      <vt:lpstr>Quantifying the optimal: Performance</vt:lpstr>
      <vt:lpstr>Quantifying the optimal: Robustness</vt:lpstr>
      <vt:lpstr>Optimal trade-off between performance (J=IAE) and robustness (Ms)</vt:lpstr>
      <vt:lpstr>Optimal* PID vs. SIMC-PID</vt:lpstr>
      <vt:lpstr>Optimal* vs. SIMC</vt:lpstr>
      <vt:lpstr>Optimal Serial vs. Optimal Parallel PID</vt:lpstr>
      <vt:lpstr>Time response comparison</vt:lpstr>
      <vt:lpstr>Generalized SIMC for “slow” second-order process</vt:lpstr>
      <vt:lpstr>Generalized SIMC for “slow” second-order process</vt:lpstr>
      <vt:lpstr>Conclusions</vt:lpstr>
    </vt:vector>
  </TitlesOfParts>
  <Company>NTNU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Sigurd Skogestad</cp:lastModifiedBy>
  <cp:revision>170</cp:revision>
  <dcterms:created xsi:type="dcterms:W3CDTF">2013-06-10T16:56:09Z</dcterms:created>
  <dcterms:modified xsi:type="dcterms:W3CDTF">2016-06-06T04:08:11Z</dcterms:modified>
</cp:coreProperties>
</file>