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8" r:id="rId3"/>
    <p:sldId id="299" r:id="rId4"/>
    <p:sldId id="300" r:id="rId5"/>
    <p:sldId id="308" r:id="rId6"/>
    <p:sldId id="259" r:id="rId7"/>
    <p:sldId id="260" r:id="rId8"/>
    <p:sldId id="293" r:id="rId9"/>
    <p:sldId id="292" r:id="rId10"/>
    <p:sldId id="261" r:id="rId11"/>
    <p:sldId id="264" r:id="rId12"/>
    <p:sldId id="265" r:id="rId13"/>
    <p:sldId id="301" r:id="rId14"/>
    <p:sldId id="281" r:id="rId15"/>
    <p:sldId id="282" r:id="rId16"/>
    <p:sldId id="294" r:id="rId17"/>
    <p:sldId id="285" r:id="rId18"/>
    <p:sldId id="296" r:id="rId19"/>
    <p:sldId id="295" r:id="rId20"/>
    <p:sldId id="289" r:id="rId21"/>
    <p:sldId id="290" r:id="rId22"/>
    <p:sldId id="297" r:id="rId23"/>
    <p:sldId id="269" r:id="rId24"/>
    <p:sldId id="307" r:id="rId25"/>
    <p:sldId id="302" r:id="rId26"/>
    <p:sldId id="304" r:id="rId27"/>
    <p:sldId id="309" r:id="rId28"/>
    <p:sldId id="267" r:id="rId29"/>
    <p:sldId id="270" r:id="rId30"/>
    <p:sldId id="305" r:id="rId31"/>
    <p:sldId id="306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303" r:id="rId40"/>
    <p:sldId id="310" r:id="rId41"/>
    <p:sldId id="280" r:id="rId42"/>
  </p:sldIdLst>
  <p:sldSz cx="9144000" cy="6858000" type="screen4x3"/>
  <p:notesSz cx="9775825" cy="6669088"/>
  <p:embeddedFontLs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CMEX10" pitchFamily="34" charset="0"/>
      <p:regular r:id="rId49"/>
    </p:embeddedFont>
    <p:embeddedFont>
      <p:font typeface="CMR10" pitchFamily="34" charset="0"/>
      <p:regular r:id="rId50"/>
    </p:embeddedFont>
    <p:embeddedFont>
      <p:font typeface="CMMI10" pitchFamily="34" charset="0"/>
      <p:regular r:id="rId51"/>
    </p:embeddedFont>
    <p:embeddedFont>
      <p:font typeface="CMR7" pitchFamily="34" charset="0"/>
      <p:regular r:id="rId52"/>
    </p:embeddedFont>
    <p:embeddedFont>
      <p:font typeface="CMSY10ORIG" pitchFamily="34" charset="0"/>
      <p:regular r:id="rId53"/>
    </p:embeddedFont>
    <p:embeddedFont>
      <p:font typeface="CMMI7" pitchFamily="34" charset="0"/>
      <p:regular r:id="rId54"/>
    </p:embeddedFont>
    <p:embeddedFont>
      <p:font typeface="CMSY7" pitchFamily="34" charset="0"/>
      <p:regular r:id="rId55"/>
    </p:embeddedFont>
    <p:embeddedFont>
      <p:font typeface="CMMI5" pitchFamily="34" charset="0"/>
      <p:regular r:id="rId56"/>
    </p:embeddedFont>
    <p:embeddedFont>
      <p:font typeface="CMR5" pitchFamily="34" charset="0"/>
      <p:regular r:id="rId57"/>
    </p:embeddedFont>
    <p:embeddedFont>
      <p:font typeface="CMSY5" pitchFamily="34" charset="0"/>
      <p:regular r:id="rId58"/>
    </p:embeddedFont>
    <p:embeddedFont>
      <p:font typeface="CMBX10" pitchFamily="34" charset="0"/>
      <p:regular r:id="rId59"/>
    </p:embeddedFont>
  </p:embeddedFontLst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 useTimings="0">
    <p:present/>
    <p:sldAll/>
    <p:penClr>
      <a:prstClr val="red"/>
    </p:penClr>
  </p:showPr>
  <p:clrMru>
    <a:srgbClr val="99FFCC"/>
    <a:srgbClr val="EAEAEA"/>
    <a:srgbClr val="00238C"/>
    <a:srgbClr val="003366"/>
    <a:srgbClr val="003399"/>
    <a:srgbClr val="0099CC"/>
    <a:srgbClr val="0066CC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590" autoAdjust="0"/>
    <p:restoredTop sz="94660" autoAdjust="0"/>
  </p:normalViewPr>
  <p:slideViewPr>
    <p:cSldViewPr snapToObjects="1" showGuides="1">
      <p:cViewPr varScale="1">
        <p:scale>
          <a:sx n="107" d="100"/>
          <a:sy n="107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43" d="100"/>
          <a:sy n="143" d="100"/>
        </p:scale>
        <p:origin x="-360" y="-108"/>
      </p:cViewPr>
      <p:guideLst>
        <p:guide orient="horz" pos="2101"/>
        <p:guide pos="307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236515" cy="332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37694" y="3"/>
            <a:ext cx="4236515" cy="332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CFD1B-69A6-474A-9047-46703B523271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34768"/>
            <a:ext cx="4236515" cy="3328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37694" y="6334768"/>
            <a:ext cx="4236515" cy="3328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BC059-0EC4-4A47-981E-D9BDC66C4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4236515" cy="33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37694" y="3"/>
            <a:ext cx="4236515" cy="33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19450" y="500063"/>
            <a:ext cx="3336925" cy="250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909" y="3168109"/>
            <a:ext cx="7820013" cy="300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34768"/>
            <a:ext cx="4236515" cy="33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37694" y="6334768"/>
            <a:ext cx="4236515" cy="33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36E75CA-EA55-459C-96E3-06CDCBA9BC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E75CA-EA55-459C-96E3-06CDCBA9BC1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52B49-5FC1-4FF0-9435-34D9160CE9EA}" type="slidenum">
              <a:rPr lang="nb-NO"/>
              <a:pPr/>
              <a:t>15</a:t>
            </a:fld>
            <a:endParaRPr lang="nb-NO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PAUSE!?</a:t>
            </a:r>
          </a:p>
          <a:p>
            <a:r>
              <a:rPr lang="en-US"/>
              <a:t>Sammenligne med lineær MPC</a:t>
            </a:r>
          </a:p>
          <a:p>
            <a:r>
              <a:rPr lang="en-US"/>
              <a:t>- Viktig forskjell: ulineær dynamikk!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AB915-9269-4A1D-B7FE-CD63D2CE716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smtClean="0"/>
              <a:t>Use of terms: </a:t>
            </a:r>
          </a:p>
          <a:p>
            <a:pPr eaLnBrk="1" hangingPunct="1"/>
            <a:r>
              <a:rPr lang="nb-NO" smtClean="0"/>
              <a:t> - ODE – without nonlinear equation sets, </a:t>
            </a:r>
          </a:p>
          <a:p>
            <a:pPr eaLnBrk="1" hangingPunct="1"/>
            <a:r>
              <a:rPr lang="nb-NO" smtClean="0"/>
              <a:t> - DAE – with nonlinear equation sets.</a:t>
            </a: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1115AD-9686-4692-9E7D-3D8183C502E4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065B2-5899-4855-A98D-78840F03A7C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smtClean="0"/>
              <a:t>Avoid implicit equations:</a:t>
            </a:r>
          </a:p>
          <a:p>
            <a:pPr eaLnBrk="1" hangingPunct="1">
              <a:buFontTx/>
              <a:buChar char="-"/>
            </a:pPr>
            <a:r>
              <a:rPr lang="nb-NO" smtClean="0"/>
              <a:t>Several places: original and inverse function</a:t>
            </a:r>
          </a:p>
          <a:p>
            <a:pPr eaLnBrk="1" hangingPunct="1">
              <a:buFontTx/>
              <a:buChar char="-"/>
            </a:pPr>
            <a:r>
              <a:rPr lang="nb-NO" smtClean="0"/>
              <a:t>Avvoid backward flow</a:t>
            </a:r>
          </a:p>
          <a:p>
            <a:pPr eaLnBrk="1" hangingPunct="1">
              <a:buFontTx/>
              <a:buChar char="-"/>
            </a:pPr>
            <a:r>
              <a:rPr lang="nb-NO" smtClean="0"/>
              <a:t>”Rules” on how to connect units. Use of nodes</a:t>
            </a: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AB915-9269-4A1D-B7FE-CD63D2CE716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C85E85-4CAF-4809-95E8-8D4AFB543505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51CF1-1431-4191-8858-EB814FDAA38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1038" y="501650"/>
            <a:ext cx="3333750" cy="2500313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522" y="3168107"/>
            <a:ext cx="7816781" cy="2998774"/>
          </a:xfrm>
          <a:noFill/>
          <a:ln/>
        </p:spPr>
        <p:txBody>
          <a:bodyPr/>
          <a:lstStyle/>
          <a:p>
            <a:pPr eaLnBrk="1" hangingPunct="1"/>
            <a:r>
              <a:rPr lang="nb-NO" smtClean="0"/>
              <a:t>* 2625 eqn</a:t>
            </a:r>
          </a:p>
          <a:p>
            <a:pPr eaLnBrk="1" hangingPunct="1">
              <a:buFontTx/>
              <a:buChar char="•"/>
            </a:pPr>
            <a:r>
              <a:rPr lang="nb-NO" smtClean="0"/>
              <a:t>40 state variables (mass, mole, energy) + (integrate in controllers)</a:t>
            </a:r>
          </a:p>
          <a:p>
            <a:pPr eaLnBrk="1" hangingPunct="1">
              <a:buFontTx/>
              <a:buChar char="•"/>
            </a:pPr>
            <a:r>
              <a:rPr lang="nb-NO" smtClean="0"/>
              <a:t>sensors convert from SI to engineering units</a:t>
            </a:r>
          </a:p>
          <a:p>
            <a:pPr eaLnBrk="1" hangingPunct="1"/>
            <a:r>
              <a:rPr lang="nb-NO" smtClean="0"/>
              <a:t> 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529DDC-1D80-4A2B-939D-822831476067}" type="slidenum">
              <a:rPr lang="en-US"/>
              <a:pPr/>
              <a:t>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70D921-973F-4A80-A63A-DCE965976AF2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54275" name="Rectangle 2"/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2338" y="502208"/>
            <a:ext cx="3391151" cy="24994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7" y="3168107"/>
            <a:ext cx="7820013" cy="2998774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sz="1600" smtClean="0"/>
              <a:t>Possible new CVs: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400" smtClean="0"/>
              <a:t>RVP out of stabilizer tower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400" smtClean="0"/>
              <a:t>RVP in buffer tank</a:t>
            </a:r>
          </a:p>
          <a:p>
            <a:pPr eaLnBrk="1" hangingPunct="1"/>
            <a:endParaRPr lang="nb-NO" smtClean="0"/>
          </a:p>
          <a:p>
            <a:pPr eaLnBrk="1" hangingPunct="1">
              <a:lnSpc>
                <a:spcPct val="80000"/>
              </a:lnSpc>
            </a:pPr>
            <a:r>
              <a:rPr lang="nb-NO" sz="1600" smtClean="0"/>
              <a:t>Possible new MVs: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400" smtClean="0"/>
              <a:t>Valves (replacing level setpoints)</a:t>
            </a:r>
          </a:p>
          <a:p>
            <a:pPr lvl="2" eaLnBrk="1" hangingPunct="1">
              <a:lnSpc>
                <a:spcPct val="80000"/>
              </a:lnSpc>
            </a:pPr>
            <a:r>
              <a:rPr lang="nb-NO" smtClean="0"/>
              <a:t>Level valves</a:t>
            </a:r>
          </a:p>
          <a:p>
            <a:pPr lvl="2" eaLnBrk="1" hangingPunct="1">
              <a:lnSpc>
                <a:spcPct val="80000"/>
              </a:lnSpc>
            </a:pPr>
            <a:r>
              <a:rPr lang="nb-NO" smtClean="0"/>
              <a:t>Gas valves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400" smtClean="0"/>
              <a:t>Choke valve to first separator 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400" smtClean="0"/>
              <a:t>Stabilizer tower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400" smtClean="0"/>
              <a:t>Gas and condensate export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08748-D80C-4209-B2D1-44593AC8693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1038" y="501650"/>
            <a:ext cx="3333750" cy="250031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7" y="3168107"/>
            <a:ext cx="7820013" cy="2998774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AB915-9269-4A1D-B7FE-CD63D2CE716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B74D63-CD86-46EA-A94C-3B099DB553AC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540AC-E044-4619-8D2A-BC9B1BE5DFCF}" type="slidenum">
              <a:rPr lang="en-US"/>
              <a:pPr/>
              <a:t>3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4213" y="500063"/>
            <a:ext cx="3333750" cy="2500312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410" y="3168697"/>
            <a:ext cx="7817007" cy="3000183"/>
          </a:xfrm>
        </p:spPr>
        <p:txBody>
          <a:bodyPr/>
          <a:lstStyle/>
          <a:p>
            <a:r>
              <a:rPr lang="en-GB"/>
              <a:t>Har egne produkt</a:t>
            </a:r>
          </a:p>
          <a:p>
            <a:r>
              <a:rPr lang="en-GB"/>
              <a:t>driver en del konsulentjenester, oppdrag med andres software (Statoil MPC – Septic)</a:t>
            </a:r>
          </a:p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06102-A20C-49C6-A3F2-81051C15C5C5}" type="slidenum">
              <a:rPr lang="en-US"/>
              <a:pPr/>
              <a:t>4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4213" y="500063"/>
            <a:ext cx="3333750" cy="2500312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410" y="3168697"/>
            <a:ext cx="7817007" cy="3000183"/>
          </a:xfrm>
        </p:spPr>
        <p:txBody>
          <a:bodyPr/>
          <a:lstStyle/>
          <a:p>
            <a:r>
              <a:rPr lang="nb-NO"/>
              <a:t>Kunder:</a:t>
            </a:r>
          </a:p>
          <a:p>
            <a:pPr>
              <a:buFontTx/>
              <a:buChar char="•"/>
            </a:pPr>
            <a:r>
              <a:rPr lang="en-US"/>
              <a:t>Polymer: Hydro Polymers, Dynea, Repsol</a:t>
            </a:r>
          </a:p>
          <a:p>
            <a:pPr>
              <a:buFontTx/>
              <a:buChar char="•"/>
            </a:pPr>
            <a:r>
              <a:rPr lang="en-US"/>
              <a:t>Lettmetall: Hydro Aluminium, Eramet, Elkem</a:t>
            </a:r>
          </a:p>
          <a:p>
            <a:pPr>
              <a:buFontTx/>
              <a:buChar char="•"/>
            </a:pPr>
            <a:r>
              <a:rPr lang="en-US"/>
              <a:t>O&amp;G: StatoilHydro (Statoil og Hydro)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AB915-9269-4A1D-B7FE-CD63D2CE716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0365F-7332-4717-8842-EE59AA63A0A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AB915-9269-4A1D-B7FE-CD63D2CE716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68FBD-18A1-469A-85C3-81D20101755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1038" y="500063"/>
            <a:ext cx="3335337" cy="25019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smtClean="0"/>
              <a:t>Have made an interface to dsmodel.c </a:t>
            </a:r>
          </a:p>
          <a:p>
            <a:pPr lvl="1" eaLnBrk="1" hangingPunct="1"/>
            <a:r>
              <a:rPr lang="nb-NO" smtClean="0"/>
              <a:t>Inititialization, simulation/integration, test of AD</a:t>
            </a:r>
          </a:p>
          <a:p>
            <a:pPr eaLnBrk="1" hangingPunct="1"/>
            <a:r>
              <a:rPr lang="nb-NO" smtClean="0"/>
              <a:t>Sensitivities</a:t>
            </a:r>
          </a:p>
          <a:p>
            <a:pPr lvl="1" eaLnBrk="1" hangingPunct="1"/>
            <a:r>
              <a:rPr lang="nb-NO" smtClean="0"/>
              <a:t>Now: Sensitivities found by finite differences</a:t>
            </a:r>
          </a:p>
          <a:p>
            <a:pPr lvl="1" eaLnBrk="1" hangingPunct="1"/>
            <a:r>
              <a:rPr lang="nb-NO" smtClean="0"/>
              <a:t>Ongoing: Adapt CENIT to use AD information in NMPC/MHE</a:t>
            </a:r>
          </a:p>
          <a:p>
            <a:pPr lvl="2" eaLnBrk="1" hangingPunct="1"/>
            <a:r>
              <a:rPr lang="nb-NO" smtClean="0"/>
              <a:t>Use integration methods with sensitivities</a:t>
            </a:r>
            <a:endParaRPr lang="en-US" smtClean="0"/>
          </a:p>
          <a:p>
            <a:pPr eaLnBrk="1" hangingPunct="1"/>
            <a:r>
              <a:rPr lang="nb-NO" smtClean="0"/>
              <a:t>Main need for extra interface to dsmodel.c: inputs -&gt; u, par (MV, DV, noise); outputs y, z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"/>
            <a:ext cx="9144000" cy="10715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204" name="Freeform 12"/>
          <p:cNvSpPr>
            <a:spLocks/>
          </p:cNvSpPr>
          <p:nvPr/>
        </p:nvSpPr>
        <p:spPr bwMode="auto">
          <a:xfrm>
            <a:off x="-3175" y="-1588"/>
            <a:ext cx="4143375" cy="909638"/>
          </a:xfrm>
          <a:custGeom>
            <a:avLst/>
            <a:gdLst/>
            <a:ahLst/>
            <a:cxnLst>
              <a:cxn ang="0">
                <a:pos x="0" y="573"/>
              </a:cxn>
              <a:cxn ang="0">
                <a:pos x="2810" y="571"/>
              </a:cxn>
              <a:cxn ang="0">
                <a:pos x="2842" y="563"/>
              </a:cxn>
              <a:cxn ang="0">
                <a:pos x="2862" y="543"/>
              </a:cxn>
              <a:cxn ang="0">
                <a:pos x="2862" y="545"/>
              </a:cxn>
              <a:cxn ang="0">
                <a:pos x="2876" y="525"/>
              </a:cxn>
              <a:cxn ang="0">
                <a:pos x="2879" y="504"/>
              </a:cxn>
              <a:cxn ang="0">
                <a:pos x="2882" y="0"/>
              </a:cxn>
              <a:cxn ang="0">
                <a:pos x="0" y="0"/>
              </a:cxn>
              <a:cxn ang="0">
                <a:pos x="0" y="573"/>
              </a:cxn>
            </a:cxnLst>
            <a:rect l="0" t="0" r="r" b="b"/>
            <a:pathLst>
              <a:path w="2882" h="573">
                <a:moveTo>
                  <a:pt x="0" y="573"/>
                </a:moveTo>
                <a:lnTo>
                  <a:pt x="2810" y="571"/>
                </a:lnTo>
                <a:lnTo>
                  <a:pt x="2842" y="563"/>
                </a:lnTo>
                <a:lnTo>
                  <a:pt x="2862" y="543"/>
                </a:lnTo>
                <a:lnTo>
                  <a:pt x="2862" y="545"/>
                </a:lnTo>
                <a:lnTo>
                  <a:pt x="2876" y="525"/>
                </a:lnTo>
                <a:lnTo>
                  <a:pt x="2879" y="504"/>
                </a:lnTo>
                <a:lnTo>
                  <a:pt x="2882" y="0"/>
                </a:lnTo>
                <a:lnTo>
                  <a:pt x="0" y="0"/>
                </a:lnTo>
                <a:lnTo>
                  <a:pt x="0" y="573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63938" y="5734050"/>
            <a:ext cx="2133600" cy="33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8206" name="Picture 14" descr="Logo_Cyb_Mode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3887788" cy="684212"/>
          </a:xfrm>
          <a:prstGeom prst="rect">
            <a:avLst/>
          </a:prstGeom>
          <a:noFill/>
          <a:effectLst/>
        </p:spPr>
      </p:pic>
      <p:sp>
        <p:nvSpPr>
          <p:cNvPr id="8208" name="Text Box 16"/>
          <p:cNvSpPr txBox="1">
            <a:spLocks noChangeArrowheads="1"/>
          </p:cNvSpPr>
          <p:nvPr userDrawn="1"/>
        </p:nvSpPr>
        <p:spPr bwMode="auto">
          <a:xfrm>
            <a:off x="6804025" y="6453188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www.cybernetica.no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4FFA09F4-91F9-4154-A3F6-EBD13ECDBF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Tittel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Tittel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6E63675-8262-43EF-8438-23C0F36EC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25" y="1125538"/>
            <a:ext cx="4424363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424362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99ED7C-77A2-42FA-81A7-FA706B6D2B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2D6505-1326-49D2-A003-314A206D8D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1"/>
            <a:ext cx="9144000" cy="10715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" y="115888"/>
            <a:ext cx="91090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" y="1125538"/>
            <a:ext cx="90011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453188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Tittel</a:t>
            </a:r>
            <a:endParaRPr lang="en-US" dirty="0"/>
          </a:p>
        </p:txBody>
      </p:sp>
      <p:sp>
        <p:nvSpPr>
          <p:cNvPr id="1039" name="Freeform 15"/>
          <p:cNvSpPr>
            <a:spLocks/>
          </p:cNvSpPr>
          <p:nvPr/>
        </p:nvSpPr>
        <p:spPr bwMode="auto">
          <a:xfrm rot="10800000">
            <a:off x="7164388" y="6453188"/>
            <a:ext cx="1982787" cy="406400"/>
          </a:xfrm>
          <a:custGeom>
            <a:avLst/>
            <a:gdLst/>
            <a:ahLst/>
            <a:cxnLst>
              <a:cxn ang="0">
                <a:pos x="0" y="589"/>
              </a:cxn>
              <a:cxn ang="0">
                <a:pos x="2813" y="589"/>
              </a:cxn>
              <a:cxn ang="0">
                <a:pos x="2839" y="574"/>
              </a:cxn>
              <a:cxn ang="0">
                <a:pos x="2852" y="545"/>
              </a:cxn>
              <a:cxn ang="0">
                <a:pos x="2855" y="518"/>
              </a:cxn>
              <a:cxn ang="0">
                <a:pos x="2858" y="0"/>
              </a:cxn>
              <a:cxn ang="0">
                <a:pos x="0" y="0"/>
              </a:cxn>
              <a:cxn ang="0">
                <a:pos x="0" y="589"/>
              </a:cxn>
            </a:cxnLst>
            <a:rect l="0" t="0" r="r" b="b"/>
            <a:pathLst>
              <a:path w="2858" h="589">
                <a:moveTo>
                  <a:pt x="0" y="589"/>
                </a:moveTo>
                <a:lnTo>
                  <a:pt x="2813" y="589"/>
                </a:lnTo>
                <a:lnTo>
                  <a:pt x="2839" y="574"/>
                </a:lnTo>
                <a:lnTo>
                  <a:pt x="2852" y="545"/>
                </a:lnTo>
                <a:lnTo>
                  <a:pt x="2855" y="518"/>
                </a:lnTo>
                <a:lnTo>
                  <a:pt x="2858" y="0"/>
                </a:lnTo>
                <a:lnTo>
                  <a:pt x="0" y="0"/>
                </a:lnTo>
                <a:lnTo>
                  <a:pt x="0" y="589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453188"/>
            <a:ext cx="2133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479EED76-C1FE-4F37-9223-6B3A020C4B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.em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42" y="6453188"/>
            <a:ext cx="462286" cy="336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4.png"/><Relationship Id="rId3" Type="http://schemas.openxmlformats.org/officeDocument/2006/relationships/tags" Target="../tags/tag5.xml"/><Relationship Id="rId7" Type="http://schemas.openxmlformats.org/officeDocument/2006/relationships/image" Target="../media/image15.png"/><Relationship Id="rId12" Type="http://schemas.openxmlformats.org/officeDocument/2006/relationships/image" Target="../media/image10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9.jpe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22.png"/><Relationship Id="rId4" Type="http://schemas.openxmlformats.org/officeDocument/2006/relationships/tags" Target="../tags/tag6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0.xml"/><Relationship Id="rId7" Type="http://schemas.openxmlformats.org/officeDocument/2006/relationships/image" Target="../media/image2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3.xml"/><Relationship Id="rId7" Type="http://schemas.openxmlformats.org/officeDocument/2006/relationships/image" Target="../media/image3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17.xml"/><Relationship Id="rId7" Type="http://schemas.openxmlformats.org/officeDocument/2006/relationships/image" Target="../media/image3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7.png"/><Relationship Id="rId5" Type="http://schemas.openxmlformats.org/officeDocument/2006/relationships/tags" Target="../tags/tag19.xml"/><Relationship Id="rId10" Type="http://schemas.openxmlformats.org/officeDocument/2006/relationships/image" Target="../media/image36.png"/><Relationship Id="rId4" Type="http://schemas.openxmlformats.org/officeDocument/2006/relationships/tags" Target="../tags/tag18.xml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41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hydro.com/library/images/our_business/oil_energy/grane_200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Modelica</a:t>
            </a:r>
            <a:r>
              <a:rPr lang="en-US" dirty="0" smtClean="0"/>
              <a:t> as a modeling tool for online optimizing control and estimation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Lars Imsland</a:t>
            </a:r>
          </a:p>
          <a:p>
            <a:r>
              <a:rPr lang="nb-NO" dirty="0" smtClean="0"/>
              <a:t>Pål Kittilsen, Tor Steinar Schei</a:t>
            </a:r>
          </a:p>
          <a:p>
            <a:r>
              <a:rPr lang="nb-NO" dirty="0" smtClean="0"/>
              <a:t>Cybernetica AS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R5"/>
              </a:rPr>
              <a:t>A</a:t>
            </a:r>
            <a:r>
              <a:rPr lang="en-US" smtClean="0">
                <a:latin typeface="CMSY5"/>
              </a:rPr>
              <a:t>A</a:t>
            </a:r>
            <a:r>
              <a:rPr lang="en-US" smtClean="0">
                <a:latin typeface="CMBX10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choice: Dymola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Standardized modeling language</a:t>
            </a:r>
          </a:p>
          <a:p>
            <a:pPr lvl="1"/>
            <a:r>
              <a:rPr lang="en-US" sz="2000" dirty="0" smtClean="0"/>
              <a:t>Convenient,  modular, graphical, reuse</a:t>
            </a:r>
          </a:p>
          <a:p>
            <a:pPr lvl="1"/>
            <a:r>
              <a:rPr lang="en-US" sz="2000" dirty="0" smtClean="0"/>
              <a:t>Can use models developed in </a:t>
            </a:r>
            <a:r>
              <a:rPr lang="en-US" sz="2000" dirty="0" err="1" smtClean="0"/>
              <a:t>Dymola</a:t>
            </a:r>
            <a:r>
              <a:rPr lang="en-US" sz="2000" dirty="0" smtClean="0"/>
              <a:t> with other </a:t>
            </a:r>
            <a:r>
              <a:rPr lang="en-US" sz="2000" dirty="0" err="1" smtClean="0"/>
              <a:t>Modelica</a:t>
            </a:r>
            <a:r>
              <a:rPr lang="en-US" sz="2000" dirty="0" smtClean="0"/>
              <a:t>-software</a:t>
            </a:r>
          </a:p>
          <a:p>
            <a:pPr lvl="2"/>
            <a:r>
              <a:rPr lang="en-US" sz="1800" dirty="0" smtClean="0"/>
              <a:t>(at least in principle)</a:t>
            </a:r>
          </a:p>
          <a:p>
            <a:r>
              <a:rPr lang="en-US" sz="2400" dirty="0" smtClean="0"/>
              <a:t>C-code model export</a:t>
            </a:r>
          </a:p>
          <a:p>
            <a:pPr lvl="1"/>
            <a:r>
              <a:rPr lang="en-US" sz="2000" dirty="0" smtClean="0"/>
              <a:t>Can compile models together with </a:t>
            </a:r>
            <a:r>
              <a:rPr lang="en-US" sz="2000" dirty="0" err="1" smtClean="0"/>
              <a:t>Cybernetica</a:t>
            </a:r>
            <a:r>
              <a:rPr lang="en-US" sz="2000" dirty="0" smtClean="0"/>
              <a:t> CENIT</a:t>
            </a:r>
          </a:p>
          <a:p>
            <a:pPr lvl="2"/>
            <a:r>
              <a:rPr lang="en-US" sz="1600" dirty="0" smtClean="0"/>
              <a:t>Efficiency, control</a:t>
            </a:r>
          </a:p>
          <a:p>
            <a:pPr lvl="1"/>
            <a:r>
              <a:rPr lang="en-US" sz="2000" dirty="0" smtClean="0"/>
              <a:t>Also on targets that does not support COM, CORBA, etc.</a:t>
            </a:r>
          </a:p>
          <a:p>
            <a:r>
              <a:rPr lang="en-US" sz="2400" dirty="0" err="1" smtClean="0"/>
              <a:t>Modelica</a:t>
            </a:r>
            <a:r>
              <a:rPr lang="en-US" sz="2400" dirty="0" smtClean="0"/>
              <a:t> Standard Library</a:t>
            </a:r>
          </a:p>
          <a:p>
            <a:pPr lvl="1"/>
            <a:r>
              <a:rPr lang="en-US" sz="2000" dirty="0" smtClean="0"/>
              <a:t>Especially: </a:t>
            </a:r>
            <a:r>
              <a:rPr lang="en-US" sz="2000" dirty="0" err="1" smtClean="0"/>
              <a:t>Modelica.Media</a:t>
            </a:r>
            <a:r>
              <a:rPr lang="en-US" sz="2000" dirty="0" smtClean="0"/>
              <a:t>, </a:t>
            </a:r>
            <a:r>
              <a:rPr lang="en-US" sz="2000" dirty="0" err="1" smtClean="0"/>
              <a:t>Modelica.Fluid</a:t>
            </a:r>
            <a:endParaRPr lang="en-US" sz="2000" dirty="0" smtClean="0"/>
          </a:p>
          <a:p>
            <a:r>
              <a:rPr lang="en-US" sz="2400" dirty="0" smtClean="0"/>
              <a:t>Mature vendor, mature language</a:t>
            </a:r>
          </a:p>
          <a:p>
            <a:r>
              <a:rPr lang="en-US" sz="2400" dirty="0" smtClean="0"/>
              <a:t>Export of analytical </a:t>
            </a:r>
            <a:r>
              <a:rPr lang="en-US" sz="2400" dirty="0" err="1" smtClean="0"/>
              <a:t>Jacobians</a:t>
            </a:r>
            <a:endParaRPr lang="en-US" sz="2400" dirty="0" smtClean="0"/>
          </a:p>
          <a:p>
            <a:pPr lvl="1"/>
            <a:r>
              <a:rPr lang="en-US" sz="2000" dirty="0" smtClean="0"/>
              <a:t>Faster simulations, optimizations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E63675-8262-43EF-8438-23C0F36EC51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57188" y="1158750"/>
            <a:ext cx="8678862" cy="9286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Background</a:t>
            </a:r>
          </a:p>
          <a:p>
            <a:pPr lvl="1"/>
            <a:r>
              <a:rPr lang="en-US" smtClean="0"/>
              <a:t>Advanced modeling tools in NMPC applications</a:t>
            </a:r>
          </a:p>
          <a:p>
            <a:r>
              <a:rPr lang="en-US" smtClean="0"/>
              <a:t>Software integration</a:t>
            </a:r>
          </a:p>
          <a:p>
            <a:pPr lvl="1"/>
            <a:r>
              <a:rPr lang="en-US" smtClean="0"/>
              <a:t>Dymola/Modelica and Cybernetica CENIT</a:t>
            </a:r>
          </a:p>
          <a:p>
            <a:r>
              <a:rPr lang="en-US" smtClean="0"/>
              <a:t>Modeling issues</a:t>
            </a:r>
          </a:p>
          <a:p>
            <a:pPr lvl="1"/>
            <a:r>
              <a:rPr lang="en-US" smtClean="0"/>
              <a:t>Thermodynamics, networks</a:t>
            </a:r>
          </a:p>
          <a:p>
            <a:r>
              <a:rPr lang="en-US" smtClean="0"/>
              <a:t>Two case studies </a:t>
            </a:r>
          </a:p>
          <a:p>
            <a:pPr lvl="1"/>
            <a:r>
              <a:rPr lang="en-US" smtClean="0"/>
              <a:t>Offshore oil and gas production, estimation and NMPC</a:t>
            </a:r>
          </a:p>
          <a:p>
            <a:r>
              <a:rPr lang="en-US" smtClean="0"/>
              <a:t>Summary and conclusions </a:t>
            </a:r>
          </a:p>
          <a:p>
            <a:pPr lvl="1"/>
            <a:endParaRPr lang="en-US" smtClean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D72666E-86C9-4004-B594-DE1766331BC2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0.1398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Interface Modelica model – CENIT</a:t>
            </a:r>
            <a:br>
              <a:rPr lang="en-US" smtClean="0"/>
            </a:br>
            <a:r>
              <a:rPr lang="en-US" sz="2000" smtClean="0"/>
              <a:t>Specialized CENIT model component for Modelica models from Dymola</a:t>
            </a:r>
          </a:p>
        </p:txBody>
      </p:sp>
      <p:sp>
        <p:nvSpPr>
          <p:cNvPr id="21507" name="Rectangle 33"/>
          <p:cNvSpPr>
            <a:spLocks noGrp="1" noChangeArrowheads="1"/>
          </p:cNvSpPr>
          <p:nvPr>
            <p:ph idx="1"/>
          </p:nvPr>
        </p:nvSpPr>
        <p:spPr>
          <a:xfrm>
            <a:off x="34925" y="1308102"/>
            <a:ext cx="4773613" cy="2232025"/>
          </a:xfrm>
        </p:spPr>
        <p:txBody>
          <a:bodyPr/>
          <a:lstStyle/>
          <a:p>
            <a:pPr>
              <a:buNone/>
            </a:pPr>
            <a:r>
              <a:rPr lang="en-US" sz="2000" smtClean="0"/>
              <a:t>Dymola model compilation:</a:t>
            </a:r>
          </a:p>
        </p:txBody>
      </p:sp>
      <p:sp>
        <p:nvSpPr>
          <p:cNvPr id="21508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53A1DE-D6AF-4A5D-B0A7-0ED098E6233F}" type="slidenum">
              <a:rPr lang="en-US" smtClean="0"/>
              <a:pPr/>
              <a:t>12</a:t>
            </a:fld>
            <a:endParaRPr lang="en-US" smtClean="0"/>
          </a:p>
        </p:txBody>
      </p:sp>
      <p:grpSp>
        <p:nvGrpSpPr>
          <p:cNvPr id="2" name="Group 45"/>
          <p:cNvGrpSpPr/>
          <p:nvPr/>
        </p:nvGrpSpPr>
        <p:grpSpPr>
          <a:xfrm>
            <a:off x="412750" y="3754458"/>
            <a:ext cx="8120063" cy="2603500"/>
            <a:chOff x="412750" y="3643314"/>
            <a:chExt cx="8120063" cy="2603500"/>
          </a:xfrm>
        </p:grpSpPr>
        <p:sp>
          <p:nvSpPr>
            <p:cNvPr id="314380" name="Rectangle 12"/>
            <p:cNvSpPr>
              <a:spLocks noChangeArrowheads="1"/>
            </p:cNvSpPr>
            <p:nvPr/>
          </p:nvSpPr>
          <p:spPr bwMode="auto">
            <a:xfrm>
              <a:off x="642938" y="3643314"/>
              <a:ext cx="7889875" cy="2603500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21" name="AutoShape 13"/>
            <p:cNvSpPr>
              <a:spLocks noChangeArrowheads="1"/>
            </p:cNvSpPr>
            <p:nvPr/>
          </p:nvSpPr>
          <p:spPr bwMode="auto">
            <a:xfrm>
              <a:off x="671513" y="3830638"/>
              <a:ext cx="2278062" cy="500063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90000"/>
              </a:schemeClr>
            </a:solidFill>
            <a:ln w="952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	</a:t>
              </a:r>
              <a:r>
                <a:rPr lang="en-US" sz="1200"/>
                <a:t>model_mpc.c</a:t>
              </a:r>
              <a:endParaRPr lang="en-US" sz="1400"/>
            </a:p>
          </p:txBody>
        </p:sp>
        <p:sp>
          <p:nvSpPr>
            <p:cNvPr id="21522" name="Rectangle 14"/>
            <p:cNvSpPr>
              <a:spLocks noChangeArrowheads="1"/>
            </p:cNvSpPr>
            <p:nvPr/>
          </p:nvSpPr>
          <p:spPr bwMode="auto">
            <a:xfrm>
              <a:off x="420688" y="3867151"/>
              <a:ext cx="1150937" cy="4191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/>
                <a:t>NMPC</a:t>
              </a:r>
            </a:p>
          </p:txBody>
        </p:sp>
        <p:sp>
          <p:nvSpPr>
            <p:cNvPr id="21523" name="AutoShape 15"/>
            <p:cNvSpPr>
              <a:spLocks noChangeArrowheads="1"/>
            </p:cNvSpPr>
            <p:nvPr/>
          </p:nvSpPr>
          <p:spPr bwMode="auto">
            <a:xfrm>
              <a:off x="665163" y="4435476"/>
              <a:ext cx="2278062" cy="500062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90000"/>
              </a:schemeClr>
            </a:solidFill>
            <a:ln w="952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	</a:t>
              </a:r>
              <a:r>
                <a:rPr lang="en-US" sz="1200"/>
                <a:t>model_est.c</a:t>
              </a:r>
              <a:endParaRPr lang="en-US" sz="1400"/>
            </a:p>
          </p:txBody>
        </p:sp>
        <p:sp>
          <p:nvSpPr>
            <p:cNvPr id="21524" name="Rectangle 16"/>
            <p:cNvSpPr>
              <a:spLocks noChangeArrowheads="1"/>
            </p:cNvSpPr>
            <p:nvPr/>
          </p:nvSpPr>
          <p:spPr bwMode="auto">
            <a:xfrm>
              <a:off x="414338" y="4483101"/>
              <a:ext cx="1150937" cy="4191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/>
                <a:t>EST</a:t>
              </a:r>
            </a:p>
          </p:txBody>
        </p:sp>
        <p:sp>
          <p:nvSpPr>
            <p:cNvPr id="21525" name="AutoShape 17"/>
            <p:cNvSpPr>
              <a:spLocks noChangeArrowheads="1"/>
            </p:cNvSpPr>
            <p:nvPr/>
          </p:nvSpPr>
          <p:spPr bwMode="auto">
            <a:xfrm>
              <a:off x="669925" y="5051426"/>
              <a:ext cx="2278063" cy="500062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90000"/>
              </a:schemeClr>
            </a:solidFill>
            <a:ln w="952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	</a:t>
              </a:r>
              <a:r>
                <a:rPr lang="en-US" sz="1200" smtClean="0"/>
                <a:t>model_XXX1.c</a:t>
              </a:r>
              <a:endParaRPr lang="en-US" sz="1400"/>
            </a:p>
          </p:txBody>
        </p:sp>
        <p:sp>
          <p:nvSpPr>
            <p:cNvPr id="21526" name="Rectangle 18"/>
            <p:cNvSpPr>
              <a:spLocks noChangeArrowheads="1"/>
            </p:cNvSpPr>
            <p:nvPr/>
          </p:nvSpPr>
          <p:spPr bwMode="auto">
            <a:xfrm>
              <a:off x="419100" y="5099051"/>
              <a:ext cx="1150938" cy="4191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smtClean="0"/>
                <a:t>XXX1</a:t>
              </a:r>
              <a:endParaRPr lang="en-US" sz="2000"/>
            </a:p>
          </p:txBody>
        </p:sp>
        <p:sp>
          <p:nvSpPr>
            <p:cNvPr id="21527" name="AutoShape 19"/>
            <p:cNvSpPr>
              <a:spLocks noChangeArrowheads="1"/>
            </p:cNvSpPr>
            <p:nvPr/>
          </p:nvSpPr>
          <p:spPr bwMode="auto">
            <a:xfrm>
              <a:off x="687388" y="5684838"/>
              <a:ext cx="2278062" cy="500063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90000"/>
              </a:schemeClr>
            </a:solidFill>
            <a:ln w="952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	</a:t>
              </a:r>
              <a:r>
                <a:rPr lang="en-US" sz="1200" smtClean="0"/>
                <a:t>model_XXX2.c</a:t>
              </a:r>
              <a:endParaRPr lang="en-US" sz="1400"/>
            </a:p>
          </p:txBody>
        </p:sp>
        <p:sp>
          <p:nvSpPr>
            <p:cNvPr id="21528" name="Rectangle 20"/>
            <p:cNvSpPr>
              <a:spLocks noChangeArrowheads="1"/>
            </p:cNvSpPr>
            <p:nvPr/>
          </p:nvSpPr>
          <p:spPr bwMode="auto">
            <a:xfrm>
              <a:off x="412750" y="5722938"/>
              <a:ext cx="1150938" cy="4191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smtClean="0"/>
                <a:t>XXX2</a:t>
              </a:r>
              <a:endParaRPr lang="en-US" sz="2000"/>
            </a:p>
          </p:txBody>
        </p:sp>
        <p:sp>
          <p:nvSpPr>
            <p:cNvPr id="21529" name="AutoShape 21"/>
            <p:cNvSpPr>
              <a:spLocks noChangeArrowheads="1"/>
            </p:cNvSpPr>
            <p:nvPr/>
          </p:nvSpPr>
          <p:spPr bwMode="auto">
            <a:xfrm>
              <a:off x="3594100" y="4694238"/>
              <a:ext cx="1214438" cy="522288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90000"/>
              </a:schemeClr>
            </a:solidFill>
            <a:ln w="952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model.c</a:t>
              </a:r>
            </a:p>
          </p:txBody>
        </p:sp>
        <p:sp>
          <p:nvSpPr>
            <p:cNvPr id="21530" name="AutoShape 22"/>
            <p:cNvSpPr>
              <a:spLocks noChangeArrowheads="1"/>
            </p:cNvSpPr>
            <p:nvPr/>
          </p:nvSpPr>
          <p:spPr bwMode="auto">
            <a:xfrm>
              <a:off x="5287963" y="4705351"/>
              <a:ext cx="1214437" cy="522287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90000"/>
              </a:schemeClr>
            </a:solidFill>
            <a:ln w="952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modint.c</a:t>
              </a:r>
            </a:p>
          </p:txBody>
        </p:sp>
        <p:sp>
          <p:nvSpPr>
            <p:cNvPr id="21531" name="Line 23"/>
            <p:cNvSpPr>
              <a:spLocks noChangeShapeType="1"/>
            </p:cNvSpPr>
            <p:nvPr/>
          </p:nvSpPr>
          <p:spPr bwMode="auto">
            <a:xfrm>
              <a:off x="2947988" y="4086226"/>
              <a:ext cx="635000" cy="7318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Line 24"/>
            <p:cNvSpPr>
              <a:spLocks noChangeShapeType="1"/>
            </p:cNvSpPr>
            <p:nvPr/>
          </p:nvSpPr>
          <p:spPr bwMode="auto">
            <a:xfrm>
              <a:off x="2947988" y="4721226"/>
              <a:ext cx="657225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Line 25"/>
            <p:cNvSpPr>
              <a:spLocks noChangeShapeType="1"/>
            </p:cNvSpPr>
            <p:nvPr/>
          </p:nvSpPr>
          <p:spPr bwMode="auto">
            <a:xfrm flipV="1">
              <a:off x="2938463" y="5013326"/>
              <a:ext cx="646112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Line 26"/>
            <p:cNvSpPr>
              <a:spLocks noChangeShapeType="1"/>
            </p:cNvSpPr>
            <p:nvPr/>
          </p:nvSpPr>
          <p:spPr bwMode="auto">
            <a:xfrm flipV="1">
              <a:off x="2970213" y="5068888"/>
              <a:ext cx="627062" cy="858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Line 27"/>
            <p:cNvSpPr>
              <a:spLocks noChangeShapeType="1"/>
            </p:cNvSpPr>
            <p:nvPr/>
          </p:nvSpPr>
          <p:spPr bwMode="auto">
            <a:xfrm>
              <a:off x="4799013" y="4957763"/>
              <a:ext cx="47625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Rectangle 28"/>
            <p:cNvSpPr>
              <a:spLocks noChangeArrowheads="1"/>
            </p:cNvSpPr>
            <p:nvPr/>
          </p:nvSpPr>
          <p:spPr bwMode="auto">
            <a:xfrm>
              <a:off x="3416300" y="5400676"/>
              <a:ext cx="1562100" cy="71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/>
                <a:t>Model specific interfaces</a:t>
              </a:r>
            </a:p>
            <a:p>
              <a:pPr algn="ctr" eaLnBrk="0" hangingPunct="0"/>
              <a:r>
                <a:rPr lang="en-US" sz="1000"/>
                <a:t>to variable indexing, </a:t>
              </a:r>
            </a:p>
            <a:p>
              <a:pPr algn="ctr" eaLnBrk="0" hangingPunct="0"/>
              <a:r>
                <a:rPr lang="en-US" sz="1000"/>
                <a:t>initialization, </a:t>
              </a:r>
            </a:p>
            <a:p>
              <a:pPr algn="ctr" eaLnBrk="0" hangingPunct="0"/>
              <a:r>
                <a:rPr lang="en-US" sz="1000"/>
                <a:t>integration, etc.</a:t>
              </a:r>
            </a:p>
          </p:txBody>
        </p:sp>
        <p:sp>
          <p:nvSpPr>
            <p:cNvPr id="21537" name="Rectangle 29"/>
            <p:cNvSpPr>
              <a:spLocks noChangeArrowheads="1"/>
            </p:cNvSpPr>
            <p:nvPr/>
          </p:nvSpPr>
          <p:spPr bwMode="auto">
            <a:xfrm>
              <a:off x="5132388" y="5405438"/>
              <a:ext cx="1562100" cy="71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/>
                <a:t>General interface for </a:t>
              </a:r>
            </a:p>
            <a:p>
              <a:pPr algn="ctr" eaLnBrk="0" hangingPunct="0"/>
              <a:r>
                <a:rPr lang="en-US" sz="1000"/>
                <a:t>initialization, computation</a:t>
              </a:r>
            </a:p>
            <a:p>
              <a:pPr algn="ctr" eaLnBrk="0" hangingPunct="0"/>
              <a:r>
                <a:rPr lang="en-US" sz="1000"/>
                <a:t>of derivatives and outputs,</a:t>
              </a:r>
            </a:p>
            <a:p>
              <a:pPr algn="ctr" eaLnBrk="0" hangingPunct="0"/>
              <a:r>
                <a:rPr lang="en-US" sz="1000"/>
                <a:t> sensitivities</a:t>
              </a:r>
            </a:p>
          </p:txBody>
        </p:sp>
        <p:sp>
          <p:nvSpPr>
            <p:cNvPr id="21538" name="Rectangle 30"/>
            <p:cNvSpPr>
              <a:spLocks noChangeArrowheads="1"/>
            </p:cNvSpPr>
            <p:nvPr/>
          </p:nvSpPr>
          <p:spPr bwMode="auto">
            <a:xfrm>
              <a:off x="6804025" y="5399088"/>
              <a:ext cx="1562100" cy="71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/>
                <a:t>Autogenerated code by</a:t>
              </a:r>
              <a:br>
                <a:rPr lang="en-US" sz="1000"/>
              </a:br>
              <a:r>
                <a:rPr lang="en-US" sz="1000"/>
                <a:t>Dymola  (model specific)</a:t>
              </a:r>
            </a:p>
          </p:txBody>
        </p:sp>
        <p:sp>
          <p:nvSpPr>
            <p:cNvPr id="21539" name="Line 31"/>
            <p:cNvSpPr>
              <a:spLocks noChangeShapeType="1"/>
            </p:cNvSpPr>
            <p:nvPr/>
          </p:nvSpPr>
          <p:spPr bwMode="auto">
            <a:xfrm>
              <a:off x="6499225" y="4957763"/>
              <a:ext cx="5000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0" name="AutoShape 34"/>
            <p:cNvSpPr>
              <a:spLocks noChangeArrowheads="1"/>
            </p:cNvSpPr>
            <p:nvPr/>
          </p:nvSpPr>
          <p:spPr bwMode="auto">
            <a:xfrm>
              <a:off x="6994525" y="4705351"/>
              <a:ext cx="1214438" cy="522287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dsmodel.c</a:t>
              </a:r>
            </a:p>
          </p:txBody>
        </p:sp>
        <p:sp>
          <p:nvSpPr>
            <p:cNvPr id="21541" name="Text Box 35"/>
            <p:cNvSpPr txBox="1">
              <a:spLocks noChangeArrowheads="1"/>
            </p:cNvSpPr>
            <p:nvPr/>
          </p:nvSpPr>
          <p:spPr bwMode="auto">
            <a:xfrm>
              <a:off x="6300788" y="3781426"/>
              <a:ext cx="2000250" cy="366712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Model component</a:t>
              </a:r>
            </a:p>
          </p:txBody>
        </p:sp>
        <p:sp>
          <p:nvSpPr>
            <p:cNvPr id="21542" name="AutoShape 21"/>
            <p:cNvSpPr>
              <a:spLocks noChangeArrowheads="1"/>
            </p:cNvSpPr>
            <p:nvPr/>
          </p:nvSpPr>
          <p:spPr bwMode="auto">
            <a:xfrm>
              <a:off x="4429125" y="3886201"/>
              <a:ext cx="1214438" cy="523875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90000"/>
              </a:schemeClr>
            </a:solidFill>
            <a:ln w="952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solver.c</a:t>
              </a:r>
            </a:p>
          </p:txBody>
        </p:sp>
        <p:sp>
          <p:nvSpPr>
            <p:cNvPr id="21543" name="Line 27"/>
            <p:cNvSpPr>
              <a:spLocks noChangeShapeType="1"/>
            </p:cNvSpPr>
            <p:nvPr/>
          </p:nvSpPr>
          <p:spPr bwMode="auto">
            <a:xfrm flipV="1">
              <a:off x="4500563" y="4410076"/>
              <a:ext cx="250825" cy="284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4" name="Line 27"/>
            <p:cNvSpPr>
              <a:spLocks noChangeShapeType="1"/>
            </p:cNvSpPr>
            <p:nvPr/>
          </p:nvSpPr>
          <p:spPr bwMode="auto">
            <a:xfrm flipH="1" flipV="1">
              <a:off x="5335588" y="4410076"/>
              <a:ext cx="236537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46" name="Rectangle 42"/>
          <p:cNvSpPr>
            <a:spLocks noChangeArrowheads="1"/>
          </p:cNvSpPr>
          <p:nvPr/>
        </p:nvSpPr>
        <p:spPr bwMode="auto">
          <a:xfrm>
            <a:off x="534963" y="1754194"/>
            <a:ext cx="4216425" cy="16557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400"/>
              <a:t>Dymola/Modelica (*.mo</a:t>
            </a:r>
            <a:r>
              <a:rPr lang="en-US" sz="1400" smtClean="0"/>
              <a:t>) </a:t>
            </a:r>
          </a:p>
          <a:p>
            <a:pPr algn="ctr" eaLnBrk="0" hangingPunct="0"/>
            <a:r>
              <a:rPr lang="en-US" sz="1400" smtClean="0">
                <a:sym typeface="Wingdings" pitchFamily="2" charset="2"/>
              </a:rPr>
              <a:t></a:t>
            </a:r>
          </a:p>
          <a:p>
            <a:pPr algn="ctr" eaLnBrk="0" hangingPunct="0"/>
            <a:r>
              <a:rPr lang="en-US" sz="1400" smtClean="0"/>
              <a:t>Flat model (*.mof)</a:t>
            </a:r>
          </a:p>
          <a:p>
            <a:pPr algn="ctr" eaLnBrk="0" hangingPunct="0"/>
            <a:r>
              <a:rPr lang="en-US" sz="1600" smtClean="0">
                <a:sym typeface="Wingdings" pitchFamily="2" charset="2"/>
              </a:rPr>
              <a:t></a:t>
            </a:r>
            <a:endParaRPr lang="en-US" sz="1400" smtClean="0"/>
          </a:p>
          <a:p>
            <a:pPr algn="ctr" eaLnBrk="0" hangingPunct="0"/>
            <a:r>
              <a:rPr lang="en-US" sz="1400" smtClean="0"/>
              <a:t>dsmodel.c</a:t>
            </a:r>
          </a:p>
          <a:p>
            <a:pPr algn="ctr" eaLnBrk="0" hangingPunct="0"/>
            <a:r>
              <a:rPr lang="en-US" sz="1600" smtClean="0">
                <a:sym typeface="Wingdings" pitchFamily="2" charset="2"/>
              </a:rPr>
              <a:t></a:t>
            </a:r>
            <a:endParaRPr lang="en-US" sz="1400" smtClean="0"/>
          </a:p>
          <a:p>
            <a:pPr algn="ctr" eaLnBrk="0" hangingPunct="0"/>
            <a:r>
              <a:rPr lang="en-US" sz="1400" smtClean="0"/>
              <a:t>dymosim.exe</a:t>
            </a:r>
            <a:endParaRPr lang="en-US" sz="140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5572132" y="1406527"/>
            <a:ext cx="2952750" cy="2214562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400">
              <a:cs typeface="+mn-cs"/>
            </a:endParaRPr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7067557" y="1595439"/>
            <a:ext cx="1162050" cy="8159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000" b="1" smtClean="0">
                <a:cs typeface="+mn-cs"/>
              </a:rPr>
              <a:t>Model</a:t>
            </a:r>
            <a:br>
              <a:rPr lang="en-US" sz="1000" b="1" smtClean="0">
                <a:cs typeface="+mn-cs"/>
              </a:rPr>
            </a:br>
            <a:r>
              <a:rPr lang="en-US" sz="1000" b="1" smtClean="0">
                <a:cs typeface="+mn-cs"/>
              </a:rPr>
              <a:t>Predictive</a:t>
            </a:r>
            <a:br>
              <a:rPr lang="en-US" sz="1000" b="1" smtClean="0">
                <a:cs typeface="+mn-cs"/>
              </a:rPr>
            </a:br>
            <a:r>
              <a:rPr lang="en-US" sz="1000" b="1" smtClean="0">
                <a:cs typeface="+mn-cs"/>
              </a:rPr>
              <a:t>Controller</a:t>
            </a:r>
            <a:endParaRPr lang="en-US" sz="1000" b="1">
              <a:cs typeface="+mn-cs"/>
            </a:endParaRP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7067557" y="2736852"/>
            <a:ext cx="1162050" cy="8032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000" b="1">
                <a:cs typeface="+mn-cs"/>
              </a:rPr>
              <a:t>Estimator</a:t>
            </a:r>
          </a:p>
        </p:txBody>
      </p:sp>
      <p:sp>
        <p:nvSpPr>
          <p:cNvPr id="21551" name="Text Box 29"/>
          <p:cNvSpPr txBox="1">
            <a:spLocks noChangeArrowheads="1"/>
          </p:cNvSpPr>
          <p:nvPr/>
        </p:nvSpPr>
        <p:spPr bwMode="auto">
          <a:xfrm>
            <a:off x="5829307" y="1490664"/>
            <a:ext cx="793750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latin typeface="Eurostile" pitchFamily="34" charset="0"/>
              </a:rPr>
              <a:t>CENIT</a:t>
            </a:r>
          </a:p>
          <a:p>
            <a:pPr algn="ctr"/>
            <a:r>
              <a:rPr lang="en-US" sz="1000" b="1"/>
              <a:t>Kernel</a:t>
            </a:r>
          </a:p>
        </p:txBody>
      </p:sp>
      <p:sp>
        <p:nvSpPr>
          <p:cNvPr id="21552" name="Line 31"/>
          <p:cNvSpPr>
            <a:spLocks noChangeShapeType="1"/>
          </p:cNvSpPr>
          <p:nvPr/>
        </p:nvSpPr>
        <p:spPr bwMode="auto">
          <a:xfrm flipV="1">
            <a:off x="6842132" y="2151064"/>
            <a:ext cx="196850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1553" name="Line 32"/>
          <p:cNvSpPr>
            <a:spLocks noChangeShapeType="1"/>
          </p:cNvSpPr>
          <p:nvPr/>
        </p:nvSpPr>
        <p:spPr bwMode="auto">
          <a:xfrm flipV="1">
            <a:off x="7669219" y="2459039"/>
            <a:ext cx="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" name="AutoShape 41"/>
          <p:cNvSpPr>
            <a:spLocks noChangeArrowheads="1"/>
          </p:cNvSpPr>
          <p:nvPr/>
        </p:nvSpPr>
        <p:spPr bwMode="auto">
          <a:xfrm>
            <a:off x="5653094" y="2111384"/>
            <a:ext cx="1169988" cy="90170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000" b="1"/>
              <a:t>Model </a:t>
            </a:r>
          </a:p>
          <a:p>
            <a:pPr algn="ctr"/>
            <a:r>
              <a:rPr lang="en-US" sz="1000" b="1"/>
              <a:t>Component</a:t>
            </a:r>
          </a:p>
          <a:p>
            <a:pPr algn="ctr"/>
            <a:endParaRPr lang="en-US" sz="1000" b="1" smtClean="0"/>
          </a:p>
          <a:p>
            <a:pPr algn="ctr"/>
            <a:endParaRPr lang="en-US" sz="1000" b="1" smtClean="0"/>
          </a:p>
          <a:p>
            <a:pPr algn="ctr"/>
            <a:endParaRPr lang="en-US" sz="1000"/>
          </a:p>
        </p:txBody>
      </p:sp>
      <p:sp>
        <p:nvSpPr>
          <p:cNvPr id="21555" name="Line 53"/>
          <p:cNvSpPr>
            <a:spLocks noChangeShapeType="1"/>
          </p:cNvSpPr>
          <p:nvPr/>
        </p:nvSpPr>
        <p:spPr bwMode="auto">
          <a:xfrm>
            <a:off x="6842132" y="2857502"/>
            <a:ext cx="196850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21556" name="Picture 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3094" y="1111252"/>
            <a:ext cx="2708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AutoShape 7"/>
          <p:cNvSpPr>
            <a:spLocks noChangeArrowheads="1"/>
          </p:cNvSpPr>
          <p:nvPr/>
        </p:nvSpPr>
        <p:spPr bwMode="auto">
          <a:xfrm>
            <a:off x="5653094" y="2570171"/>
            <a:ext cx="792163" cy="442913"/>
          </a:xfrm>
          <a:prstGeom prst="roundRect">
            <a:avLst>
              <a:gd name="adj" fmla="val 1684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200"/>
              <a:t>dsmodel.c</a:t>
            </a:r>
          </a:p>
        </p:txBody>
      </p:sp>
      <p:sp>
        <p:nvSpPr>
          <p:cNvPr id="43" name="Right Arrow 42"/>
          <p:cNvSpPr/>
          <p:nvPr/>
        </p:nvSpPr>
        <p:spPr>
          <a:xfrm>
            <a:off x="3365781" y="2682888"/>
            <a:ext cx="2170489" cy="24653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46" grpId="0" animBg="1"/>
      <p:bldP spid="21515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540429" y="1785927"/>
            <a:ext cx="3389290" cy="2055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CENIT with Dymola: Data flow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E63675-8262-43EF-8438-23C0F36EC51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4282" y="1776403"/>
            <a:ext cx="1918213" cy="2795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dsmodel.c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28586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Dymola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14612" y="1776403"/>
            <a:ext cx="2000264" cy="2795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160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60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60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60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60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smtClean="0">
                <a:solidFill>
                  <a:schemeClr val="tx1"/>
                </a:solidFill>
              </a:rPr>
              <a:t> ODE Solver</a:t>
            </a:r>
          </a:p>
          <a:p>
            <a:pPr>
              <a:buFont typeface="Arial" pitchFamily="34" charset="0"/>
              <a:buChar char="•"/>
            </a:pPr>
            <a:r>
              <a:rPr lang="en-US" sz="1600" smtClean="0">
                <a:solidFill>
                  <a:schemeClr val="tx1"/>
                </a:solidFill>
              </a:rPr>
              <a:t> Map variables </a:t>
            </a:r>
          </a:p>
          <a:p>
            <a:pPr lvl="1"/>
            <a:r>
              <a:rPr lang="en-US" sz="1600" smtClean="0">
                <a:solidFill>
                  <a:schemeClr val="tx1"/>
                </a:solidFill>
              </a:rPr>
              <a:t>(MVs, CVs, DVs, measurements, noise, ...)</a:t>
            </a:r>
          </a:p>
          <a:p>
            <a:pPr>
              <a:buFont typeface="Arial" pitchFamily="34" charset="0"/>
              <a:buChar char="•"/>
            </a:pPr>
            <a:r>
              <a:rPr lang="en-US" sz="1600" smtClean="0">
                <a:solidFill>
                  <a:schemeClr val="tx1"/>
                </a:solidFill>
              </a:rPr>
              <a:t> Model initialization</a:t>
            </a:r>
          </a:p>
          <a:p>
            <a:pPr>
              <a:buFont typeface="Arial" pitchFamily="34" charset="0"/>
              <a:buChar char="•"/>
            </a:pPr>
            <a:r>
              <a:rPr lang="en-US" sz="1600" smtClean="0">
                <a:solidFill>
                  <a:schemeClr val="tx1"/>
                </a:solidFill>
              </a:rPr>
              <a:t> Initial tuning, etc.</a:t>
            </a:r>
          </a:p>
          <a:p>
            <a:pPr lvl="1"/>
            <a:endParaRPr lang="en-US" sz="1600" smtClean="0">
              <a:solidFill>
                <a:schemeClr val="tx1"/>
              </a:solidFill>
            </a:endParaRPr>
          </a:p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11867" y="1857364"/>
            <a:ext cx="1460463" cy="71438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NMPC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517" y="128586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Model Component</a:t>
            </a:r>
            <a:endParaRPr lang="en-US"/>
          </a:p>
        </p:txBody>
      </p:sp>
      <p:pic>
        <p:nvPicPr>
          <p:cNvPr id="13" name="Picture 6" descr="heimdal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76" y="2698593"/>
            <a:ext cx="2169070" cy="11430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5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1357298"/>
            <a:ext cx="2708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>
            <a:off x="2000233" y="2428868"/>
            <a:ext cx="795812" cy="61915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6905" y="1928802"/>
            <a:ext cx="1610979" cy="492276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62929" y="2643180"/>
            <a:ext cx="622265" cy="166727"/>
          </a:xfrm>
          <a:prstGeom prst="rect">
            <a:avLst/>
          </a:prstGeom>
          <a:noFill/>
          <a:ln/>
          <a:effectLst/>
        </p:spPr>
      </p:pic>
      <p:sp>
        <p:nvSpPr>
          <p:cNvPr id="19" name="Right Arrow 18"/>
          <p:cNvSpPr/>
          <p:nvPr/>
        </p:nvSpPr>
        <p:spPr>
          <a:xfrm rot="10800000">
            <a:off x="2000233" y="3484405"/>
            <a:ext cx="795812" cy="58217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3076" y="3684242"/>
            <a:ext cx="622265" cy="166727"/>
          </a:xfrm>
          <a:prstGeom prst="rect">
            <a:avLst/>
          </a:prstGeom>
          <a:noFill/>
          <a:ln/>
          <a:effectLst/>
        </p:spPr>
      </p:pic>
      <p:sp>
        <p:nvSpPr>
          <p:cNvPr id="25" name="Left-Right Arrow 24"/>
          <p:cNvSpPr/>
          <p:nvPr/>
        </p:nvSpPr>
        <p:spPr>
          <a:xfrm>
            <a:off x="4643438" y="1928802"/>
            <a:ext cx="1000132" cy="571504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chemeClr val="tx1"/>
                </a:solidFill>
              </a:rPr>
              <a:t>MVs, CVs, ...</a:t>
            </a:r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11867" y="2714620"/>
            <a:ext cx="1460463" cy="71438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EKF, MHE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Left-Right Arrow 26"/>
          <p:cNvSpPr/>
          <p:nvPr/>
        </p:nvSpPr>
        <p:spPr>
          <a:xfrm>
            <a:off x="4643438" y="2786058"/>
            <a:ext cx="1000132" cy="571504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chemeClr val="tx1"/>
                </a:solidFill>
              </a:rPr>
              <a:t>MVs, DVs, noise, ...</a:t>
            </a:r>
            <a:endParaRPr lang="en-US" sz="800">
              <a:solidFill>
                <a:schemeClr val="tx1"/>
              </a:solidFill>
            </a:endParaRPr>
          </a:p>
        </p:txBody>
      </p:sp>
      <p:pic>
        <p:nvPicPr>
          <p:cNvPr id="34" name="Picture 3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63842" y="1944827"/>
            <a:ext cx="1560643" cy="494337"/>
          </a:xfrm>
          <a:prstGeom prst="rect">
            <a:avLst/>
          </a:prstGeom>
          <a:noFill/>
          <a:ln/>
          <a:effectLst/>
        </p:spPr>
      </p:pic>
      <p:sp>
        <p:nvSpPr>
          <p:cNvPr id="37" name="TextBox 36"/>
          <p:cNvSpPr txBox="1"/>
          <p:nvPr/>
        </p:nvSpPr>
        <p:spPr>
          <a:xfrm>
            <a:off x="7072330" y="641564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Plant</a:t>
            </a:r>
            <a:endParaRPr lang="en-US"/>
          </a:p>
        </p:txBody>
      </p:sp>
      <p:pic>
        <p:nvPicPr>
          <p:cNvPr id="38" name="Picture 9" descr="Cenit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0760" y="4429132"/>
            <a:ext cx="2714644" cy="1853151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" name="Picture 5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29520" y="1879595"/>
            <a:ext cx="1163638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TextBox 39"/>
          <p:cNvSpPr txBox="1"/>
          <p:nvPr/>
        </p:nvSpPr>
        <p:spPr>
          <a:xfrm>
            <a:off x="7323886" y="2714620"/>
            <a:ext cx="1534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GUI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 user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 engineering</a:t>
            </a: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960497" y="5143511"/>
            <a:ext cx="3397321" cy="1641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smtClean="0">
                <a:solidFill>
                  <a:schemeClr val="tx1"/>
                </a:solidFill>
              </a:rPr>
              <a:t>Engineering tools</a:t>
            </a:r>
          </a:p>
          <a:p>
            <a:pPr>
              <a:buFont typeface="Arial" pitchFamily="34" charset="0"/>
              <a:buChar char="•"/>
            </a:pPr>
            <a:r>
              <a:rPr lang="en-US" sz="1400" smtClean="0">
                <a:solidFill>
                  <a:schemeClr val="tx1"/>
                </a:solidFill>
              </a:rPr>
              <a:t> Simulation</a:t>
            </a:r>
          </a:p>
          <a:p>
            <a:pPr>
              <a:buFont typeface="Arial" pitchFamily="34" charset="0"/>
              <a:buChar char="•"/>
            </a:pPr>
            <a:r>
              <a:rPr lang="en-US" sz="1400" smtClean="0">
                <a:solidFill>
                  <a:schemeClr val="tx1"/>
                </a:solidFill>
              </a:rPr>
              <a:t>  Parameter estimation</a:t>
            </a:r>
          </a:p>
          <a:p>
            <a:pPr>
              <a:buFont typeface="Arial" pitchFamily="34" charset="0"/>
              <a:buChar char="•"/>
            </a:pPr>
            <a:r>
              <a:rPr lang="en-US" sz="1400" smtClean="0">
                <a:solidFill>
                  <a:schemeClr val="tx1"/>
                </a:solidFill>
              </a:rPr>
              <a:t> Testing, HIL (OPC server)</a:t>
            </a:r>
          </a:p>
        </p:txBody>
      </p:sp>
      <p:sp>
        <p:nvSpPr>
          <p:cNvPr id="46" name="Left-Right Arrow 45"/>
          <p:cNvSpPr/>
          <p:nvPr/>
        </p:nvSpPr>
        <p:spPr>
          <a:xfrm rot="16200000">
            <a:off x="3214680" y="4572007"/>
            <a:ext cx="857255" cy="571506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-Right Arrow 46"/>
          <p:cNvSpPr/>
          <p:nvPr/>
        </p:nvSpPr>
        <p:spPr>
          <a:xfrm rot="16200000">
            <a:off x="6859980" y="3788154"/>
            <a:ext cx="857255" cy="710452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50" smtClean="0">
                <a:solidFill>
                  <a:schemeClr val="tx1"/>
                </a:solidFill>
              </a:rPr>
              <a:t>OPC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00497" y="5286388"/>
            <a:ext cx="1031835" cy="399849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NMPC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000497" y="5786454"/>
            <a:ext cx="1031835" cy="399849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EKF, MHE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000496" y="6286520"/>
            <a:ext cx="1031835" cy="399849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XXX</a:t>
            </a:r>
            <a:endParaRPr 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7" grpId="0" animBg="1"/>
      <p:bldP spid="8" grpId="0" animBg="1"/>
      <p:bldP spid="9" grpId="0"/>
      <p:bldP spid="15" grpId="0" animBg="1"/>
      <p:bldP spid="19" grpId="0" animBg="1"/>
      <p:bldP spid="25" grpId="0" animBg="1"/>
      <p:bldP spid="26" grpId="0" animBg="1"/>
      <p:bldP spid="27" grpId="0" animBg="1"/>
      <p:bldP spid="37" grpId="0"/>
      <p:bldP spid="40" grpId="0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50824" y="1857364"/>
            <a:ext cx="8464579" cy="100013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Use of system Jacobians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Dymola</a:t>
            </a:r>
            <a:r>
              <a:rPr lang="en-US" dirty="0" smtClean="0"/>
              <a:t> offers analytical system </a:t>
            </a:r>
            <a:r>
              <a:rPr lang="en-US" dirty="0" err="1" smtClean="0"/>
              <a:t>Jacobians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can be used (in CENIT) for:</a:t>
            </a:r>
          </a:p>
          <a:p>
            <a:pPr lvl="1"/>
            <a:r>
              <a:rPr lang="en-US" dirty="0" smtClean="0"/>
              <a:t>Solving ODEs (</a:t>
            </a:r>
            <a:r>
              <a:rPr lang="en-US" dirty="0" err="1" smtClean="0"/>
              <a:t>discretizing</a:t>
            </a:r>
            <a:r>
              <a:rPr lang="en-US" dirty="0" smtClean="0"/>
              <a:t> continuous time ODEs) </a:t>
            </a:r>
          </a:p>
          <a:p>
            <a:pPr lvl="1"/>
            <a:r>
              <a:rPr lang="en-US" dirty="0" smtClean="0"/>
              <a:t>Calculating NMPC sensitivities </a:t>
            </a:r>
          </a:p>
          <a:p>
            <a:pPr lvl="1"/>
            <a:r>
              <a:rPr lang="en-US" dirty="0" smtClean="0"/>
              <a:t>Calculating MHE sensitivities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Calculating EKF </a:t>
            </a:r>
            <a:r>
              <a:rPr lang="en-US" dirty="0" err="1" smtClean="0">
                <a:solidFill>
                  <a:schemeClr val="bg2"/>
                </a:solidFill>
              </a:rPr>
              <a:t>linearizations</a:t>
            </a:r>
            <a:endParaRPr lang="en-US" dirty="0" smtClean="0">
              <a:solidFill>
                <a:schemeClr val="bg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E63675-8262-43EF-8438-23C0F36EC51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5279" y="1928802"/>
            <a:ext cx="7972042" cy="7876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1142976" y="5872186"/>
            <a:ext cx="7308127" cy="9144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1571604" y="3400412"/>
            <a:ext cx="5791200" cy="202885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1142976" y="1847423"/>
            <a:ext cx="3500463" cy="79575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75" name="Title 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NMPC Discrete-time Open Loop </a:t>
            </a:r>
            <a:br>
              <a:rPr lang="en-US" dirty="0" smtClean="0"/>
            </a:br>
            <a:r>
              <a:rPr lang="en-US" dirty="0" smtClean="0"/>
              <a:t>Optimal Control Problem</a:t>
            </a:r>
            <a:endParaRPr lang="en-US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57290" y="2095483"/>
            <a:ext cx="7620000" cy="4648200"/>
          </a:xfrm>
        </p:spPr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41319" name="Picture 7" descr="U:\talks\HydroMPC\nmpcd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942949" y="4346572"/>
            <a:ext cx="2895600" cy="388937"/>
          </a:xfrm>
          <a:prstGeom prst="rect">
            <a:avLst/>
          </a:prstGeom>
          <a:noFill/>
          <a:scene3d>
            <a:camera prst="orthographicFront">
              <a:rot lat="5400000" lon="0" rev="0"/>
            </a:camera>
            <a:lightRig rig="threePt" dir="t"/>
          </a:scene3d>
        </p:spPr>
      </p:pic>
      <p:grpSp>
        <p:nvGrpSpPr>
          <p:cNvPr id="2" name="Group 203"/>
          <p:cNvGrpSpPr>
            <a:grpSpLocks/>
          </p:cNvGrpSpPr>
          <p:nvPr/>
        </p:nvGrpSpPr>
        <p:grpSpPr bwMode="auto">
          <a:xfrm>
            <a:off x="5723578" y="989012"/>
            <a:ext cx="3291840" cy="2036807"/>
            <a:chOff x="816" y="767"/>
            <a:chExt cx="3360" cy="2055"/>
          </a:xfrm>
        </p:grpSpPr>
        <p:sp>
          <p:nvSpPr>
            <p:cNvPr id="141516" name="Rectangle 204"/>
            <p:cNvSpPr>
              <a:spLocks noChangeArrowheads="1"/>
            </p:cNvSpPr>
            <p:nvPr/>
          </p:nvSpPr>
          <p:spPr bwMode="auto">
            <a:xfrm>
              <a:off x="3504" y="1074"/>
              <a:ext cx="528" cy="168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17" name="Rectangle 205"/>
            <p:cNvSpPr>
              <a:spLocks noChangeArrowheads="1"/>
            </p:cNvSpPr>
            <p:nvPr/>
          </p:nvSpPr>
          <p:spPr bwMode="auto">
            <a:xfrm>
              <a:off x="816" y="1026"/>
              <a:ext cx="1008" cy="168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18" name="Line 206"/>
            <p:cNvSpPr>
              <a:spLocks noChangeShapeType="1"/>
            </p:cNvSpPr>
            <p:nvPr/>
          </p:nvSpPr>
          <p:spPr bwMode="auto">
            <a:xfrm flipV="1">
              <a:off x="1824" y="882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19" name="Line 207"/>
            <p:cNvSpPr>
              <a:spLocks noChangeShapeType="1"/>
            </p:cNvSpPr>
            <p:nvPr/>
          </p:nvSpPr>
          <p:spPr bwMode="auto">
            <a:xfrm>
              <a:off x="1056" y="2562"/>
              <a:ext cx="3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20" name="Text Box 208"/>
            <p:cNvSpPr txBox="1">
              <a:spLocks noChangeArrowheads="1"/>
            </p:cNvSpPr>
            <p:nvPr/>
          </p:nvSpPr>
          <p:spPr bwMode="auto">
            <a:xfrm>
              <a:off x="1447" y="767"/>
              <a:ext cx="170" cy="3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762000"/>
              <a:endParaRPr lang="en-US" sz="1800"/>
            </a:p>
          </p:txBody>
        </p:sp>
        <p:sp>
          <p:nvSpPr>
            <p:cNvPr id="141521" name="Text Box 209"/>
            <p:cNvSpPr txBox="1">
              <a:spLocks noChangeArrowheads="1"/>
            </p:cNvSpPr>
            <p:nvPr/>
          </p:nvSpPr>
          <p:spPr bwMode="auto">
            <a:xfrm>
              <a:off x="2022" y="767"/>
              <a:ext cx="169" cy="3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762000"/>
              <a:endParaRPr lang="en-US" sz="1800"/>
            </a:p>
          </p:txBody>
        </p:sp>
        <p:sp>
          <p:nvSpPr>
            <p:cNvPr id="141522" name="Line 210"/>
            <p:cNvSpPr>
              <a:spLocks noChangeShapeType="1"/>
            </p:cNvSpPr>
            <p:nvPr/>
          </p:nvSpPr>
          <p:spPr bwMode="auto">
            <a:xfrm>
              <a:off x="1104" y="1314"/>
              <a:ext cx="24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23" name="Line 211"/>
            <p:cNvSpPr>
              <a:spLocks noChangeShapeType="1"/>
            </p:cNvSpPr>
            <p:nvPr/>
          </p:nvSpPr>
          <p:spPr bwMode="auto">
            <a:xfrm>
              <a:off x="1104" y="251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24" name="Line 212"/>
            <p:cNvSpPr>
              <a:spLocks noChangeShapeType="1"/>
            </p:cNvSpPr>
            <p:nvPr/>
          </p:nvSpPr>
          <p:spPr bwMode="auto">
            <a:xfrm>
              <a:off x="1584" y="251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25" name="Line 213"/>
            <p:cNvSpPr>
              <a:spLocks noChangeShapeType="1"/>
            </p:cNvSpPr>
            <p:nvPr/>
          </p:nvSpPr>
          <p:spPr bwMode="auto">
            <a:xfrm>
              <a:off x="1344" y="251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26" name="Line 214"/>
            <p:cNvSpPr>
              <a:spLocks noChangeShapeType="1"/>
            </p:cNvSpPr>
            <p:nvPr/>
          </p:nvSpPr>
          <p:spPr bwMode="auto">
            <a:xfrm>
              <a:off x="2064" y="251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27" name="Line 215"/>
            <p:cNvSpPr>
              <a:spLocks noChangeShapeType="1"/>
            </p:cNvSpPr>
            <p:nvPr/>
          </p:nvSpPr>
          <p:spPr bwMode="auto">
            <a:xfrm>
              <a:off x="2304" y="251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28" name="Line 216"/>
            <p:cNvSpPr>
              <a:spLocks noChangeShapeType="1"/>
            </p:cNvSpPr>
            <p:nvPr/>
          </p:nvSpPr>
          <p:spPr bwMode="auto">
            <a:xfrm>
              <a:off x="2544" y="251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29" name="Line 217"/>
            <p:cNvSpPr>
              <a:spLocks noChangeShapeType="1"/>
            </p:cNvSpPr>
            <p:nvPr/>
          </p:nvSpPr>
          <p:spPr bwMode="auto">
            <a:xfrm>
              <a:off x="2784" y="251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30" name="Line 218"/>
            <p:cNvSpPr>
              <a:spLocks noChangeShapeType="1"/>
            </p:cNvSpPr>
            <p:nvPr/>
          </p:nvSpPr>
          <p:spPr bwMode="auto">
            <a:xfrm>
              <a:off x="3024" y="251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31" name="Line 219"/>
            <p:cNvSpPr>
              <a:spLocks noChangeShapeType="1"/>
            </p:cNvSpPr>
            <p:nvPr/>
          </p:nvSpPr>
          <p:spPr bwMode="auto">
            <a:xfrm>
              <a:off x="3264" y="251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32" name="Line 220"/>
            <p:cNvSpPr>
              <a:spLocks noChangeShapeType="1"/>
            </p:cNvSpPr>
            <p:nvPr/>
          </p:nvSpPr>
          <p:spPr bwMode="auto">
            <a:xfrm>
              <a:off x="3504" y="251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33" name="Line 221"/>
            <p:cNvSpPr>
              <a:spLocks noChangeShapeType="1"/>
            </p:cNvSpPr>
            <p:nvPr/>
          </p:nvSpPr>
          <p:spPr bwMode="auto">
            <a:xfrm>
              <a:off x="3744" y="251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34" name="Oval 222"/>
            <p:cNvSpPr>
              <a:spLocks noChangeArrowheads="1"/>
            </p:cNvSpPr>
            <p:nvPr/>
          </p:nvSpPr>
          <p:spPr bwMode="auto">
            <a:xfrm>
              <a:off x="1056" y="1968"/>
              <a:ext cx="96" cy="9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35" name="Oval 223"/>
            <p:cNvSpPr>
              <a:spLocks noChangeArrowheads="1"/>
            </p:cNvSpPr>
            <p:nvPr/>
          </p:nvSpPr>
          <p:spPr bwMode="auto">
            <a:xfrm>
              <a:off x="1296" y="1920"/>
              <a:ext cx="96" cy="9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36" name="Oval 224"/>
            <p:cNvSpPr>
              <a:spLocks noChangeArrowheads="1"/>
            </p:cNvSpPr>
            <p:nvPr/>
          </p:nvSpPr>
          <p:spPr bwMode="auto">
            <a:xfrm>
              <a:off x="1584" y="1872"/>
              <a:ext cx="96" cy="9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37" name="Oval 225"/>
            <p:cNvSpPr>
              <a:spLocks noChangeArrowheads="1"/>
            </p:cNvSpPr>
            <p:nvPr/>
          </p:nvSpPr>
          <p:spPr bwMode="auto">
            <a:xfrm>
              <a:off x="1776" y="1776"/>
              <a:ext cx="96" cy="9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38" name="Oval 226"/>
            <p:cNvSpPr>
              <a:spLocks noChangeArrowheads="1"/>
            </p:cNvSpPr>
            <p:nvPr/>
          </p:nvSpPr>
          <p:spPr bwMode="auto">
            <a:xfrm>
              <a:off x="2016" y="1728"/>
              <a:ext cx="96" cy="9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39" name="Oval 227"/>
            <p:cNvSpPr>
              <a:spLocks noChangeArrowheads="1"/>
            </p:cNvSpPr>
            <p:nvPr/>
          </p:nvSpPr>
          <p:spPr bwMode="auto">
            <a:xfrm>
              <a:off x="2256" y="1632"/>
              <a:ext cx="96" cy="9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40" name="Oval 228"/>
            <p:cNvSpPr>
              <a:spLocks noChangeArrowheads="1"/>
            </p:cNvSpPr>
            <p:nvPr/>
          </p:nvSpPr>
          <p:spPr bwMode="auto">
            <a:xfrm>
              <a:off x="2496" y="1584"/>
              <a:ext cx="96" cy="9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41" name="Oval 229"/>
            <p:cNvSpPr>
              <a:spLocks noChangeArrowheads="1"/>
            </p:cNvSpPr>
            <p:nvPr/>
          </p:nvSpPr>
          <p:spPr bwMode="auto">
            <a:xfrm>
              <a:off x="2736" y="1536"/>
              <a:ext cx="96" cy="9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42" name="Oval 230"/>
            <p:cNvSpPr>
              <a:spLocks noChangeArrowheads="1"/>
            </p:cNvSpPr>
            <p:nvPr/>
          </p:nvSpPr>
          <p:spPr bwMode="auto">
            <a:xfrm>
              <a:off x="2976" y="1440"/>
              <a:ext cx="96" cy="9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43" name="Oval 231"/>
            <p:cNvSpPr>
              <a:spLocks noChangeArrowheads="1"/>
            </p:cNvSpPr>
            <p:nvPr/>
          </p:nvSpPr>
          <p:spPr bwMode="auto">
            <a:xfrm>
              <a:off x="3216" y="1392"/>
              <a:ext cx="96" cy="9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44" name="Oval 232"/>
            <p:cNvSpPr>
              <a:spLocks noChangeArrowheads="1"/>
            </p:cNvSpPr>
            <p:nvPr/>
          </p:nvSpPr>
          <p:spPr bwMode="auto">
            <a:xfrm>
              <a:off x="3456" y="1392"/>
              <a:ext cx="96" cy="9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45" name="Line 233"/>
            <p:cNvSpPr>
              <a:spLocks noChangeShapeType="1"/>
            </p:cNvSpPr>
            <p:nvPr/>
          </p:nvSpPr>
          <p:spPr bwMode="auto">
            <a:xfrm>
              <a:off x="1104" y="2226"/>
              <a:ext cx="24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46" name="Line 234"/>
            <p:cNvSpPr>
              <a:spLocks noChangeShapeType="1"/>
            </p:cNvSpPr>
            <p:nvPr/>
          </p:nvSpPr>
          <p:spPr bwMode="auto">
            <a:xfrm>
              <a:off x="1344" y="2226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47" name="Line 235"/>
            <p:cNvSpPr>
              <a:spLocks noChangeShapeType="1"/>
            </p:cNvSpPr>
            <p:nvPr/>
          </p:nvSpPr>
          <p:spPr bwMode="auto">
            <a:xfrm>
              <a:off x="1344" y="2322"/>
              <a:ext cx="24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48" name="Line 236"/>
            <p:cNvSpPr>
              <a:spLocks noChangeShapeType="1"/>
            </p:cNvSpPr>
            <p:nvPr/>
          </p:nvSpPr>
          <p:spPr bwMode="auto">
            <a:xfrm>
              <a:off x="1584" y="2274"/>
              <a:ext cx="24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49" name="Line 237"/>
            <p:cNvSpPr>
              <a:spLocks noChangeShapeType="1"/>
            </p:cNvSpPr>
            <p:nvPr/>
          </p:nvSpPr>
          <p:spPr bwMode="auto">
            <a:xfrm>
              <a:off x="1824" y="2178"/>
              <a:ext cx="24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50" name="Line 238"/>
            <p:cNvSpPr>
              <a:spLocks noChangeShapeType="1"/>
            </p:cNvSpPr>
            <p:nvPr/>
          </p:nvSpPr>
          <p:spPr bwMode="auto">
            <a:xfrm>
              <a:off x="2064" y="2034"/>
              <a:ext cx="24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51" name="Line 239"/>
            <p:cNvSpPr>
              <a:spLocks noChangeShapeType="1"/>
            </p:cNvSpPr>
            <p:nvPr/>
          </p:nvSpPr>
          <p:spPr bwMode="auto">
            <a:xfrm>
              <a:off x="2304" y="2130"/>
              <a:ext cx="24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52" name="Line 240"/>
            <p:cNvSpPr>
              <a:spLocks noChangeShapeType="1"/>
            </p:cNvSpPr>
            <p:nvPr/>
          </p:nvSpPr>
          <p:spPr bwMode="auto">
            <a:xfrm>
              <a:off x="2544" y="1986"/>
              <a:ext cx="24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53" name="Line 241"/>
            <p:cNvSpPr>
              <a:spLocks noChangeShapeType="1"/>
            </p:cNvSpPr>
            <p:nvPr/>
          </p:nvSpPr>
          <p:spPr bwMode="auto">
            <a:xfrm>
              <a:off x="2784" y="1890"/>
              <a:ext cx="24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54" name="Line 242"/>
            <p:cNvSpPr>
              <a:spLocks noChangeShapeType="1"/>
            </p:cNvSpPr>
            <p:nvPr/>
          </p:nvSpPr>
          <p:spPr bwMode="auto">
            <a:xfrm>
              <a:off x="3024" y="1888"/>
              <a:ext cx="24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55" name="Line 243"/>
            <p:cNvSpPr>
              <a:spLocks noChangeShapeType="1"/>
            </p:cNvSpPr>
            <p:nvPr/>
          </p:nvSpPr>
          <p:spPr bwMode="auto">
            <a:xfrm>
              <a:off x="3264" y="1885"/>
              <a:ext cx="24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56" name="Line 244"/>
            <p:cNvSpPr>
              <a:spLocks noChangeShapeType="1"/>
            </p:cNvSpPr>
            <p:nvPr/>
          </p:nvSpPr>
          <p:spPr bwMode="auto">
            <a:xfrm>
              <a:off x="2544" y="1986"/>
              <a:ext cx="0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57" name="Line 245"/>
            <p:cNvSpPr>
              <a:spLocks noChangeShapeType="1"/>
            </p:cNvSpPr>
            <p:nvPr/>
          </p:nvSpPr>
          <p:spPr bwMode="auto">
            <a:xfrm>
              <a:off x="2304" y="2034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58" name="Line 246"/>
            <p:cNvSpPr>
              <a:spLocks noChangeShapeType="1"/>
            </p:cNvSpPr>
            <p:nvPr/>
          </p:nvSpPr>
          <p:spPr bwMode="auto">
            <a:xfrm>
              <a:off x="2064" y="2034"/>
              <a:ext cx="0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59" name="Line 247"/>
            <p:cNvSpPr>
              <a:spLocks noChangeShapeType="1"/>
            </p:cNvSpPr>
            <p:nvPr/>
          </p:nvSpPr>
          <p:spPr bwMode="auto">
            <a:xfrm flipV="1">
              <a:off x="2784" y="189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62" name="Line 250"/>
            <p:cNvSpPr>
              <a:spLocks noChangeShapeType="1"/>
            </p:cNvSpPr>
            <p:nvPr/>
          </p:nvSpPr>
          <p:spPr bwMode="auto">
            <a:xfrm>
              <a:off x="1584" y="2274"/>
              <a:ext cx="0" cy="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63" name="Text Box 251"/>
            <p:cNvSpPr txBox="1">
              <a:spLocks noChangeArrowheads="1"/>
            </p:cNvSpPr>
            <p:nvPr/>
          </p:nvSpPr>
          <p:spPr bwMode="auto">
            <a:xfrm>
              <a:off x="1771" y="2511"/>
              <a:ext cx="223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defTabSz="762000"/>
              <a:r>
                <a:rPr lang="en-US" sz="1400" i="1"/>
                <a:t>t</a:t>
              </a:r>
              <a:endParaRPr lang="en-US" sz="1400"/>
            </a:p>
          </p:txBody>
        </p:sp>
        <p:sp>
          <p:nvSpPr>
            <p:cNvPr id="141564" name="Text Box 252"/>
            <p:cNvSpPr txBox="1">
              <a:spLocks noChangeArrowheads="1"/>
            </p:cNvSpPr>
            <p:nvPr/>
          </p:nvSpPr>
          <p:spPr bwMode="auto">
            <a:xfrm>
              <a:off x="1974" y="2511"/>
              <a:ext cx="430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defTabSz="762000"/>
              <a:r>
                <a:rPr lang="en-US" sz="1400" i="1" dirty="0"/>
                <a:t>t+1</a:t>
              </a:r>
              <a:endParaRPr lang="en-US" sz="1400" dirty="0"/>
            </a:p>
          </p:txBody>
        </p:sp>
        <p:sp>
          <p:nvSpPr>
            <p:cNvPr id="141565" name="Text Box 253"/>
            <p:cNvSpPr txBox="1">
              <a:spLocks noChangeArrowheads="1"/>
            </p:cNvSpPr>
            <p:nvPr/>
          </p:nvSpPr>
          <p:spPr bwMode="auto">
            <a:xfrm>
              <a:off x="3456" y="2511"/>
              <a:ext cx="468" cy="3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defTabSz="762000"/>
              <a:r>
                <a:rPr lang="en-US" sz="1400" i="1" dirty="0" err="1" smtClean="0"/>
                <a:t>t+P</a:t>
              </a:r>
              <a:endParaRPr lang="en-US" sz="1400" dirty="0"/>
            </a:p>
          </p:txBody>
        </p:sp>
        <p:sp>
          <p:nvSpPr>
            <p:cNvPr id="141566" name="Line 254"/>
            <p:cNvSpPr>
              <a:spLocks noChangeShapeType="1"/>
            </p:cNvSpPr>
            <p:nvPr/>
          </p:nvSpPr>
          <p:spPr bwMode="auto">
            <a:xfrm>
              <a:off x="1488" y="1170"/>
              <a:ext cx="67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67" name="Line 255"/>
            <p:cNvSpPr>
              <a:spLocks noChangeShapeType="1"/>
            </p:cNvSpPr>
            <p:nvPr/>
          </p:nvSpPr>
          <p:spPr bwMode="auto">
            <a:xfrm>
              <a:off x="3504" y="1122"/>
              <a:ext cx="0" cy="38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70" name="Line 258"/>
            <p:cNvSpPr>
              <a:spLocks noChangeShapeType="1"/>
            </p:cNvSpPr>
            <p:nvPr/>
          </p:nvSpPr>
          <p:spPr bwMode="auto">
            <a:xfrm>
              <a:off x="3984" y="251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1572" name="Freeform 260"/>
            <p:cNvSpPr>
              <a:spLocks/>
            </p:cNvSpPr>
            <p:nvPr/>
          </p:nvSpPr>
          <p:spPr bwMode="auto">
            <a:xfrm>
              <a:off x="1104" y="1432"/>
              <a:ext cx="2400" cy="584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240" y="536"/>
                </a:cxn>
                <a:cxn ang="0">
                  <a:pos x="528" y="488"/>
                </a:cxn>
                <a:cxn ang="0">
                  <a:pos x="720" y="392"/>
                </a:cxn>
                <a:cxn ang="0">
                  <a:pos x="960" y="344"/>
                </a:cxn>
                <a:cxn ang="0">
                  <a:pos x="1200" y="248"/>
                </a:cxn>
                <a:cxn ang="0">
                  <a:pos x="1440" y="200"/>
                </a:cxn>
                <a:cxn ang="0">
                  <a:pos x="1680" y="152"/>
                </a:cxn>
                <a:cxn ang="0">
                  <a:pos x="1920" y="56"/>
                </a:cxn>
                <a:cxn ang="0">
                  <a:pos x="2160" y="8"/>
                </a:cxn>
                <a:cxn ang="0">
                  <a:pos x="2400" y="8"/>
                </a:cxn>
              </a:cxnLst>
              <a:rect l="0" t="0" r="r" b="b"/>
              <a:pathLst>
                <a:path w="2400" h="584">
                  <a:moveTo>
                    <a:pt x="0" y="584"/>
                  </a:moveTo>
                  <a:cubicBezTo>
                    <a:pt x="76" y="568"/>
                    <a:pt x="152" y="552"/>
                    <a:pt x="240" y="536"/>
                  </a:cubicBezTo>
                  <a:cubicBezTo>
                    <a:pt x="328" y="520"/>
                    <a:pt x="448" y="512"/>
                    <a:pt x="528" y="488"/>
                  </a:cubicBezTo>
                  <a:cubicBezTo>
                    <a:pt x="608" y="464"/>
                    <a:pt x="648" y="416"/>
                    <a:pt x="720" y="392"/>
                  </a:cubicBezTo>
                  <a:cubicBezTo>
                    <a:pt x="792" y="368"/>
                    <a:pt x="880" y="368"/>
                    <a:pt x="960" y="344"/>
                  </a:cubicBezTo>
                  <a:cubicBezTo>
                    <a:pt x="1040" y="320"/>
                    <a:pt x="1120" y="272"/>
                    <a:pt x="1200" y="248"/>
                  </a:cubicBezTo>
                  <a:cubicBezTo>
                    <a:pt x="1280" y="224"/>
                    <a:pt x="1360" y="216"/>
                    <a:pt x="1440" y="200"/>
                  </a:cubicBezTo>
                  <a:cubicBezTo>
                    <a:pt x="1520" y="184"/>
                    <a:pt x="1600" y="176"/>
                    <a:pt x="1680" y="152"/>
                  </a:cubicBezTo>
                  <a:cubicBezTo>
                    <a:pt x="1760" y="128"/>
                    <a:pt x="1840" y="80"/>
                    <a:pt x="1920" y="56"/>
                  </a:cubicBezTo>
                  <a:cubicBezTo>
                    <a:pt x="2000" y="32"/>
                    <a:pt x="2080" y="16"/>
                    <a:pt x="2160" y="8"/>
                  </a:cubicBezTo>
                  <a:cubicBezTo>
                    <a:pt x="2240" y="0"/>
                    <a:pt x="2360" y="8"/>
                    <a:pt x="2400" y="8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</p:grpSp>
      <p:pic>
        <p:nvPicPr>
          <p:cNvPr id="66" name="Picture 6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80355" y="2000239"/>
            <a:ext cx="2991447" cy="479619"/>
          </a:xfrm>
          <a:prstGeom prst="rect">
            <a:avLst/>
          </a:prstGeom>
          <a:noFill/>
          <a:ln/>
          <a:effectLst/>
        </p:spPr>
      </p:pic>
      <p:sp>
        <p:nvSpPr>
          <p:cNvPr id="78" name="Rectangle 3"/>
          <p:cNvSpPr txBox="1">
            <a:spLocks noChangeArrowheads="1"/>
          </p:cNvSpPr>
          <p:nvPr/>
        </p:nvSpPr>
        <p:spPr bwMode="auto">
          <a:xfrm>
            <a:off x="285720" y="1285860"/>
            <a:ext cx="7239000" cy="520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Solve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subject to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8" name="Picture 6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18372" y="5991240"/>
            <a:ext cx="6916235" cy="708058"/>
          </a:xfrm>
          <a:prstGeom prst="rect">
            <a:avLst/>
          </a:prstGeom>
          <a:noFill/>
          <a:ln/>
          <a:effectLst/>
        </p:spPr>
      </p:pic>
      <p:pic>
        <p:nvPicPr>
          <p:cNvPr id="67" name="Picture 6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65598" y="3586138"/>
            <a:ext cx="5074760" cy="1638341"/>
          </a:xfrm>
          <a:prstGeom prst="rect">
            <a:avLst/>
          </a:prstGeom>
          <a:noFill/>
          <a:ln/>
          <a:effectLst/>
        </p:spPr>
      </p:pic>
      <p:sp>
        <p:nvSpPr>
          <p:cNvPr id="99" name="Text Box 253"/>
          <p:cNvSpPr txBox="1">
            <a:spLocks noChangeArrowheads="1"/>
          </p:cNvSpPr>
          <p:nvPr/>
        </p:nvSpPr>
        <p:spPr bwMode="auto">
          <a:xfrm>
            <a:off x="7803043" y="2725824"/>
            <a:ext cx="440871" cy="2745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762000"/>
            <a:r>
              <a:rPr lang="en-US" sz="1400" i="1" dirty="0" err="1"/>
              <a:t>t+N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Implementation issues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Standard methods for complexity reduction</a:t>
            </a:r>
          </a:p>
          <a:p>
            <a:pPr lvl="1"/>
            <a:r>
              <a:rPr lang="en-US" sz="2000" dirty="0" smtClean="0"/>
              <a:t>Input blocking, zero or first order hold</a:t>
            </a:r>
          </a:p>
          <a:p>
            <a:pPr lvl="1"/>
            <a:r>
              <a:rPr lang="en-US" sz="2000" dirty="0" smtClean="0"/>
              <a:t>Coincidence points</a:t>
            </a:r>
          </a:p>
          <a:p>
            <a:pPr lvl="1"/>
            <a:r>
              <a:rPr lang="en-US" sz="2000" dirty="0" smtClean="0"/>
              <a:t>Longer NMPC sample intervals</a:t>
            </a:r>
          </a:p>
          <a:p>
            <a:r>
              <a:rPr lang="en-US" sz="2400" dirty="0" smtClean="0"/>
              <a:t>State estimation (typically EKF or MHE) is essential</a:t>
            </a:r>
          </a:p>
          <a:p>
            <a:endParaRPr lang="en-US" sz="2400" dirty="0" smtClean="0"/>
          </a:p>
          <a:p>
            <a:r>
              <a:rPr lang="en-US" sz="2400" dirty="0" smtClean="0"/>
              <a:t>Solving the NMPC optimization problem: SQP</a:t>
            </a:r>
          </a:p>
          <a:p>
            <a:pPr lvl="1"/>
            <a:r>
              <a:rPr lang="en-US" sz="2000" dirty="0" smtClean="0"/>
              <a:t>Simultaneous approach (</a:t>
            </a:r>
            <a:r>
              <a:rPr lang="en-US" sz="2000" dirty="0" err="1" smtClean="0"/>
              <a:t>Biegler</a:t>
            </a:r>
            <a:r>
              <a:rPr lang="en-US" sz="2000" dirty="0" smtClean="0"/>
              <a:t>, ...)</a:t>
            </a:r>
          </a:p>
          <a:p>
            <a:pPr lvl="2"/>
            <a:r>
              <a:rPr lang="en-US" sz="1800" dirty="0" smtClean="0"/>
              <a:t>Model as explicit equality constraints</a:t>
            </a:r>
          </a:p>
          <a:p>
            <a:pPr lvl="2"/>
            <a:r>
              <a:rPr lang="en-US" sz="1800" dirty="0" smtClean="0"/>
              <a:t>Large, sparse optimization problem, highly structured</a:t>
            </a:r>
          </a:p>
          <a:p>
            <a:pPr lvl="1"/>
            <a:r>
              <a:rPr lang="en-US" sz="2000" dirty="0" smtClean="0"/>
              <a:t>Sequential approach (</a:t>
            </a:r>
            <a:r>
              <a:rPr lang="en-US" sz="2000" dirty="0" err="1" smtClean="0"/>
              <a:t>Biegler</a:t>
            </a:r>
            <a:r>
              <a:rPr lang="en-US" sz="2000" dirty="0" smtClean="0"/>
              <a:t>, Marquardt, ... and </a:t>
            </a:r>
            <a:r>
              <a:rPr lang="en-US" sz="2000" dirty="0" err="1" smtClean="0"/>
              <a:t>Cybernetica</a:t>
            </a:r>
            <a:r>
              <a:rPr lang="en-US" sz="2000" dirty="0" smtClean="0"/>
              <a:t> CENIT)</a:t>
            </a:r>
          </a:p>
          <a:p>
            <a:pPr lvl="2"/>
            <a:r>
              <a:rPr lang="en-US" sz="1800" dirty="0" smtClean="0"/>
              <a:t>Model substituted for (simulated), no equality constraints</a:t>
            </a:r>
          </a:p>
          <a:p>
            <a:pPr lvl="2"/>
            <a:r>
              <a:rPr lang="en-US" sz="1800" dirty="0" smtClean="0"/>
              <a:t>Smaller, dense optimization problem</a:t>
            </a:r>
          </a:p>
          <a:p>
            <a:pPr lvl="1"/>
            <a:r>
              <a:rPr lang="en-US" sz="2000" dirty="0" smtClean="0"/>
              <a:t>”In-between”: Multiple shooting (Bock, Diehl, ...)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2D6505-1326-49D2-A003-314A206D8D3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4110301" y="5357826"/>
            <a:ext cx="3676409" cy="66657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110301" y="4500570"/>
            <a:ext cx="3676409" cy="66657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857356" y="3119026"/>
            <a:ext cx="5429288" cy="79575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Gradients in sequential NMPC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 simplicity of presentation: </a:t>
            </a:r>
          </a:p>
          <a:p>
            <a:pPr lvl="1"/>
            <a:r>
              <a:rPr lang="en-US" sz="2000" dirty="0" smtClean="0"/>
              <a:t>We optimize </a:t>
            </a:r>
            <a:r>
              <a:rPr lang="en-US" sz="2000" i="1" dirty="0" smtClean="0"/>
              <a:t>u</a:t>
            </a:r>
            <a:r>
              <a:rPr lang="en-US" sz="2000" dirty="0" smtClean="0"/>
              <a:t> instead of </a:t>
            </a:r>
            <a:r>
              <a:rPr lang="en-US" sz="2000" dirty="0" smtClean="0">
                <a:latin typeface="cmmi10"/>
              </a:rPr>
              <a:t>¢</a:t>
            </a:r>
            <a:r>
              <a:rPr lang="en-US" sz="2000" i="1" dirty="0" smtClean="0"/>
              <a:t>u</a:t>
            </a:r>
          </a:p>
          <a:p>
            <a:pPr lvl="1"/>
            <a:r>
              <a:rPr lang="en-US" sz="2000" dirty="0" smtClean="0"/>
              <a:t>Assume </a:t>
            </a:r>
            <a:r>
              <a:rPr lang="en-US" sz="2000" i="1" dirty="0" err="1" smtClean="0">
                <a:latin typeface="Calibri"/>
              </a:rPr>
              <a:t>r</a:t>
            </a:r>
            <a:r>
              <a:rPr lang="en-US" sz="2000" i="1" baseline="-25000" dirty="0" err="1" smtClean="0">
                <a:latin typeface="Calibri"/>
              </a:rPr>
              <a:t>k</a:t>
            </a:r>
            <a:r>
              <a:rPr lang="en-US" sz="2000" dirty="0" smtClean="0"/>
              <a:t> = 0 (and </a:t>
            </a:r>
            <a:r>
              <a:rPr lang="en-US" sz="2000" i="1" dirty="0" err="1" smtClean="0">
                <a:latin typeface="Calibri"/>
              </a:rPr>
              <a:t>x</a:t>
            </a:r>
            <a:r>
              <a:rPr lang="en-US" sz="2000" baseline="-25000" dirty="0" err="1" smtClean="0">
                <a:latin typeface="Calibri"/>
              </a:rPr>
              <a:t>s</a:t>
            </a:r>
            <a:r>
              <a:rPr lang="en-US" sz="2000" dirty="0" smtClean="0"/>
              <a:t> = </a:t>
            </a:r>
            <a:r>
              <a:rPr lang="en-US" sz="2000" i="1" dirty="0" smtClean="0">
                <a:latin typeface="Calibri"/>
              </a:rPr>
              <a:t>f</a:t>
            </a:r>
            <a:r>
              <a:rPr lang="en-US" sz="2000" dirty="0" smtClean="0">
                <a:latin typeface="Calibri"/>
              </a:rPr>
              <a:t>(</a:t>
            </a:r>
            <a:r>
              <a:rPr lang="en-US" sz="2000" i="1" dirty="0" smtClean="0">
                <a:latin typeface="Calibri"/>
              </a:rPr>
              <a:t>x</a:t>
            </a:r>
            <a:r>
              <a:rPr lang="en-US" sz="2000" baseline="-25000" dirty="0" smtClean="0">
                <a:latin typeface="Calibri"/>
              </a:rPr>
              <a:t>s</a:t>
            </a:r>
            <a:r>
              <a:rPr lang="en-US" sz="2000" dirty="0" smtClean="0">
                <a:latin typeface="Calibri"/>
              </a:rPr>
              <a:t>,0</a:t>
            </a:r>
            <a:r>
              <a:rPr lang="en-US" sz="2000" dirty="0" smtClean="0"/>
              <a:t>), 0 = </a:t>
            </a:r>
            <a:r>
              <a:rPr lang="en-US" sz="2000" i="1" dirty="0" smtClean="0">
                <a:latin typeface="Calibri"/>
              </a:rPr>
              <a:t>g</a:t>
            </a:r>
            <a:r>
              <a:rPr lang="en-US" sz="2000" dirty="0" smtClean="0">
                <a:latin typeface="Calibri"/>
              </a:rPr>
              <a:t>(</a:t>
            </a:r>
            <a:r>
              <a:rPr lang="en-US" sz="2000" i="1" dirty="0" smtClean="0">
                <a:latin typeface="Calibri"/>
              </a:rPr>
              <a:t>x</a:t>
            </a:r>
            <a:r>
              <a:rPr lang="en-US" sz="2000" baseline="-25000" dirty="0" smtClean="0">
                <a:latin typeface="Calibri"/>
              </a:rPr>
              <a:t>s</a:t>
            </a:r>
            <a:r>
              <a:rPr lang="en-US" sz="2000" dirty="0" smtClean="0">
                <a:latin typeface="Calibri"/>
              </a:rPr>
              <a:t>,0</a:t>
            </a:r>
            <a:r>
              <a:rPr lang="en-US" sz="2000" dirty="0" smtClean="0"/>
              <a:t>))</a:t>
            </a:r>
          </a:p>
          <a:p>
            <a:pPr lvl="1"/>
            <a:r>
              <a:rPr lang="en-US" sz="2000" dirty="0" smtClean="0"/>
              <a:t>Assume </a:t>
            </a:r>
            <a:r>
              <a:rPr lang="en-US" sz="2000" i="1" dirty="0" smtClean="0"/>
              <a:t>N</a:t>
            </a:r>
            <a:r>
              <a:rPr lang="en-US" sz="2000" dirty="0" smtClean="0"/>
              <a:t> = </a:t>
            </a:r>
            <a:r>
              <a:rPr lang="en-US" sz="2000" i="1" dirty="0" smtClean="0"/>
              <a:t>P</a:t>
            </a:r>
          </a:p>
          <a:p>
            <a:r>
              <a:rPr lang="en-US" sz="2400" dirty="0" smtClean="0"/>
              <a:t>Objective function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need (for QP step in SQP algorithms)</a:t>
            </a:r>
          </a:p>
          <a:p>
            <a:pPr lvl="1"/>
            <a:r>
              <a:rPr lang="en-US" sz="2000" dirty="0" smtClean="0"/>
              <a:t>Objective function gradient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Output constraints gradient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Hessian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80004A-926C-4D69-BEF7-F8D5929D7C4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3" name="Picture 1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22830" y="3162300"/>
            <a:ext cx="5023429" cy="708239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33660" y="4558312"/>
            <a:ext cx="2647386" cy="514167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62576" y="5385215"/>
            <a:ext cx="3403707" cy="513466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60193" y="5968940"/>
            <a:ext cx="375988" cy="18855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Gradients,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Linearization along nominal input and output trajectories:</a:t>
            </a:r>
          </a:p>
          <a:p>
            <a:pPr lvl="1"/>
            <a:r>
              <a:rPr lang="en-US" sz="2000" dirty="0" smtClean="0"/>
              <a:t>Impulse/step response matrix</a:t>
            </a:r>
          </a:p>
          <a:p>
            <a:pPr lvl="1"/>
            <a:r>
              <a:rPr lang="en-US" sz="2000" dirty="0" smtClean="0"/>
              <a:t>(Deviation variables)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Objective function: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Gradients, Hessian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How to find </a:t>
            </a:r>
            <a:r>
              <a:rPr lang="en-US" sz="2400" dirty="0" smtClean="0">
                <a:latin typeface="cmmi10"/>
              </a:rPr>
              <a:t>©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E63675-8262-43EF-8438-23C0F36EC51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500034" y="3214686"/>
            <a:ext cx="8072494" cy="79575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pic>
        <p:nvPicPr>
          <p:cNvPr id="19" name="Picture 1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9290" y="3257959"/>
            <a:ext cx="7443633" cy="708331"/>
          </a:xfrm>
          <a:prstGeom prst="rect">
            <a:avLst/>
          </a:prstGeom>
          <a:noFill/>
          <a:ln/>
          <a:effectLst/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214942" y="1571612"/>
            <a:ext cx="2571768" cy="157163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pic>
        <p:nvPicPr>
          <p:cNvPr id="15" name="Picture 1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37715" y="2593819"/>
            <a:ext cx="180449" cy="180449"/>
          </a:xfrm>
          <a:prstGeom prst="rect">
            <a:avLst/>
          </a:prstGeom>
          <a:noFill/>
          <a:ln/>
          <a:effectLst/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000364" y="4500570"/>
            <a:ext cx="3286148" cy="122438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pic>
        <p:nvPicPr>
          <p:cNvPr id="20" name="Picture 1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11166" y="4605652"/>
            <a:ext cx="2395787" cy="993838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09569" y="1714488"/>
            <a:ext cx="2013358" cy="1235189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52424" y="2706882"/>
            <a:ext cx="180449" cy="180449"/>
          </a:xfrm>
          <a:prstGeom prst="rect">
            <a:avLst/>
          </a:prstGeom>
          <a:noFill/>
          <a:ln/>
          <a:effectLst/>
        </p:spPr>
      </p:pic>
      <p:cxnSp>
        <p:nvCxnSpPr>
          <p:cNvPr id="29" name="Straight Arrow Connector 28"/>
          <p:cNvCxnSpPr/>
          <p:nvPr/>
        </p:nvCxnSpPr>
        <p:spPr>
          <a:xfrm flipV="1">
            <a:off x="4941003" y="2500307"/>
            <a:ext cx="416814" cy="206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7545337" y="2500306"/>
            <a:ext cx="333829" cy="265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Methods for gradient computation</a:t>
            </a:r>
            <a:br>
              <a:rPr lang="nb-NO" dirty="0" smtClean="0"/>
            </a:br>
            <a:r>
              <a:rPr lang="nb-NO" dirty="0" smtClean="0"/>
              <a:t>– finding </a:t>
            </a:r>
            <a:r>
              <a:rPr lang="nb-NO" dirty="0" smtClean="0">
                <a:latin typeface="cmmi10"/>
              </a:rPr>
              <a:t>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Finite differences</a:t>
            </a:r>
          </a:p>
          <a:p>
            <a:pPr lvl="1"/>
            <a:r>
              <a:rPr lang="en-US" dirty="0" smtClean="0"/>
              <a:t>Simple to implement, but expensive</a:t>
            </a:r>
          </a:p>
          <a:p>
            <a:pPr lvl="2"/>
            <a:r>
              <a:rPr lang="en-US" dirty="0" smtClean="0"/>
              <a:t>Always?</a:t>
            </a:r>
          </a:p>
          <a:p>
            <a:pPr lvl="1"/>
            <a:r>
              <a:rPr lang="en-US" dirty="0" smtClean="0"/>
              <a:t>Choice of perturbation size – accuracy vs. “numerical noise”</a:t>
            </a:r>
          </a:p>
          <a:p>
            <a:pPr lvl="1"/>
            <a:r>
              <a:rPr lang="en-US" dirty="0" smtClean="0"/>
              <a:t>What about constraints?</a:t>
            </a:r>
          </a:p>
          <a:p>
            <a:r>
              <a:rPr lang="en-US" dirty="0" smtClean="0"/>
              <a:t>Forward methods</a:t>
            </a:r>
          </a:p>
          <a:p>
            <a:pPr lvl="1"/>
            <a:r>
              <a:rPr lang="en-US" dirty="0" smtClean="0"/>
              <a:t>Integrate ODE sensitivities, compute step response matrix</a:t>
            </a:r>
          </a:p>
          <a:p>
            <a:pPr lvl="1"/>
            <a:r>
              <a:rPr lang="en-US" dirty="0" smtClean="0"/>
              <a:t>Large (</a:t>
            </a:r>
            <a:r>
              <a:rPr lang="en-US" i="1" dirty="0" err="1" smtClean="0">
                <a:latin typeface="Calibri"/>
              </a:rPr>
              <a:t>n</a:t>
            </a:r>
            <a:r>
              <a:rPr lang="en-US" i="1" baseline="-25000" dirty="0" err="1" smtClean="0">
                <a:latin typeface="Calibri"/>
              </a:rPr>
              <a:t>x</a:t>
            </a:r>
            <a:r>
              <a:rPr lang="en-US" dirty="0" smtClean="0"/>
              <a:t> + (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>
                <a:latin typeface="Calibri"/>
              </a:rPr>
              <a:t>+</a:t>
            </a:r>
            <a:r>
              <a:rPr lang="en-US" i="1" dirty="0" smtClean="0">
                <a:latin typeface="Calibri"/>
              </a:rPr>
              <a:t>n</a:t>
            </a:r>
            <a:r>
              <a:rPr lang="en-US" i="1" baseline="-25000" dirty="0" smtClean="0">
                <a:latin typeface="Calibri"/>
              </a:rPr>
              <a:t>u</a:t>
            </a:r>
            <a:r>
              <a:rPr lang="en-US" dirty="0" smtClean="0">
                <a:latin typeface="Calibri"/>
              </a:rPr>
              <a:t>)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x</a:t>
            </a:r>
            <a:r>
              <a:rPr lang="en-US" dirty="0" smtClean="0"/>
              <a:t> states) system of ODEs, but highly structured</a:t>
            </a:r>
          </a:p>
          <a:p>
            <a:r>
              <a:rPr lang="en-US" dirty="0" err="1" smtClean="0"/>
              <a:t>Adjoint</a:t>
            </a:r>
            <a:r>
              <a:rPr lang="en-US" dirty="0" smtClean="0"/>
              <a:t> methods</a:t>
            </a:r>
          </a:p>
          <a:p>
            <a:pPr lvl="1"/>
            <a:r>
              <a:rPr lang="en-US" dirty="0" smtClean="0"/>
              <a:t>Holds promise, but what about constraint gradients?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E63675-8262-43EF-8438-23C0F36EC51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286512" y="1214422"/>
            <a:ext cx="2571768" cy="157163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92807" y="1357298"/>
            <a:ext cx="1990024" cy="1235187"/>
          </a:xfrm>
          <a:prstGeom prst="rect">
            <a:avLst/>
          </a:prstGeom>
          <a:noFill/>
          <a:ln/>
          <a:effectLst/>
        </p:spPr>
      </p:pic>
      <p:pic>
        <p:nvPicPr>
          <p:cNvPr id="7" name="Picture 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49850">
            <a:off x="1431178" y="2686234"/>
            <a:ext cx="2942079" cy="31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49850">
            <a:off x="1306510" y="4694203"/>
            <a:ext cx="2942079" cy="31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Eurostile" pitchFamily="34" charset="0"/>
              </a:rPr>
              <a:t>CYBERNETICA AS</a:t>
            </a:r>
            <a:endParaRPr lang="en-GB" dirty="0" smtClean="0"/>
          </a:p>
        </p:txBody>
      </p:sp>
      <p:sp>
        <p:nvSpPr>
          <p:cNvPr id="11270" name="Content Placeholder 10"/>
          <p:cNvSpPr>
            <a:spLocks noGrp="1"/>
          </p:cNvSpPr>
          <p:nvPr>
            <p:ph sz="half" idx="1"/>
          </p:nvPr>
        </p:nvSpPr>
        <p:spPr>
          <a:xfrm>
            <a:off x="34925" y="1285875"/>
            <a:ext cx="4424363" cy="5022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smtClean="0"/>
              <a:t>Office in Trondheim, Norway</a:t>
            </a:r>
          </a:p>
          <a:p>
            <a:pPr>
              <a:lnSpc>
                <a:spcPct val="90000"/>
              </a:lnSpc>
            </a:pPr>
            <a:r>
              <a:rPr lang="en-GB" sz="1800" smtClean="0"/>
              <a:t>Founded in 2000</a:t>
            </a:r>
          </a:p>
          <a:p>
            <a:pPr>
              <a:lnSpc>
                <a:spcPct val="90000"/>
              </a:lnSpc>
            </a:pPr>
            <a:r>
              <a:rPr lang="en-GB" sz="1800" smtClean="0"/>
              <a:t>At present 15 employees</a:t>
            </a:r>
          </a:p>
          <a:p>
            <a:endParaRPr lang="en-US" sz="1800" smtClean="0"/>
          </a:p>
        </p:txBody>
      </p:sp>
      <p:sp>
        <p:nvSpPr>
          <p:cNvPr id="11268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4572000" y="4629150"/>
            <a:ext cx="4316413" cy="1728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dirty="0" smtClean="0"/>
              <a:t>A </a:t>
            </a:r>
            <a:r>
              <a:rPr lang="en-US" sz="1800" dirty="0" smtClean="0"/>
              <a:t>spin-off company from the research groups in process control  and engineering cybernetics at SINTEF, NTNU and Statoil</a:t>
            </a:r>
            <a:endParaRPr lang="en-GB" sz="1800" dirty="0" smtClean="0"/>
          </a:p>
          <a:p>
            <a:pPr>
              <a:lnSpc>
                <a:spcPct val="90000"/>
              </a:lnSpc>
            </a:pPr>
            <a:r>
              <a:rPr lang="en-GB" sz="1800" dirty="0" smtClean="0"/>
              <a:t>Strategic agreement with SINTEF</a:t>
            </a:r>
            <a:endParaRPr lang="nb-NO" sz="1800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1249363" y="6453188"/>
            <a:ext cx="6645275" cy="333375"/>
          </a:xfrm>
        </p:spPr>
        <p:txBody>
          <a:bodyPr/>
          <a:lstStyle/>
          <a:p>
            <a:pPr>
              <a:defRPr/>
            </a:pPr>
            <a:r>
              <a:rPr lang="nb-NO" dirty="0"/>
              <a:t>www.cybernetica.no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E1E578-FE80-445D-A7A5-B3A899C4B1FF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51560" name="Picture 8" descr="Trondhe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85875"/>
            <a:ext cx="3959225" cy="31178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7" descr="Leirfossveienfarg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0510" y="2897188"/>
            <a:ext cx="3924300" cy="30321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928662" y="1571612"/>
            <a:ext cx="7286676" cy="100013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1643042" y="3143248"/>
            <a:ext cx="6500858" cy="150973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428596" y="5643578"/>
            <a:ext cx="8367903" cy="107157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1785918" y="6171875"/>
            <a:ext cx="598507" cy="428759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 smtClean="0"/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4286248" y="6164191"/>
            <a:ext cx="627574" cy="428759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 smtClean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000496" y="3925161"/>
            <a:ext cx="1071568" cy="60009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 smtClean="0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429256" y="3246295"/>
            <a:ext cx="1071568" cy="60009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 smtClean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000497" y="3246295"/>
            <a:ext cx="1071568" cy="60009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Analytical gradients: Forward methods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Discretization</a:t>
            </a:r>
            <a:r>
              <a:rPr lang="en-US" dirty="0" smtClean="0"/>
              <a:t> in model component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Define: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Same </a:t>
            </a:r>
            <a:r>
              <a:rPr lang="en-US" dirty="0" err="1" smtClean="0"/>
              <a:t>Jacobian</a:t>
            </a:r>
            <a:r>
              <a:rPr lang="en-US" dirty="0" smtClean="0"/>
              <a:t>!</a:t>
            </a:r>
          </a:p>
          <a:p>
            <a:r>
              <a:rPr lang="en-US" dirty="0" smtClean="0"/>
              <a:t>Linearization of discrete-time system: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E63675-8262-43EF-8438-23C0F36EC51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5" name="Picture 2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27018" y="1643047"/>
            <a:ext cx="6853397" cy="787380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74326" y="3267075"/>
            <a:ext cx="5958727" cy="1267199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7368" y="5808567"/>
            <a:ext cx="8098365" cy="785085"/>
          </a:xfrm>
          <a:prstGeom prst="rect">
            <a:avLst/>
          </a:prstGeom>
          <a:noFill/>
          <a:ln/>
          <a:effectLst/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858016" y="4371987"/>
            <a:ext cx="2071702" cy="542917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>
                <a:latin typeface="+mn-lt"/>
              </a:rPr>
              <a:t>From </a:t>
            </a:r>
            <a:r>
              <a:rPr lang="en-US" dirty="0" err="1" smtClean="0">
                <a:latin typeface="+mn-lt"/>
              </a:rPr>
              <a:t>Dymola</a:t>
            </a:r>
            <a:r>
              <a:rPr lang="en-US" dirty="0" smtClean="0">
                <a:latin typeface="+mn-lt"/>
              </a:rPr>
              <a:t> or AD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5072065" y="4481522"/>
            <a:ext cx="178436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072065" y="3867167"/>
            <a:ext cx="1784364" cy="504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6500824" y="3867167"/>
            <a:ext cx="660404" cy="485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2384425" y="4795845"/>
            <a:ext cx="4472004" cy="1376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4913822" y="4914904"/>
            <a:ext cx="2247408" cy="1256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Build step-response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E63675-8262-43EF-8438-23C0F36EC51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6" name="Picture 1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4993" y="1285859"/>
            <a:ext cx="2205371" cy="1368850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4861" y="3056258"/>
            <a:ext cx="8093617" cy="1828609"/>
          </a:xfrm>
          <a:prstGeom prst="rect">
            <a:avLst/>
          </a:prstGeom>
          <a:noFill/>
          <a:ln/>
          <a:effectLst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sz="1800" dirty="0" smtClean="0"/>
              <a:t>	Forward methods:	</a:t>
            </a:r>
          </a:p>
          <a:p>
            <a:pPr>
              <a:buNone/>
            </a:pPr>
            <a:r>
              <a:rPr lang="en-US" sz="1800" dirty="0" smtClean="0"/>
              <a:t>	+ 	Obtain all information in one simulation (no perturbations – many simulations), </a:t>
            </a:r>
          </a:p>
          <a:p>
            <a:pPr>
              <a:buNone/>
            </a:pPr>
            <a:r>
              <a:rPr lang="en-US" sz="1800" dirty="0" smtClean="0"/>
              <a:t>	-	Must integrate ODE sensitivities (large system, but highly structured </a:t>
            </a:r>
            <a:r>
              <a:rPr lang="en-US" sz="1800" dirty="0" err="1" smtClean="0"/>
              <a:t>Jacobian</a:t>
            </a:r>
            <a:r>
              <a:rPr lang="en-US" sz="1800" dirty="0" smtClean="0"/>
              <a:t>!)</a:t>
            </a:r>
          </a:p>
          <a:p>
            <a:pPr>
              <a:buNone/>
            </a:pPr>
            <a:r>
              <a:rPr lang="en-US" sz="1800" dirty="0" smtClean="0"/>
              <a:t>	-	Must compute step response matrix, potentially very large</a:t>
            </a:r>
            <a:endParaRPr lang="en-US" sz="1800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892577" y="1285860"/>
            <a:ext cx="2179621" cy="542917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mtClean="0"/>
              <a:t>Finite differences: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072066" y="2111792"/>
            <a:ext cx="1937543" cy="542917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mtClean="0"/>
              <a:t>Forward method:</a:t>
            </a:r>
          </a:p>
        </p:txBody>
      </p:sp>
      <p:cxnSp>
        <p:nvCxnSpPr>
          <p:cNvPr id="13" name="Straight Arrow Connector 12"/>
          <p:cNvCxnSpPr>
            <a:stCxn id="10" idx="1"/>
          </p:cNvCxnSpPr>
          <p:nvPr/>
        </p:nvCxnSpPr>
        <p:spPr>
          <a:xfrm rot="10800000" flipV="1">
            <a:off x="3071803" y="1557319"/>
            <a:ext cx="820775" cy="271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214942" y="2654709"/>
            <a:ext cx="357190" cy="274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Forward methods vs finite differences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Finite differences</a:t>
            </a:r>
          </a:p>
          <a:p>
            <a:r>
              <a:rPr lang="en-US" sz="2400" dirty="0" smtClean="0"/>
              <a:t>Non-stiff systems </a:t>
            </a:r>
          </a:p>
          <a:p>
            <a:pPr lvl="1"/>
            <a:r>
              <a:rPr lang="en-US" sz="2000" dirty="0" smtClean="0"/>
              <a:t>Fixed-step ODE integration</a:t>
            </a:r>
          </a:p>
          <a:p>
            <a:r>
              <a:rPr lang="en-US" sz="2400" dirty="0" smtClean="0"/>
              <a:t>Can use for non-differentiable system equations (?)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Forward methods</a:t>
            </a:r>
          </a:p>
          <a:p>
            <a:r>
              <a:rPr lang="en-US" sz="2400" dirty="0" smtClean="0"/>
              <a:t>Stiff systems </a:t>
            </a:r>
          </a:p>
          <a:p>
            <a:pPr lvl="1"/>
            <a:r>
              <a:rPr lang="en-US" sz="2000" dirty="0" smtClean="0"/>
              <a:t>Variable-step ODE solvers</a:t>
            </a:r>
          </a:p>
          <a:p>
            <a:r>
              <a:rPr lang="en-US" sz="2400" dirty="0" smtClean="0"/>
              <a:t>ODE solver with sensitivity integration</a:t>
            </a:r>
          </a:p>
          <a:p>
            <a:pPr lvl="1"/>
            <a:r>
              <a:rPr lang="en-US" sz="2000" dirty="0" smtClean="0"/>
              <a:t>CVODES (Sundials)</a:t>
            </a:r>
          </a:p>
          <a:p>
            <a:r>
              <a:rPr lang="en-US" sz="2400" dirty="0" smtClean="0"/>
              <a:t>Model with analytical derivatives</a:t>
            </a:r>
          </a:p>
          <a:p>
            <a:pPr lvl="1"/>
            <a:r>
              <a:rPr lang="en-US" sz="2000" dirty="0" smtClean="0"/>
              <a:t>Symbolic differentiation</a:t>
            </a:r>
          </a:p>
          <a:p>
            <a:pPr lvl="2"/>
            <a:r>
              <a:rPr lang="en-US" sz="1600" dirty="0" smtClean="0"/>
              <a:t>CENIT: Using </a:t>
            </a:r>
            <a:r>
              <a:rPr lang="en-US" sz="1600" dirty="0" err="1" smtClean="0"/>
              <a:t>Dymola</a:t>
            </a:r>
            <a:endParaRPr lang="en-US" sz="1600" dirty="0" smtClean="0"/>
          </a:p>
          <a:p>
            <a:pPr lvl="1"/>
            <a:r>
              <a:rPr lang="en-US" sz="2000" dirty="0" smtClean="0"/>
              <a:t>Algorithmic differentiation </a:t>
            </a:r>
          </a:p>
          <a:p>
            <a:pPr lvl="2"/>
            <a:r>
              <a:rPr lang="en-US" sz="1600" dirty="0" smtClean="0"/>
              <a:t>CENIT: Using </a:t>
            </a:r>
            <a:r>
              <a:rPr lang="en-US" sz="1600" dirty="0" err="1" smtClean="0"/>
              <a:t>CppAD</a:t>
            </a:r>
            <a:r>
              <a:rPr lang="en-US" sz="1600" dirty="0" smtClean="0"/>
              <a:t> (C models)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E63675-8262-43EF-8438-23C0F36EC51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57188" y="2115408"/>
            <a:ext cx="8678862" cy="9286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Outline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Advanced modeling tools in NMPC applications</a:t>
            </a:r>
          </a:p>
          <a:p>
            <a:r>
              <a:rPr lang="en-US" dirty="0" smtClean="0"/>
              <a:t>Software integration</a:t>
            </a:r>
          </a:p>
          <a:p>
            <a:pPr lvl="1"/>
            <a:r>
              <a:rPr lang="en-US" dirty="0" err="1" smtClean="0"/>
              <a:t>Dymola</a:t>
            </a:r>
            <a:r>
              <a:rPr lang="en-US" dirty="0" smtClean="0"/>
              <a:t>/</a:t>
            </a:r>
            <a:r>
              <a:rPr lang="en-US" dirty="0" err="1" smtClean="0"/>
              <a:t>Modelica</a:t>
            </a:r>
            <a:r>
              <a:rPr lang="en-US" dirty="0" smtClean="0"/>
              <a:t> and </a:t>
            </a:r>
            <a:r>
              <a:rPr lang="en-US" dirty="0" err="1" smtClean="0"/>
              <a:t>Cybernetica</a:t>
            </a:r>
            <a:r>
              <a:rPr lang="en-US" dirty="0" smtClean="0"/>
              <a:t> CENIT</a:t>
            </a:r>
          </a:p>
          <a:p>
            <a:r>
              <a:rPr lang="en-US" dirty="0" smtClean="0"/>
              <a:t>Modeling issues</a:t>
            </a:r>
          </a:p>
          <a:p>
            <a:pPr lvl="1"/>
            <a:r>
              <a:rPr lang="en-US" dirty="0" smtClean="0"/>
              <a:t>Thermodynamics, networks</a:t>
            </a:r>
          </a:p>
          <a:p>
            <a:r>
              <a:rPr lang="en-US" dirty="0" smtClean="0"/>
              <a:t>Two case studies </a:t>
            </a:r>
          </a:p>
          <a:p>
            <a:pPr lvl="1"/>
            <a:r>
              <a:rPr lang="en-US" dirty="0" smtClean="0"/>
              <a:t>Offshore oil and gas production, estimation and NMPC</a:t>
            </a:r>
          </a:p>
          <a:p>
            <a:r>
              <a:rPr lang="en-US" dirty="0" smtClean="0"/>
              <a:t>Summary and conclusions </a:t>
            </a:r>
          </a:p>
          <a:p>
            <a:pPr lvl="1"/>
            <a:endParaRPr lang="en-US" dirty="0" smtClean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D72666E-86C9-4004-B594-DE1766331BC2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463 L -1.66667E-6 0.1407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Modeling &amp; simulation issues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Models for NMPC applications must have real time capabilities</a:t>
            </a:r>
          </a:p>
          <a:p>
            <a:pPr lvl="1"/>
            <a:r>
              <a:rPr lang="en-US" noProof="0" dirty="0" smtClean="0"/>
              <a:t>Simulate 100-1000 times faster than real time</a:t>
            </a:r>
          </a:p>
          <a:p>
            <a:pPr lvl="1"/>
            <a:r>
              <a:rPr lang="en-US" noProof="0" dirty="0" smtClean="0"/>
              <a:t>Simulate robustly &amp; reliably</a:t>
            </a:r>
          </a:p>
          <a:p>
            <a:endParaRPr lang="en-US" noProof="0" dirty="0" smtClean="0"/>
          </a:p>
          <a:p>
            <a:r>
              <a:rPr lang="en-US" noProof="0" dirty="0" smtClean="0"/>
              <a:t>Issues</a:t>
            </a:r>
          </a:p>
          <a:p>
            <a:pPr lvl="1"/>
            <a:r>
              <a:rPr lang="en-US" noProof="0" dirty="0" smtClean="0"/>
              <a:t>Balanced complexity – models built for purpose</a:t>
            </a:r>
          </a:p>
          <a:p>
            <a:pPr lvl="2"/>
            <a:r>
              <a:rPr lang="en-US" noProof="0" dirty="0" smtClean="0"/>
              <a:t>Accuracy vs. computational load </a:t>
            </a:r>
          </a:p>
          <a:p>
            <a:pPr lvl="1"/>
            <a:r>
              <a:rPr lang="en-US" noProof="0" dirty="0" smtClean="0"/>
              <a:t>Claim: In </a:t>
            </a:r>
            <a:r>
              <a:rPr lang="en-US" dirty="0" smtClean="0"/>
              <a:t>many</a:t>
            </a:r>
            <a:r>
              <a:rPr lang="en-US" noProof="0" dirty="0" smtClean="0"/>
              <a:t> cases real-time demands (speed and/or robustness) dictate ODE models</a:t>
            </a:r>
          </a:p>
          <a:p>
            <a:pPr lvl="1"/>
            <a:r>
              <a:rPr lang="en-US" noProof="0" dirty="0" smtClean="0"/>
              <a:t>Modelica models </a:t>
            </a:r>
            <a:r>
              <a:rPr lang="en-US" dirty="0" err="1" smtClean="0"/>
              <a:t>gener</a:t>
            </a:r>
            <a:r>
              <a:rPr lang="en-US" noProof="0" dirty="0" smtClean="0"/>
              <a:t>ally DAE models</a:t>
            </a:r>
          </a:p>
          <a:p>
            <a:pPr lvl="2"/>
            <a:r>
              <a:rPr lang="en-US" dirty="0" err="1" smtClean="0"/>
              <a:t>Dymola</a:t>
            </a:r>
            <a:r>
              <a:rPr lang="en-US" dirty="0" smtClean="0"/>
              <a:t> gives some help in “quest for implicit equations”</a:t>
            </a:r>
            <a:endParaRPr lang="en-US" noProof="0" dirty="0" smtClean="0"/>
          </a:p>
          <a:p>
            <a:endParaRPr lang="en-US" noProof="0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A4A8B41-2F8B-4CCD-B4B4-F89B92BF7306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Thermodynamics in Modelica/Dymola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Modelica.Media</a:t>
            </a:r>
            <a:endParaRPr lang="en-US" sz="2000" dirty="0" smtClean="0"/>
          </a:p>
          <a:p>
            <a:pPr lvl="1"/>
            <a:r>
              <a:rPr lang="en-US" sz="1800" dirty="0" smtClean="0"/>
              <a:t>“Media models for liquids and gases”, 1250 media, high precision water</a:t>
            </a:r>
          </a:p>
          <a:p>
            <a:pPr lvl="1"/>
            <a:r>
              <a:rPr lang="en-US" sz="1800" dirty="0" smtClean="0"/>
              <a:t>Thermodynamic properties: </a:t>
            </a:r>
            <a:r>
              <a:rPr lang="en-US" sz="1800" i="1" dirty="0" smtClean="0"/>
              <a:t>T</a:t>
            </a:r>
            <a:r>
              <a:rPr lang="en-US" sz="1800" dirty="0" smtClean="0"/>
              <a:t>, </a:t>
            </a:r>
            <a:r>
              <a:rPr lang="en-US" sz="1800" i="1" dirty="0" smtClean="0"/>
              <a:t>d</a:t>
            </a:r>
            <a:r>
              <a:rPr lang="en-US" sz="1800" dirty="0" smtClean="0"/>
              <a:t>, </a:t>
            </a:r>
            <a:r>
              <a:rPr lang="en-US" sz="1800" i="1" dirty="0" smtClean="0"/>
              <a:t>p</a:t>
            </a:r>
            <a:r>
              <a:rPr lang="en-US" sz="1800" dirty="0" smtClean="0"/>
              <a:t>, </a:t>
            </a:r>
            <a:r>
              <a:rPr lang="en-US" sz="1800" i="1" dirty="0" smtClean="0"/>
              <a:t>h</a:t>
            </a:r>
            <a:r>
              <a:rPr lang="en-US" sz="1800" dirty="0" smtClean="0"/>
              <a:t>, </a:t>
            </a:r>
            <a:r>
              <a:rPr lang="en-US" sz="1800" i="1" dirty="0" smtClean="0"/>
              <a:t>u</a:t>
            </a:r>
            <a:r>
              <a:rPr lang="en-US" sz="1800" dirty="0" smtClean="0"/>
              <a:t> and </a:t>
            </a:r>
            <a:r>
              <a:rPr lang="en-US" sz="1800" i="1" dirty="0" smtClean="0">
                <a:latin typeface="Calibri"/>
              </a:rPr>
              <a:t>X</a:t>
            </a:r>
            <a:r>
              <a:rPr lang="en-US" sz="1800" i="1" baseline="-25000" dirty="0" smtClean="0">
                <a:latin typeface="Calibri"/>
              </a:rPr>
              <a:t>i</a:t>
            </a:r>
          </a:p>
          <a:p>
            <a:pPr lvl="2"/>
            <a:r>
              <a:rPr lang="en-US" sz="1600" dirty="0" smtClean="0"/>
              <a:t>The media component provides 3 equations (in addition to constants, etc.)</a:t>
            </a:r>
          </a:p>
          <a:p>
            <a:pPr lvl="3"/>
            <a:r>
              <a:rPr lang="en-US" sz="1400" dirty="0" smtClean="0"/>
              <a:t>Rest is mass- and energy balances (</a:t>
            </a:r>
            <a:r>
              <a:rPr lang="en-US" sz="1400" dirty="0" err="1" smtClean="0"/>
              <a:t>flowsheet</a:t>
            </a:r>
            <a:r>
              <a:rPr lang="en-US" sz="1400" dirty="0" smtClean="0"/>
              <a:t>)</a:t>
            </a:r>
          </a:p>
          <a:p>
            <a:pPr lvl="2"/>
            <a:r>
              <a:rPr lang="en-US" sz="1600" dirty="0" smtClean="0"/>
              <a:t>Functions for calculating thermodynamic properties for a given thermodynamic state</a:t>
            </a:r>
          </a:p>
          <a:p>
            <a:pPr lvl="2"/>
            <a:r>
              <a:rPr lang="en-US" sz="1600" dirty="0" smtClean="0"/>
              <a:t>One or more components, one or more phases</a:t>
            </a:r>
          </a:p>
          <a:p>
            <a:pPr lvl="1"/>
            <a:r>
              <a:rPr lang="en-US" sz="1800" dirty="0" smtClean="0"/>
              <a:t>We use this framework for implementing our own material properties</a:t>
            </a:r>
          </a:p>
          <a:p>
            <a:r>
              <a:rPr lang="en-US" sz="2000" dirty="0" err="1" smtClean="0"/>
              <a:t>Modelica.Fluid</a:t>
            </a:r>
            <a:r>
              <a:rPr lang="en-US" sz="2000" dirty="0" smtClean="0"/>
              <a:t> (beta)</a:t>
            </a:r>
          </a:p>
          <a:p>
            <a:pPr lvl="1"/>
            <a:r>
              <a:rPr lang="en-US" sz="1800" dirty="0" smtClean="0"/>
              <a:t>“One-dimensional thermo-fluid flow in networks of pipes”</a:t>
            </a:r>
          </a:p>
          <a:p>
            <a:pPr lvl="2"/>
            <a:r>
              <a:rPr lang="en-US" sz="1600" dirty="0" smtClean="0"/>
              <a:t>Connectors for fluids using media models from </a:t>
            </a:r>
            <a:r>
              <a:rPr lang="en-US" sz="1600" dirty="0" err="1" smtClean="0"/>
              <a:t>Modelica.Media</a:t>
            </a:r>
            <a:endParaRPr lang="en-US" sz="1600" dirty="0" smtClean="0"/>
          </a:p>
          <a:p>
            <a:pPr lvl="1"/>
            <a:r>
              <a:rPr lang="en-US" sz="1800" dirty="0" smtClean="0"/>
              <a:t>Purpose: Combination networks/thermodynamics must be done “right” to obtain efficient simulation models</a:t>
            </a:r>
          </a:p>
          <a:p>
            <a:pPr lvl="1"/>
            <a:r>
              <a:rPr lang="en-US" sz="1800" dirty="0" smtClean="0"/>
              <a:t>We use this (presently with some modifications) in our models</a:t>
            </a:r>
          </a:p>
          <a:p>
            <a:pPr lvl="2"/>
            <a:r>
              <a:rPr lang="en-US" sz="1600" dirty="0" smtClean="0"/>
              <a:t>Intriguing developments in </a:t>
            </a:r>
            <a:r>
              <a:rPr lang="en-US" sz="1600" dirty="0" err="1" smtClean="0"/>
              <a:t>Modelica</a:t>
            </a:r>
            <a:r>
              <a:rPr lang="en-US" sz="1600" dirty="0" smtClean="0"/>
              <a:t> 3.0/</a:t>
            </a:r>
            <a:r>
              <a:rPr lang="en-US" sz="1600" dirty="0" err="1" smtClean="0"/>
              <a:t>Dymola</a:t>
            </a:r>
            <a:r>
              <a:rPr lang="en-US" sz="1600" dirty="0" smtClean="0"/>
              <a:t> 7.1</a:t>
            </a:r>
            <a:endParaRPr lang="en-US" sz="1800" dirty="0" smtClean="0"/>
          </a:p>
          <a:p>
            <a:r>
              <a:rPr lang="en-US" sz="2000" dirty="0" smtClean="0"/>
              <a:t>Other parts of </a:t>
            </a:r>
            <a:r>
              <a:rPr lang="en-US" sz="2000" dirty="0" err="1" smtClean="0"/>
              <a:t>Modelica</a:t>
            </a:r>
            <a:r>
              <a:rPr lang="en-US" sz="2000" dirty="0" smtClean="0"/>
              <a:t> Standard Library</a:t>
            </a:r>
          </a:p>
          <a:p>
            <a:pPr lvl="1"/>
            <a:r>
              <a:rPr lang="en-US" sz="1800" u="sng" dirty="0" err="1" smtClean="0"/>
              <a:t>Modelica.Blocks</a:t>
            </a:r>
            <a:r>
              <a:rPr lang="en-US" sz="1800" dirty="0" smtClean="0"/>
              <a:t>, </a:t>
            </a:r>
            <a:r>
              <a:rPr lang="en-US" sz="1800" dirty="0" err="1" smtClean="0"/>
              <a:t>Modelica.Math</a:t>
            </a:r>
            <a:r>
              <a:rPr lang="en-US" sz="1800" dirty="0" smtClean="0"/>
              <a:t>, </a:t>
            </a:r>
            <a:r>
              <a:rPr lang="en-US" sz="1800" dirty="0" err="1" smtClean="0"/>
              <a:t>Modelica.Constants</a:t>
            </a:r>
            <a:r>
              <a:rPr lang="en-US" sz="1800" dirty="0" smtClean="0"/>
              <a:t>, </a:t>
            </a:r>
            <a:r>
              <a:rPr lang="en-US" sz="1800" dirty="0" err="1" smtClean="0"/>
              <a:t>Modelica.SIUnits</a:t>
            </a:r>
            <a:r>
              <a:rPr lang="en-US" sz="1800" dirty="0" smtClean="0"/>
              <a:t>, </a:t>
            </a:r>
            <a:r>
              <a:rPr lang="en-US" sz="1800" dirty="0" err="1" smtClean="0"/>
              <a:t>Modelica.Electrical</a:t>
            </a:r>
            <a:r>
              <a:rPr lang="en-US" sz="1800" dirty="0" smtClean="0"/>
              <a:t>, </a:t>
            </a:r>
            <a:r>
              <a:rPr lang="en-US" sz="1800" dirty="0" err="1" smtClean="0"/>
              <a:t>Modelica.Mechanics</a:t>
            </a:r>
            <a:r>
              <a:rPr lang="en-US" sz="1800" dirty="0" smtClean="0"/>
              <a:t>, </a:t>
            </a:r>
            <a:r>
              <a:rPr lang="en-US" sz="1800" dirty="0" err="1" smtClean="0"/>
              <a:t>Modelica.Thermal</a:t>
            </a:r>
            <a:r>
              <a:rPr lang="en-US" sz="1800" dirty="0" smtClean="0"/>
              <a:t> (and some others)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99ED7C-77A2-42FA-81A7-FA706B6D2BF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CyberneticaLib - Offshore process modeling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286375" y="1174750"/>
            <a:ext cx="3786188" cy="5183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Implemented in </a:t>
            </a:r>
            <a:r>
              <a:rPr lang="en-US" sz="1800" dirty="0" err="1" smtClean="0"/>
              <a:t>Modelica</a:t>
            </a:r>
            <a:r>
              <a:rPr lang="en-US" sz="1800" dirty="0" smtClean="0"/>
              <a:t> using </a:t>
            </a:r>
            <a:r>
              <a:rPr lang="en-US" sz="1800" dirty="0" err="1" smtClean="0"/>
              <a:t>Dymola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Inspiration from </a:t>
            </a:r>
            <a:r>
              <a:rPr lang="en-US" sz="1600" i="1" dirty="0" err="1" smtClean="0"/>
              <a:t>Modelica</a:t>
            </a:r>
            <a:r>
              <a:rPr lang="en-US" sz="1600" i="1" dirty="0" smtClean="0"/>
              <a:t> Standard Library</a:t>
            </a:r>
            <a:r>
              <a:rPr lang="en-US" sz="1600" dirty="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1200" dirty="0" smtClean="0"/>
              <a:t>Fluid properties as in </a:t>
            </a:r>
            <a:r>
              <a:rPr lang="en-US" sz="1200" i="1" dirty="0" err="1" smtClean="0"/>
              <a:t>Modelica.Media</a:t>
            </a:r>
            <a:endParaRPr lang="en-US" sz="1200" i="1" dirty="0" smtClean="0"/>
          </a:p>
          <a:p>
            <a:pPr lvl="2">
              <a:lnSpc>
                <a:spcPct val="80000"/>
              </a:lnSpc>
            </a:pPr>
            <a:r>
              <a:rPr lang="en-US" sz="1200" dirty="0" smtClean="0"/>
              <a:t>Connectors, etc. as in </a:t>
            </a:r>
            <a:r>
              <a:rPr lang="en-US" sz="1200" i="1" dirty="0" err="1" smtClean="0"/>
              <a:t>Modelica.Fluid</a:t>
            </a:r>
            <a:endParaRPr lang="en-US" sz="1200" i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Developed generic unit models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Models built for online applications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Avoid discontinuities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Balanced complexity - fast and accurate enough for the purpose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Avoided implicit equations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 smtClean="0"/>
              <a:t>Use of ‘semi-physical’ nodes between flow-setting devices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 smtClean="0"/>
              <a:t>‘Manual’ inversion of selected functions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 smtClean="0"/>
              <a:t>...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Servomøtet 2008</a:t>
            </a:r>
            <a:endParaRPr lang="en-US" dirty="0"/>
          </a:p>
        </p:txBody>
      </p:sp>
      <p:sp>
        <p:nvSpPr>
          <p:cNvPr id="2560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4B55B0-91FB-4AB5-AC43-1C97F17A56BA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214438"/>
            <a:ext cx="4992688" cy="4714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071938"/>
            <a:ext cx="3248025" cy="262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139719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57188" y="3048161"/>
            <a:ext cx="8678862" cy="9286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Outline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Advanced modeling tools in NMPC applications</a:t>
            </a:r>
          </a:p>
          <a:p>
            <a:r>
              <a:rPr lang="en-US" dirty="0" smtClean="0"/>
              <a:t>Software integration</a:t>
            </a:r>
          </a:p>
          <a:p>
            <a:pPr lvl="1"/>
            <a:r>
              <a:rPr lang="en-US" dirty="0" err="1" smtClean="0"/>
              <a:t>Dymola</a:t>
            </a:r>
            <a:r>
              <a:rPr lang="en-US" dirty="0" smtClean="0"/>
              <a:t>/</a:t>
            </a:r>
            <a:r>
              <a:rPr lang="en-US" dirty="0" err="1" smtClean="0"/>
              <a:t>Modelica</a:t>
            </a:r>
            <a:r>
              <a:rPr lang="en-US" dirty="0" smtClean="0"/>
              <a:t> and </a:t>
            </a:r>
            <a:r>
              <a:rPr lang="en-US" dirty="0" err="1" smtClean="0"/>
              <a:t>Cybernetica</a:t>
            </a:r>
            <a:r>
              <a:rPr lang="en-US" dirty="0" smtClean="0"/>
              <a:t> CENIT</a:t>
            </a:r>
          </a:p>
          <a:p>
            <a:r>
              <a:rPr lang="en-US" dirty="0" smtClean="0"/>
              <a:t>Modeling issues</a:t>
            </a:r>
          </a:p>
          <a:p>
            <a:pPr lvl="1"/>
            <a:r>
              <a:rPr lang="en-US" dirty="0" smtClean="0"/>
              <a:t>Thermodynamics, networks</a:t>
            </a:r>
          </a:p>
          <a:p>
            <a:r>
              <a:rPr lang="en-US" dirty="0" smtClean="0"/>
              <a:t>Two case studies </a:t>
            </a:r>
          </a:p>
          <a:p>
            <a:pPr lvl="1"/>
            <a:r>
              <a:rPr lang="en-US" dirty="0" smtClean="0"/>
              <a:t>Offshore oil and gas production, estimation and NMPC</a:t>
            </a:r>
          </a:p>
          <a:p>
            <a:r>
              <a:rPr lang="en-US" dirty="0" smtClean="0"/>
              <a:t>Summary and conclusions </a:t>
            </a:r>
          </a:p>
          <a:p>
            <a:pPr lvl="1"/>
            <a:endParaRPr lang="en-US" dirty="0" smtClean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D72666E-86C9-4004-B594-DE1766331BC2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463 L -1.66667E-6 0.1407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Cases: Offshore oil and gas processing plants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4925" y="1125538"/>
            <a:ext cx="6680215" cy="5183187"/>
          </a:xfrm>
        </p:spPr>
        <p:txBody>
          <a:bodyPr/>
          <a:lstStyle/>
          <a:p>
            <a:r>
              <a:rPr lang="en-US" noProof="0" dirty="0" smtClean="0"/>
              <a:t>Feed-stream</a:t>
            </a:r>
          </a:p>
          <a:p>
            <a:pPr lvl="1"/>
            <a:r>
              <a:rPr lang="en-US" noProof="0" dirty="0" smtClean="0"/>
              <a:t>Oil, gas and water from underground reservoirs (wells)</a:t>
            </a:r>
          </a:p>
          <a:p>
            <a:r>
              <a:rPr lang="en-US" noProof="0" dirty="0" smtClean="0"/>
              <a:t>Tasks of offshore platforms:</a:t>
            </a:r>
          </a:p>
          <a:p>
            <a:pPr lvl="1"/>
            <a:r>
              <a:rPr lang="en-US" sz="2200" noProof="0" dirty="0" smtClean="0"/>
              <a:t>Separate oil – gas – water, export oil and gas</a:t>
            </a:r>
          </a:p>
          <a:p>
            <a:pPr lvl="1"/>
            <a:r>
              <a:rPr lang="en-US" sz="2200" noProof="0" dirty="0" smtClean="0"/>
              <a:t>Compress gas (for export or re-injection)</a:t>
            </a:r>
          </a:p>
          <a:p>
            <a:pPr lvl="1"/>
            <a:r>
              <a:rPr lang="en-US" sz="2200" noProof="0" dirty="0" smtClean="0"/>
              <a:t>Handle variations in feed-stream</a:t>
            </a:r>
          </a:p>
          <a:p>
            <a:r>
              <a:rPr lang="en-US" noProof="0" dirty="0" smtClean="0"/>
              <a:t>Main process units</a:t>
            </a:r>
          </a:p>
          <a:p>
            <a:pPr lvl="1"/>
            <a:r>
              <a:rPr lang="en-US" sz="2200" noProof="0" dirty="0" smtClean="0"/>
              <a:t>Separators</a:t>
            </a:r>
          </a:p>
          <a:p>
            <a:pPr lvl="1"/>
            <a:r>
              <a:rPr lang="en-US" sz="2200" noProof="0" dirty="0" smtClean="0"/>
              <a:t>Compressors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FBA605C-5DAA-42BB-9220-CFE7C143E551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5" name="Picture 5" descr="http://www.hydro.com/library/images/our_business/oil_energy/grane_200.jpg"/>
          <p:cNvPicPr>
            <a:picLocks noChangeAspect="1" noChangeArrowheads="1"/>
          </p:cNvPicPr>
          <p:nvPr/>
        </p:nvPicPr>
        <p:blipFill>
          <a:blip r:embed="rId3" r:link="rId4"/>
          <a:stretch>
            <a:fillRect/>
          </a:stretch>
        </p:blipFill>
        <p:spPr bwMode="auto">
          <a:xfrm>
            <a:off x="6858016" y="1109662"/>
            <a:ext cx="2119297" cy="281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0" smtClean="0"/>
              <a:t>Case 1: State and parameter estimation</a:t>
            </a:r>
            <a:r>
              <a:rPr lang="en-US" noProof="0" smtClean="0"/>
              <a:t/>
            </a:r>
            <a:br>
              <a:rPr lang="en-US" noProof="0" smtClean="0"/>
            </a:br>
            <a:r>
              <a:rPr lang="en-US" sz="2400" noProof="0" smtClean="0"/>
              <a:t> Oil-(water)-gas separation, gas compression</a:t>
            </a:r>
            <a:endParaRPr lang="en-US" noProof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B23072B-F98D-4F83-8318-D122F126F14B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6" name="Picture 5" descr="gra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188251"/>
            <a:ext cx="3749670" cy="2812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629" name="Content Placeholder 6"/>
          <p:cNvSpPr>
            <a:spLocks noGrp="1"/>
          </p:cNvSpPr>
          <p:nvPr>
            <p:ph idx="1"/>
          </p:nvPr>
        </p:nvSpPr>
        <p:spPr>
          <a:xfrm>
            <a:off x="34925" y="1071546"/>
            <a:ext cx="9001125" cy="5183187"/>
          </a:xfrm>
        </p:spPr>
        <p:txBody>
          <a:bodyPr/>
          <a:lstStyle/>
          <a:p>
            <a:r>
              <a:rPr lang="en-US" sz="2400" noProof="0" dirty="0" smtClean="0"/>
              <a:t>Challenges</a:t>
            </a:r>
          </a:p>
          <a:p>
            <a:pPr lvl="1"/>
            <a:r>
              <a:rPr lang="en-US" sz="2000" noProof="0" dirty="0" smtClean="0"/>
              <a:t>Plant is rather well instrumented, </a:t>
            </a:r>
            <a:br>
              <a:rPr lang="en-US" sz="2000" noProof="0" dirty="0" smtClean="0"/>
            </a:br>
            <a:r>
              <a:rPr lang="en-US" sz="2000" noProof="0" dirty="0" smtClean="0"/>
              <a:t>but hard to get an overall view</a:t>
            </a:r>
          </a:p>
          <a:p>
            <a:pPr lvl="1"/>
            <a:r>
              <a:rPr lang="en-US" sz="2000" noProof="0" dirty="0" smtClean="0"/>
              <a:t>Flow measurements in various units</a:t>
            </a:r>
          </a:p>
          <a:p>
            <a:pPr lvl="1"/>
            <a:r>
              <a:rPr lang="en-US" sz="2000" noProof="0" dirty="0" smtClean="0"/>
              <a:t>Inconsistencies in flow measurements</a:t>
            </a:r>
          </a:p>
          <a:p>
            <a:pPr lvl="2"/>
            <a:r>
              <a:rPr lang="en-US" sz="1600" noProof="0" dirty="0" smtClean="0"/>
              <a:t>Inlet multiphase flow measurements</a:t>
            </a:r>
          </a:p>
          <a:p>
            <a:endParaRPr lang="en-US" sz="2400" noProof="0" dirty="0" smtClean="0"/>
          </a:p>
          <a:p>
            <a:r>
              <a:rPr lang="en-US" sz="2400" noProof="0" dirty="0" smtClean="0"/>
              <a:t>Possible applications</a:t>
            </a:r>
          </a:p>
          <a:p>
            <a:pPr lvl="1"/>
            <a:r>
              <a:rPr lang="en-US" sz="2000" noProof="0" dirty="0" smtClean="0"/>
              <a:t>Get a ‘balanced’ picture of process state from measurements</a:t>
            </a:r>
          </a:p>
          <a:p>
            <a:pPr lvl="1"/>
            <a:r>
              <a:rPr lang="en-US" sz="2000" dirty="0" smtClean="0"/>
              <a:t>Fault detection</a:t>
            </a:r>
            <a:endParaRPr lang="en-US" sz="2000" noProof="0" dirty="0" smtClean="0"/>
          </a:p>
          <a:p>
            <a:pPr lvl="1"/>
            <a:r>
              <a:rPr lang="en-US" sz="2000" noProof="0" dirty="0" smtClean="0"/>
              <a:t>An up-dated simulator, ‘</a:t>
            </a:r>
            <a:r>
              <a:rPr lang="en-US" sz="2000" dirty="0" smtClean="0"/>
              <a:t>w</a:t>
            </a:r>
            <a:r>
              <a:rPr lang="en-US" sz="2000" noProof="0" dirty="0" smtClean="0"/>
              <a:t>hat-if’-scenarios</a:t>
            </a:r>
          </a:p>
          <a:p>
            <a:pPr lvl="1"/>
            <a:r>
              <a:rPr lang="en-US" sz="2000" dirty="0" smtClean="0"/>
              <a:t>Optimization, de-bottlenecking</a:t>
            </a:r>
            <a:endParaRPr lang="en-US" sz="2000" noProof="0" dirty="0" smtClean="0"/>
          </a:p>
          <a:p>
            <a:pPr lvl="1"/>
            <a:r>
              <a:rPr lang="en-US" sz="2000" noProof="0" dirty="0" smtClean="0"/>
              <a:t>Basis for later implementation of online optimizing control (NMPC)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Cybernetica’s business idea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1773238"/>
            <a:ext cx="8286750" cy="4535487"/>
          </a:xfrm>
        </p:spPr>
        <p:txBody>
          <a:bodyPr/>
          <a:lstStyle/>
          <a:p>
            <a:pPr marL="0" indent="0">
              <a:buFontTx/>
              <a:buChar char=" "/>
            </a:pPr>
            <a:endParaRPr lang="en-US" i="1" dirty="0"/>
          </a:p>
          <a:p>
            <a:pPr marL="0" indent="0">
              <a:buFontTx/>
              <a:buChar char=" "/>
            </a:pPr>
            <a:r>
              <a:rPr lang="en-US" b="1" i="1" dirty="0"/>
              <a:t>Develop, implement and maintain </a:t>
            </a:r>
          </a:p>
          <a:p>
            <a:pPr marL="0" indent="0">
              <a:buFontTx/>
              <a:buChar char=" "/>
            </a:pPr>
            <a:r>
              <a:rPr lang="en-US" i="1" dirty="0"/>
              <a:t>specialized solutions for </a:t>
            </a:r>
          </a:p>
          <a:p>
            <a:pPr marL="0" indent="0">
              <a:buFontTx/>
              <a:buChar char=" "/>
            </a:pPr>
            <a:r>
              <a:rPr lang="en-US" b="1" i="1" dirty="0"/>
              <a:t>model-based control, supervision and optimization</a:t>
            </a:r>
          </a:p>
          <a:p>
            <a:pPr marL="0" indent="0">
              <a:buFontTx/>
              <a:buChar char=" "/>
            </a:pPr>
            <a:r>
              <a:rPr lang="en-US" i="1" dirty="0"/>
              <a:t>of selected industrial processes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604097-9763-4501-914A-100BA7AE3EBB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Topside process model overview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500688" y="1173163"/>
            <a:ext cx="3643312" cy="532765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38 dynamic states</a:t>
            </a:r>
          </a:p>
          <a:p>
            <a:pPr eaLnBrk="1" hangingPunct="1"/>
            <a:r>
              <a:rPr lang="en-US" sz="2000" dirty="0" smtClean="0"/>
              <a:t>38 active measurements</a:t>
            </a:r>
          </a:p>
          <a:p>
            <a:pPr eaLnBrk="1" hangingPunct="1"/>
            <a:r>
              <a:rPr lang="en-US" sz="2000" dirty="0" smtClean="0"/>
              <a:t>19 measured inputs</a:t>
            </a:r>
          </a:p>
          <a:p>
            <a:pPr eaLnBrk="1" hangingPunct="1"/>
            <a:r>
              <a:rPr lang="en-US" sz="2000" dirty="0" smtClean="0"/>
              <a:t>33 estimated parameters</a:t>
            </a:r>
          </a:p>
          <a:p>
            <a:pPr eaLnBrk="1" hangingPunct="1"/>
            <a:r>
              <a:rPr lang="nb-NO" sz="2000" dirty="0" smtClean="0"/>
              <a:t>True ODE model</a:t>
            </a:r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Model is stiff</a:t>
            </a:r>
          </a:p>
          <a:p>
            <a:pPr lvl="1" eaLnBrk="1" hangingPunct="1"/>
            <a:r>
              <a:rPr lang="en-US" sz="1600" dirty="0" smtClean="0"/>
              <a:t>Used implicit, variable step-</a:t>
            </a:r>
            <a:br>
              <a:rPr lang="en-US" sz="1600" dirty="0" smtClean="0"/>
            </a:br>
            <a:r>
              <a:rPr lang="en-US" sz="1600" dirty="0" smtClean="0"/>
              <a:t>length ODE solver from Sundials-suite (CVODE)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2000" dirty="0" smtClean="0"/>
              <a:t>Application CPU-time: </a:t>
            </a:r>
          </a:p>
          <a:p>
            <a:pPr lvl="1" eaLnBrk="1" hangingPunct="1"/>
            <a:r>
              <a:rPr lang="en-US" sz="1600" dirty="0" smtClean="0"/>
              <a:t>&gt; 10 times faster than real-time</a:t>
            </a:r>
          </a:p>
          <a:p>
            <a:pPr lvl="1" eaLnBrk="1" hangingPunct="1"/>
            <a:r>
              <a:rPr lang="en-US" sz="1600" dirty="0" smtClean="0"/>
              <a:t>60 sec sample interval</a:t>
            </a:r>
            <a:endParaRPr lang="en-US" sz="18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DA012A-37EC-4DEC-B26B-D6D3AFBD026F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27653" name="Picture 7" descr="paper_process"/>
          <p:cNvPicPr>
            <a:picLocks noChangeAspect="1" noChangeArrowheads="1"/>
          </p:cNvPicPr>
          <p:nvPr/>
        </p:nvPicPr>
        <p:blipFill>
          <a:blip r:embed="rId3"/>
          <a:srcRect l="11516" t="18021" r="9360" b="10724"/>
          <a:stretch>
            <a:fillRect/>
          </a:stretch>
        </p:blipFill>
        <p:spPr bwMode="auto">
          <a:xfrm>
            <a:off x="71438" y="1211263"/>
            <a:ext cx="5500687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advTm="12125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 – Parameter and state estimation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85725" y="5429250"/>
            <a:ext cx="8772525" cy="1023938"/>
          </a:xfrm>
        </p:spPr>
        <p:txBody>
          <a:bodyPr/>
          <a:lstStyle/>
          <a:p>
            <a:pPr eaLnBrk="1" hangingPunct="1"/>
            <a:r>
              <a:rPr lang="en-US" sz="1600" b="1" dirty="0" smtClean="0"/>
              <a:t>Feedback from measurements activated after 60 min.</a:t>
            </a:r>
          </a:p>
          <a:p>
            <a:pPr eaLnBrk="1" hangingPunct="1"/>
            <a:r>
              <a:rPr lang="en-US" sz="1600" dirty="0" smtClean="0"/>
              <a:t>Excerpt (one compressor stage) from a longer data set</a:t>
            </a:r>
          </a:p>
          <a:p>
            <a:pPr eaLnBrk="1" hangingPunct="1"/>
            <a:r>
              <a:rPr lang="en-US" sz="1600" dirty="0" smtClean="0"/>
              <a:t>EKF converges to no stationary error in active measurements</a:t>
            </a:r>
          </a:p>
          <a:p>
            <a:pPr eaLnBrk="1" hangingPunct="1"/>
            <a:endParaRPr lang="en-US" sz="1600" dirty="0" smtClean="0"/>
          </a:p>
        </p:txBody>
      </p:sp>
      <p:sp>
        <p:nvSpPr>
          <p:cNvPr id="2053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5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920E71-BCD4-48B2-96C3-E5FC33BE4442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5"/>
          <p:cNvGrpSpPr/>
          <p:nvPr/>
        </p:nvGrpSpPr>
        <p:grpSpPr>
          <a:xfrm>
            <a:off x="86404" y="1148696"/>
            <a:ext cx="4420558" cy="3637626"/>
            <a:chOff x="4286250" y="981074"/>
            <a:chExt cx="4929220" cy="39481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Rectangle 14"/>
            <p:cNvSpPr/>
            <p:nvPr/>
          </p:nvSpPr>
          <p:spPr>
            <a:xfrm>
              <a:off x="4286250" y="981074"/>
              <a:ext cx="4929220" cy="39481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2058" name="Picture 15" descr="paper_plot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21188" y="1071563"/>
              <a:ext cx="4722812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572000" y="1143000"/>
            <a:ext cx="4487863" cy="3643313"/>
            <a:chOff x="4500392" y="1196553"/>
            <a:chExt cx="4559307" cy="3497564"/>
          </a:xfrm>
        </p:grpSpPr>
        <p:grpSp>
          <p:nvGrpSpPr>
            <p:cNvPr id="4" name="Group 16"/>
            <p:cNvGrpSpPr/>
            <p:nvPr/>
          </p:nvGrpSpPr>
          <p:grpSpPr>
            <a:xfrm>
              <a:off x="4500596" y="1196553"/>
              <a:ext cx="4559103" cy="1660943"/>
              <a:chOff x="2312951" y="1285860"/>
              <a:chExt cx="5286412" cy="207170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Rectangle 17"/>
              <p:cNvSpPr/>
              <p:nvPr/>
            </p:nvSpPr>
            <p:spPr>
              <a:xfrm>
                <a:off x="2312951" y="1285860"/>
                <a:ext cx="5286412" cy="2071702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5"/>
              <a:stretch>
                <a:fillRect/>
              </a:stretch>
            </p:blipFill>
            <p:spPr bwMode="auto">
              <a:xfrm>
                <a:off x="2384424" y="1382929"/>
                <a:ext cx="5030483" cy="18607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" name="Group 19"/>
            <p:cNvGrpSpPr/>
            <p:nvPr/>
          </p:nvGrpSpPr>
          <p:grpSpPr>
            <a:xfrm>
              <a:off x="4500392" y="3033173"/>
              <a:ext cx="4559103" cy="1660944"/>
              <a:chOff x="1270663" y="3827103"/>
              <a:chExt cx="5286412" cy="207170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Rectangle 20"/>
              <p:cNvSpPr/>
              <p:nvPr/>
            </p:nvSpPr>
            <p:spPr>
              <a:xfrm>
                <a:off x="1270663" y="3827103"/>
                <a:ext cx="5286412" cy="2071703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417646" y="3929066"/>
                <a:ext cx="5048250" cy="1819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808538" y="4856163"/>
            <a:ext cx="425132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85725" y="4856163"/>
            <a:ext cx="1792288" cy="430212"/>
            <a:chOff x="1050918" y="5859485"/>
            <a:chExt cx="1806570" cy="430887"/>
          </a:xfrm>
        </p:grpSpPr>
        <p:sp>
          <p:nvSpPr>
            <p:cNvPr id="154636" name="Text Box 12"/>
            <p:cNvSpPr txBox="1">
              <a:spLocks noChangeArrowheads="1"/>
            </p:cNvSpPr>
            <p:nvPr/>
          </p:nvSpPr>
          <p:spPr bwMode="auto">
            <a:xfrm>
              <a:off x="1050918" y="5859485"/>
              <a:ext cx="1806570" cy="430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tabLst>
                  <a:tab pos="630238" algn="l"/>
                </a:tabLst>
                <a:defRPr/>
              </a:pPr>
              <a:r>
                <a:rPr lang="nb-NO" sz="1100" dirty="0"/>
                <a:t>	Measurement</a:t>
              </a:r>
              <a:br>
                <a:rPr lang="nb-NO" sz="1100" dirty="0"/>
              </a:br>
              <a:r>
                <a:rPr lang="nb-NO" sz="1100" dirty="0"/>
                <a:t>	Estimated</a:t>
              </a:r>
              <a:endParaRPr lang="en-US" sz="1200" dirty="0"/>
            </a:p>
          </p:txBody>
        </p:sp>
        <p:sp>
          <p:nvSpPr>
            <p:cNvPr id="2062" name="Line 11"/>
            <p:cNvSpPr>
              <a:spLocks noChangeShapeType="1"/>
            </p:cNvSpPr>
            <p:nvPr/>
          </p:nvSpPr>
          <p:spPr bwMode="auto">
            <a:xfrm>
              <a:off x="1142976" y="6000768"/>
              <a:ext cx="504825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Line 13"/>
            <p:cNvSpPr>
              <a:spLocks noChangeShapeType="1"/>
            </p:cNvSpPr>
            <p:nvPr/>
          </p:nvSpPr>
          <p:spPr bwMode="auto">
            <a:xfrm>
              <a:off x="1142976" y="6143644"/>
              <a:ext cx="504825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041900" y="3429000"/>
          <a:ext cx="1744663" cy="336550"/>
        </p:xfrm>
        <a:graphic>
          <a:graphicData uri="http://schemas.openxmlformats.org/presentationml/2006/ole">
            <p:oleObj spid="_x0000_s54274" name="Equation" r:id="rId7" imgW="1333440" imgH="253800" progId="">
              <p:embed/>
            </p:oleObj>
          </a:graphicData>
        </a:graphic>
      </p:graphicFrame>
    </p:spTree>
  </p:cSld>
  <p:clrMapOvr>
    <a:masterClrMapping/>
  </p:clrMapOvr>
  <p:transition advTm="149031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0" smtClean="0"/>
              <a:t>Case 2: NMPC for disturbance rejection</a:t>
            </a:r>
            <a:r>
              <a:rPr lang="en-US" noProof="0" smtClean="0"/>
              <a:t/>
            </a:r>
            <a:br>
              <a:rPr lang="en-US" noProof="0" smtClean="0"/>
            </a:br>
            <a:r>
              <a:rPr lang="en-US" sz="2400" noProof="0" smtClean="0"/>
              <a:t>Separation of oil, water and gas</a:t>
            </a:r>
            <a:endParaRPr lang="en-US" noProof="0" smtClean="0"/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noProof="0" smtClean="0"/>
              <a:t>Aim: Reduce effect of ‘slugs’ in inlet flows by</a:t>
            </a:r>
            <a:br>
              <a:rPr lang="en-US" sz="2000" noProof="0" smtClean="0"/>
            </a:br>
            <a:r>
              <a:rPr lang="en-US" sz="2000" noProof="0" smtClean="0"/>
              <a:t>exploiting buffer tank capacity</a:t>
            </a:r>
            <a:r>
              <a:rPr lang="en-US" sz="2400" noProof="0" smtClean="0"/>
              <a:t> </a:t>
            </a:r>
          </a:p>
          <a:p>
            <a:r>
              <a:rPr lang="en-US" sz="2000" noProof="0" smtClean="0"/>
              <a:t>Simulation study, based on/tuned to real </a:t>
            </a:r>
            <a:br>
              <a:rPr lang="en-US" sz="2000" noProof="0" smtClean="0"/>
            </a:br>
            <a:r>
              <a:rPr lang="en-US" sz="2000" noProof="0" smtClean="0"/>
              <a:t>process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867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0A7B100-E75B-4456-A1E5-8FC03159F697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326662" name="Picture 6" descr="heimd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43188"/>
            <a:ext cx="6537325" cy="3444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http://www.hydro.com/library/images/press_room/news/2006_06/heimdal_300x2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125538"/>
            <a:ext cx="3178166" cy="2976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NMPC structure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4925" y="1071563"/>
            <a:ext cx="9001125" cy="51831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 noProof="0" dirty="0" smtClean="0"/>
              <a:t>~14 Controlled Variables (CV)</a:t>
            </a:r>
          </a:p>
          <a:p>
            <a:pPr>
              <a:lnSpc>
                <a:spcPct val="80000"/>
              </a:lnSpc>
            </a:pPr>
            <a:r>
              <a:rPr lang="en-US" sz="1600" noProof="0" dirty="0" smtClean="0"/>
              <a:t>Controlled to </a:t>
            </a:r>
            <a:r>
              <a:rPr lang="en-US" sz="1600" noProof="0" dirty="0" err="1" smtClean="0"/>
              <a:t>setpoint</a:t>
            </a:r>
            <a:r>
              <a:rPr lang="en-US" sz="1600" noProof="0" dirty="0" smtClean="0"/>
              <a:t> (6)</a:t>
            </a:r>
          </a:p>
          <a:p>
            <a:pPr lvl="1">
              <a:lnSpc>
                <a:spcPct val="80000"/>
              </a:lnSpc>
            </a:pPr>
            <a:r>
              <a:rPr lang="en-US" sz="1400" noProof="0" dirty="0" smtClean="0"/>
              <a:t>Separator levels of oil and water</a:t>
            </a:r>
          </a:p>
          <a:p>
            <a:pPr>
              <a:lnSpc>
                <a:spcPct val="80000"/>
              </a:lnSpc>
            </a:pPr>
            <a:r>
              <a:rPr lang="en-US" sz="1600" noProof="0" dirty="0" smtClean="0"/>
              <a:t>6 variables controlled within limits</a:t>
            </a:r>
          </a:p>
          <a:p>
            <a:pPr>
              <a:lnSpc>
                <a:spcPct val="80000"/>
              </a:lnSpc>
            </a:pPr>
            <a:r>
              <a:rPr lang="en-US" sz="1600" noProof="0" dirty="0" smtClean="0"/>
              <a:t>Rate-of-change</a:t>
            </a:r>
          </a:p>
          <a:p>
            <a:pPr lvl="1">
              <a:lnSpc>
                <a:spcPct val="80000"/>
              </a:lnSpc>
            </a:pPr>
            <a:r>
              <a:rPr lang="en-US" sz="1400" noProof="0" dirty="0" smtClean="0"/>
              <a:t>Exit oil flow </a:t>
            </a:r>
          </a:p>
          <a:p>
            <a:pPr lvl="1">
              <a:lnSpc>
                <a:spcPct val="80000"/>
              </a:lnSpc>
            </a:pPr>
            <a:r>
              <a:rPr lang="en-US" sz="1400" noProof="0" dirty="0" smtClean="0"/>
              <a:t>Exit glycol concentration in water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noProof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noProof="0" dirty="0" smtClean="0"/>
              <a:t>6 Manipulated Variables (MV)</a:t>
            </a:r>
          </a:p>
          <a:p>
            <a:pPr>
              <a:lnSpc>
                <a:spcPct val="80000"/>
              </a:lnSpc>
            </a:pPr>
            <a:r>
              <a:rPr lang="en-US" sz="1600" noProof="0" dirty="0" err="1" smtClean="0"/>
              <a:t>Setpoints</a:t>
            </a:r>
            <a:r>
              <a:rPr lang="en-US" sz="1600" noProof="0" dirty="0" smtClean="0"/>
              <a:t> of PID </a:t>
            </a:r>
            <a:r>
              <a:rPr lang="en-US" sz="1600" dirty="0" smtClean="0"/>
              <a:t>controllers</a:t>
            </a:r>
            <a:r>
              <a:rPr lang="en-US" sz="1600" noProof="0" dirty="0" smtClean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1400" noProof="0" dirty="0" smtClean="0"/>
              <a:t>Oil levels</a:t>
            </a:r>
          </a:p>
          <a:p>
            <a:pPr lvl="1">
              <a:lnSpc>
                <a:spcPct val="80000"/>
              </a:lnSpc>
            </a:pPr>
            <a:r>
              <a:rPr lang="en-US" sz="1400" noProof="0" dirty="0" smtClean="0"/>
              <a:t>Water levels</a:t>
            </a:r>
          </a:p>
          <a:p>
            <a:pPr>
              <a:lnSpc>
                <a:spcPct val="80000"/>
              </a:lnSpc>
            </a:pPr>
            <a:endParaRPr lang="en-US" sz="1600" noProof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noProof="0" dirty="0" smtClean="0"/>
              <a:t>Disturbance Variables (DV)</a:t>
            </a:r>
            <a:endParaRPr lang="en-US" sz="1400" noProof="0" dirty="0" smtClean="0"/>
          </a:p>
          <a:p>
            <a:pPr>
              <a:lnSpc>
                <a:spcPct val="80000"/>
              </a:lnSpc>
            </a:pPr>
            <a:r>
              <a:rPr lang="en-US" sz="1600" noProof="0" dirty="0" smtClean="0"/>
              <a:t>Estimated inflow rates of gas </a:t>
            </a:r>
            <a:br>
              <a:rPr lang="en-US" sz="1600" noProof="0" dirty="0" smtClean="0"/>
            </a:br>
            <a:r>
              <a:rPr lang="en-US" sz="1600" noProof="0" dirty="0" smtClean="0"/>
              <a:t>and liquid</a:t>
            </a:r>
            <a:endParaRPr lang="en-US" sz="1050" noProof="0" dirty="0" smtClean="0"/>
          </a:p>
          <a:p>
            <a:pPr>
              <a:lnSpc>
                <a:spcPct val="80000"/>
              </a:lnSpc>
            </a:pPr>
            <a:endParaRPr lang="en-US" sz="1600" noProof="0" dirty="0" smtClean="0"/>
          </a:p>
        </p:txBody>
      </p:sp>
      <p:sp>
        <p:nvSpPr>
          <p:cNvPr id="29700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DDEF11C-DDDE-4B76-9AED-612ABE9BB06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2970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00675" y="1125538"/>
            <a:ext cx="3743325" cy="51831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 noProof="0" dirty="0" smtClean="0"/>
              <a:t>Some properties</a:t>
            </a:r>
          </a:p>
          <a:p>
            <a:pPr>
              <a:lnSpc>
                <a:spcPct val="80000"/>
              </a:lnSpc>
            </a:pPr>
            <a:r>
              <a:rPr lang="en-US" sz="1600" noProof="0" dirty="0" smtClean="0"/>
              <a:t>ODE model has 29 states</a:t>
            </a:r>
          </a:p>
          <a:p>
            <a:pPr>
              <a:lnSpc>
                <a:spcPct val="80000"/>
              </a:lnSpc>
            </a:pPr>
            <a:r>
              <a:rPr lang="en-US" sz="1600" noProof="0" dirty="0" smtClean="0"/>
              <a:t>Not very stiff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F</a:t>
            </a:r>
            <a:r>
              <a:rPr lang="en-US" sz="1400" noProof="0" dirty="0" err="1" smtClean="0"/>
              <a:t>orward</a:t>
            </a:r>
            <a:r>
              <a:rPr lang="en-US" sz="1400" noProof="0" dirty="0" smtClean="0"/>
              <a:t> Euler ODE solver</a:t>
            </a:r>
          </a:p>
          <a:p>
            <a:pPr lvl="1">
              <a:lnSpc>
                <a:spcPct val="80000"/>
              </a:lnSpc>
            </a:pPr>
            <a:endParaRPr lang="en-US" sz="1400" noProof="0" dirty="0" smtClean="0"/>
          </a:p>
          <a:p>
            <a:pPr>
              <a:lnSpc>
                <a:spcPct val="80000"/>
              </a:lnSpc>
            </a:pPr>
            <a:r>
              <a:rPr lang="en-US" sz="1600" noProof="0" dirty="0" smtClean="0"/>
              <a:t>Application (</a:t>
            </a:r>
            <a:r>
              <a:rPr lang="en-US" sz="1600" noProof="0" dirty="0" err="1" smtClean="0"/>
              <a:t>estimation+NMPC</a:t>
            </a:r>
            <a:r>
              <a:rPr lang="en-US" sz="1600" noProof="0" dirty="0" smtClean="0"/>
              <a:t>) faster than five times real time</a:t>
            </a:r>
          </a:p>
          <a:p>
            <a:pPr>
              <a:lnSpc>
                <a:spcPct val="80000"/>
              </a:lnSpc>
            </a:pPr>
            <a:r>
              <a:rPr lang="en-US" sz="1600" noProof="0" dirty="0" smtClean="0"/>
              <a:t>Sample interval 6s</a:t>
            </a:r>
          </a:p>
          <a:p>
            <a:pPr>
              <a:lnSpc>
                <a:spcPct val="80000"/>
              </a:lnSpc>
            </a:pPr>
            <a:endParaRPr lang="en-US" sz="1600" noProof="0" dirty="0" smtClean="0"/>
          </a:p>
          <a:p>
            <a:pPr>
              <a:lnSpc>
                <a:spcPct val="80000"/>
              </a:lnSpc>
            </a:pPr>
            <a:endParaRPr lang="en-US" sz="1600" noProof="0" dirty="0" smtClean="0"/>
          </a:p>
          <a:p>
            <a:pPr>
              <a:lnSpc>
                <a:spcPct val="80000"/>
              </a:lnSpc>
              <a:buNone/>
            </a:pPr>
            <a:r>
              <a:rPr lang="en-US" sz="1800" b="1" noProof="0" dirty="0" smtClean="0"/>
              <a:t>Comparison with C model</a:t>
            </a:r>
          </a:p>
          <a:p>
            <a:r>
              <a:rPr lang="en-US" sz="1600" noProof="0" dirty="0" smtClean="0"/>
              <a:t>Pure Modelica model:</a:t>
            </a:r>
          </a:p>
          <a:p>
            <a:pPr lvl="1"/>
            <a:r>
              <a:rPr lang="en-US" sz="1200" noProof="0" dirty="0" smtClean="0"/>
              <a:t>CPU time ~ 2 x ’pure C’</a:t>
            </a:r>
          </a:p>
          <a:p>
            <a:r>
              <a:rPr lang="en-US" sz="1600" noProof="0" dirty="0" smtClean="0"/>
              <a:t>Modelica model with functions in C: </a:t>
            </a:r>
          </a:p>
          <a:p>
            <a:pPr lvl="1"/>
            <a:r>
              <a:rPr lang="en-US" sz="1200" noProof="0" dirty="0" smtClean="0"/>
              <a:t>CPU time &lt; 1.2 x ’pure C’</a:t>
            </a:r>
            <a:br>
              <a:rPr lang="en-US" sz="1200" noProof="0" dirty="0" smtClean="0"/>
            </a:br>
            <a:endParaRPr lang="en-US" sz="1200" noProof="0" dirty="0" smtClean="0"/>
          </a:p>
        </p:txBody>
      </p:sp>
      <p:pic>
        <p:nvPicPr>
          <p:cNvPr id="328709" name="Picture 9" descr="6228-000628"/>
          <p:cNvPicPr>
            <a:picLocks noChangeAspect="1" noChangeArrowheads="1"/>
          </p:cNvPicPr>
          <p:nvPr/>
        </p:nvPicPr>
        <p:blipFill>
          <a:blip r:embed="rId3"/>
          <a:srcRect l="10709" t="-24" r="7086"/>
          <a:stretch>
            <a:fillRect/>
          </a:stretch>
        </p:blipFill>
        <p:spPr bwMode="auto">
          <a:xfrm>
            <a:off x="3851275" y="1196975"/>
            <a:ext cx="13684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7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7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7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7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Results with slugging feed</a:t>
            </a:r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5621F3F-14DB-4016-8624-95210940F23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76" name="Rectangle 1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77" name="Picture 1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357298"/>
            <a:ext cx="5715040" cy="41346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4"/>
          <p:cNvGrpSpPr/>
          <p:nvPr/>
        </p:nvGrpSpPr>
        <p:grpSpPr>
          <a:xfrm>
            <a:off x="1714480" y="5572140"/>
            <a:ext cx="1285885" cy="461665"/>
            <a:chOff x="6357949" y="1142984"/>
            <a:chExt cx="1285885" cy="461665"/>
          </a:xfrm>
        </p:grpSpPr>
        <p:sp>
          <p:nvSpPr>
            <p:cNvPr id="330757" name="Text Box 5"/>
            <p:cNvSpPr txBox="1">
              <a:spLocks noChangeArrowheads="1"/>
            </p:cNvSpPr>
            <p:nvPr/>
          </p:nvSpPr>
          <p:spPr bwMode="auto">
            <a:xfrm>
              <a:off x="6357949" y="1142984"/>
              <a:ext cx="1285885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b-NO" sz="1200" dirty="0" smtClean="0">
                  <a:solidFill>
                    <a:srgbClr val="0000FF"/>
                  </a:solidFill>
                  <a:cs typeface="+mn-cs"/>
                </a:rPr>
                <a:t>            No </a:t>
              </a:r>
              <a:r>
                <a:rPr lang="nb-NO" sz="1200" dirty="0">
                  <a:solidFill>
                    <a:srgbClr val="0000FF"/>
                  </a:solidFill>
                  <a:cs typeface="+mn-cs"/>
                </a:rPr>
                <a:t>MPC</a:t>
              </a:r>
            </a:p>
            <a:p>
              <a:pPr>
                <a:defRPr/>
              </a:pPr>
              <a:r>
                <a:rPr lang="nb-NO" sz="1200" dirty="0">
                  <a:solidFill>
                    <a:srgbClr val="0000FF"/>
                  </a:solidFill>
                  <a:cs typeface="+mn-cs"/>
                </a:rPr>
                <a:t>          </a:t>
              </a:r>
              <a:r>
                <a:rPr lang="nb-NO" sz="1200" dirty="0" smtClean="0">
                  <a:solidFill>
                    <a:srgbClr val="0000FF"/>
                  </a:solidFill>
                  <a:cs typeface="+mn-cs"/>
                </a:rPr>
                <a:t>  MPC</a:t>
              </a:r>
              <a:endParaRPr lang="en-US" sz="1200" dirty="0">
                <a:solidFill>
                  <a:srgbClr val="0000FF"/>
                </a:solidFill>
                <a:cs typeface="+mn-cs"/>
              </a:endParaRPr>
            </a:p>
          </p:txBody>
        </p:sp>
        <p:sp>
          <p:nvSpPr>
            <p:cNvPr id="30729" name="Line 6"/>
            <p:cNvSpPr>
              <a:spLocks noChangeShapeType="1"/>
            </p:cNvSpPr>
            <p:nvPr/>
          </p:nvSpPr>
          <p:spPr bwMode="auto">
            <a:xfrm>
              <a:off x="6502412" y="1295329"/>
              <a:ext cx="28575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endParaRPr lang="en-US">
                <a:solidFill>
                  <a:srgbClr val="0066FF"/>
                </a:solidFill>
              </a:endParaRPr>
            </a:p>
          </p:txBody>
        </p:sp>
        <p:sp>
          <p:nvSpPr>
            <p:cNvPr id="30730" name="Line 7"/>
            <p:cNvSpPr>
              <a:spLocks noChangeShapeType="1"/>
            </p:cNvSpPr>
            <p:nvPr/>
          </p:nvSpPr>
          <p:spPr bwMode="auto">
            <a:xfrm>
              <a:off x="6502412" y="1460268"/>
              <a:ext cx="28575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58522" tIns="29261" rIns="58522" bIns="29261"/>
            <a:lstStyle/>
            <a:p>
              <a:endParaRPr lang="en-US">
                <a:solidFill>
                  <a:srgbClr val="0066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57188" y="4000504"/>
            <a:ext cx="8678862" cy="9286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Outline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Advanced modeling tools in NMPC applications</a:t>
            </a:r>
          </a:p>
          <a:p>
            <a:r>
              <a:rPr lang="en-US" dirty="0" smtClean="0"/>
              <a:t>Software integration</a:t>
            </a:r>
          </a:p>
          <a:p>
            <a:pPr lvl="1"/>
            <a:r>
              <a:rPr lang="en-US" dirty="0" err="1" smtClean="0"/>
              <a:t>Dymola</a:t>
            </a:r>
            <a:r>
              <a:rPr lang="en-US" dirty="0" smtClean="0"/>
              <a:t>/</a:t>
            </a:r>
            <a:r>
              <a:rPr lang="en-US" dirty="0" err="1" smtClean="0"/>
              <a:t>Modelica</a:t>
            </a:r>
            <a:r>
              <a:rPr lang="en-US" dirty="0" smtClean="0"/>
              <a:t> and </a:t>
            </a:r>
            <a:r>
              <a:rPr lang="en-US" dirty="0" err="1" smtClean="0"/>
              <a:t>Cybernetica</a:t>
            </a:r>
            <a:r>
              <a:rPr lang="en-US" dirty="0" smtClean="0"/>
              <a:t> CENIT</a:t>
            </a:r>
          </a:p>
          <a:p>
            <a:r>
              <a:rPr lang="en-US" dirty="0" smtClean="0"/>
              <a:t>Modeling issues</a:t>
            </a:r>
          </a:p>
          <a:p>
            <a:pPr lvl="1"/>
            <a:r>
              <a:rPr lang="en-US" dirty="0" smtClean="0"/>
              <a:t>Thermodynamics, networks</a:t>
            </a:r>
          </a:p>
          <a:p>
            <a:r>
              <a:rPr lang="en-US" dirty="0" smtClean="0"/>
              <a:t>Two case studies </a:t>
            </a:r>
          </a:p>
          <a:p>
            <a:pPr lvl="1"/>
            <a:r>
              <a:rPr lang="en-US" dirty="0" smtClean="0"/>
              <a:t>Offshore oil and gas production, estimation and NMPC</a:t>
            </a:r>
          </a:p>
          <a:p>
            <a:r>
              <a:rPr lang="en-US" dirty="0" smtClean="0"/>
              <a:t>Summary and conclusions </a:t>
            </a:r>
          </a:p>
          <a:p>
            <a:pPr lvl="1"/>
            <a:endParaRPr lang="en-US" dirty="0" smtClean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D72666E-86C9-4004-B594-DE1766331BC2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926 L -1.66667E-6 0.141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Experiences – modeling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Modelica/Dymola modeling more convenient than C</a:t>
            </a:r>
          </a:p>
          <a:p>
            <a:pPr lvl="1"/>
            <a:r>
              <a:rPr lang="en-US" noProof="0" dirty="0" smtClean="0"/>
              <a:t>High-level language</a:t>
            </a:r>
          </a:p>
          <a:p>
            <a:pPr lvl="1"/>
            <a:r>
              <a:rPr lang="en-US" noProof="0" dirty="0" smtClean="0"/>
              <a:t>Hierarchical, component-based graphical interface reflecting ‘real’ process topology</a:t>
            </a:r>
          </a:p>
          <a:p>
            <a:pPr lvl="1"/>
            <a:r>
              <a:rPr lang="en-US" noProof="0" dirty="0" smtClean="0"/>
              <a:t>Model re-use, libraries</a:t>
            </a:r>
          </a:p>
          <a:p>
            <a:pPr lvl="1"/>
            <a:r>
              <a:rPr lang="en-US" dirty="0" smtClean="0"/>
              <a:t>Modifications through inheritance</a:t>
            </a:r>
          </a:p>
          <a:p>
            <a:pPr lvl="2"/>
            <a:r>
              <a:rPr lang="en-US" noProof="0" dirty="0" smtClean="0"/>
              <a:t>Powerful, but use with care</a:t>
            </a:r>
          </a:p>
          <a:p>
            <a:endParaRPr lang="en-US" noProof="0" dirty="0" smtClean="0"/>
          </a:p>
          <a:p>
            <a:r>
              <a:rPr lang="en-US" noProof="0" dirty="0" smtClean="0"/>
              <a:t>Issues</a:t>
            </a:r>
          </a:p>
          <a:p>
            <a:pPr lvl="1"/>
            <a:r>
              <a:rPr lang="en-US" noProof="0" dirty="0" smtClean="0"/>
              <a:t>Debugging</a:t>
            </a:r>
          </a:p>
          <a:p>
            <a:pPr lvl="1"/>
            <a:r>
              <a:rPr lang="en-US" noProof="0" dirty="0" smtClean="0"/>
              <a:t>DAE initialization</a:t>
            </a:r>
          </a:p>
          <a:p>
            <a:endParaRPr lang="en-US" noProof="0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73E84D-2EE3-41AC-9E3B-EA55B367FB68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5" name="Picture 4" descr="E0000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92" y="3143248"/>
            <a:ext cx="2571750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Experiences – software integration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4925" y="1071546"/>
            <a:ext cx="9001125" cy="5183187"/>
          </a:xfrm>
        </p:spPr>
        <p:txBody>
          <a:bodyPr/>
          <a:lstStyle/>
          <a:p>
            <a:r>
              <a:rPr lang="en-US" sz="2000" noProof="0" dirty="0" smtClean="0"/>
              <a:t>Modelica model access – Dymola C-export</a:t>
            </a:r>
          </a:p>
          <a:p>
            <a:pPr lvl="1">
              <a:buFont typeface="Arial" pitchFamily="34" charset="0"/>
              <a:buChar char="+"/>
            </a:pPr>
            <a:r>
              <a:rPr lang="en-US" sz="1600" noProof="0" dirty="0" smtClean="0"/>
              <a:t>Gives efficient software (especially with Modelica functions coded in C)</a:t>
            </a:r>
          </a:p>
          <a:p>
            <a:pPr lvl="1">
              <a:buFont typeface="Arial" pitchFamily="34" charset="0"/>
              <a:buChar char="+"/>
            </a:pPr>
            <a:r>
              <a:rPr lang="en-US" sz="1600" noProof="0" dirty="0" smtClean="0"/>
              <a:t>Control system with model can be compiled on different targets</a:t>
            </a:r>
          </a:p>
          <a:p>
            <a:pPr lvl="1"/>
            <a:r>
              <a:rPr lang="en-US" sz="1600" dirty="0" smtClean="0"/>
              <a:t>Interface n</a:t>
            </a:r>
            <a:r>
              <a:rPr lang="en-US" sz="1600" noProof="0" dirty="0" err="1" smtClean="0"/>
              <a:t>ot</a:t>
            </a:r>
            <a:r>
              <a:rPr lang="en-US" sz="1600" noProof="0" dirty="0" smtClean="0"/>
              <a:t> standardized (Dymola specific)</a:t>
            </a:r>
          </a:p>
          <a:p>
            <a:pPr lvl="1"/>
            <a:endParaRPr lang="en-US" sz="1600" noProof="0" dirty="0" smtClean="0"/>
          </a:p>
          <a:p>
            <a:r>
              <a:rPr lang="en-US" sz="2000" noProof="0" dirty="0" smtClean="0"/>
              <a:t>Modelica simulation model must be prepared for software integration </a:t>
            </a:r>
          </a:p>
          <a:p>
            <a:pPr>
              <a:buNone/>
            </a:pPr>
            <a:r>
              <a:rPr lang="en-US" sz="2000" dirty="0" smtClean="0"/>
              <a:t>	(</a:t>
            </a:r>
            <a:r>
              <a:rPr lang="en-US" sz="2000" noProof="0" dirty="0" smtClean="0"/>
              <a:t>inputs and outputs must be specified)</a:t>
            </a:r>
          </a:p>
          <a:p>
            <a:pPr lvl="1"/>
            <a:r>
              <a:rPr lang="en-US" sz="1600" noProof="0" dirty="0" smtClean="0"/>
              <a:t>Modelica model: Inputs and outputs</a:t>
            </a:r>
          </a:p>
          <a:p>
            <a:pPr lvl="1"/>
            <a:r>
              <a:rPr lang="en-US" sz="1600" noProof="0" dirty="0" smtClean="0"/>
              <a:t>NMPC model: </a:t>
            </a:r>
          </a:p>
          <a:p>
            <a:pPr lvl="2"/>
            <a:r>
              <a:rPr lang="en-US" sz="1600" noProof="0" dirty="0" smtClean="0"/>
              <a:t>Inputs: control signals (MV), measured inputs (DV), estimated parameters, noise, … </a:t>
            </a:r>
          </a:p>
          <a:p>
            <a:pPr lvl="2"/>
            <a:r>
              <a:rPr lang="en-US" sz="1600" dirty="0" smtClean="0"/>
              <a:t>Outputs: </a:t>
            </a:r>
            <a:r>
              <a:rPr lang="en-US" sz="1600" noProof="0" dirty="0" smtClean="0"/>
              <a:t>measured (PV), controlled (CV), …</a:t>
            </a:r>
          </a:p>
          <a:p>
            <a:pPr lvl="1"/>
            <a:r>
              <a:rPr lang="en-US" sz="1600" noProof="0" dirty="0" smtClean="0"/>
              <a:t>Makes development and maintenance more cumbersome and error-prone than it needs to be</a:t>
            </a:r>
          </a:p>
          <a:p>
            <a:pPr lvl="1"/>
            <a:endParaRPr lang="en-US" sz="1600" noProof="0" dirty="0" smtClean="0"/>
          </a:p>
          <a:p>
            <a:r>
              <a:rPr lang="en-US" sz="2000" noProof="0" dirty="0" smtClean="0"/>
              <a:t>Desirable: Information</a:t>
            </a:r>
            <a:r>
              <a:rPr lang="en-US" sz="2000" dirty="0" smtClean="0"/>
              <a:t>&amp;structure</a:t>
            </a:r>
            <a:r>
              <a:rPr lang="en-US" sz="2000" noProof="0" dirty="0" smtClean="0"/>
              <a:t> (grouping) of inputs and outputs (and states?)</a:t>
            </a:r>
          </a:p>
          <a:p>
            <a:pPr lvl="1"/>
            <a:r>
              <a:rPr lang="en-US" sz="1600" noProof="0" dirty="0" smtClean="0"/>
              <a:t>Auto-configuration, auto-indexing – avoid specifying same information in two places</a:t>
            </a:r>
          </a:p>
          <a:p>
            <a:pPr lvl="1"/>
            <a:r>
              <a:rPr lang="en-US" sz="1600" noProof="0" dirty="0" smtClean="0"/>
              <a:t>Purpose: Tuning of NMPC and EKF, information in HMI, …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67A5FFD-FAED-4EFB-A977-6453EF19A202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7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7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4925" y="63483"/>
            <a:ext cx="9109075" cy="865187"/>
          </a:xfrm>
        </p:spPr>
        <p:txBody>
          <a:bodyPr/>
          <a:lstStyle/>
          <a:p>
            <a:r>
              <a:rPr lang="en-US" noProof="0" dirty="0" smtClean="0"/>
              <a:t>Concluding remarks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4925" y="1103333"/>
            <a:ext cx="9001125" cy="518318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 err="1" smtClean="0"/>
              <a:t>Dymola</a:t>
            </a:r>
            <a:r>
              <a:rPr lang="en-US" dirty="0" smtClean="0"/>
              <a:t> models for NMPC applications</a:t>
            </a:r>
          </a:p>
          <a:p>
            <a:pPr lvl="1"/>
            <a:r>
              <a:rPr lang="en-US" dirty="0" smtClean="0"/>
              <a:t>Case studies &amp; some ongoing ‘real’ projects: Success</a:t>
            </a:r>
          </a:p>
          <a:p>
            <a:pPr lvl="1"/>
            <a:r>
              <a:rPr lang="en-US" dirty="0" smtClean="0"/>
              <a:t>Models must be developed with care and understanding</a:t>
            </a:r>
          </a:p>
          <a:p>
            <a:pPr lvl="1"/>
            <a:r>
              <a:rPr lang="en-US" dirty="0" smtClean="0"/>
              <a:t>Project development/maintenance can become more streamlined by improvements in model interface</a:t>
            </a:r>
          </a:p>
          <a:p>
            <a:endParaRPr lang="en-US" dirty="0" smtClean="0"/>
          </a:p>
          <a:p>
            <a:r>
              <a:rPr lang="en-US" dirty="0" smtClean="0"/>
              <a:t>Conclusion </a:t>
            </a:r>
          </a:p>
          <a:p>
            <a:pPr lvl="1"/>
            <a:r>
              <a:rPr lang="en-US" dirty="0" smtClean="0"/>
              <a:t>Will continue to develop, and aim for use in more projects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580C40-161B-4701-9FA1-D44B040CE75A}" type="slidenum">
              <a:rPr lang="en-US" smtClean="0"/>
              <a:pPr/>
              <a:t>38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Acknowledgements</a:t>
            </a:r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Colleagues at 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			</a:t>
            </a:r>
            <a:r>
              <a:rPr lang="en-US" dirty="0" smtClean="0"/>
              <a:t>Research Centre in </a:t>
            </a:r>
            <a:r>
              <a:rPr lang="en-US" dirty="0" err="1" smtClean="0"/>
              <a:t>Porsgrunn</a:t>
            </a:r>
            <a:r>
              <a:rPr lang="en-US" dirty="0" smtClean="0"/>
              <a:t> for providing cases and process data</a:t>
            </a:r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0B54B9-5BBF-4FF9-BAAA-562EC2BEB3DB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Servomøtet 2008</a:t>
            </a:r>
          </a:p>
        </p:txBody>
      </p:sp>
      <p:pic>
        <p:nvPicPr>
          <p:cNvPr id="23558" name="Picture 2" descr="http://para08.idi.ntnu.no/images/StatoilHydro-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2745356"/>
            <a:ext cx="221456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670548"/>
            <a:ext cx="3547504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8" name="Rounded Rectangle 7"/>
          <p:cNvSpPr/>
          <p:nvPr/>
        </p:nvSpPr>
        <p:spPr>
          <a:xfrm>
            <a:off x="5000628" y="1500174"/>
            <a:ext cx="1143008" cy="7143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676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Cybernetica </a:t>
            </a:r>
            <a:r>
              <a:rPr lang="en-US" dirty="0" smtClean="0"/>
              <a:t>– Markets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001125" cy="1511300"/>
          </a:xfrm>
        </p:spPr>
        <p:txBody>
          <a:bodyPr/>
          <a:lstStyle/>
          <a:p>
            <a:pPr>
              <a:buFontTx/>
              <a:buNone/>
              <a:tabLst>
                <a:tab pos="1611313" algn="ctr"/>
                <a:tab pos="4486275" algn="ctr"/>
                <a:tab pos="7353300" algn="ctr"/>
              </a:tabLst>
            </a:pPr>
            <a:r>
              <a:rPr lang="en-US" dirty="0"/>
              <a:t>	Polymer industry;	</a:t>
            </a:r>
            <a:r>
              <a:rPr lang="en-US" dirty="0" smtClean="0"/>
              <a:t>Metals</a:t>
            </a:r>
            <a:r>
              <a:rPr lang="en-US" dirty="0"/>
              <a:t>;	Oil and gas</a:t>
            </a:r>
          </a:p>
          <a:p>
            <a:pPr>
              <a:tabLst>
                <a:tab pos="1611313" algn="ctr"/>
                <a:tab pos="4486275" algn="ctr"/>
                <a:tab pos="7353300" algn="ctr"/>
              </a:tabLst>
            </a:pP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CB60F3-411F-4E33-8899-4AFA4FBEC15E}" type="slidenum">
              <a:rPr lang="en-US"/>
              <a:pPr/>
              <a:t>4</a:t>
            </a:fld>
            <a:endParaRPr lang="en-US"/>
          </a:p>
        </p:txBody>
      </p:sp>
      <p:pic>
        <p:nvPicPr>
          <p:cNvPr id="73732" name="Picture 4" descr="BatchOptimize_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5163" y="1557338"/>
            <a:ext cx="2951162" cy="26860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3733" name="Picture 5" descr="PIC000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59846">
            <a:off x="204788" y="1604963"/>
            <a:ext cx="3005137" cy="2255837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3734" name="Picture 6" descr="200132228-001_r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3500438"/>
            <a:ext cx="2179637" cy="27368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3735" name="Picture 7" descr="Elektrolysehall_Sunndalsøra_sm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6167">
            <a:off x="3560763" y="3511550"/>
            <a:ext cx="2811462" cy="27257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3736" name="Picture 8" descr="MultiTune_pictur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4117">
            <a:off x="6296025" y="1552575"/>
            <a:ext cx="2519363" cy="25193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3737" name="Picture 9" descr="Cenit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6525" y="3943350"/>
            <a:ext cx="3211513" cy="21923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sz="2000" dirty="0" smtClean="0"/>
              <a:t>NMPC variables</a:t>
            </a:r>
          </a:p>
          <a:p>
            <a:r>
              <a:rPr lang="nb-NO" sz="2000" dirty="0" smtClean="0"/>
              <a:t>Dymola states are NMPC states</a:t>
            </a:r>
          </a:p>
          <a:p>
            <a:pPr lvl="1"/>
            <a:r>
              <a:rPr lang="nb-NO" sz="1600" dirty="0" smtClean="0"/>
              <a:t>Mass (pressures, levels), temperatures, ...</a:t>
            </a:r>
          </a:p>
          <a:p>
            <a:r>
              <a:rPr lang="nb-NO" sz="2000" dirty="0" smtClean="0"/>
              <a:t>Dymola inputs are</a:t>
            </a:r>
          </a:p>
          <a:p>
            <a:pPr lvl="1"/>
            <a:r>
              <a:rPr lang="nb-NO" sz="1600" dirty="0" smtClean="0"/>
              <a:t>Controlled inputs (MVs)</a:t>
            </a:r>
          </a:p>
          <a:p>
            <a:pPr lvl="2"/>
            <a:r>
              <a:rPr lang="nb-NO" sz="1400" dirty="0" smtClean="0"/>
              <a:t>Valves, pumps, ...</a:t>
            </a:r>
          </a:p>
          <a:p>
            <a:pPr lvl="1"/>
            <a:r>
              <a:rPr lang="nb-NO" sz="1600" dirty="0" smtClean="0"/>
              <a:t>Measured inputs (DVs)</a:t>
            </a:r>
          </a:p>
          <a:p>
            <a:pPr lvl="2"/>
            <a:r>
              <a:rPr lang="nb-NO" sz="1400" dirty="0" smtClean="0"/>
              <a:t>Feed inflow, ...</a:t>
            </a:r>
          </a:p>
          <a:p>
            <a:pPr lvl="1"/>
            <a:r>
              <a:rPr lang="nb-NO" sz="1600" dirty="0" smtClean="0"/>
              <a:t>Parameters</a:t>
            </a:r>
          </a:p>
          <a:p>
            <a:pPr lvl="2"/>
            <a:r>
              <a:rPr lang="nb-NO" sz="1400" dirty="0" smtClean="0"/>
              <a:t>Candidates for estimation</a:t>
            </a:r>
          </a:p>
          <a:p>
            <a:pPr lvl="2"/>
            <a:r>
              <a:rPr lang="nb-NO" sz="1400" dirty="0" smtClean="0"/>
              <a:t>Valve constants, reaction rates, split factors, pipe friction, ...</a:t>
            </a:r>
          </a:p>
          <a:p>
            <a:r>
              <a:rPr lang="nb-NO" sz="2000" dirty="0" smtClean="0"/>
              <a:t>Dymola outputs are NMPC</a:t>
            </a:r>
          </a:p>
          <a:p>
            <a:pPr lvl="1"/>
            <a:r>
              <a:rPr lang="nb-NO" sz="1600" dirty="0" smtClean="0"/>
              <a:t>Controlled outputs (CVs)</a:t>
            </a:r>
          </a:p>
          <a:p>
            <a:pPr lvl="1"/>
            <a:r>
              <a:rPr lang="nb-NO" sz="1600" dirty="0" smtClean="0"/>
              <a:t>Measured outputs</a:t>
            </a:r>
            <a:endParaRPr lang="nb-NO" sz="1400" dirty="0" smtClean="0"/>
          </a:p>
          <a:p>
            <a:r>
              <a:rPr lang="nb-NO" sz="2000" dirty="0" smtClean="0"/>
              <a:t>Dymola parameters are NMPC constants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E63675-8262-43EF-8438-23C0F36EC51F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3FAA2C-8798-42FB-9E24-82672A009CD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77575" y="2071678"/>
            <a:ext cx="2259258" cy="686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57188" y="1158750"/>
            <a:ext cx="8678862" cy="9286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Outline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Background</a:t>
            </a:r>
          </a:p>
          <a:p>
            <a:pPr lvl="1"/>
            <a:r>
              <a:rPr lang="en-US" noProof="0" dirty="0" smtClean="0"/>
              <a:t>Advanced modeling tools in NMPC applications</a:t>
            </a:r>
          </a:p>
          <a:p>
            <a:r>
              <a:rPr lang="en-US" noProof="0" dirty="0" smtClean="0"/>
              <a:t>Software integration</a:t>
            </a:r>
          </a:p>
          <a:p>
            <a:pPr lvl="1"/>
            <a:r>
              <a:rPr lang="en-US" noProof="0" dirty="0" smtClean="0"/>
              <a:t>Dymola/Modelica and Cybernetica CENIT</a:t>
            </a:r>
          </a:p>
          <a:p>
            <a:r>
              <a:rPr lang="nb-NO" dirty="0" smtClean="0"/>
              <a:t>M</a:t>
            </a:r>
            <a:r>
              <a:rPr lang="nb-NO" noProof="0" dirty="0" smtClean="0"/>
              <a:t>odeling issues</a:t>
            </a:r>
          </a:p>
          <a:p>
            <a:pPr lvl="1"/>
            <a:r>
              <a:rPr lang="nb-NO" noProof="0" dirty="0" smtClean="0"/>
              <a:t>Thermodynamics, networks</a:t>
            </a:r>
            <a:endParaRPr lang="en-US" noProof="0" dirty="0" smtClean="0"/>
          </a:p>
          <a:p>
            <a:r>
              <a:rPr lang="en-US" noProof="0" dirty="0" smtClean="0"/>
              <a:t>Two case studies </a:t>
            </a:r>
          </a:p>
          <a:p>
            <a:pPr lvl="1"/>
            <a:r>
              <a:rPr lang="nb-NO" noProof="0" dirty="0" smtClean="0"/>
              <a:t>Offshore oil and gas production, estimation and NMPC</a:t>
            </a:r>
            <a:endParaRPr lang="en-US" noProof="0" dirty="0" smtClean="0"/>
          </a:p>
          <a:p>
            <a:r>
              <a:rPr lang="en-US" noProof="0" dirty="0" smtClean="0"/>
              <a:t>Summary and conclusions </a:t>
            </a:r>
          </a:p>
          <a:p>
            <a:pPr lvl="1"/>
            <a:endParaRPr lang="en-US" noProof="0" dirty="0" smtClean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D72666E-86C9-4004-B594-DE1766331BC2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Background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34925" y="1054098"/>
            <a:ext cx="9001125" cy="2017712"/>
          </a:xfrm>
        </p:spPr>
        <p:txBody>
          <a:bodyPr/>
          <a:lstStyle/>
          <a:p>
            <a:r>
              <a:rPr lang="en-US" sz="2000" noProof="0" dirty="0" smtClean="0"/>
              <a:t>Cybernetica provides advanced model-based control systems for the process industry</a:t>
            </a:r>
          </a:p>
          <a:p>
            <a:pPr lvl="1"/>
            <a:r>
              <a:rPr lang="en-US" sz="1800" noProof="0" dirty="0" smtClean="0"/>
              <a:t>Based on non-linear first principles (mechanistic) models</a:t>
            </a:r>
          </a:p>
          <a:p>
            <a:pPr lvl="1"/>
            <a:r>
              <a:rPr lang="en-US" sz="1800" noProof="0" dirty="0" smtClean="0"/>
              <a:t>Nonlinear state- and parameter estimation (EKF, MHE)</a:t>
            </a:r>
          </a:p>
          <a:p>
            <a:pPr lvl="1"/>
            <a:r>
              <a:rPr lang="en-US" sz="1800" noProof="0" dirty="0" smtClean="0"/>
              <a:t>Online dynamic optimization (nonlinear model predictive control, NMPC)</a:t>
            </a:r>
          </a:p>
        </p:txBody>
      </p:sp>
      <p:sp>
        <p:nvSpPr>
          <p:cNvPr id="102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D69911C-5D5E-4B80-BAC0-B2D6D7F3684F}" type="slidenum">
              <a:rPr lang="en-US" smtClean="0"/>
              <a:pPr/>
              <a:t>6</a:t>
            </a:fld>
            <a:endParaRPr lang="en-US" smtClean="0"/>
          </a:p>
        </p:txBody>
      </p:sp>
      <p:cxnSp>
        <p:nvCxnSpPr>
          <p:cNvPr id="1030" name="AutoShape 35"/>
          <p:cNvCxnSpPr>
            <a:cxnSpLocks noChangeShapeType="1"/>
            <a:endCxn id="13" idx="1"/>
          </p:cNvCxnSpPr>
          <p:nvPr/>
        </p:nvCxnSpPr>
        <p:spPr bwMode="auto">
          <a:xfrm>
            <a:off x="1416052" y="3454397"/>
            <a:ext cx="790575" cy="1150938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996633"/>
            </a:solidFill>
            <a:round/>
            <a:headEnd/>
            <a:tailEnd type="triangle" w="med" len="med"/>
          </a:ln>
        </p:spPr>
      </p:cxnSp>
      <p:cxnSp>
        <p:nvCxnSpPr>
          <p:cNvPr id="1031" name="AutoShape 36"/>
          <p:cNvCxnSpPr>
            <a:cxnSpLocks noChangeShapeType="1"/>
            <a:endCxn id="13" idx="1"/>
          </p:cNvCxnSpPr>
          <p:nvPr/>
        </p:nvCxnSpPr>
        <p:spPr bwMode="auto">
          <a:xfrm>
            <a:off x="1416052" y="4592635"/>
            <a:ext cx="790575" cy="127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</p:cxnSp>
      <p:cxnSp>
        <p:nvCxnSpPr>
          <p:cNvPr id="1032" name="AutoShape 37"/>
          <p:cNvCxnSpPr>
            <a:cxnSpLocks noChangeShapeType="1"/>
            <a:endCxn id="13" idx="1"/>
          </p:cNvCxnSpPr>
          <p:nvPr/>
        </p:nvCxnSpPr>
        <p:spPr bwMode="auto">
          <a:xfrm flipV="1">
            <a:off x="1416052" y="4605335"/>
            <a:ext cx="790575" cy="1138237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033" name="Picture 10" descr="MPj01807400000[1]"/>
          <p:cNvPicPr>
            <a:picLocks noChangeAspect="1" noChangeArrowheads="1"/>
          </p:cNvPicPr>
          <p:nvPr/>
        </p:nvPicPr>
        <p:blipFill>
          <a:blip r:embed="rId4"/>
          <a:srcRect l="14174" t="8994" r="12303" b="17686"/>
          <a:stretch>
            <a:fillRect/>
          </a:stretch>
        </p:blipFill>
        <p:spPr bwMode="auto">
          <a:xfrm>
            <a:off x="250827" y="3082922"/>
            <a:ext cx="1165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4" name="Picture 13" descr="cogn1_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414" y="4221160"/>
            <a:ext cx="1163638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902202" y="3714747"/>
            <a:ext cx="2233612" cy="1770063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nb-NO" sz="1400">
              <a:cs typeface="+mn-cs"/>
            </a:endParaRPr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6164264" y="3935410"/>
            <a:ext cx="785813" cy="5238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nb-NO" sz="1000" b="1" dirty="0">
                <a:cs typeface="+mn-cs"/>
              </a:rPr>
              <a:t>Model</a:t>
            </a:r>
            <a:br>
              <a:rPr lang="nb-NO" sz="1000" b="1" dirty="0">
                <a:cs typeface="+mn-cs"/>
              </a:rPr>
            </a:br>
            <a:r>
              <a:rPr lang="nb-NO" sz="1000" b="1" dirty="0">
                <a:cs typeface="+mn-cs"/>
              </a:rPr>
              <a:t>Predictive</a:t>
            </a:r>
            <a:br>
              <a:rPr lang="nb-NO" sz="1000" b="1" dirty="0">
                <a:cs typeface="+mn-cs"/>
              </a:rPr>
            </a:br>
            <a:r>
              <a:rPr lang="nb-NO" sz="1000" b="1" dirty="0">
                <a:cs typeface="+mn-cs"/>
              </a:rPr>
              <a:t>Controller</a:t>
            </a: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6164264" y="4784722"/>
            <a:ext cx="785813" cy="52546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>
                <a:cs typeface="+mn-cs"/>
              </a:rPr>
              <a:t>Estimator</a:t>
            </a:r>
          </a:p>
        </p:txBody>
      </p:sp>
      <p:sp>
        <p:nvSpPr>
          <p:cNvPr id="13" name="AutoShape 28"/>
          <p:cNvSpPr>
            <a:spLocks noChangeArrowheads="1"/>
          </p:cNvSpPr>
          <p:nvPr/>
        </p:nvSpPr>
        <p:spPr bwMode="auto">
          <a:xfrm>
            <a:off x="2206627" y="3916360"/>
            <a:ext cx="2214562" cy="1376362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smtClean="0">
                <a:cs typeface="+mn-cs"/>
              </a:rPr>
              <a:t>Model </a:t>
            </a:r>
            <a:r>
              <a:rPr lang="en-US" sz="1200" b="1" dirty="0">
                <a:cs typeface="+mn-cs"/>
              </a:rPr>
              <a:t>fit for purpose</a:t>
            </a:r>
          </a:p>
          <a:p>
            <a:pPr algn="ctr">
              <a:defRPr/>
            </a:pPr>
            <a:endParaRPr lang="nb-NO" b="1" dirty="0" smtClean="0">
              <a:cs typeface="+mn-cs"/>
            </a:endParaRPr>
          </a:p>
          <a:p>
            <a:pPr algn="ctr">
              <a:defRPr/>
            </a:pPr>
            <a:endParaRPr lang="nb-NO" b="1" dirty="0">
              <a:cs typeface="+mn-cs"/>
            </a:endParaRPr>
          </a:p>
          <a:p>
            <a:pPr algn="ctr">
              <a:defRPr/>
            </a:pPr>
            <a:endParaRPr lang="nb-NO" b="1" dirty="0">
              <a:cs typeface="+mn-cs"/>
            </a:endParaRPr>
          </a:p>
          <a:p>
            <a:pPr algn="ctr">
              <a:defRPr/>
            </a:pPr>
            <a:endParaRPr lang="nb-NO" b="1" dirty="0">
              <a:cs typeface="+mn-cs"/>
            </a:endParaRPr>
          </a:p>
          <a:p>
            <a:pPr algn="ctr">
              <a:defRPr/>
            </a:pPr>
            <a:endParaRPr lang="nb-NO" b="1" dirty="0">
              <a:cs typeface="+mn-cs"/>
            </a:endParaRPr>
          </a:p>
          <a:p>
            <a:pPr algn="ctr">
              <a:defRPr/>
            </a:pPr>
            <a:endParaRPr lang="nb-NO" b="1" dirty="0">
              <a:cs typeface="+mn-cs"/>
            </a:endParaRPr>
          </a:p>
        </p:txBody>
      </p:sp>
      <p:sp>
        <p:nvSpPr>
          <p:cNvPr id="1039" name="Text Box 29"/>
          <p:cNvSpPr txBox="1">
            <a:spLocks noChangeArrowheads="1"/>
          </p:cNvSpPr>
          <p:nvPr/>
        </p:nvSpPr>
        <p:spPr bwMode="auto">
          <a:xfrm>
            <a:off x="5040314" y="3833810"/>
            <a:ext cx="793750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latin typeface="Eurostile" pitchFamily="34" charset="0"/>
              </a:rPr>
              <a:t>CENIT</a:t>
            </a:r>
          </a:p>
          <a:p>
            <a:pPr algn="ctr"/>
            <a:r>
              <a:rPr lang="en-US" sz="1000" b="1"/>
              <a:t>Kernel</a:t>
            </a:r>
          </a:p>
        </p:txBody>
      </p:sp>
      <p:sp>
        <p:nvSpPr>
          <p:cNvPr id="1040" name="Line 31"/>
          <p:cNvSpPr>
            <a:spLocks noChangeShapeType="1"/>
          </p:cNvSpPr>
          <p:nvPr/>
        </p:nvSpPr>
        <p:spPr bwMode="auto">
          <a:xfrm flipV="1">
            <a:off x="5938839" y="4198935"/>
            <a:ext cx="196850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41" name="Line 32"/>
          <p:cNvSpPr>
            <a:spLocks noChangeShapeType="1"/>
          </p:cNvSpPr>
          <p:nvPr/>
        </p:nvSpPr>
        <p:spPr bwMode="auto">
          <a:xfrm flipV="1">
            <a:off x="6570664" y="4506910"/>
            <a:ext cx="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42" name="Text Box 38"/>
          <p:cNvSpPr txBox="1">
            <a:spLocks noChangeArrowheads="1"/>
          </p:cNvSpPr>
          <p:nvPr/>
        </p:nvSpPr>
        <p:spPr bwMode="auto">
          <a:xfrm>
            <a:off x="206377" y="2857496"/>
            <a:ext cx="12096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nb-NO" sz="1100" dirty="0"/>
              <a:t>Process physics</a:t>
            </a:r>
            <a:endParaRPr lang="en-US" sz="1100" dirty="0"/>
          </a:p>
        </p:txBody>
      </p:sp>
      <p:sp>
        <p:nvSpPr>
          <p:cNvPr id="1043" name="Text Box 39"/>
          <p:cNvSpPr txBox="1">
            <a:spLocks noChangeArrowheads="1"/>
          </p:cNvSpPr>
          <p:nvPr/>
        </p:nvSpPr>
        <p:spPr bwMode="auto">
          <a:xfrm>
            <a:off x="206377" y="3989385"/>
            <a:ext cx="12096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nb-NO" sz="1100"/>
              <a:t>Plant personnel</a:t>
            </a:r>
            <a:endParaRPr lang="en-US" sz="1100"/>
          </a:p>
        </p:txBody>
      </p:sp>
      <p:sp>
        <p:nvSpPr>
          <p:cNvPr id="1044" name="Text Box 40"/>
          <p:cNvSpPr txBox="1">
            <a:spLocks noChangeArrowheads="1"/>
          </p:cNvSpPr>
          <p:nvPr/>
        </p:nvSpPr>
        <p:spPr bwMode="auto">
          <a:xfrm>
            <a:off x="206377" y="5157785"/>
            <a:ext cx="12096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nb-NO" sz="1100"/>
              <a:t>Process data</a:t>
            </a:r>
            <a:endParaRPr lang="en-US" sz="1100"/>
          </a:p>
        </p:txBody>
      </p:sp>
      <p:sp>
        <p:nvSpPr>
          <p:cNvPr id="20" name="AutoShape 41"/>
          <p:cNvSpPr>
            <a:spLocks noChangeArrowheads="1"/>
          </p:cNvSpPr>
          <p:nvPr/>
        </p:nvSpPr>
        <p:spPr bwMode="auto">
          <a:xfrm>
            <a:off x="5135564" y="4303710"/>
            <a:ext cx="784225" cy="601662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>
                <a:cs typeface="+mn-cs"/>
              </a:rPr>
              <a:t>Model </a:t>
            </a:r>
          </a:p>
          <a:p>
            <a:pPr algn="ctr">
              <a:defRPr/>
            </a:pPr>
            <a:r>
              <a:rPr lang="en-US" sz="1000" b="1" dirty="0">
                <a:cs typeface="+mn-cs"/>
              </a:rPr>
              <a:t>Component</a:t>
            </a:r>
            <a:endParaRPr lang="en-US" sz="1000" dirty="0">
              <a:cs typeface="+mn-cs"/>
            </a:endParaRPr>
          </a:p>
        </p:txBody>
      </p:sp>
      <p:cxnSp>
        <p:nvCxnSpPr>
          <p:cNvPr id="1046" name="AutoShape 42"/>
          <p:cNvCxnSpPr>
            <a:cxnSpLocks noChangeShapeType="1"/>
            <a:stCxn id="13" idx="3"/>
            <a:endCxn id="20" idx="1"/>
          </p:cNvCxnSpPr>
          <p:nvPr/>
        </p:nvCxnSpPr>
        <p:spPr bwMode="auto">
          <a:xfrm>
            <a:off x="4421189" y="4603747"/>
            <a:ext cx="714375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22" name="Picture 44" descr="MPj01807400000[1]"/>
          <p:cNvPicPr>
            <a:picLocks noChangeAspect="1" noChangeArrowheads="1"/>
          </p:cNvPicPr>
          <p:nvPr/>
        </p:nvPicPr>
        <p:blipFill>
          <a:blip r:embed="rId4"/>
          <a:srcRect l="14174" t="8994" r="12303" b="17686"/>
          <a:stretch>
            <a:fillRect/>
          </a:stretch>
        </p:blipFill>
        <p:spPr bwMode="auto">
          <a:xfrm>
            <a:off x="7791482" y="4214818"/>
            <a:ext cx="1165225" cy="76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45" descr="cogn1_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414" y="4210047"/>
            <a:ext cx="116363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2414" y="5360985"/>
            <a:ext cx="1163638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2332039" y="3989385"/>
          <a:ext cx="2017713" cy="1195387"/>
        </p:xfrm>
        <a:graphic>
          <a:graphicData uri="http://schemas.openxmlformats.org/presentationml/2006/ole">
            <p:oleObj spid="_x0000_s1026" name="Equation" r:id="rId7" imgW="2679480" imgH="1587240" progId="">
              <p:embed/>
            </p:oleObj>
          </a:graphicData>
        </a:graphic>
      </p:graphicFrame>
      <p:sp>
        <p:nvSpPr>
          <p:cNvPr id="1050" name="Line 53"/>
          <p:cNvSpPr>
            <a:spLocks noChangeShapeType="1"/>
          </p:cNvSpPr>
          <p:nvPr/>
        </p:nvSpPr>
        <p:spPr bwMode="auto">
          <a:xfrm>
            <a:off x="5938839" y="4905372"/>
            <a:ext cx="196850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1051" name="Picture 5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02202" y="3471860"/>
            <a:ext cx="223361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7207301" y="4330697"/>
            <a:ext cx="542976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 dirty="0" smtClean="0"/>
              <a:t>OPC</a:t>
            </a:r>
            <a:endParaRPr lang="en-US" sz="1200" dirty="0"/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7791481" y="3952880"/>
            <a:ext cx="12096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nb-NO" sz="1100" dirty="0" smtClean="0"/>
              <a:t>Plant</a:t>
            </a:r>
            <a:endParaRPr lang="en-US" sz="1100" dirty="0"/>
          </a:p>
        </p:txBody>
      </p:sp>
      <p:cxnSp>
        <p:nvCxnSpPr>
          <p:cNvPr id="32" name="Straight Arrow Connector 31"/>
          <p:cNvCxnSpPr>
            <a:stCxn id="22" idx="1"/>
            <a:endCxn id="10" idx="3"/>
          </p:cNvCxnSpPr>
          <p:nvPr/>
        </p:nvCxnSpPr>
        <p:spPr>
          <a:xfrm rot="10800000" flipV="1">
            <a:off x="7135814" y="4595817"/>
            <a:ext cx="655668" cy="396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Background, cont’d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4925" y="1071546"/>
            <a:ext cx="9001125" cy="5183187"/>
          </a:xfrm>
        </p:spPr>
        <p:txBody>
          <a:bodyPr/>
          <a:lstStyle/>
          <a:p>
            <a:r>
              <a:rPr lang="en-US" sz="2000" noProof="0" dirty="0" smtClean="0"/>
              <a:t>Previously: Model component hand-coded in C</a:t>
            </a:r>
          </a:p>
          <a:p>
            <a:endParaRPr lang="en-US" sz="2000" noProof="0" dirty="0" smtClean="0"/>
          </a:p>
          <a:p>
            <a:r>
              <a:rPr lang="en-US" sz="2000" noProof="0" dirty="0" smtClean="0"/>
              <a:t>Desirable: Cost reduction by use of advanced </a:t>
            </a:r>
            <a:br>
              <a:rPr lang="en-US" sz="2000" noProof="0" dirty="0" smtClean="0"/>
            </a:br>
            <a:r>
              <a:rPr lang="en-US" sz="2000" noProof="0" dirty="0" smtClean="0"/>
              <a:t>modeling environments</a:t>
            </a:r>
          </a:p>
          <a:p>
            <a:pPr lvl="1"/>
            <a:r>
              <a:rPr lang="en-US" sz="1800" noProof="0" dirty="0" smtClean="0"/>
              <a:t>Model reuse, model libraries</a:t>
            </a:r>
          </a:p>
          <a:p>
            <a:pPr lvl="1"/>
            <a:r>
              <a:rPr lang="en-US" sz="1800" noProof="0" dirty="0" smtClean="0"/>
              <a:t>Ease of model implementation</a:t>
            </a:r>
          </a:p>
          <a:p>
            <a:pPr lvl="1"/>
            <a:r>
              <a:rPr lang="en-US" sz="1800" noProof="0" dirty="0" smtClean="0"/>
              <a:t>Exploitation of modeling effort in other contexts</a:t>
            </a:r>
          </a:p>
          <a:p>
            <a:pPr lvl="1"/>
            <a:r>
              <a:rPr lang="en-US" sz="1800" noProof="0" dirty="0" smtClean="0"/>
              <a:t>Possibly easier integration of external (e.g. customer) models</a:t>
            </a:r>
          </a:p>
          <a:p>
            <a:pPr lvl="1">
              <a:buNone/>
            </a:pPr>
            <a:endParaRPr lang="en-US" sz="1800" noProof="0" dirty="0" smtClean="0"/>
          </a:p>
          <a:p>
            <a:pPr lvl="1"/>
            <a:r>
              <a:rPr lang="en-US" sz="1800" noProof="0" dirty="0" smtClean="0"/>
              <a:t>Exploit analytical </a:t>
            </a:r>
            <a:r>
              <a:rPr lang="en-US" sz="1800" noProof="0" dirty="0" err="1" smtClean="0"/>
              <a:t>Jacobians</a:t>
            </a:r>
            <a:r>
              <a:rPr lang="en-US" sz="1800" noProof="0" dirty="0" smtClean="0"/>
              <a:t> in simulation, </a:t>
            </a:r>
            <a:r>
              <a:rPr lang="en-US" sz="1800" u="sng" noProof="0" dirty="0" smtClean="0"/>
              <a:t>optimization</a:t>
            </a:r>
            <a:r>
              <a:rPr lang="en-US" sz="1800" noProof="0" dirty="0" smtClean="0"/>
              <a:t> and estimation</a:t>
            </a:r>
            <a:endParaRPr lang="nb-NO" sz="1800" noProof="0" dirty="0" smtClean="0"/>
          </a:p>
          <a:p>
            <a:pPr lvl="1"/>
            <a:endParaRPr lang="en-US" sz="1800" noProof="0" dirty="0" smtClean="0"/>
          </a:p>
          <a:p>
            <a:r>
              <a:rPr lang="en-US" sz="2000" noProof="0" dirty="0" smtClean="0"/>
              <a:t>Screening of tools: </a:t>
            </a:r>
            <a:r>
              <a:rPr lang="en-US" sz="2000" noProof="0" dirty="0" err="1" smtClean="0"/>
              <a:t>Modelica</a:t>
            </a:r>
            <a:r>
              <a:rPr lang="en-US" sz="2000" noProof="0" dirty="0" smtClean="0"/>
              <a:t>/</a:t>
            </a:r>
            <a:r>
              <a:rPr lang="en-US" sz="2000" noProof="0" dirty="0" err="1" smtClean="0"/>
              <a:t>Dymola</a:t>
            </a:r>
            <a:r>
              <a:rPr lang="en-US" sz="2000" noProof="0" dirty="0" smtClean="0"/>
              <a:t> </a:t>
            </a:r>
            <a:r>
              <a:rPr lang="en-US" sz="2000" dirty="0" smtClean="0"/>
              <a:t>found to best fit requirements</a:t>
            </a:r>
            <a:endParaRPr lang="en-US" sz="2000" noProof="0" dirty="0" smtClean="0"/>
          </a:p>
          <a:p>
            <a:pPr lvl="1"/>
            <a:r>
              <a:rPr lang="en-US" sz="1800" noProof="0" dirty="0" smtClean="0"/>
              <a:t>Modelica/Dymola tested since beginning of 2007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B60C6F9-3405-4CD1-A4B2-E0FB37261D9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6624668" y="1528747"/>
            <a:ext cx="2233612" cy="1770063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nb-NO" sz="1400">
              <a:cs typeface="+mn-cs"/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7886730" y="1749410"/>
            <a:ext cx="785813" cy="5238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nb-NO" sz="1000" b="1" dirty="0">
                <a:cs typeface="+mn-cs"/>
              </a:rPr>
              <a:t>Model</a:t>
            </a:r>
            <a:br>
              <a:rPr lang="nb-NO" sz="1000" b="1" dirty="0">
                <a:cs typeface="+mn-cs"/>
              </a:rPr>
            </a:br>
            <a:r>
              <a:rPr lang="nb-NO" sz="1000" b="1" dirty="0">
                <a:cs typeface="+mn-cs"/>
              </a:rPr>
              <a:t>Predictive</a:t>
            </a:r>
            <a:br>
              <a:rPr lang="nb-NO" sz="1000" b="1" dirty="0">
                <a:cs typeface="+mn-cs"/>
              </a:rPr>
            </a:br>
            <a:r>
              <a:rPr lang="nb-NO" sz="1000" b="1" dirty="0">
                <a:cs typeface="+mn-cs"/>
              </a:rPr>
              <a:t>Controller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7886730" y="2598722"/>
            <a:ext cx="785813" cy="52546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>
                <a:cs typeface="+mn-cs"/>
              </a:rPr>
              <a:t>Estimator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6762780" y="1647810"/>
            <a:ext cx="793750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latin typeface="Eurostile" pitchFamily="34" charset="0"/>
              </a:rPr>
              <a:t>CENIT</a:t>
            </a:r>
          </a:p>
          <a:p>
            <a:pPr algn="ctr"/>
            <a:r>
              <a:rPr lang="en-US" sz="1000" b="1"/>
              <a:t>Kernel</a:t>
            </a:r>
          </a:p>
        </p:txBody>
      </p:sp>
      <p:sp>
        <p:nvSpPr>
          <p:cNvPr id="12" name="Line 31"/>
          <p:cNvSpPr>
            <a:spLocks noChangeShapeType="1"/>
          </p:cNvSpPr>
          <p:nvPr/>
        </p:nvSpPr>
        <p:spPr bwMode="auto">
          <a:xfrm flipV="1">
            <a:off x="7661305" y="2012935"/>
            <a:ext cx="196850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 flipV="1">
            <a:off x="8293130" y="2320910"/>
            <a:ext cx="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" name="AutoShape 41"/>
          <p:cNvSpPr>
            <a:spLocks noChangeArrowheads="1"/>
          </p:cNvSpPr>
          <p:nvPr/>
        </p:nvSpPr>
        <p:spPr bwMode="auto">
          <a:xfrm>
            <a:off x="6858030" y="2117710"/>
            <a:ext cx="784225" cy="601662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>
                <a:cs typeface="+mn-cs"/>
              </a:rPr>
              <a:t>Model </a:t>
            </a:r>
          </a:p>
          <a:p>
            <a:pPr algn="ctr">
              <a:defRPr/>
            </a:pPr>
            <a:r>
              <a:rPr lang="en-US" sz="1000" b="1" dirty="0">
                <a:cs typeface="+mn-cs"/>
              </a:rPr>
              <a:t>Component</a:t>
            </a:r>
            <a:endParaRPr lang="en-US" sz="1000" dirty="0">
              <a:cs typeface="+mn-cs"/>
            </a:endParaRPr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auto">
          <a:xfrm>
            <a:off x="7661305" y="2719372"/>
            <a:ext cx="196850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16" name="Picture 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4668" y="1285860"/>
            <a:ext cx="223361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criteria for modeling tools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" y="1101746"/>
            <a:ext cx="9001125" cy="53276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Implementation of user-defined models – </a:t>
            </a:r>
            <a:r>
              <a:rPr lang="en-US" sz="2000" u="sng" dirty="0" smtClean="0"/>
              <a:t>modeling language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Graphical model configuration, modularity (model reuse)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Accessibility of models, model representation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Software integration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Class of dynamic equation systems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ODE – DAE – PDE, compatibility with </a:t>
            </a:r>
            <a:r>
              <a:rPr lang="en-US" sz="1600" dirty="0" err="1" smtClean="0"/>
              <a:t>Cybernetica</a:t>
            </a:r>
            <a:r>
              <a:rPr lang="en-US" sz="1600" dirty="0" smtClean="0"/>
              <a:t> CENIT NMPC solver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Support for symbolic differentiation</a:t>
            </a: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Thermodynamics and model libraries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Open standards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CAPE-OPEN ESO (Equation Set Object): Standard for representing system equations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Modelica</a:t>
            </a:r>
            <a:r>
              <a:rPr lang="en-US" sz="1800" dirty="0" smtClean="0"/>
              <a:t>: Standardized modeling language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Other issues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Vendor reliability, software reliability, price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Other features: Simulation (with advanced scheduling), visualization of simulated data, parameter estimation, dynamic optimization, inclusion of external data/software,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E63675-8262-43EF-8438-23C0F36EC51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Modeling tools </a:t>
            </a:r>
            <a:r>
              <a:rPr lang="en-US" sz="2800" smtClean="0"/>
              <a:t>(not exhaustive)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err="1" smtClean="0"/>
              <a:t>Modelica</a:t>
            </a:r>
            <a:r>
              <a:rPr lang="en-US" sz="2000" dirty="0" smtClean="0"/>
              <a:t>-based tools</a:t>
            </a:r>
          </a:p>
          <a:p>
            <a:pPr lvl="1">
              <a:lnSpc>
                <a:spcPct val="80000"/>
              </a:lnSpc>
            </a:pPr>
            <a:r>
              <a:rPr lang="en-US" sz="1800" u="sng" dirty="0" err="1" smtClean="0"/>
              <a:t>Dymola</a:t>
            </a:r>
            <a:endParaRPr lang="en-US" sz="1800" u="sng" dirty="0" smtClean="0"/>
          </a:p>
          <a:p>
            <a:pPr lvl="1">
              <a:lnSpc>
                <a:spcPct val="80000"/>
              </a:lnSpc>
            </a:pPr>
            <a:r>
              <a:rPr lang="en-US" sz="1800" dirty="0" err="1" smtClean="0"/>
              <a:t>SimulationX</a:t>
            </a:r>
            <a:r>
              <a:rPr lang="en-US" sz="1800" dirty="0" smtClean="0"/>
              <a:t>, </a:t>
            </a:r>
            <a:r>
              <a:rPr lang="en-US" sz="1800" dirty="0" err="1" smtClean="0"/>
              <a:t>Mosilab</a:t>
            </a:r>
            <a:r>
              <a:rPr lang="en-US" sz="1800" dirty="0" smtClean="0"/>
              <a:t>, </a:t>
            </a:r>
            <a:r>
              <a:rPr lang="en-US" sz="1800" dirty="0" err="1" smtClean="0"/>
              <a:t>MathModelica</a:t>
            </a:r>
            <a:r>
              <a:rPr lang="en-US" sz="1800" dirty="0" smtClean="0"/>
              <a:t>, </a:t>
            </a:r>
            <a:r>
              <a:rPr lang="en-US" sz="1800" dirty="0" err="1" smtClean="0"/>
              <a:t>OpenModelica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800" dirty="0" err="1" smtClean="0"/>
              <a:t>MapleSim</a:t>
            </a: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 Other major tools</a:t>
            </a:r>
          </a:p>
          <a:p>
            <a:pPr lvl="1">
              <a:lnSpc>
                <a:spcPct val="80000"/>
              </a:lnSpc>
            </a:pPr>
            <a:r>
              <a:rPr lang="en-US" sz="1800" dirty="0" err="1" smtClean="0"/>
              <a:t>gPROMS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Aspen Custom Modeler</a:t>
            </a:r>
          </a:p>
          <a:p>
            <a:pPr lvl="1">
              <a:lnSpc>
                <a:spcPct val="80000"/>
              </a:lnSpc>
            </a:pPr>
            <a:r>
              <a:rPr lang="en-US" sz="1800" dirty="0" err="1" smtClean="0"/>
              <a:t>Jacobian</a:t>
            </a:r>
            <a:r>
              <a:rPr lang="en-US" sz="1400" dirty="0" smtClean="0"/>
              <a:t> (commercial continuation of ABACUSS II – Barton, MIT)</a:t>
            </a:r>
          </a:p>
          <a:p>
            <a:pPr lvl="1">
              <a:lnSpc>
                <a:spcPct val="80000"/>
              </a:lnSpc>
            </a:pPr>
            <a:r>
              <a:rPr lang="en-US" sz="1800" dirty="0" err="1" smtClean="0"/>
              <a:t>EcoSimPro</a:t>
            </a:r>
            <a:endParaRPr lang="en-US" sz="1800" b="1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(</a:t>
            </a:r>
            <a:r>
              <a:rPr lang="en-US" sz="1800" dirty="0" err="1" smtClean="0"/>
              <a:t>Matlab</a:t>
            </a:r>
            <a:r>
              <a:rPr lang="en-US" sz="1800" dirty="0" smtClean="0"/>
              <a:t>, </a:t>
            </a:r>
            <a:r>
              <a:rPr lang="en-US" sz="1800" dirty="0" err="1" smtClean="0"/>
              <a:t>Simulink</a:t>
            </a:r>
            <a:r>
              <a:rPr lang="en-US" sz="1800" dirty="0" smtClean="0"/>
              <a:t>)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Other tools (mostly academic projects):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Ascend IV</a:t>
            </a:r>
          </a:p>
          <a:p>
            <a:pPr lvl="1">
              <a:lnSpc>
                <a:spcPct val="80000"/>
              </a:lnSpc>
            </a:pPr>
            <a:r>
              <a:rPr lang="en-US" sz="1800" dirty="0" err="1" smtClean="0"/>
              <a:t>CapeML</a:t>
            </a:r>
            <a:r>
              <a:rPr lang="en-US" sz="1800" dirty="0" smtClean="0"/>
              <a:t> + </a:t>
            </a:r>
            <a:r>
              <a:rPr lang="en-US" sz="1800" dirty="0" err="1" smtClean="0"/>
              <a:t>ADiCape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Diva/Diana/</a:t>
            </a:r>
            <a:r>
              <a:rPr lang="en-US" sz="1800" dirty="0" err="1" smtClean="0"/>
              <a:t>Promot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EMSO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...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Several tools aimed at specific applications 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/>
              <a:t>power systems, hydraulics, electronics, education,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E63675-8262-43EF-8438-23C0F36EC51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928670"/>
            <a:ext cx="2670190" cy="2521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946248"/>
            <a:ext cx="2319331" cy="1877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 descr="g31_modelbuild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456" y="4167209"/>
            <a:ext cx="3314700" cy="233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SI@PGXJNGOQDLWXY5MJ" val="3195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at*}{2}&#10;x_{k+1} &amp;= f(x_k,u_k), &amp; \qquad  &amp; k = t, \ldots, t+P-1 \\&#10;u_k &amp;= u_{k-1} + \Delta u_k &amp; \quad &amp; k = t, \ldots,t+N-1 \\&#10;\underline{\Delta u} &amp; \leq \Delta u_k \leq \overline{\Delta u}, &amp; \quad &amp; k = t, \ldots, t+N-1 \\&#10;\underline{u} &amp; \leq u_k \leq \overline{u}, &amp; \quad &amp; k = t, \ldots, t+N-1 \\&#10;\underline{z} &amp; \leq z_k = g(x_k,u_k) \leq \overline{z}, &amp; \quad &amp; k = t+1, \ldots, t+P &#10;\end{alignat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23"/>
  <p:tag name="PICTUREFILESIZE" val="278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  J(x_0,u_0, u_1, \ldots, u_{N-1}) = \frac{1}{2} \sum_{k=0}^{N-1}&#10;  \left(z_{k}^T Q z_{k} + u_k^T R u_k\right) &#10;\end{align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20"/>
  <p:tag name="PICTUREFILESIZE" val="12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\nabla J = \left[ \frac{\partial J}{\partial u_0}, \frac{\partial J}{\partial u_1}, \ldots, \frac{\partial J}{\partial u_{N-1}} \right]^T&#10;\end{align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9"/>
  <p:tag name="PICTUREFILESIZE" val="77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\nabla Z = \left[ \frac{\partial z_1}{\partial u_0}, \frac{\partial z_1}{\partial u_1}, \ldots, \frac{\partial z_1}{\partial u_{N-1}}, \frac{\partial z_2}{\partial u_{0}}, \ldots \right]^T&#10;\end{align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79"/>
  <p:tag name="PICTUREFILESIZE" val="1054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\nabla^2 J &#10;\end{align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0"/>
  <p:tag name="PICTUREFILESIZE" val="11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  J = \frac{1}{2} \sum_{k=0}^{N-1}&#10;  \left(z_{k}^T Q z_{k} + u_k^T R u_k\right) = \frac{1}{2} Z^T \mathbf{Q} Z + U^T \mathbf{R} U = \frac{1}{2} U^T \left(\Phi^T \mathbf{Q} \Phi + \mathbf{R}\right) U&#10;\end{align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26"/>
  <p:tag name="PICTUREFILESIZE" val="181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 Z &#10;\end{align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"/>
  <p:tag name="PICTUREFILESIZE" val="5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  \nabla J &amp;=  U^T \left(\Phi^T \mathbf{Q} \Phi + \mathbf{R}\right) \\&#10;  \nabla Z &amp;= \Phi \\&#10;  \nabla^2 J &amp;= \Phi^T \mathbf{Q} \Phi + \mathbf{R}&#10;\end{align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6"/>
  <p:tag name="PICTUREFILESIZE" val="964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 \begin{pmatrix}&#10;    z_1 \\ z_2 \\ \vdots \\ z_N&#10;  \end{pmatrix} =&#10;  \Phi&#10;  \begin{pmatrix}&#10;    u_0 \\ u_1 \\ \vdots \\ u_{N-1} &#10;  \end{pmatrix}&#10;\end{align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8"/>
  <p:tag name="PICTUREFILESIZE" val="850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 U&#10;\end{align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"/>
  <p:tag name="PICTUREFILESIZE" val="4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 \begin{pmatrix}&#10;    z_1 \\ z_2 \\ \vdots \\ z_P&#10;  \end{pmatrix} =&#10;  \Phi&#10;  \begin{pmatrix}&#10;    u_0 \\ u_1 \\ \vdots \\ u_{N-1} &#10;  \end{pmatrix}&#10;\end{align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7"/>
  <p:tag name="PICTUREFILESIZE" val="836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  \begin{cases}\dot x(t) &amp;= f(x(t),u(t)), \\ z(t) &amp;= g(x(t),u(t)) \end{cases} \quad \xrightarrow{\text{ODE solver}} \quad&#10;  \begin{cases} x_{k+1} &amp;= \tilde f(x_k,u_k), \\ z_k &amp;= \tilde g(x_k,u_{k-1}) \end{cases}&#10;\end{align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70"/>
  <p:tag name="PICTUREFILESIZE" val="196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  \begin{alignat*}{3} &#10;    S &amp;:= \frac{\partial x}{\partial u_k}: \quad &amp; \dot S &amp;=&#10;      \frac{\partial f(x,u)}{\partial x} S + \frac{\partial&#10;      f(x,u)}{\partial u}, \quad S(0) = 0, \\&#10;    W &amp;:= \frac{\partial x}{\partial x_k}: \quad &amp; \dot W &amp;=&#10;      \frac{\partial f(x,u)}{\partial x} W, \quad W(0) = I.&#10;\end{alignat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35"/>
  <p:tag name="PICTUREFILESIZE" val="2288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\begin{array}{cc}&#10;    A_k := \frac{\partial x_{k\!+\!1}}{\partial x_k} = W_{k+1}, &amp; B_k := \frac{\partial x_{k\!+\!1}}{\partial u_k} = S_{k+1}&#10;  \\&#10;C_k := \frac{\partial z_{k}}{\partial x_k}, &amp; D_k := \frac{\partial z_{k}}{\partial u_{k\!-\!1}} &#10;\end{array} \quad&#10;\begin{cases}   x_{k+1} &amp;= A_k x_k + B_k u_k, \\&#10;  z_k &amp;= C_k x_k + D_k u_{k-1} \end{cases}&#10;\end{align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20"/>
  <p:tag name="PICTUREFILESIZE" val="213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 \begin{pmatrix}&#10;    z_1 \\ z_2 \\ \vdots \\ z_P&#10;  \end{pmatrix} =&#10;  \Phi&#10;  \begin{pmatrix}&#10;    u_0 \\ u_1 \\ \vdots \\ u_{N-1} &#10;  \end{pmatrix}&#10;\end{align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7"/>
  <p:tag name="PICTUREFILESIZE" val="836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  \begin{pmatrix}&#10;    z_1 \\ z_2 \\ \vdots \\ z_{P}&#10;  \end{pmatrix} =&#10;  \underbrace{\begin{pmatrix}&#10;    C_1B_0+D_1 &amp; 0 &amp; 0 &amp; 0 &amp; \cdots\\&#10;    C_2A_1B_0 &amp; C_2B_1 + D_2 &amp; 0 &amp; 0 &amp; \cdots \\&#10;    C_3A_2A_1B_0 &amp; C_3A_2B_1 &amp; C_3B_2+D_3 &amp; 0 &amp; \cdots\\&#10;    C_4A_3A_2A_1B_0 &amp; C_4A_3A_2B_1 &amp; C_4A_3B_2 &amp; C_4B_3+D_4 &amp; \cdots&#10;    \\&#10;    \vdots &amp; \vdots &amp; \vdots &amp; \vdots &amp; \ddots&#10;  \end{pmatrix}}_{\Phi}&#10;  \begin{pmatrix}&#10;    u_0 \\ u_1 \\ \vdots \\ u_{N-1} &#10;  \end{pmatrix}&#10;\end{align*}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54"/>
  <p:tag name="PICTUREFILESIZE" val="3970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  Z &amp;= \begin{pmatrix} z_1^T &amp; z_2^T &amp; \ldots z_N^T \end{pmatrix}^T \\&#10;  U &amp;= \begin{pmatrix} u_0^T &amp; u_1^T &amp; \ldots u_{N-1}^T \end{pmatrix}^T 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9"/>
  <p:tag name="PICTUREFILESIZE" val="150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\dot x(t) &amp;= f(x(t),u(t)), \\ y(t) &amp;= g(x(t),u(t)) &#10;\end{align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5"/>
  <p:tag name="PICTUREFILESIZE" val="77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\dot x(t),\;y(t)&#10;\end{align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1"/>
  <p:tag name="PICTUREFILESIZE" val="23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x(t),\;u(t)&#10;\end{align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1"/>
  <p:tag name="PICTUREFILESIZE" val="219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 x_{k+1} &amp;= f(x_k,u_k), \\ y_k &amp;= g(x_k,u_{k-1}) &#10;\end{align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2"/>
  <p:tag name="PICTUREFILESIZE" val="65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  \begin{cases}\dot x(t) &amp;= f(x(t),u(t)), \\ z(t) &amp;= g(x(t),u(t)) \end{cases} \quad \xrightarrow{\text{Differentiation}} \quad&#10;  \begin{cases} A &amp;= \frac{\partial f(x,u)}{\partial x}, \quad B = \frac{\partial f(x,u)}{\partial u} \\ C &amp;= \frac{\partial g(x,u)}{\partial x}, \quad D = \frac{\partial g(x,u)}{\partial u}  \end{cases}&#10;\end{align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14"/>
  <p:tag name="PICTUREFILESIZE" val="233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\min_{\{\Delta u_k\}_{k=t}^{t+N-1}} J(x_t, \{\Delta u_k\}_{k=t}^{t+N-1} )&#10;\end{align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1"/>
  <p:tag name="PICTUREFILESIZE" val="73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 J(x_t, \{\Delta u_k\}_{k=t}^{t+N-1} ) = \sum_{k=t+1}^{t+P} \left(z_{k} - r_k\right)^T Q \left(z_{k}-r_k\right) +  \sum_{k=t}^{t+N-1}  \Delta u_k^T S \Delta u_k  &#10;\end{align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03"/>
  <p:tag name="PICTUREFILESIZE" val="1765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7301</TotalTime>
  <Words>2215</Words>
  <Application>Microsoft Office PowerPoint</Application>
  <PresentationFormat>On-screen Show (4:3)</PresentationFormat>
  <Paragraphs>638</Paragraphs>
  <Slides>41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8" baseType="lpstr">
      <vt:lpstr>Arial</vt:lpstr>
      <vt:lpstr>Calibri</vt:lpstr>
      <vt:lpstr>CMEX10</vt:lpstr>
      <vt:lpstr>CMR10</vt:lpstr>
      <vt:lpstr>CMMI10</vt:lpstr>
      <vt:lpstr>CMR7</vt:lpstr>
      <vt:lpstr>CMSY10ORIG</vt:lpstr>
      <vt:lpstr>CMMI7</vt:lpstr>
      <vt:lpstr>CMSY7</vt:lpstr>
      <vt:lpstr>CMMI5</vt:lpstr>
      <vt:lpstr>CMR5</vt:lpstr>
      <vt:lpstr>CMSY5</vt:lpstr>
      <vt:lpstr>CMBX10</vt:lpstr>
      <vt:lpstr>Eurostile</vt:lpstr>
      <vt:lpstr>Wingdings</vt:lpstr>
      <vt:lpstr>Default Design</vt:lpstr>
      <vt:lpstr>Equation</vt:lpstr>
      <vt:lpstr>Modelica as a modeling tool for online optimizing control and estimation</vt:lpstr>
      <vt:lpstr>CYBERNETICA AS</vt:lpstr>
      <vt:lpstr>Cybernetica’s business idea</vt:lpstr>
      <vt:lpstr>Cybernetica – Markets</vt:lpstr>
      <vt:lpstr>Outline</vt:lpstr>
      <vt:lpstr>Background</vt:lpstr>
      <vt:lpstr>Background, cont’d</vt:lpstr>
      <vt:lpstr>Some criteria for modeling tools</vt:lpstr>
      <vt:lpstr>Modeling tools (not exhaustive)</vt:lpstr>
      <vt:lpstr>Our choice: Dymola</vt:lpstr>
      <vt:lpstr>Outline</vt:lpstr>
      <vt:lpstr>Interface Modelica model – CENIT Specialized CENIT model component for Modelica models from Dymola</vt:lpstr>
      <vt:lpstr>CENIT with Dymola: Data flow</vt:lpstr>
      <vt:lpstr>Use of system Jacobians</vt:lpstr>
      <vt:lpstr>NMPC Discrete-time Open Loop  Optimal Control Problem</vt:lpstr>
      <vt:lpstr>Implementation issues</vt:lpstr>
      <vt:lpstr>Gradients in sequential NMPC</vt:lpstr>
      <vt:lpstr>Gradients, cont’d</vt:lpstr>
      <vt:lpstr>Methods for gradient computation – finding ©</vt:lpstr>
      <vt:lpstr>Analytical gradients: Forward methods</vt:lpstr>
      <vt:lpstr>Build step-response matrix</vt:lpstr>
      <vt:lpstr>Forward methods vs finite differences </vt:lpstr>
      <vt:lpstr>Outline</vt:lpstr>
      <vt:lpstr>Modeling &amp; simulation issues</vt:lpstr>
      <vt:lpstr>Thermodynamics in Modelica/Dymola</vt:lpstr>
      <vt:lpstr>CyberneticaLib - Offshore process modeling</vt:lpstr>
      <vt:lpstr>Outline</vt:lpstr>
      <vt:lpstr>Cases: Offshore oil and gas processing plants</vt:lpstr>
      <vt:lpstr>Case 1: State and parameter estimation  Oil-(water)-gas separation, gas compression</vt:lpstr>
      <vt:lpstr>Topside process model overview</vt:lpstr>
      <vt:lpstr>Results – Parameter and state estimation</vt:lpstr>
      <vt:lpstr>Case 2: NMPC for disturbance rejection Separation of oil, water and gas</vt:lpstr>
      <vt:lpstr>NMPC structure</vt:lpstr>
      <vt:lpstr>Results with slugging feed</vt:lpstr>
      <vt:lpstr>Outline</vt:lpstr>
      <vt:lpstr>Experiences – modeling</vt:lpstr>
      <vt:lpstr>Experiences – software integration</vt:lpstr>
      <vt:lpstr>Concluding remarks</vt:lpstr>
      <vt:lpstr>Acknowledgements</vt:lpstr>
      <vt:lpstr>Slide 40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Ivar Singstad</dc:creator>
  <cp:lastModifiedBy>Lars Imsland</cp:lastModifiedBy>
  <cp:revision>271</cp:revision>
  <dcterms:created xsi:type="dcterms:W3CDTF">2005-03-03T21:05:16Z</dcterms:created>
  <dcterms:modified xsi:type="dcterms:W3CDTF">2009-01-29T12:17:50Z</dcterms:modified>
</cp:coreProperties>
</file>