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omments/comment6.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0"/>
  </p:notesMasterIdLst>
  <p:sldIdLst>
    <p:sldId id="257" r:id="rId2"/>
    <p:sldId id="354" r:id="rId3"/>
    <p:sldId id="259" r:id="rId4"/>
    <p:sldId id="1092" r:id="rId5"/>
    <p:sldId id="355" r:id="rId6"/>
    <p:sldId id="418" r:id="rId7"/>
    <p:sldId id="410" r:id="rId8"/>
    <p:sldId id="344" r:id="rId9"/>
    <p:sldId id="341" r:id="rId10"/>
    <p:sldId id="335" r:id="rId11"/>
    <p:sldId id="412" r:id="rId12"/>
    <p:sldId id="1016" r:id="rId13"/>
    <p:sldId id="353" r:id="rId14"/>
    <p:sldId id="443" r:id="rId15"/>
    <p:sldId id="357" r:id="rId16"/>
    <p:sldId id="444" r:id="rId17"/>
    <p:sldId id="407" r:id="rId18"/>
    <p:sldId id="358" r:id="rId19"/>
    <p:sldId id="413" r:id="rId20"/>
    <p:sldId id="414" r:id="rId21"/>
    <p:sldId id="415" r:id="rId22"/>
    <p:sldId id="416" r:id="rId23"/>
    <p:sldId id="1064" r:id="rId24"/>
    <p:sldId id="420" r:id="rId25"/>
    <p:sldId id="976" r:id="rId26"/>
    <p:sldId id="359" r:id="rId27"/>
    <p:sldId id="977" r:id="rId28"/>
    <p:sldId id="1008" r:id="rId29"/>
    <p:sldId id="391" r:id="rId30"/>
    <p:sldId id="1071" r:id="rId31"/>
    <p:sldId id="1011" r:id="rId32"/>
    <p:sldId id="1072" r:id="rId33"/>
    <p:sldId id="1012" r:id="rId34"/>
    <p:sldId id="1014" r:id="rId35"/>
    <p:sldId id="1013" r:id="rId36"/>
    <p:sldId id="1015" r:id="rId37"/>
    <p:sldId id="1073" r:id="rId38"/>
    <p:sldId id="1074" r:id="rId39"/>
    <p:sldId id="422" r:id="rId40"/>
    <p:sldId id="417" r:id="rId41"/>
    <p:sldId id="423" r:id="rId42"/>
    <p:sldId id="411" r:id="rId43"/>
    <p:sldId id="361" r:id="rId44"/>
    <p:sldId id="424" r:id="rId45"/>
    <p:sldId id="363" r:id="rId46"/>
    <p:sldId id="427" r:id="rId47"/>
    <p:sldId id="364" r:id="rId48"/>
    <p:sldId id="365" r:id="rId49"/>
    <p:sldId id="428" r:id="rId50"/>
    <p:sldId id="366" r:id="rId51"/>
    <p:sldId id="367" r:id="rId52"/>
    <p:sldId id="368" r:id="rId53"/>
    <p:sldId id="371" r:id="rId54"/>
    <p:sldId id="398" r:id="rId55"/>
    <p:sldId id="429" r:id="rId56"/>
    <p:sldId id="430" r:id="rId57"/>
    <p:sldId id="1039" r:id="rId58"/>
    <p:sldId id="431" r:id="rId59"/>
    <p:sldId id="432" r:id="rId60"/>
    <p:sldId id="433" r:id="rId61"/>
    <p:sldId id="434" r:id="rId62"/>
    <p:sldId id="372" r:id="rId63"/>
    <p:sldId id="376" r:id="rId64"/>
    <p:sldId id="435" r:id="rId65"/>
    <p:sldId id="373" r:id="rId66"/>
    <p:sldId id="384" r:id="rId67"/>
    <p:sldId id="381" r:id="rId68"/>
    <p:sldId id="456" r:id="rId69"/>
    <p:sldId id="436" r:id="rId70"/>
    <p:sldId id="437" r:id="rId71"/>
    <p:sldId id="438" r:id="rId72"/>
    <p:sldId id="385" r:id="rId73"/>
    <p:sldId id="386" r:id="rId74"/>
    <p:sldId id="440" r:id="rId75"/>
    <p:sldId id="441" r:id="rId76"/>
    <p:sldId id="442" r:id="rId77"/>
    <p:sldId id="445" r:id="rId78"/>
    <p:sldId id="461" r:id="rId79"/>
    <p:sldId id="1065" r:id="rId80"/>
    <p:sldId id="447" r:id="rId81"/>
    <p:sldId id="448" r:id="rId82"/>
    <p:sldId id="450" r:id="rId83"/>
    <p:sldId id="1040" r:id="rId84"/>
    <p:sldId id="392" r:id="rId85"/>
    <p:sldId id="393" r:id="rId86"/>
    <p:sldId id="1042" r:id="rId87"/>
    <p:sldId id="451" r:id="rId88"/>
    <p:sldId id="1043" r:id="rId89"/>
    <p:sldId id="1044" r:id="rId90"/>
    <p:sldId id="1067" r:id="rId91"/>
    <p:sldId id="1069" r:id="rId92"/>
    <p:sldId id="1070" r:id="rId93"/>
    <p:sldId id="453" r:id="rId94"/>
    <p:sldId id="1075" r:id="rId95"/>
    <p:sldId id="419" r:id="rId96"/>
    <p:sldId id="1076" r:id="rId97"/>
    <p:sldId id="1077" r:id="rId98"/>
    <p:sldId id="1078" r:id="rId99"/>
    <p:sldId id="1010" r:id="rId100"/>
    <p:sldId id="986" r:id="rId101"/>
    <p:sldId id="988" r:id="rId102"/>
    <p:sldId id="1079" r:id="rId103"/>
    <p:sldId id="1080" r:id="rId104"/>
    <p:sldId id="1081" r:id="rId105"/>
    <p:sldId id="1082" r:id="rId106"/>
    <p:sldId id="989" r:id="rId107"/>
    <p:sldId id="1083" r:id="rId108"/>
    <p:sldId id="454" r:id="rId109"/>
    <p:sldId id="1024" r:id="rId110"/>
    <p:sldId id="1021" r:id="rId111"/>
    <p:sldId id="346" r:id="rId112"/>
    <p:sldId id="978" r:id="rId113"/>
    <p:sldId id="979" r:id="rId114"/>
    <p:sldId id="980" r:id="rId115"/>
    <p:sldId id="981" r:id="rId116"/>
    <p:sldId id="982" r:id="rId117"/>
    <p:sldId id="985" r:id="rId118"/>
    <p:sldId id="990" r:id="rId119"/>
    <p:sldId id="991" r:id="rId120"/>
    <p:sldId id="992" r:id="rId121"/>
    <p:sldId id="993" r:id="rId122"/>
    <p:sldId id="994" r:id="rId123"/>
    <p:sldId id="995" r:id="rId124"/>
    <p:sldId id="457" r:id="rId125"/>
    <p:sldId id="997" r:id="rId126"/>
    <p:sldId id="998" r:id="rId127"/>
    <p:sldId id="999" r:id="rId128"/>
    <p:sldId id="1000" r:id="rId129"/>
    <p:sldId id="1001" r:id="rId130"/>
    <p:sldId id="1002" r:id="rId131"/>
    <p:sldId id="1003" r:id="rId132"/>
    <p:sldId id="1004" r:id="rId133"/>
    <p:sldId id="1005" r:id="rId134"/>
    <p:sldId id="1006" r:id="rId135"/>
    <p:sldId id="996" r:id="rId136"/>
    <p:sldId id="473" r:id="rId137"/>
    <p:sldId id="474" r:id="rId138"/>
    <p:sldId id="983" r:id="rId139"/>
    <p:sldId id="984" r:id="rId140"/>
    <p:sldId id="1019" r:id="rId141"/>
    <p:sldId id="965" r:id="rId142"/>
    <p:sldId id="964" r:id="rId143"/>
    <p:sldId id="967" r:id="rId144"/>
    <p:sldId id="1025" r:id="rId145"/>
    <p:sldId id="1009" r:id="rId146"/>
    <p:sldId id="966" r:id="rId147"/>
    <p:sldId id="308" r:id="rId148"/>
    <p:sldId id="281" r:id="rId149"/>
    <p:sldId id="1027" r:id="rId150"/>
    <p:sldId id="1026" r:id="rId151"/>
    <p:sldId id="1029" r:id="rId152"/>
    <p:sldId id="1023" r:id="rId153"/>
    <p:sldId id="968" r:id="rId154"/>
    <p:sldId id="1084" r:id="rId155"/>
    <p:sldId id="1085" r:id="rId156"/>
    <p:sldId id="1086" r:id="rId157"/>
    <p:sldId id="1087" r:id="rId158"/>
    <p:sldId id="1088" r:id="rId159"/>
    <p:sldId id="1089" r:id="rId160"/>
    <p:sldId id="1090" r:id="rId161"/>
    <p:sldId id="1091" r:id="rId162"/>
    <p:sldId id="969" r:id="rId163"/>
    <p:sldId id="970" r:id="rId164"/>
    <p:sldId id="971" r:id="rId165"/>
    <p:sldId id="974" r:id="rId166"/>
    <p:sldId id="975" r:id="rId167"/>
    <p:sldId id="972" r:id="rId168"/>
    <p:sldId id="382" r:id="rId16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urd Skogestad" initials="SS" lastIdx="11" clrIdx="0">
    <p:extLst>
      <p:ext uri="{19B8F6BF-5375-455C-9EA6-DF929625EA0E}">
        <p15:presenceInfo xmlns:p15="http://schemas.microsoft.com/office/powerpoint/2012/main" userId="S-1-5-21-3959417778-1711865379-3952174976-350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657" autoAdjust="0"/>
    <p:restoredTop sz="94694"/>
  </p:normalViewPr>
  <p:slideViewPr>
    <p:cSldViewPr snapToGrid="0" snapToObjects="1">
      <p:cViewPr varScale="1">
        <p:scale>
          <a:sx n="53" d="100"/>
          <a:sy n="53" d="100"/>
        </p:scale>
        <p:origin x="68" y="3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layout>
        <c:manualLayout>
          <c:xMode val="edge"/>
          <c:yMode val="edge"/>
          <c:x val="0.24608478185509827"/>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nb-NO"/>
        </a:p>
      </c:txPr>
    </c:title>
    <c:autoTitleDeleted val="0"/>
    <c:plotArea>
      <c:layout/>
      <c:barChart>
        <c:barDir val="col"/>
        <c:grouping val="clustered"/>
        <c:varyColors val="0"/>
        <c:ser>
          <c:idx val="0"/>
          <c:order val="0"/>
          <c:tx>
            <c:strRef>
              <c:f>Sheet1!$B$15</c:f>
              <c:strCache>
                <c:ptCount val="1"/>
                <c:pt idx="0">
                  <c:v>Integrated Profit</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Sheet1!$C$14:$E$14</c:f>
              <c:strCache>
                <c:ptCount val="3"/>
                <c:pt idx="0">
                  <c:v>SRTO</c:v>
                </c:pt>
                <c:pt idx="1">
                  <c:v>HRTO</c:v>
                </c:pt>
                <c:pt idx="2">
                  <c:v>DRTO</c:v>
                </c:pt>
              </c:strCache>
            </c:strRef>
          </c:cat>
          <c:val>
            <c:numRef>
              <c:f>Sheet1!$C$15:$E$15</c:f>
              <c:numCache>
                <c:formatCode>General</c:formatCode>
                <c:ptCount val="3"/>
                <c:pt idx="0">
                  <c:v>1.8255999999999999</c:v>
                </c:pt>
                <c:pt idx="1">
                  <c:v>2.7019000000000002</c:v>
                </c:pt>
                <c:pt idx="2">
                  <c:v>2.7509000000000001</c:v>
                </c:pt>
              </c:numCache>
            </c:numRef>
          </c:val>
          <c:extLst>
            <c:ext xmlns:c16="http://schemas.microsoft.com/office/drawing/2014/chart" uri="{C3380CC4-5D6E-409C-BE32-E72D297353CC}">
              <c16:uniqueId val="{00000000-BA79-48FC-9AB8-1323D41D5BA4}"/>
            </c:ext>
          </c:extLst>
        </c:ser>
        <c:dLbls>
          <c:dLblPos val="outEnd"/>
          <c:showLegendKey val="0"/>
          <c:showVal val="1"/>
          <c:showCatName val="0"/>
          <c:showSerName val="0"/>
          <c:showPercent val="0"/>
          <c:showBubbleSize val="0"/>
        </c:dLbls>
        <c:gapWidth val="239"/>
        <c:overlap val="72"/>
        <c:axId val="340156656"/>
        <c:axId val="340157312"/>
      </c:barChart>
      <c:catAx>
        <c:axId val="34015665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b-NO"/>
          </a:p>
        </c:txPr>
        <c:crossAx val="340157312"/>
        <c:crosses val="autoZero"/>
        <c:auto val="1"/>
        <c:lblAlgn val="ctr"/>
        <c:lblOffset val="100"/>
        <c:noMultiLvlLbl val="0"/>
      </c:catAx>
      <c:valAx>
        <c:axId val="34015731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b-NO"/>
          </a:p>
        </c:txPr>
        <c:crossAx val="340156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GB"/>
              <a:t>Computation Time [s]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nb-NO"/>
        </a:p>
      </c:txPr>
    </c:title>
    <c:autoTitleDeleted val="0"/>
    <c:plotArea>
      <c:layout/>
      <c:barChart>
        <c:barDir val="col"/>
        <c:grouping val="clustered"/>
        <c:varyColors val="0"/>
        <c:ser>
          <c:idx val="0"/>
          <c:order val="0"/>
          <c:tx>
            <c:strRef>
              <c:f>Sheet1!$J$3</c:f>
              <c:strCache>
                <c:ptCount val="1"/>
                <c:pt idx="0">
                  <c:v>avg. time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Sheet1!$I$4:$I$6</c:f>
              <c:strCache>
                <c:ptCount val="3"/>
                <c:pt idx="0">
                  <c:v>SRTO</c:v>
                </c:pt>
                <c:pt idx="1">
                  <c:v>HRTO</c:v>
                </c:pt>
                <c:pt idx="2">
                  <c:v>DRTO</c:v>
                </c:pt>
              </c:strCache>
            </c:strRef>
          </c:cat>
          <c:val>
            <c:numRef>
              <c:f>Sheet1!$J$4:$J$6</c:f>
              <c:numCache>
                <c:formatCode>General</c:formatCode>
                <c:ptCount val="3"/>
                <c:pt idx="0">
                  <c:v>1.84E-2</c:v>
                </c:pt>
                <c:pt idx="1">
                  <c:v>1.9900000000000001E-2</c:v>
                </c:pt>
                <c:pt idx="2">
                  <c:v>0.90249999999999997</c:v>
                </c:pt>
              </c:numCache>
            </c:numRef>
          </c:val>
          <c:extLst>
            <c:ext xmlns:c16="http://schemas.microsoft.com/office/drawing/2014/chart" uri="{C3380CC4-5D6E-409C-BE32-E72D297353CC}">
              <c16:uniqueId val="{00000000-178E-46B0-9296-9F92108B1477}"/>
            </c:ext>
          </c:extLst>
        </c:ser>
        <c:ser>
          <c:idx val="1"/>
          <c:order val="1"/>
          <c:tx>
            <c:strRef>
              <c:f>Sheet1!$K$3</c:f>
              <c:strCache>
                <c:ptCount val="1"/>
                <c:pt idx="0">
                  <c:v>max time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Sheet1!$I$4:$I$6</c:f>
              <c:strCache>
                <c:ptCount val="3"/>
                <c:pt idx="0">
                  <c:v>SRTO</c:v>
                </c:pt>
                <c:pt idx="1">
                  <c:v>HRTO</c:v>
                </c:pt>
                <c:pt idx="2">
                  <c:v>DRTO</c:v>
                </c:pt>
              </c:strCache>
            </c:strRef>
          </c:cat>
          <c:val>
            <c:numRef>
              <c:f>Sheet1!$K$4:$K$6</c:f>
              <c:numCache>
                <c:formatCode>General</c:formatCode>
                <c:ptCount val="3"/>
                <c:pt idx="0">
                  <c:v>2.23E-2</c:v>
                </c:pt>
                <c:pt idx="1">
                  <c:v>2.8199999999999999E-2</c:v>
                </c:pt>
                <c:pt idx="2">
                  <c:v>3.3631000000000002</c:v>
                </c:pt>
              </c:numCache>
            </c:numRef>
          </c:val>
          <c:extLst>
            <c:ext xmlns:c16="http://schemas.microsoft.com/office/drawing/2014/chart" uri="{C3380CC4-5D6E-409C-BE32-E72D297353CC}">
              <c16:uniqueId val="{00000001-178E-46B0-9296-9F92108B1477}"/>
            </c:ext>
          </c:extLst>
        </c:ser>
        <c:dLbls>
          <c:dLblPos val="outEnd"/>
          <c:showLegendKey val="0"/>
          <c:showVal val="1"/>
          <c:showCatName val="0"/>
          <c:showSerName val="0"/>
          <c:showPercent val="0"/>
          <c:showBubbleSize val="0"/>
        </c:dLbls>
        <c:gapWidth val="100"/>
        <c:overlap val="-24"/>
        <c:axId val="406906056"/>
        <c:axId val="406908352"/>
      </c:barChart>
      <c:catAx>
        <c:axId val="40690605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b-NO"/>
          </a:p>
        </c:txPr>
        <c:crossAx val="406908352"/>
        <c:crosses val="autoZero"/>
        <c:auto val="1"/>
        <c:lblAlgn val="ctr"/>
        <c:lblOffset val="100"/>
        <c:noMultiLvlLbl val="0"/>
      </c:catAx>
      <c:valAx>
        <c:axId val="4069083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b-NO"/>
          </a:p>
        </c:txPr>
        <c:crossAx val="406906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en-GB" sz="2400"/>
              <a:t>Computation</a:t>
            </a:r>
            <a:r>
              <a:rPr lang="en-GB" sz="2400" baseline="0"/>
              <a:t> time</a:t>
            </a:r>
            <a:endParaRPr lang="en-GB" sz="2400"/>
          </a:p>
        </c:rich>
      </c:tx>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5"/>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Sheet1!$B$3:$B$6</c:f>
              <c:strCache>
                <c:ptCount val="4"/>
                <c:pt idx="0">
                  <c:v>Feedback RTO</c:v>
                </c:pt>
                <c:pt idx="1">
                  <c:v>SRTO</c:v>
                </c:pt>
                <c:pt idx="2">
                  <c:v>HRTO</c:v>
                </c:pt>
                <c:pt idx="3">
                  <c:v>DRTO</c:v>
                </c:pt>
              </c:strCache>
            </c:strRef>
          </c:cat>
          <c:val>
            <c:numRef>
              <c:f>Sheet1!$C$3:$C$6</c:f>
              <c:numCache>
                <c:formatCode>General</c:formatCode>
                <c:ptCount val="4"/>
                <c:pt idx="0">
                  <c:v>4.0000000000000001E-3</c:v>
                </c:pt>
                <c:pt idx="1">
                  <c:v>7.0000000000000001E-3</c:v>
                </c:pt>
                <c:pt idx="2">
                  <c:v>0.01</c:v>
                </c:pt>
                <c:pt idx="3">
                  <c:v>0.14000000000000001</c:v>
                </c:pt>
              </c:numCache>
            </c:numRef>
          </c:val>
          <c:extLst>
            <c:ext xmlns:c16="http://schemas.microsoft.com/office/drawing/2014/chart" uri="{C3380CC4-5D6E-409C-BE32-E72D297353CC}">
              <c16:uniqueId val="{00000000-75DA-4936-AB63-D13560AA85B9}"/>
            </c:ext>
          </c:extLst>
        </c:ser>
        <c:dLbls>
          <c:dLblPos val="outEnd"/>
          <c:showLegendKey val="0"/>
          <c:showVal val="1"/>
          <c:showCatName val="0"/>
          <c:showSerName val="0"/>
          <c:showPercent val="0"/>
          <c:showBubbleSize val="0"/>
        </c:dLbls>
        <c:gapWidth val="444"/>
        <c:overlap val="-90"/>
        <c:axId val="136384728"/>
        <c:axId val="136385384"/>
      </c:barChart>
      <c:catAx>
        <c:axId val="136384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nb-NO"/>
          </a:p>
        </c:txPr>
        <c:crossAx val="136385384"/>
        <c:crosses val="autoZero"/>
        <c:auto val="1"/>
        <c:lblAlgn val="ctr"/>
        <c:lblOffset val="100"/>
        <c:noMultiLvlLbl val="0"/>
      </c:catAx>
      <c:valAx>
        <c:axId val="136385384"/>
        <c:scaling>
          <c:orientation val="minMax"/>
        </c:scaling>
        <c:delete val="1"/>
        <c:axPos val="l"/>
        <c:numFmt formatCode="General" sourceLinked="1"/>
        <c:majorTickMark val="none"/>
        <c:minorTickMark val="none"/>
        <c:tickLblPos val="nextTo"/>
        <c:crossAx val="136384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r>
              <a:rPr lang="en-GB" sz="2400"/>
              <a:t>Integrated Loss</a:t>
            </a:r>
          </a:p>
        </c:rich>
      </c:tx>
      <c:overlay val="0"/>
      <c:spPr>
        <a:noFill/>
        <a:ln>
          <a:noFill/>
        </a:ln>
        <a:effectLst/>
      </c:spPr>
      <c:txPr>
        <a:bodyPr rot="0" spcFirstLastPara="1" vertOverflow="ellipsis" vert="horz" wrap="square" anchor="ctr" anchorCtr="1"/>
        <a:lstStyle/>
        <a:p>
          <a:pPr>
            <a:defRPr sz="24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Sheet1!$B$3:$B$6</c:f>
              <c:strCache>
                <c:ptCount val="4"/>
                <c:pt idx="0">
                  <c:v>Feedback RTO</c:v>
                </c:pt>
                <c:pt idx="1">
                  <c:v>SRTO</c:v>
                </c:pt>
                <c:pt idx="2">
                  <c:v>HRTO</c:v>
                </c:pt>
                <c:pt idx="3">
                  <c:v>DRTO</c:v>
                </c:pt>
              </c:strCache>
            </c:strRef>
          </c:cat>
          <c:val>
            <c:numRef>
              <c:f>Sheet1!$D$3:$D$6</c:f>
              <c:numCache>
                <c:formatCode>General</c:formatCode>
                <c:ptCount val="4"/>
                <c:pt idx="0">
                  <c:v>248.07</c:v>
                </c:pt>
                <c:pt idx="1">
                  <c:v>342.38</c:v>
                </c:pt>
                <c:pt idx="2">
                  <c:v>257.97000000000003</c:v>
                </c:pt>
                <c:pt idx="3">
                  <c:v>247.68</c:v>
                </c:pt>
              </c:numCache>
            </c:numRef>
          </c:val>
          <c:extLst>
            <c:ext xmlns:c16="http://schemas.microsoft.com/office/drawing/2014/chart" uri="{C3380CC4-5D6E-409C-BE32-E72D297353CC}">
              <c16:uniqueId val="{00000000-D956-413F-8AD8-F2AC0487B7CB}"/>
            </c:ext>
          </c:extLst>
        </c:ser>
        <c:dLbls>
          <c:dLblPos val="outEnd"/>
          <c:showLegendKey val="0"/>
          <c:showVal val="1"/>
          <c:showCatName val="0"/>
          <c:showSerName val="0"/>
          <c:showPercent val="0"/>
          <c:showBubbleSize val="0"/>
        </c:dLbls>
        <c:gapWidth val="444"/>
        <c:overlap val="-90"/>
        <c:axId val="289177504"/>
        <c:axId val="289181768"/>
      </c:barChart>
      <c:catAx>
        <c:axId val="289177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lumMod val="65000"/>
                    <a:lumOff val="35000"/>
                  </a:schemeClr>
                </a:solidFill>
                <a:latin typeface="+mn-lt"/>
                <a:ea typeface="+mn-ea"/>
                <a:cs typeface="+mn-cs"/>
              </a:defRPr>
            </a:pPr>
            <a:endParaRPr lang="nb-NO"/>
          </a:p>
        </c:txPr>
        <c:crossAx val="289181768"/>
        <c:crosses val="autoZero"/>
        <c:auto val="1"/>
        <c:lblAlgn val="ctr"/>
        <c:lblOffset val="100"/>
        <c:noMultiLvlLbl val="0"/>
      </c:catAx>
      <c:valAx>
        <c:axId val="289181768"/>
        <c:scaling>
          <c:orientation val="minMax"/>
        </c:scaling>
        <c:delete val="1"/>
        <c:axPos val="l"/>
        <c:numFmt formatCode="General" sourceLinked="1"/>
        <c:majorTickMark val="none"/>
        <c:minorTickMark val="none"/>
        <c:tickLblPos val="nextTo"/>
        <c:crossAx val="289177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17T07:34:22.891" idx="1">
    <p:pos x="5071" y="1081"/>
    <p:text>Note change in title</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4-22T15:40:50.759" idx="2">
    <p:pos x="10" y="10"/>
    <p:text/>
    <p:extLst>
      <p:ext uri="{C676402C-5697-4E1C-873F-D02D1690AC5C}">
        <p15:threadingInfo xmlns:p15="http://schemas.microsoft.com/office/powerpoint/2012/main" timeZoneBias="-120"/>
      </p:ext>
    </p:extLst>
  </p:cm>
  <p:cm authorId="1" dt="2019-04-22T15:41:02.546" idx="3">
    <p:pos x="7428" y="893"/>
    <p:text>We need to decide whether distuyrbances / parameters shall have the letter d or theta</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4-22T16:44:59.439" idx="7">
    <p:pos x="4269" y="1395"/>
    <p:text>Dinesh, the structure of the individual units is not usually rhe main problem in my experience. We have models of the units but lack their parameters. The problem is that there are many procss units (distillation, heat exchanger, compressor) , so the NETWORK structure needs to be updated as the proicess changes.</p:text>
    <p:extLst>
      <p:ext uri="{C676402C-5697-4E1C-873F-D02D1690AC5C}">
        <p15:threadingInfo xmlns:p15="http://schemas.microsoft.com/office/powerpoint/2012/main" timeZoneBias="-120"/>
      </p:ext>
    </p:extLst>
  </p:cm>
  <p:cm authorId="1" dt="2019-04-22T16:47:20.281" idx="8">
    <p:pos x="4269" y="1531"/>
    <p:text>I would rank the structural issue that yiu are thinking about myuch further down; maybe at no. 6. At least for typical refinery and petrochemical applictions.</p:text>
    <p:extLst>
      <p:ext uri="{C676402C-5697-4E1C-873F-D02D1690AC5C}">
        <p15:threadingInfo xmlns:p15="http://schemas.microsoft.com/office/powerpoint/2012/main" timeZoneBias="-120">
          <p15:parentCm authorId="1" idx="7"/>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4-22T16:30:48.144" idx="4">
    <p:pos x="1793" y="3266"/>
    <p:text>Why do you say that this layer needs to be NMPC?</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4-22T16:30:48.144" idx="4">
    <p:pos x="1793" y="3266"/>
    <p:text>Why do you say that this layer needs to be NMPC?</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4-22T16:53:25.569" idx="10">
    <p:pos x="10" y="10"/>
    <p:text>Delete structure here</p:text>
    <p:extLst>
      <p:ext uri="{C676402C-5697-4E1C-873F-D02D1690AC5C}">
        <p15:threadingInfo xmlns:p15="http://schemas.microsoft.com/office/powerpoint/2012/main" timeZoneBias="-120"/>
      </p:ext>
    </p:extLst>
  </p:cm>
  <p:cm authorId="1" dt="2019-04-22T16:55:29.249" idx="11">
    <p:pos x="10" y="146"/>
    <p:text>Note that ESC solves ALL also problem 2 and 3  because we need no model! :-)</p:text>
    <p:extLst>
      <p:ext uri="{C676402C-5697-4E1C-873F-D02D1690AC5C}">
        <p15:threadingInfo xmlns:p15="http://schemas.microsoft.com/office/powerpoint/2012/main" timeZoneBias="-120">
          <p15:parentCm authorId="1" idx="10"/>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68E137-8022-449E-827B-4B16B6BBA125}" type="doc">
      <dgm:prSet loTypeId="urn:microsoft.com/office/officeart/2005/8/layout/funnel1" loCatId="relationship" qsTypeId="urn:microsoft.com/office/officeart/2005/8/quickstyle/simple3" qsCatId="simple" csTypeId="urn:microsoft.com/office/officeart/2005/8/colors/colorful1" csCatId="colorful" phldr="1"/>
      <dgm:spPr/>
      <dgm:t>
        <a:bodyPr/>
        <a:lstStyle/>
        <a:p>
          <a:endParaRPr lang="en-US"/>
        </a:p>
      </dgm:t>
    </dgm:pt>
    <dgm:pt modelId="{74E7538A-BD8C-4BED-8F99-EA5664EDDBFB}">
      <dgm:prSet phldrT="[Text]"/>
      <dgm:spPr>
        <a:gradFill rotWithShape="0">
          <a:gsLst>
            <a:gs pos="0">
              <a:srgbClr val="7030A0"/>
            </a:gs>
            <a:gs pos="10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gradFill>
      </dgm:spPr>
      <dgm:t>
        <a:bodyPr/>
        <a:lstStyle/>
        <a:p>
          <a:r>
            <a:rPr lang="en-US" b="1" dirty="0"/>
            <a:t>Process Model</a:t>
          </a:r>
        </a:p>
      </dgm:t>
    </dgm:pt>
    <dgm:pt modelId="{53061032-32AB-46F2-A7C1-745BB5C1490D}" type="parTrans" cxnId="{B687807B-7060-4DCB-853B-93DB78958B6E}">
      <dgm:prSet/>
      <dgm:spPr/>
      <dgm:t>
        <a:bodyPr/>
        <a:lstStyle/>
        <a:p>
          <a:endParaRPr lang="en-US"/>
        </a:p>
      </dgm:t>
    </dgm:pt>
    <dgm:pt modelId="{63C7224D-539D-4060-B595-C206707BBFFE}" type="sibTrans" cxnId="{B687807B-7060-4DCB-853B-93DB78958B6E}">
      <dgm:prSet/>
      <dgm:spPr/>
      <dgm:t>
        <a:bodyPr/>
        <a:lstStyle/>
        <a:p>
          <a:endParaRPr lang="en-US"/>
        </a:p>
      </dgm:t>
    </dgm:pt>
    <dgm:pt modelId="{94F11A1B-7BB0-49A8-80C3-EC30037E0DF0}">
      <dgm:prSet phldrT="[Text]"/>
      <dgm:spPr/>
      <dgm:t>
        <a:bodyPr/>
        <a:lstStyle/>
        <a:p>
          <a:r>
            <a:rPr lang="en-US" b="1" dirty="0"/>
            <a:t>Process constraints</a:t>
          </a:r>
        </a:p>
      </dgm:t>
    </dgm:pt>
    <dgm:pt modelId="{75C4C10E-8684-403F-98F9-4457E1AD42AC}" type="parTrans" cxnId="{248BA771-7F4D-4521-BFE1-AFFA37FB3A9D}">
      <dgm:prSet/>
      <dgm:spPr/>
      <dgm:t>
        <a:bodyPr/>
        <a:lstStyle/>
        <a:p>
          <a:endParaRPr lang="en-US"/>
        </a:p>
      </dgm:t>
    </dgm:pt>
    <dgm:pt modelId="{5B37B90F-06AE-4FD3-A94E-FF1C2BE92125}" type="sibTrans" cxnId="{248BA771-7F4D-4521-BFE1-AFFA37FB3A9D}">
      <dgm:prSet/>
      <dgm:spPr/>
      <dgm:t>
        <a:bodyPr/>
        <a:lstStyle/>
        <a:p>
          <a:endParaRPr lang="en-US"/>
        </a:p>
      </dgm:t>
    </dgm:pt>
    <dgm:pt modelId="{9930027E-4005-4A1C-A161-984C487E1067}">
      <dgm:prSet phldrT="[Text]" custT="1"/>
      <dgm:spPr/>
      <dgm:t>
        <a:bodyPr/>
        <a:lstStyle/>
        <a:p>
          <a:r>
            <a:rPr lang="en-US" sz="2800" b="1" dirty="0">
              <a:solidFill>
                <a:srgbClr val="0D3475"/>
              </a:solidFill>
              <a:effectLst>
                <a:outerShdw blurRad="38100" dist="38100" dir="2700000" algn="tl">
                  <a:srgbClr val="000000">
                    <a:alpha val="43137"/>
                  </a:srgbClr>
                </a:outerShdw>
              </a:effectLst>
            </a:rPr>
            <a:t>Optimal decision variables (u)  / Optimal setpoints (y)</a:t>
          </a:r>
        </a:p>
      </dgm:t>
    </dgm:pt>
    <dgm:pt modelId="{C04DA9F2-68F1-4D16-BF0E-3DD4701230A6}" type="parTrans" cxnId="{F29A6BDB-2194-4491-8CEB-2CED3A0C436D}">
      <dgm:prSet/>
      <dgm:spPr/>
      <dgm:t>
        <a:bodyPr/>
        <a:lstStyle/>
        <a:p>
          <a:endParaRPr lang="en-US"/>
        </a:p>
      </dgm:t>
    </dgm:pt>
    <dgm:pt modelId="{B5615688-02FF-4EE7-8B4C-0A04DEA6210A}" type="sibTrans" cxnId="{F29A6BDB-2194-4491-8CEB-2CED3A0C436D}">
      <dgm:prSet/>
      <dgm:spPr/>
      <dgm:t>
        <a:bodyPr/>
        <a:lstStyle/>
        <a:p>
          <a:endParaRPr lang="en-US"/>
        </a:p>
      </dgm:t>
    </dgm:pt>
    <dgm:pt modelId="{6EF06D1F-AE17-43B6-8963-714910A0E820}">
      <dgm:prSet phldrT="[Text]"/>
      <dgm:spPr>
        <a:gradFill rotWithShape="0">
          <a:gsLst>
            <a:gs pos="0">
              <a:schemeClr val="accent6">
                <a:lumMod val="40000"/>
                <a:lumOff val="60000"/>
              </a:schemeClr>
            </a:gs>
            <a:gs pos="10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dgm:spPr>
      <dgm:t>
        <a:bodyPr/>
        <a:lstStyle/>
        <a:p>
          <a:r>
            <a:rPr lang="en-US" b="1" dirty="0"/>
            <a:t>Economic Model</a:t>
          </a:r>
        </a:p>
      </dgm:t>
    </dgm:pt>
    <dgm:pt modelId="{AD9A9DF8-7371-42F6-8A37-46E55B770FCF}" type="sibTrans" cxnId="{E4A3131F-37C2-4909-93CB-E111FF2595E6}">
      <dgm:prSet/>
      <dgm:spPr/>
      <dgm:t>
        <a:bodyPr/>
        <a:lstStyle/>
        <a:p>
          <a:endParaRPr lang="en-US"/>
        </a:p>
      </dgm:t>
    </dgm:pt>
    <dgm:pt modelId="{429E2061-9F12-4BE5-A68A-D706A95A15D6}" type="parTrans" cxnId="{E4A3131F-37C2-4909-93CB-E111FF2595E6}">
      <dgm:prSet/>
      <dgm:spPr/>
      <dgm:t>
        <a:bodyPr/>
        <a:lstStyle/>
        <a:p>
          <a:endParaRPr lang="en-US"/>
        </a:p>
      </dgm:t>
    </dgm:pt>
    <dgm:pt modelId="{E88C38E5-281B-48EE-BE57-4D8655896124}" type="pres">
      <dgm:prSet presAssocID="{1F68E137-8022-449E-827B-4B16B6BBA125}" presName="Name0" presStyleCnt="0">
        <dgm:presLayoutVars>
          <dgm:chMax val="4"/>
          <dgm:resizeHandles val="exact"/>
        </dgm:presLayoutVars>
      </dgm:prSet>
      <dgm:spPr/>
    </dgm:pt>
    <dgm:pt modelId="{D43C0C93-94AF-466D-B608-D8CF3D3E1440}" type="pres">
      <dgm:prSet presAssocID="{1F68E137-8022-449E-827B-4B16B6BBA125}" presName="ellipse" presStyleLbl="trBgShp" presStyleIdx="0" presStyleCnt="1"/>
      <dgm:spPr>
        <a:solidFill>
          <a:schemeClr val="accent4">
            <a:alpha val="40000"/>
          </a:schemeClr>
        </a:solidFill>
      </dgm:spPr>
    </dgm:pt>
    <dgm:pt modelId="{1AAC2DBA-17BF-42E0-AF4E-98635010D35C}" type="pres">
      <dgm:prSet presAssocID="{1F68E137-8022-449E-827B-4B16B6BBA125}" presName="arrow1" presStyleLbl="fgShp" presStyleIdx="0" presStyleCnt="1"/>
      <dgm:spPr>
        <a:gradFill rotWithShape="0">
          <a:gsLst>
            <a:gs pos="0">
              <a:srgbClr val="0D3475"/>
            </a:gs>
            <a:gs pos="52000">
              <a:schemeClr val="tx2">
                <a:lumMod val="60000"/>
                <a:lumOff val="40000"/>
              </a:schemeClr>
            </a:gs>
            <a:gs pos="100000">
              <a:schemeClr val="bg1"/>
            </a:gs>
          </a:gsLst>
        </a:gradFill>
      </dgm:spPr>
    </dgm:pt>
    <dgm:pt modelId="{ADF22918-D063-467A-80BB-C1028045EEB6}" type="pres">
      <dgm:prSet presAssocID="{1F68E137-8022-449E-827B-4B16B6BBA125}" presName="rectangle" presStyleLbl="revTx" presStyleIdx="0" presStyleCnt="1" custScaleX="152898" custLinFactNeighborX="966" custLinFactNeighborY="24579">
        <dgm:presLayoutVars>
          <dgm:bulletEnabled val="1"/>
        </dgm:presLayoutVars>
      </dgm:prSet>
      <dgm:spPr/>
    </dgm:pt>
    <dgm:pt modelId="{643C0283-872E-4CD8-A502-A1FEB821BA48}" type="pres">
      <dgm:prSet presAssocID="{6EF06D1F-AE17-43B6-8963-714910A0E820}" presName="item1" presStyleLbl="node1" presStyleIdx="0" presStyleCnt="3">
        <dgm:presLayoutVars>
          <dgm:bulletEnabled val="1"/>
        </dgm:presLayoutVars>
      </dgm:prSet>
      <dgm:spPr/>
    </dgm:pt>
    <dgm:pt modelId="{36EC3D68-5178-4415-B89F-B79307B12687}" type="pres">
      <dgm:prSet presAssocID="{94F11A1B-7BB0-49A8-80C3-EC30037E0DF0}" presName="item2" presStyleLbl="node1" presStyleIdx="1" presStyleCnt="3">
        <dgm:presLayoutVars>
          <dgm:bulletEnabled val="1"/>
        </dgm:presLayoutVars>
      </dgm:prSet>
      <dgm:spPr/>
    </dgm:pt>
    <dgm:pt modelId="{C53720E5-6B7F-4331-A52F-85F33DB376BC}" type="pres">
      <dgm:prSet presAssocID="{9930027E-4005-4A1C-A161-984C487E1067}" presName="item3" presStyleLbl="node1" presStyleIdx="2" presStyleCnt="3">
        <dgm:presLayoutVars>
          <dgm:bulletEnabled val="1"/>
        </dgm:presLayoutVars>
      </dgm:prSet>
      <dgm:spPr/>
    </dgm:pt>
    <dgm:pt modelId="{E0F9CD50-223B-4457-B3A5-12AAF0EC07C8}" type="pres">
      <dgm:prSet presAssocID="{1F68E137-8022-449E-827B-4B16B6BBA125}" presName="funnel" presStyleLbl="trAlignAcc1" presStyleIdx="0" presStyleCnt="1" custLinFactNeighborX="-874" custLinFactNeighborY="-2248"/>
      <dgm:spPr>
        <a:solidFill>
          <a:schemeClr val="lt1">
            <a:hueOff val="0"/>
            <a:satOff val="0"/>
            <a:lumOff val="0"/>
            <a:alpha val="19000"/>
          </a:schemeClr>
        </a:solidFill>
        <a:ln>
          <a:solidFill>
            <a:schemeClr val="bg1">
              <a:lumMod val="50000"/>
            </a:schemeClr>
          </a:solidFill>
        </a:ln>
      </dgm:spPr>
    </dgm:pt>
  </dgm:ptLst>
  <dgm:cxnLst>
    <dgm:cxn modelId="{61721705-3A8B-4DF7-8699-404689B6568F}" type="presOf" srcId="{9930027E-4005-4A1C-A161-984C487E1067}" destId="{ADF22918-D063-467A-80BB-C1028045EEB6}" srcOrd="0" destOrd="0" presId="urn:microsoft.com/office/officeart/2005/8/layout/funnel1"/>
    <dgm:cxn modelId="{2322FC10-AEF9-4C1A-842E-7337C757E47F}" type="presOf" srcId="{94F11A1B-7BB0-49A8-80C3-EC30037E0DF0}" destId="{643C0283-872E-4CD8-A502-A1FEB821BA48}" srcOrd="0" destOrd="0" presId="urn:microsoft.com/office/officeart/2005/8/layout/funnel1"/>
    <dgm:cxn modelId="{E4A3131F-37C2-4909-93CB-E111FF2595E6}" srcId="{1F68E137-8022-449E-827B-4B16B6BBA125}" destId="{6EF06D1F-AE17-43B6-8963-714910A0E820}" srcOrd="1" destOrd="0" parTransId="{429E2061-9F12-4BE5-A68A-D706A95A15D6}" sibTransId="{AD9A9DF8-7371-42F6-8A37-46E55B770FCF}"/>
    <dgm:cxn modelId="{28173536-4805-4971-BABC-8E6D9C4B1D2A}" type="presOf" srcId="{74E7538A-BD8C-4BED-8F99-EA5664EDDBFB}" destId="{C53720E5-6B7F-4331-A52F-85F33DB376BC}" srcOrd="0" destOrd="0" presId="urn:microsoft.com/office/officeart/2005/8/layout/funnel1"/>
    <dgm:cxn modelId="{248BA771-7F4D-4521-BFE1-AFFA37FB3A9D}" srcId="{1F68E137-8022-449E-827B-4B16B6BBA125}" destId="{94F11A1B-7BB0-49A8-80C3-EC30037E0DF0}" srcOrd="2" destOrd="0" parTransId="{75C4C10E-8684-403F-98F9-4457E1AD42AC}" sibTransId="{5B37B90F-06AE-4FD3-A94E-FF1C2BE92125}"/>
    <dgm:cxn modelId="{B687807B-7060-4DCB-853B-93DB78958B6E}" srcId="{1F68E137-8022-449E-827B-4B16B6BBA125}" destId="{74E7538A-BD8C-4BED-8F99-EA5664EDDBFB}" srcOrd="0" destOrd="0" parTransId="{53061032-32AB-46F2-A7C1-745BB5C1490D}" sibTransId="{63C7224D-539D-4060-B595-C206707BBFFE}"/>
    <dgm:cxn modelId="{F05007C7-D9E8-4F80-8113-B520C6D2DDEA}" type="presOf" srcId="{6EF06D1F-AE17-43B6-8963-714910A0E820}" destId="{36EC3D68-5178-4415-B89F-B79307B12687}" srcOrd="0" destOrd="0" presId="urn:microsoft.com/office/officeart/2005/8/layout/funnel1"/>
    <dgm:cxn modelId="{F29A6BDB-2194-4491-8CEB-2CED3A0C436D}" srcId="{1F68E137-8022-449E-827B-4B16B6BBA125}" destId="{9930027E-4005-4A1C-A161-984C487E1067}" srcOrd="3" destOrd="0" parTransId="{C04DA9F2-68F1-4D16-BF0E-3DD4701230A6}" sibTransId="{B5615688-02FF-4EE7-8B4C-0A04DEA6210A}"/>
    <dgm:cxn modelId="{7282AEFC-8B79-4FCB-BD6D-B803EE8080B0}" type="presOf" srcId="{1F68E137-8022-449E-827B-4B16B6BBA125}" destId="{E88C38E5-281B-48EE-BE57-4D8655896124}" srcOrd="0" destOrd="0" presId="urn:microsoft.com/office/officeart/2005/8/layout/funnel1"/>
    <dgm:cxn modelId="{A677A34E-34FD-4198-B5FD-7550F7285F14}" type="presParOf" srcId="{E88C38E5-281B-48EE-BE57-4D8655896124}" destId="{D43C0C93-94AF-466D-B608-D8CF3D3E1440}" srcOrd="0" destOrd="0" presId="urn:microsoft.com/office/officeart/2005/8/layout/funnel1"/>
    <dgm:cxn modelId="{C33409E2-FD91-4F08-94C6-482990C78161}" type="presParOf" srcId="{E88C38E5-281B-48EE-BE57-4D8655896124}" destId="{1AAC2DBA-17BF-42E0-AF4E-98635010D35C}" srcOrd="1" destOrd="0" presId="urn:microsoft.com/office/officeart/2005/8/layout/funnel1"/>
    <dgm:cxn modelId="{79175EC4-B99C-4B13-8932-3461E828D2E3}" type="presParOf" srcId="{E88C38E5-281B-48EE-BE57-4D8655896124}" destId="{ADF22918-D063-467A-80BB-C1028045EEB6}" srcOrd="2" destOrd="0" presId="urn:microsoft.com/office/officeart/2005/8/layout/funnel1"/>
    <dgm:cxn modelId="{2E390152-1E20-4ADC-BA49-5E40D56143E2}" type="presParOf" srcId="{E88C38E5-281B-48EE-BE57-4D8655896124}" destId="{643C0283-872E-4CD8-A502-A1FEB821BA48}" srcOrd="3" destOrd="0" presId="urn:microsoft.com/office/officeart/2005/8/layout/funnel1"/>
    <dgm:cxn modelId="{1732EDD0-E5F5-4410-8F6B-B4B56ECB88B0}" type="presParOf" srcId="{E88C38E5-281B-48EE-BE57-4D8655896124}" destId="{36EC3D68-5178-4415-B89F-B79307B12687}" srcOrd="4" destOrd="0" presId="urn:microsoft.com/office/officeart/2005/8/layout/funnel1"/>
    <dgm:cxn modelId="{5A8902EF-CA5E-426A-9257-A0BE636D5ABA}" type="presParOf" srcId="{E88C38E5-281B-48EE-BE57-4D8655896124}" destId="{C53720E5-6B7F-4331-A52F-85F33DB376BC}" srcOrd="5" destOrd="0" presId="urn:microsoft.com/office/officeart/2005/8/layout/funnel1"/>
    <dgm:cxn modelId="{062FA6CE-5730-416C-88BA-D9F0D09192F1}" type="presParOf" srcId="{E88C38E5-281B-48EE-BE57-4D8655896124}" destId="{E0F9CD50-223B-4457-B3A5-12AAF0EC07C8}"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3C3E6B-BE91-9347-B2C7-D30933FEB5CF}" type="doc">
      <dgm:prSet loTypeId="urn:microsoft.com/office/officeart/2005/8/layout/cycle5" loCatId="" qsTypeId="urn:microsoft.com/office/officeart/2005/8/quickstyle/simple5" qsCatId="simple" csTypeId="urn:microsoft.com/office/officeart/2005/8/colors/accent0_3" csCatId="mainScheme" phldr="1"/>
      <dgm:spPr/>
    </dgm:pt>
    <dgm:pt modelId="{F2238C43-5CB9-A347-921D-706CB305331E}">
      <dgm:prSet phldrT="[Text]"/>
      <dgm:spPr/>
      <dgm:t>
        <a:bodyPr/>
        <a:lstStyle/>
        <a:p>
          <a:r>
            <a:rPr lang="nb-NO" dirty="0" err="1"/>
            <a:t>Probe</a:t>
          </a:r>
          <a:r>
            <a:rPr lang="nb-NO" dirty="0"/>
            <a:t> </a:t>
          </a:r>
          <a:r>
            <a:rPr lang="nb-NO" dirty="0" err="1"/>
            <a:t>the</a:t>
          </a:r>
          <a:r>
            <a:rPr lang="nb-NO" dirty="0"/>
            <a:t> system</a:t>
          </a:r>
          <a:endParaRPr lang="en-US" dirty="0"/>
        </a:p>
      </dgm:t>
    </dgm:pt>
    <dgm:pt modelId="{77F7CBF2-E278-9246-92E8-587628069382}" type="parTrans" cxnId="{33D4E7E9-FA86-BB41-A766-D9ABF4302740}">
      <dgm:prSet/>
      <dgm:spPr/>
      <dgm:t>
        <a:bodyPr/>
        <a:lstStyle/>
        <a:p>
          <a:endParaRPr lang="en-US"/>
        </a:p>
      </dgm:t>
    </dgm:pt>
    <dgm:pt modelId="{F6FE1976-EEAB-F645-8CC7-5796259D07B0}" type="sibTrans" cxnId="{33D4E7E9-FA86-BB41-A766-D9ABF4302740}">
      <dgm:prSet/>
      <dgm:spPr/>
      <dgm:t>
        <a:bodyPr/>
        <a:lstStyle/>
        <a:p>
          <a:endParaRPr lang="en-US"/>
        </a:p>
      </dgm:t>
    </dgm:pt>
    <dgm:pt modelId="{B3875787-059E-AA4B-9784-04F339AF7A00}">
      <dgm:prSet phldrT="[Text]"/>
      <dgm:spPr/>
      <dgm:t>
        <a:bodyPr/>
        <a:lstStyle/>
        <a:p>
          <a:r>
            <a:rPr lang="en-US" dirty="0"/>
            <a:t>Observe how the cost changes</a:t>
          </a:r>
        </a:p>
      </dgm:t>
    </dgm:pt>
    <dgm:pt modelId="{874783E9-0E4C-E947-AA2C-5DB829DC552B}" type="parTrans" cxnId="{9E2AB54D-396D-9844-9A9B-EC5D6974B36C}">
      <dgm:prSet/>
      <dgm:spPr/>
      <dgm:t>
        <a:bodyPr/>
        <a:lstStyle/>
        <a:p>
          <a:endParaRPr lang="en-US"/>
        </a:p>
      </dgm:t>
    </dgm:pt>
    <dgm:pt modelId="{50AEAD92-1B8E-954B-B968-B464CC1FDA61}" type="sibTrans" cxnId="{9E2AB54D-396D-9844-9A9B-EC5D6974B36C}">
      <dgm:prSet/>
      <dgm:spPr/>
      <dgm:t>
        <a:bodyPr/>
        <a:lstStyle/>
        <a:p>
          <a:endParaRPr lang="en-US"/>
        </a:p>
      </dgm:t>
    </dgm:pt>
    <dgm:pt modelId="{23A16E32-603D-8741-A17C-E2A3BDEADA7A}">
      <dgm:prSet phldrT="[Text]"/>
      <dgm:spPr/>
      <dgm:t>
        <a:bodyPr/>
        <a:lstStyle/>
        <a:p>
          <a:r>
            <a:rPr lang="en-US" dirty="0"/>
            <a:t>Estimate Gradient</a:t>
          </a:r>
        </a:p>
      </dgm:t>
    </dgm:pt>
    <dgm:pt modelId="{ED44F0F2-181E-FB4B-8052-4A53559143B5}" type="parTrans" cxnId="{7530DF2A-1C9C-8D44-B756-A70A2B5BF9E1}">
      <dgm:prSet/>
      <dgm:spPr/>
      <dgm:t>
        <a:bodyPr/>
        <a:lstStyle/>
        <a:p>
          <a:endParaRPr lang="en-US"/>
        </a:p>
      </dgm:t>
    </dgm:pt>
    <dgm:pt modelId="{40A545A6-DD02-F34D-BC15-38AD4F284D23}" type="sibTrans" cxnId="{7530DF2A-1C9C-8D44-B756-A70A2B5BF9E1}">
      <dgm:prSet/>
      <dgm:spPr/>
      <dgm:t>
        <a:bodyPr/>
        <a:lstStyle/>
        <a:p>
          <a:endParaRPr lang="en-US"/>
        </a:p>
      </dgm:t>
    </dgm:pt>
    <dgm:pt modelId="{FA0543CA-5895-0343-BB50-2FB2A2BD58E2}">
      <dgm:prSet phldrT="[Text]"/>
      <dgm:spPr/>
      <dgm:t>
        <a:bodyPr/>
        <a:lstStyle/>
        <a:p>
          <a:r>
            <a:rPr lang="en-US" dirty="0"/>
            <a:t>Decide which way to move</a:t>
          </a:r>
        </a:p>
      </dgm:t>
    </dgm:pt>
    <dgm:pt modelId="{C256AD25-0227-334A-A523-A46250B53FBB}" type="parTrans" cxnId="{1D6A19C7-5C48-CD4F-BCDD-9F4915B0BA42}">
      <dgm:prSet/>
      <dgm:spPr/>
      <dgm:t>
        <a:bodyPr/>
        <a:lstStyle/>
        <a:p>
          <a:endParaRPr lang="en-US"/>
        </a:p>
      </dgm:t>
    </dgm:pt>
    <dgm:pt modelId="{F8D0F76F-E79E-7A4B-872A-B4810B6F8EA1}" type="sibTrans" cxnId="{1D6A19C7-5C48-CD4F-BCDD-9F4915B0BA42}">
      <dgm:prSet/>
      <dgm:spPr/>
      <dgm:t>
        <a:bodyPr/>
        <a:lstStyle/>
        <a:p>
          <a:endParaRPr lang="en-US"/>
        </a:p>
      </dgm:t>
    </dgm:pt>
    <dgm:pt modelId="{10B0A78E-997E-464C-B351-73FC7ADBE808}" type="pres">
      <dgm:prSet presAssocID="{193C3E6B-BE91-9347-B2C7-D30933FEB5CF}" presName="cycle" presStyleCnt="0">
        <dgm:presLayoutVars>
          <dgm:dir/>
          <dgm:resizeHandles val="exact"/>
        </dgm:presLayoutVars>
      </dgm:prSet>
      <dgm:spPr/>
    </dgm:pt>
    <dgm:pt modelId="{2BEC8633-B48D-1041-AE3A-A0A1F8DA586D}" type="pres">
      <dgm:prSet presAssocID="{F2238C43-5CB9-A347-921D-706CB305331E}" presName="node" presStyleLbl="node1" presStyleIdx="0" presStyleCnt="4">
        <dgm:presLayoutVars>
          <dgm:bulletEnabled val="1"/>
        </dgm:presLayoutVars>
      </dgm:prSet>
      <dgm:spPr/>
    </dgm:pt>
    <dgm:pt modelId="{BD33B90F-6D7C-CC4F-A19A-1FBF42362B07}" type="pres">
      <dgm:prSet presAssocID="{F2238C43-5CB9-A347-921D-706CB305331E}" presName="spNode" presStyleCnt="0"/>
      <dgm:spPr/>
    </dgm:pt>
    <dgm:pt modelId="{8CE158B6-77C6-8442-9014-C5B00988358F}" type="pres">
      <dgm:prSet presAssocID="{F6FE1976-EEAB-F645-8CC7-5796259D07B0}" presName="sibTrans" presStyleLbl="sibTrans1D1" presStyleIdx="0" presStyleCnt="4"/>
      <dgm:spPr/>
    </dgm:pt>
    <dgm:pt modelId="{5AA8F0AD-A70F-B143-98B2-6B557F2B28AA}" type="pres">
      <dgm:prSet presAssocID="{B3875787-059E-AA4B-9784-04F339AF7A00}" presName="node" presStyleLbl="node1" presStyleIdx="1" presStyleCnt="4">
        <dgm:presLayoutVars>
          <dgm:bulletEnabled val="1"/>
        </dgm:presLayoutVars>
      </dgm:prSet>
      <dgm:spPr/>
    </dgm:pt>
    <dgm:pt modelId="{65606291-BFC9-E143-B217-02C1DC2A2AD8}" type="pres">
      <dgm:prSet presAssocID="{B3875787-059E-AA4B-9784-04F339AF7A00}" presName="spNode" presStyleCnt="0"/>
      <dgm:spPr/>
    </dgm:pt>
    <dgm:pt modelId="{0291B76C-9E05-E145-A292-23D05E35EF23}" type="pres">
      <dgm:prSet presAssocID="{50AEAD92-1B8E-954B-B968-B464CC1FDA61}" presName="sibTrans" presStyleLbl="sibTrans1D1" presStyleIdx="1" presStyleCnt="4"/>
      <dgm:spPr/>
    </dgm:pt>
    <dgm:pt modelId="{B2986070-285A-9445-998A-656C1E6715B8}" type="pres">
      <dgm:prSet presAssocID="{23A16E32-603D-8741-A17C-E2A3BDEADA7A}" presName="node" presStyleLbl="node1" presStyleIdx="2" presStyleCnt="4">
        <dgm:presLayoutVars>
          <dgm:bulletEnabled val="1"/>
        </dgm:presLayoutVars>
      </dgm:prSet>
      <dgm:spPr/>
    </dgm:pt>
    <dgm:pt modelId="{56E30B8C-A9C3-DD42-8974-A7F504D78A99}" type="pres">
      <dgm:prSet presAssocID="{23A16E32-603D-8741-A17C-E2A3BDEADA7A}" presName="spNode" presStyleCnt="0"/>
      <dgm:spPr/>
    </dgm:pt>
    <dgm:pt modelId="{DDFB684F-81E0-E848-8AF7-8EEF24355038}" type="pres">
      <dgm:prSet presAssocID="{40A545A6-DD02-F34D-BC15-38AD4F284D23}" presName="sibTrans" presStyleLbl="sibTrans1D1" presStyleIdx="2" presStyleCnt="4"/>
      <dgm:spPr/>
    </dgm:pt>
    <dgm:pt modelId="{3863E944-DC65-9147-BD70-B4EE7B25687B}" type="pres">
      <dgm:prSet presAssocID="{FA0543CA-5895-0343-BB50-2FB2A2BD58E2}" presName="node" presStyleLbl="node1" presStyleIdx="3" presStyleCnt="4">
        <dgm:presLayoutVars>
          <dgm:bulletEnabled val="1"/>
        </dgm:presLayoutVars>
      </dgm:prSet>
      <dgm:spPr/>
    </dgm:pt>
    <dgm:pt modelId="{2A6742C3-19CA-3145-A311-656E17A26BC2}" type="pres">
      <dgm:prSet presAssocID="{FA0543CA-5895-0343-BB50-2FB2A2BD58E2}" presName="spNode" presStyleCnt="0"/>
      <dgm:spPr/>
    </dgm:pt>
    <dgm:pt modelId="{285EAC25-AED6-6A4B-A0ED-02B31C05421D}" type="pres">
      <dgm:prSet presAssocID="{F8D0F76F-E79E-7A4B-872A-B4810B6F8EA1}" presName="sibTrans" presStyleLbl="sibTrans1D1" presStyleIdx="3" presStyleCnt="4"/>
      <dgm:spPr/>
    </dgm:pt>
  </dgm:ptLst>
  <dgm:cxnLst>
    <dgm:cxn modelId="{84B8C809-B501-814B-A49A-4744324FE59A}" type="presOf" srcId="{F2238C43-5CB9-A347-921D-706CB305331E}" destId="{2BEC8633-B48D-1041-AE3A-A0A1F8DA586D}" srcOrd="0" destOrd="0" presId="urn:microsoft.com/office/officeart/2005/8/layout/cycle5"/>
    <dgm:cxn modelId="{7530DF2A-1C9C-8D44-B756-A70A2B5BF9E1}" srcId="{193C3E6B-BE91-9347-B2C7-D30933FEB5CF}" destId="{23A16E32-603D-8741-A17C-E2A3BDEADA7A}" srcOrd="2" destOrd="0" parTransId="{ED44F0F2-181E-FB4B-8052-4A53559143B5}" sibTransId="{40A545A6-DD02-F34D-BC15-38AD4F284D23}"/>
    <dgm:cxn modelId="{48DE444D-ADF5-E140-A1F9-15B70E25FBF1}" type="presOf" srcId="{F6FE1976-EEAB-F645-8CC7-5796259D07B0}" destId="{8CE158B6-77C6-8442-9014-C5B00988358F}" srcOrd="0" destOrd="0" presId="urn:microsoft.com/office/officeart/2005/8/layout/cycle5"/>
    <dgm:cxn modelId="{9E2AB54D-396D-9844-9A9B-EC5D6974B36C}" srcId="{193C3E6B-BE91-9347-B2C7-D30933FEB5CF}" destId="{B3875787-059E-AA4B-9784-04F339AF7A00}" srcOrd="1" destOrd="0" parTransId="{874783E9-0E4C-E947-AA2C-5DB829DC552B}" sibTransId="{50AEAD92-1B8E-954B-B968-B464CC1FDA61}"/>
    <dgm:cxn modelId="{E24D9577-3BB3-9B4C-ACC9-DC1C28661DEA}" type="presOf" srcId="{B3875787-059E-AA4B-9784-04F339AF7A00}" destId="{5AA8F0AD-A70F-B143-98B2-6B557F2B28AA}" srcOrd="0" destOrd="0" presId="urn:microsoft.com/office/officeart/2005/8/layout/cycle5"/>
    <dgm:cxn modelId="{DB8F718A-2318-F043-80B0-F81C10503FCE}" type="presOf" srcId="{193C3E6B-BE91-9347-B2C7-D30933FEB5CF}" destId="{10B0A78E-997E-464C-B351-73FC7ADBE808}" srcOrd="0" destOrd="0" presId="urn:microsoft.com/office/officeart/2005/8/layout/cycle5"/>
    <dgm:cxn modelId="{6FE95C8D-9774-8C46-A247-ADDDB912C23C}" type="presOf" srcId="{23A16E32-603D-8741-A17C-E2A3BDEADA7A}" destId="{B2986070-285A-9445-998A-656C1E6715B8}" srcOrd="0" destOrd="0" presId="urn:microsoft.com/office/officeart/2005/8/layout/cycle5"/>
    <dgm:cxn modelId="{79BF41A4-A943-9D47-A745-099692BD3FC2}" type="presOf" srcId="{F8D0F76F-E79E-7A4B-872A-B4810B6F8EA1}" destId="{285EAC25-AED6-6A4B-A0ED-02B31C05421D}" srcOrd="0" destOrd="0" presId="urn:microsoft.com/office/officeart/2005/8/layout/cycle5"/>
    <dgm:cxn modelId="{4E17EFB0-4083-A444-9D69-4AEEA07C1414}" type="presOf" srcId="{FA0543CA-5895-0343-BB50-2FB2A2BD58E2}" destId="{3863E944-DC65-9147-BD70-B4EE7B25687B}" srcOrd="0" destOrd="0" presId="urn:microsoft.com/office/officeart/2005/8/layout/cycle5"/>
    <dgm:cxn modelId="{1D6A19C7-5C48-CD4F-BCDD-9F4915B0BA42}" srcId="{193C3E6B-BE91-9347-B2C7-D30933FEB5CF}" destId="{FA0543CA-5895-0343-BB50-2FB2A2BD58E2}" srcOrd="3" destOrd="0" parTransId="{C256AD25-0227-334A-A523-A46250B53FBB}" sibTransId="{F8D0F76F-E79E-7A4B-872A-B4810B6F8EA1}"/>
    <dgm:cxn modelId="{63C658D1-1D45-D84D-A926-B021AE04FE72}" type="presOf" srcId="{50AEAD92-1B8E-954B-B968-B464CC1FDA61}" destId="{0291B76C-9E05-E145-A292-23D05E35EF23}" srcOrd="0" destOrd="0" presId="urn:microsoft.com/office/officeart/2005/8/layout/cycle5"/>
    <dgm:cxn modelId="{CD00F8D8-DA91-3541-A0E3-08ED9655F786}" type="presOf" srcId="{40A545A6-DD02-F34D-BC15-38AD4F284D23}" destId="{DDFB684F-81E0-E848-8AF7-8EEF24355038}" srcOrd="0" destOrd="0" presId="urn:microsoft.com/office/officeart/2005/8/layout/cycle5"/>
    <dgm:cxn modelId="{33D4E7E9-FA86-BB41-A766-D9ABF4302740}" srcId="{193C3E6B-BE91-9347-B2C7-D30933FEB5CF}" destId="{F2238C43-5CB9-A347-921D-706CB305331E}" srcOrd="0" destOrd="0" parTransId="{77F7CBF2-E278-9246-92E8-587628069382}" sibTransId="{F6FE1976-EEAB-F645-8CC7-5796259D07B0}"/>
    <dgm:cxn modelId="{4D2D442E-F76A-E245-A896-4ABEA37CE877}" type="presParOf" srcId="{10B0A78E-997E-464C-B351-73FC7ADBE808}" destId="{2BEC8633-B48D-1041-AE3A-A0A1F8DA586D}" srcOrd="0" destOrd="0" presId="urn:microsoft.com/office/officeart/2005/8/layout/cycle5"/>
    <dgm:cxn modelId="{427F3632-520F-E44E-B201-A905F59333F6}" type="presParOf" srcId="{10B0A78E-997E-464C-B351-73FC7ADBE808}" destId="{BD33B90F-6D7C-CC4F-A19A-1FBF42362B07}" srcOrd="1" destOrd="0" presId="urn:microsoft.com/office/officeart/2005/8/layout/cycle5"/>
    <dgm:cxn modelId="{833900EC-739F-A24E-9357-BB6C488AF5E3}" type="presParOf" srcId="{10B0A78E-997E-464C-B351-73FC7ADBE808}" destId="{8CE158B6-77C6-8442-9014-C5B00988358F}" srcOrd="2" destOrd="0" presId="urn:microsoft.com/office/officeart/2005/8/layout/cycle5"/>
    <dgm:cxn modelId="{0767AA53-3874-A14A-90F7-4C72AC635CC7}" type="presParOf" srcId="{10B0A78E-997E-464C-B351-73FC7ADBE808}" destId="{5AA8F0AD-A70F-B143-98B2-6B557F2B28AA}" srcOrd="3" destOrd="0" presId="urn:microsoft.com/office/officeart/2005/8/layout/cycle5"/>
    <dgm:cxn modelId="{1402F21B-BD84-DD41-97CC-CB2C14216339}" type="presParOf" srcId="{10B0A78E-997E-464C-B351-73FC7ADBE808}" destId="{65606291-BFC9-E143-B217-02C1DC2A2AD8}" srcOrd="4" destOrd="0" presId="urn:microsoft.com/office/officeart/2005/8/layout/cycle5"/>
    <dgm:cxn modelId="{99AC8144-3825-3A40-B725-B81ED72F94F1}" type="presParOf" srcId="{10B0A78E-997E-464C-B351-73FC7ADBE808}" destId="{0291B76C-9E05-E145-A292-23D05E35EF23}" srcOrd="5" destOrd="0" presId="urn:microsoft.com/office/officeart/2005/8/layout/cycle5"/>
    <dgm:cxn modelId="{FA4BE577-AAA5-1C42-8922-F370C2D9D502}" type="presParOf" srcId="{10B0A78E-997E-464C-B351-73FC7ADBE808}" destId="{B2986070-285A-9445-998A-656C1E6715B8}" srcOrd="6" destOrd="0" presId="urn:microsoft.com/office/officeart/2005/8/layout/cycle5"/>
    <dgm:cxn modelId="{C57F4538-6670-6F48-8062-C2A715D99974}" type="presParOf" srcId="{10B0A78E-997E-464C-B351-73FC7ADBE808}" destId="{56E30B8C-A9C3-DD42-8974-A7F504D78A99}" srcOrd="7" destOrd="0" presId="urn:microsoft.com/office/officeart/2005/8/layout/cycle5"/>
    <dgm:cxn modelId="{4326274B-289F-884B-A90C-A53EADC2AEFC}" type="presParOf" srcId="{10B0A78E-997E-464C-B351-73FC7ADBE808}" destId="{DDFB684F-81E0-E848-8AF7-8EEF24355038}" srcOrd="8" destOrd="0" presId="urn:microsoft.com/office/officeart/2005/8/layout/cycle5"/>
    <dgm:cxn modelId="{280010C2-2535-7147-807B-140E9DCC8E7F}" type="presParOf" srcId="{10B0A78E-997E-464C-B351-73FC7ADBE808}" destId="{3863E944-DC65-9147-BD70-B4EE7B25687B}" srcOrd="9" destOrd="0" presId="urn:microsoft.com/office/officeart/2005/8/layout/cycle5"/>
    <dgm:cxn modelId="{9EEDA4A9-295A-5849-AFD1-17051EBA39BF}" type="presParOf" srcId="{10B0A78E-997E-464C-B351-73FC7ADBE808}" destId="{2A6742C3-19CA-3145-A311-656E17A26BC2}" srcOrd="10" destOrd="0" presId="urn:microsoft.com/office/officeart/2005/8/layout/cycle5"/>
    <dgm:cxn modelId="{3459ECAA-A7FD-8642-BF4A-7FB4FE5C904F}" type="presParOf" srcId="{10B0A78E-997E-464C-B351-73FC7ADBE808}" destId="{285EAC25-AED6-6A4B-A0ED-02B31C05421D}"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C0C93-94AF-466D-B608-D8CF3D3E1440}">
      <dsp:nvSpPr>
        <dsp:cNvPr id="0" name=""/>
        <dsp:cNvSpPr/>
      </dsp:nvSpPr>
      <dsp:spPr>
        <a:xfrm>
          <a:off x="968349" y="334698"/>
          <a:ext cx="3538728" cy="1228953"/>
        </a:xfrm>
        <a:prstGeom prst="ellipse">
          <a:avLst/>
        </a:prstGeom>
        <a:solidFill>
          <a:schemeClr val="accent4">
            <a:alpha val="40000"/>
          </a:schemeClr>
        </a:solidFill>
        <a:ln>
          <a:noFill/>
        </a:ln>
        <a:effectLst/>
      </dsp:spPr>
      <dsp:style>
        <a:lnRef idx="0">
          <a:scrgbClr r="0" g="0" b="0"/>
        </a:lnRef>
        <a:fillRef idx="1">
          <a:scrgbClr r="0" g="0" b="0"/>
        </a:fillRef>
        <a:effectRef idx="0">
          <a:scrgbClr r="0" g="0" b="0"/>
        </a:effectRef>
        <a:fontRef idx="minor"/>
      </dsp:style>
    </dsp:sp>
    <dsp:sp modelId="{1AAC2DBA-17BF-42E0-AF4E-98635010D35C}">
      <dsp:nvSpPr>
        <dsp:cNvPr id="0" name=""/>
        <dsp:cNvSpPr/>
      </dsp:nvSpPr>
      <dsp:spPr>
        <a:xfrm>
          <a:off x="2400300" y="3343988"/>
          <a:ext cx="685800" cy="438912"/>
        </a:xfrm>
        <a:prstGeom prst="downArrow">
          <a:avLst/>
        </a:prstGeom>
        <a:gradFill rotWithShape="0">
          <a:gsLst>
            <a:gs pos="0">
              <a:srgbClr val="0D3475"/>
            </a:gs>
            <a:gs pos="52000">
              <a:schemeClr val="tx2">
                <a:lumMod val="60000"/>
                <a:lumOff val="40000"/>
              </a:schemeClr>
            </a:gs>
            <a:gs pos="100000">
              <a:schemeClr val="bg1"/>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ADF22918-D063-467A-80BB-C1028045EEB6}">
      <dsp:nvSpPr>
        <dsp:cNvPr id="0" name=""/>
        <dsp:cNvSpPr/>
      </dsp:nvSpPr>
      <dsp:spPr>
        <a:xfrm>
          <a:off x="258420" y="3878941"/>
          <a:ext cx="5033157" cy="82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D3475"/>
              </a:solidFill>
              <a:effectLst>
                <a:outerShdw blurRad="38100" dist="38100" dir="2700000" algn="tl">
                  <a:srgbClr val="000000">
                    <a:alpha val="43137"/>
                  </a:srgbClr>
                </a:outerShdw>
              </a:effectLst>
            </a:rPr>
            <a:t>Optimal decision variables (u)  / Optimal setpoints (y)</a:t>
          </a:r>
        </a:p>
      </dsp:txBody>
      <dsp:txXfrm>
        <a:off x="258420" y="3878941"/>
        <a:ext cx="5033157" cy="822960"/>
      </dsp:txXfrm>
    </dsp:sp>
    <dsp:sp modelId="{643C0283-872E-4CD8-A502-A1FEB821BA48}">
      <dsp:nvSpPr>
        <dsp:cNvPr id="0" name=""/>
        <dsp:cNvSpPr/>
      </dsp:nvSpPr>
      <dsp:spPr>
        <a:xfrm>
          <a:off x="2254910" y="1658566"/>
          <a:ext cx="1234440" cy="1234440"/>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Process constraints</a:t>
          </a:r>
        </a:p>
      </dsp:txBody>
      <dsp:txXfrm>
        <a:off x="2435690" y="1839346"/>
        <a:ext cx="872880" cy="872880"/>
      </dsp:txXfrm>
    </dsp:sp>
    <dsp:sp modelId="{36EC3D68-5178-4415-B89F-B79307B12687}">
      <dsp:nvSpPr>
        <dsp:cNvPr id="0" name=""/>
        <dsp:cNvSpPr/>
      </dsp:nvSpPr>
      <dsp:spPr>
        <a:xfrm>
          <a:off x="1371599" y="732462"/>
          <a:ext cx="1234440" cy="1234440"/>
        </a:xfrm>
        <a:prstGeom prst="ellipse">
          <a:avLst/>
        </a:prstGeom>
        <a:gradFill rotWithShape="0">
          <a:gsLst>
            <a:gs pos="0">
              <a:schemeClr val="accent6">
                <a:lumMod val="40000"/>
                <a:lumOff val="60000"/>
              </a:schemeClr>
            </a:gs>
            <a:gs pos="10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Economic Model</a:t>
          </a:r>
        </a:p>
      </dsp:txBody>
      <dsp:txXfrm>
        <a:off x="1552379" y="913242"/>
        <a:ext cx="872880" cy="872880"/>
      </dsp:txXfrm>
    </dsp:sp>
    <dsp:sp modelId="{C53720E5-6B7F-4331-A52F-85F33DB376BC}">
      <dsp:nvSpPr>
        <dsp:cNvPr id="0" name=""/>
        <dsp:cNvSpPr/>
      </dsp:nvSpPr>
      <dsp:spPr>
        <a:xfrm>
          <a:off x="2633472" y="434002"/>
          <a:ext cx="1234440" cy="1234440"/>
        </a:xfrm>
        <a:prstGeom prst="ellipse">
          <a:avLst/>
        </a:prstGeom>
        <a:gradFill rotWithShape="0">
          <a:gsLst>
            <a:gs pos="0">
              <a:srgbClr val="7030A0"/>
            </a:gs>
            <a:gs pos="10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Process Model</a:t>
          </a:r>
        </a:p>
      </dsp:txBody>
      <dsp:txXfrm>
        <a:off x="2814252" y="614782"/>
        <a:ext cx="872880" cy="872880"/>
      </dsp:txXfrm>
    </dsp:sp>
    <dsp:sp modelId="{E0F9CD50-223B-4457-B3A5-12AAF0EC07C8}">
      <dsp:nvSpPr>
        <dsp:cNvPr id="0" name=""/>
        <dsp:cNvSpPr/>
      </dsp:nvSpPr>
      <dsp:spPr>
        <a:xfrm>
          <a:off x="789394" y="114755"/>
          <a:ext cx="3840480" cy="3072384"/>
        </a:xfrm>
        <a:prstGeom prst="funnel">
          <a:avLst/>
        </a:prstGeom>
        <a:solidFill>
          <a:schemeClr val="lt1">
            <a:hueOff val="0"/>
            <a:satOff val="0"/>
            <a:lumOff val="0"/>
            <a:alpha val="19000"/>
          </a:schemeClr>
        </a:solidFill>
        <a:ln w="6350" cap="flat" cmpd="sng" algn="ctr">
          <a:solidFill>
            <a:schemeClr val="bg1">
              <a:lumMod val="5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8633-B48D-1041-AE3A-A0A1F8DA586D}">
      <dsp:nvSpPr>
        <dsp:cNvPr id="0" name=""/>
        <dsp:cNvSpPr/>
      </dsp:nvSpPr>
      <dsp:spPr>
        <a:xfrm>
          <a:off x="1814066" y="776"/>
          <a:ext cx="1553467" cy="100975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b-NO" sz="1800" kern="1200" dirty="0" err="1"/>
            <a:t>Probe</a:t>
          </a:r>
          <a:r>
            <a:rPr lang="nb-NO" sz="1800" kern="1200" dirty="0"/>
            <a:t> </a:t>
          </a:r>
          <a:r>
            <a:rPr lang="nb-NO" sz="1800" kern="1200" dirty="0" err="1"/>
            <a:t>the</a:t>
          </a:r>
          <a:r>
            <a:rPr lang="nb-NO" sz="1800" kern="1200" dirty="0"/>
            <a:t> system</a:t>
          </a:r>
          <a:endParaRPr lang="en-US" sz="1800" kern="1200" dirty="0"/>
        </a:p>
      </dsp:txBody>
      <dsp:txXfrm>
        <a:off x="1863358" y="50068"/>
        <a:ext cx="1454883" cy="911170"/>
      </dsp:txXfrm>
    </dsp:sp>
    <dsp:sp modelId="{8CE158B6-77C6-8442-9014-C5B00988358F}">
      <dsp:nvSpPr>
        <dsp:cNvPr id="0" name=""/>
        <dsp:cNvSpPr/>
      </dsp:nvSpPr>
      <dsp:spPr>
        <a:xfrm>
          <a:off x="920784" y="505653"/>
          <a:ext cx="3340030" cy="3340030"/>
        </a:xfrm>
        <a:custGeom>
          <a:avLst/>
          <a:gdLst/>
          <a:ahLst/>
          <a:cxnLst/>
          <a:rect l="0" t="0" r="0" b="0"/>
          <a:pathLst>
            <a:path>
              <a:moveTo>
                <a:pt x="2661725" y="326340"/>
              </a:moveTo>
              <a:arcTo wR="1670015" hR="1670015" stAng="18385769" swAng="1635671"/>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AA8F0AD-A70F-B143-98B2-6B557F2B28AA}">
      <dsp:nvSpPr>
        <dsp:cNvPr id="0" name=""/>
        <dsp:cNvSpPr/>
      </dsp:nvSpPr>
      <dsp:spPr>
        <a:xfrm>
          <a:off x="3484081" y="1670791"/>
          <a:ext cx="1553467" cy="100975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Observe how the cost changes</a:t>
          </a:r>
        </a:p>
      </dsp:txBody>
      <dsp:txXfrm>
        <a:off x="3533373" y="1720083"/>
        <a:ext cx="1454883" cy="911170"/>
      </dsp:txXfrm>
    </dsp:sp>
    <dsp:sp modelId="{0291B76C-9E05-E145-A292-23D05E35EF23}">
      <dsp:nvSpPr>
        <dsp:cNvPr id="0" name=""/>
        <dsp:cNvSpPr/>
      </dsp:nvSpPr>
      <dsp:spPr>
        <a:xfrm>
          <a:off x="920784" y="505653"/>
          <a:ext cx="3340030" cy="3340030"/>
        </a:xfrm>
        <a:custGeom>
          <a:avLst/>
          <a:gdLst/>
          <a:ahLst/>
          <a:cxnLst/>
          <a:rect l="0" t="0" r="0" b="0"/>
          <a:pathLst>
            <a:path>
              <a:moveTo>
                <a:pt x="3167040" y="2410194"/>
              </a:moveTo>
              <a:arcTo wR="1670015" hR="1670015" stAng="1578560" swAng="1635671"/>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2986070-285A-9445-998A-656C1E6715B8}">
      <dsp:nvSpPr>
        <dsp:cNvPr id="0" name=""/>
        <dsp:cNvSpPr/>
      </dsp:nvSpPr>
      <dsp:spPr>
        <a:xfrm>
          <a:off x="1814066" y="3340807"/>
          <a:ext cx="1553467" cy="100975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Estimate Gradient</a:t>
          </a:r>
        </a:p>
      </dsp:txBody>
      <dsp:txXfrm>
        <a:off x="1863358" y="3390099"/>
        <a:ext cx="1454883" cy="911170"/>
      </dsp:txXfrm>
    </dsp:sp>
    <dsp:sp modelId="{DDFB684F-81E0-E848-8AF7-8EEF24355038}">
      <dsp:nvSpPr>
        <dsp:cNvPr id="0" name=""/>
        <dsp:cNvSpPr/>
      </dsp:nvSpPr>
      <dsp:spPr>
        <a:xfrm>
          <a:off x="920784" y="505653"/>
          <a:ext cx="3340030" cy="3340030"/>
        </a:xfrm>
        <a:custGeom>
          <a:avLst/>
          <a:gdLst/>
          <a:ahLst/>
          <a:cxnLst/>
          <a:rect l="0" t="0" r="0" b="0"/>
          <a:pathLst>
            <a:path>
              <a:moveTo>
                <a:pt x="678305" y="3013690"/>
              </a:moveTo>
              <a:arcTo wR="1670015" hR="1670015" stAng="7585769" swAng="1635671"/>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863E944-DC65-9147-BD70-B4EE7B25687B}">
      <dsp:nvSpPr>
        <dsp:cNvPr id="0" name=""/>
        <dsp:cNvSpPr/>
      </dsp:nvSpPr>
      <dsp:spPr>
        <a:xfrm>
          <a:off x="144050" y="1670791"/>
          <a:ext cx="1553467" cy="1009754"/>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Decide which way to move</a:t>
          </a:r>
        </a:p>
      </dsp:txBody>
      <dsp:txXfrm>
        <a:off x="193342" y="1720083"/>
        <a:ext cx="1454883" cy="911170"/>
      </dsp:txXfrm>
    </dsp:sp>
    <dsp:sp modelId="{285EAC25-AED6-6A4B-A0ED-02B31C05421D}">
      <dsp:nvSpPr>
        <dsp:cNvPr id="0" name=""/>
        <dsp:cNvSpPr/>
      </dsp:nvSpPr>
      <dsp:spPr>
        <a:xfrm>
          <a:off x="920784" y="505653"/>
          <a:ext cx="3340030" cy="3340030"/>
        </a:xfrm>
        <a:custGeom>
          <a:avLst/>
          <a:gdLst/>
          <a:ahLst/>
          <a:cxnLst/>
          <a:rect l="0" t="0" r="0" b="0"/>
          <a:pathLst>
            <a:path>
              <a:moveTo>
                <a:pt x="172989" y="929835"/>
              </a:moveTo>
              <a:arcTo wR="1670015" hR="1670015" stAng="12378560" swAng="1635671"/>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5A7F2-EA17-6841-AB40-70F930C95876}" type="datetimeFigureOut">
              <a:rPr lang="nb-NO" smtClean="0"/>
              <a:t>23.04.2019</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9C1A9-4D87-9043-89D3-D98F3595B649}" type="slidenum">
              <a:rPr lang="nb-NO" smtClean="0"/>
              <a:t>‹#›</a:t>
            </a:fld>
            <a:endParaRPr lang="nb-NO"/>
          </a:p>
        </p:txBody>
      </p:sp>
    </p:spTree>
    <p:extLst>
      <p:ext uri="{BB962C8B-B14F-4D97-AF65-F5344CB8AC3E}">
        <p14:creationId xmlns:p14="http://schemas.microsoft.com/office/powerpoint/2010/main" val="75409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b="0" i="0"/>
            </a:pPr>
            <a:fld id="{03FED6E5-ED65-4858-B424-9922C4728F8B}" type="slidenum">
              <a:rPr lang="nb-NO" smtClean="0"/>
              <a:t>2</a:t>
            </a:fld>
            <a:endParaRPr lang="nb-NO" dirty="0"/>
          </a:p>
        </p:txBody>
      </p:sp>
    </p:spTree>
    <p:extLst>
      <p:ext uri="{BB962C8B-B14F-4D97-AF65-F5344CB8AC3E}">
        <p14:creationId xmlns:p14="http://schemas.microsoft.com/office/powerpoint/2010/main" val="3515035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15963" indent="-273050">
              <a:spcBef>
                <a:spcPct val="30000"/>
              </a:spcBef>
              <a:defRPr sz="1200">
                <a:solidFill>
                  <a:schemeClr val="tx1"/>
                </a:solidFill>
                <a:latin typeface="Times" panose="02020603050405020304" pitchFamily="18" charset="0"/>
              </a:defRPr>
            </a:lvl2pPr>
            <a:lvl3pPr marL="1101725" indent="-219075">
              <a:spcBef>
                <a:spcPct val="30000"/>
              </a:spcBef>
              <a:defRPr sz="1200">
                <a:solidFill>
                  <a:schemeClr val="tx1"/>
                </a:solidFill>
                <a:latin typeface="Times" panose="02020603050405020304" pitchFamily="18" charset="0"/>
              </a:defRPr>
            </a:lvl3pPr>
            <a:lvl4pPr marL="1543050" indent="-219075">
              <a:spcBef>
                <a:spcPct val="30000"/>
              </a:spcBef>
              <a:defRPr sz="1200">
                <a:solidFill>
                  <a:schemeClr val="tx1"/>
                </a:solidFill>
                <a:latin typeface="Times" panose="02020603050405020304" pitchFamily="18" charset="0"/>
              </a:defRPr>
            </a:lvl4pPr>
            <a:lvl5pPr marL="1985963" indent="-219075">
              <a:spcBef>
                <a:spcPct val="30000"/>
              </a:spcBef>
              <a:defRPr sz="1200">
                <a:solidFill>
                  <a:schemeClr val="tx1"/>
                </a:solidFill>
                <a:latin typeface="Times" panose="02020603050405020304" pitchFamily="18" charset="0"/>
              </a:defRPr>
            </a:lvl5pPr>
            <a:lvl6pPr marL="2443163" indent="-219075" eaLnBrk="0" fontAlgn="base" hangingPunct="0">
              <a:spcBef>
                <a:spcPct val="30000"/>
              </a:spcBef>
              <a:spcAft>
                <a:spcPct val="0"/>
              </a:spcAft>
              <a:defRPr sz="1200">
                <a:solidFill>
                  <a:schemeClr val="tx1"/>
                </a:solidFill>
                <a:latin typeface="Times" panose="02020603050405020304" pitchFamily="18" charset="0"/>
              </a:defRPr>
            </a:lvl6pPr>
            <a:lvl7pPr marL="2900363" indent="-219075" eaLnBrk="0" fontAlgn="base" hangingPunct="0">
              <a:spcBef>
                <a:spcPct val="30000"/>
              </a:spcBef>
              <a:spcAft>
                <a:spcPct val="0"/>
              </a:spcAft>
              <a:defRPr sz="1200">
                <a:solidFill>
                  <a:schemeClr val="tx1"/>
                </a:solidFill>
                <a:latin typeface="Times" panose="02020603050405020304" pitchFamily="18" charset="0"/>
              </a:defRPr>
            </a:lvl7pPr>
            <a:lvl8pPr marL="3357563" indent="-219075" eaLnBrk="0" fontAlgn="base" hangingPunct="0">
              <a:spcBef>
                <a:spcPct val="30000"/>
              </a:spcBef>
              <a:spcAft>
                <a:spcPct val="0"/>
              </a:spcAft>
              <a:defRPr sz="1200">
                <a:solidFill>
                  <a:schemeClr val="tx1"/>
                </a:solidFill>
                <a:latin typeface="Times" panose="02020603050405020304" pitchFamily="18" charset="0"/>
              </a:defRPr>
            </a:lvl8pPr>
            <a:lvl9pPr marL="3814763" indent="-21907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7B3B925-227C-496C-BC97-A330E6098B1D}" type="slidenum">
              <a:rPr lang="ar-SA" altLang="nb-NO" smtClean="0"/>
              <a:pPr>
                <a:spcBef>
                  <a:spcPct val="0"/>
                </a:spcBef>
              </a:pPr>
              <a:t>120</a:t>
            </a:fld>
            <a:endParaRPr lang="nn-NO" altLang="nb-NO"/>
          </a:p>
        </p:txBody>
      </p:sp>
      <p:sp>
        <p:nvSpPr>
          <p:cNvPr id="39939" name="Rectangle 2"/>
          <p:cNvSpPr>
            <a:spLocks noGrp="1" noRot="1" noChangeAspect="1" noChangeArrowheads="1" noTextEdit="1"/>
          </p:cNvSpPr>
          <p:nvPr>
            <p:ph type="sldImg"/>
          </p:nvPr>
        </p:nvSpPr>
        <p:spPr>
          <a:xfrm>
            <a:off x="87313" y="744538"/>
            <a:ext cx="6630987" cy="3730625"/>
          </a:xfrm>
          <a:ln/>
        </p:spPr>
      </p:sp>
      <p:sp>
        <p:nvSpPr>
          <p:cNvPr id="39940" name="Rectangle 3"/>
          <p:cNvSpPr>
            <a:spLocks noGrp="1" noChangeArrowheads="1"/>
          </p:cNvSpPr>
          <p:nvPr>
            <p:ph type="body" idx="1"/>
          </p:nvPr>
        </p:nvSpPr>
        <p:spPr>
          <a:xfrm>
            <a:off x="908050" y="4725988"/>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33862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15963" indent="-273050">
              <a:spcBef>
                <a:spcPct val="30000"/>
              </a:spcBef>
              <a:defRPr sz="1200">
                <a:solidFill>
                  <a:schemeClr val="tx1"/>
                </a:solidFill>
                <a:latin typeface="Times" panose="02020603050405020304" pitchFamily="18" charset="0"/>
              </a:defRPr>
            </a:lvl2pPr>
            <a:lvl3pPr marL="1101725" indent="-219075">
              <a:spcBef>
                <a:spcPct val="30000"/>
              </a:spcBef>
              <a:defRPr sz="1200">
                <a:solidFill>
                  <a:schemeClr val="tx1"/>
                </a:solidFill>
                <a:latin typeface="Times" panose="02020603050405020304" pitchFamily="18" charset="0"/>
              </a:defRPr>
            </a:lvl3pPr>
            <a:lvl4pPr marL="1543050" indent="-219075">
              <a:spcBef>
                <a:spcPct val="30000"/>
              </a:spcBef>
              <a:defRPr sz="1200">
                <a:solidFill>
                  <a:schemeClr val="tx1"/>
                </a:solidFill>
                <a:latin typeface="Times" panose="02020603050405020304" pitchFamily="18" charset="0"/>
              </a:defRPr>
            </a:lvl4pPr>
            <a:lvl5pPr marL="1985963" indent="-219075">
              <a:spcBef>
                <a:spcPct val="30000"/>
              </a:spcBef>
              <a:defRPr sz="1200">
                <a:solidFill>
                  <a:schemeClr val="tx1"/>
                </a:solidFill>
                <a:latin typeface="Times" panose="02020603050405020304" pitchFamily="18" charset="0"/>
              </a:defRPr>
            </a:lvl5pPr>
            <a:lvl6pPr marL="2443163" indent="-219075" eaLnBrk="0" fontAlgn="base" hangingPunct="0">
              <a:spcBef>
                <a:spcPct val="30000"/>
              </a:spcBef>
              <a:spcAft>
                <a:spcPct val="0"/>
              </a:spcAft>
              <a:defRPr sz="1200">
                <a:solidFill>
                  <a:schemeClr val="tx1"/>
                </a:solidFill>
                <a:latin typeface="Times" panose="02020603050405020304" pitchFamily="18" charset="0"/>
              </a:defRPr>
            </a:lvl6pPr>
            <a:lvl7pPr marL="2900363" indent="-219075" eaLnBrk="0" fontAlgn="base" hangingPunct="0">
              <a:spcBef>
                <a:spcPct val="30000"/>
              </a:spcBef>
              <a:spcAft>
                <a:spcPct val="0"/>
              </a:spcAft>
              <a:defRPr sz="1200">
                <a:solidFill>
                  <a:schemeClr val="tx1"/>
                </a:solidFill>
                <a:latin typeface="Times" panose="02020603050405020304" pitchFamily="18" charset="0"/>
              </a:defRPr>
            </a:lvl7pPr>
            <a:lvl8pPr marL="3357563" indent="-219075" eaLnBrk="0" fontAlgn="base" hangingPunct="0">
              <a:spcBef>
                <a:spcPct val="30000"/>
              </a:spcBef>
              <a:spcAft>
                <a:spcPct val="0"/>
              </a:spcAft>
              <a:defRPr sz="1200">
                <a:solidFill>
                  <a:schemeClr val="tx1"/>
                </a:solidFill>
                <a:latin typeface="Times" panose="02020603050405020304" pitchFamily="18" charset="0"/>
              </a:defRPr>
            </a:lvl8pPr>
            <a:lvl9pPr marL="3814763" indent="-21907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3FED92EF-6AA2-4288-818C-2673297D664B}" type="slidenum">
              <a:rPr lang="ar-SA" altLang="nb-NO" smtClean="0"/>
              <a:pPr>
                <a:spcBef>
                  <a:spcPct val="0"/>
                </a:spcBef>
              </a:pPr>
              <a:t>121</a:t>
            </a:fld>
            <a:endParaRPr lang="nn-NO" altLang="nb-NO"/>
          </a:p>
        </p:txBody>
      </p:sp>
      <p:sp>
        <p:nvSpPr>
          <p:cNvPr id="41987" name="Rectangle 2"/>
          <p:cNvSpPr>
            <a:spLocks noGrp="1" noRot="1" noChangeAspect="1" noChangeArrowheads="1" noTextEdit="1"/>
          </p:cNvSpPr>
          <p:nvPr>
            <p:ph type="sldImg"/>
          </p:nvPr>
        </p:nvSpPr>
        <p:spPr>
          <a:xfrm>
            <a:off x="87313" y="744538"/>
            <a:ext cx="6630987" cy="3730625"/>
          </a:xfrm>
          <a:ln/>
        </p:spPr>
      </p:sp>
      <p:sp>
        <p:nvSpPr>
          <p:cNvPr id="41988" name="Rectangle 3"/>
          <p:cNvSpPr>
            <a:spLocks noGrp="1" noChangeArrowheads="1"/>
          </p:cNvSpPr>
          <p:nvPr>
            <p:ph type="body" idx="1"/>
          </p:nvPr>
        </p:nvSpPr>
        <p:spPr>
          <a:xfrm>
            <a:off x="908050" y="4721225"/>
            <a:ext cx="4989513" cy="4478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85473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15963" indent="-273050">
              <a:spcBef>
                <a:spcPct val="30000"/>
              </a:spcBef>
              <a:defRPr sz="1200">
                <a:solidFill>
                  <a:schemeClr val="tx1"/>
                </a:solidFill>
                <a:latin typeface="Times" panose="02020603050405020304" pitchFamily="18" charset="0"/>
              </a:defRPr>
            </a:lvl2pPr>
            <a:lvl3pPr marL="1101725" indent="-219075">
              <a:spcBef>
                <a:spcPct val="30000"/>
              </a:spcBef>
              <a:defRPr sz="1200">
                <a:solidFill>
                  <a:schemeClr val="tx1"/>
                </a:solidFill>
                <a:latin typeface="Times" panose="02020603050405020304" pitchFamily="18" charset="0"/>
              </a:defRPr>
            </a:lvl3pPr>
            <a:lvl4pPr marL="1543050" indent="-219075">
              <a:spcBef>
                <a:spcPct val="30000"/>
              </a:spcBef>
              <a:defRPr sz="1200">
                <a:solidFill>
                  <a:schemeClr val="tx1"/>
                </a:solidFill>
                <a:latin typeface="Times" panose="02020603050405020304" pitchFamily="18" charset="0"/>
              </a:defRPr>
            </a:lvl4pPr>
            <a:lvl5pPr marL="1985963" indent="-219075">
              <a:spcBef>
                <a:spcPct val="30000"/>
              </a:spcBef>
              <a:defRPr sz="1200">
                <a:solidFill>
                  <a:schemeClr val="tx1"/>
                </a:solidFill>
                <a:latin typeface="Times" panose="02020603050405020304" pitchFamily="18" charset="0"/>
              </a:defRPr>
            </a:lvl5pPr>
            <a:lvl6pPr marL="2443163" indent="-219075" eaLnBrk="0" fontAlgn="base" hangingPunct="0">
              <a:spcBef>
                <a:spcPct val="30000"/>
              </a:spcBef>
              <a:spcAft>
                <a:spcPct val="0"/>
              </a:spcAft>
              <a:defRPr sz="1200">
                <a:solidFill>
                  <a:schemeClr val="tx1"/>
                </a:solidFill>
                <a:latin typeface="Times" panose="02020603050405020304" pitchFamily="18" charset="0"/>
              </a:defRPr>
            </a:lvl6pPr>
            <a:lvl7pPr marL="2900363" indent="-219075" eaLnBrk="0" fontAlgn="base" hangingPunct="0">
              <a:spcBef>
                <a:spcPct val="30000"/>
              </a:spcBef>
              <a:spcAft>
                <a:spcPct val="0"/>
              </a:spcAft>
              <a:defRPr sz="1200">
                <a:solidFill>
                  <a:schemeClr val="tx1"/>
                </a:solidFill>
                <a:latin typeface="Times" panose="02020603050405020304" pitchFamily="18" charset="0"/>
              </a:defRPr>
            </a:lvl7pPr>
            <a:lvl8pPr marL="3357563" indent="-219075" eaLnBrk="0" fontAlgn="base" hangingPunct="0">
              <a:spcBef>
                <a:spcPct val="30000"/>
              </a:spcBef>
              <a:spcAft>
                <a:spcPct val="0"/>
              </a:spcAft>
              <a:defRPr sz="1200">
                <a:solidFill>
                  <a:schemeClr val="tx1"/>
                </a:solidFill>
                <a:latin typeface="Times" panose="02020603050405020304" pitchFamily="18" charset="0"/>
              </a:defRPr>
            </a:lvl8pPr>
            <a:lvl9pPr marL="3814763" indent="-21907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C3E258DA-4BFF-4C54-B229-F96C98004CF6}" type="slidenum">
              <a:rPr lang="ar-SA" altLang="nb-NO" smtClean="0"/>
              <a:pPr>
                <a:spcBef>
                  <a:spcPct val="0"/>
                </a:spcBef>
              </a:pPr>
              <a:t>122</a:t>
            </a:fld>
            <a:endParaRPr lang="nn-NO" altLang="nb-NO"/>
          </a:p>
        </p:txBody>
      </p:sp>
      <p:sp>
        <p:nvSpPr>
          <p:cNvPr id="44035" name="Rectangle 2"/>
          <p:cNvSpPr>
            <a:spLocks noGrp="1" noRot="1" noChangeAspect="1" noChangeArrowheads="1" noTextEdit="1"/>
          </p:cNvSpPr>
          <p:nvPr>
            <p:ph type="sldImg"/>
          </p:nvPr>
        </p:nvSpPr>
        <p:spPr>
          <a:xfrm>
            <a:off x="87313" y="744538"/>
            <a:ext cx="6630987" cy="3730625"/>
          </a:xfrm>
          <a:ln/>
        </p:spPr>
      </p:sp>
      <p:sp>
        <p:nvSpPr>
          <p:cNvPr id="44036" name="Rectangle 3"/>
          <p:cNvSpPr>
            <a:spLocks noGrp="1" noChangeArrowheads="1"/>
          </p:cNvSpPr>
          <p:nvPr>
            <p:ph type="body" idx="1"/>
          </p:nvPr>
        </p:nvSpPr>
        <p:spPr>
          <a:xfrm>
            <a:off x="908050" y="4721225"/>
            <a:ext cx="4989513" cy="4478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92393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15963" indent="-273050">
              <a:spcBef>
                <a:spcPct val="30000"/>
              </a:spcBef>
              <a:defRPr sz="1200">
                <a:solidFill>
                  <a:schemeClr val="tx1"/>
                </a:solidFill>
                <a:latin typeface="Times" panose="02020603050405020304" pitchFamily="18" charset="0"/>
              </a:defRPr>
            </a:lvl2pPr>
            <a:lvl3pPr marL="1101725" indent="-219075">
              <a:spcBef>
                <a:spcPct val="30000"/>
              </a:spcBef>
              <a:defRPr sz="1200">
                <a:solidFill>
                  <a:schemeClr val="tx1"/>
                </a:solidFill>
                <a:latin typeface="Times" panose="02020603050405020304" pitchFamily="18" charset="0"/>
              </a:defRPr>
            </a:lvl3pPr>
            <a:lvl4pPr marL="1543050" indent="-219075">
              <a:spcBef>
                <a:spcPct val="30000"/>
              </a:spcBef>
              <a:defRPr sz="1200">
                <a:solidFill>
                  <a:schemeClr val="tx1"/>
                </a:solidFill>
                <a:latin typeface="Times" panose="02020603050405020304" pitchFamily="18" charset="0"/>
              </a:defRPr>
            </a:lvl4pPr>
            <a:lvl5pPr marL="1985963" indent="-219075">
              <a:spcBef>
                <a:spcPct val="30000"/>
              </a:spcBef>
              <a:defRPr sz="1200">
                <a:solidFill>
                  <a:schemeClr val="tx1"/>
                </a:solidFill>
                <a:latin typeface="Times" panose="02020603050405020304" pitchFamily="18" charset="0"/>
              </a:defRPr>
            </a:lvl5pPr>
            <a:lvl6pPr marL="2443163" indent="-219075" eaLnBrk="0" fontAlgn="base" hangingPunct="0">
              <a:spcBef>
                <a:spcPct val="30000"/>
              </a:spcBef>
              <a:spcAft>
                <a:spcPct val="0"/>
              </a:spcAft>
              <a:defRPr sz="1200">
                <a:solidFill>
                  <a:schemeClr val="tx1"/>
                </a:solidFill>
                <a:latin typeface="Times" panose="02020603050405020304" pitchFamily="18" charset="0"/>
              </a:defRPr>
            </a:lvl6pPr>
            <a:lvl7pPr marL="2900363" indent="-219075" eaLnBrk="0" fontAlgn="base" hangingPunct="0">
              <a:spcBef>
                <a:spcPct val="30000"/>
              </a:spcBef>
              <a:spcAft>
                <a:spcPct val="0"/>
              </a:spcAft>
              <a:defRPr sz="1200">
                <a:solidFill>
                  <a:schemeClr val="tx1"/>
                </a:solidFill>
                <a:latin typeface="Times" panose="02020603050405020304" pitchFamily="18" charset="0"/>
              </a:defRPr>
            </a:lvl7pPr>
            <a:lvl8pPr marL="3357563" indent="-219075" eaLnBrk="0" fontAlgn="base" hangingPunct="0">
              <a:spcBef>
                <a:spcPct val="30000"/>
              </a:spcBef>
              <a:spcAft>
                <a:spcPct val="0"/>
              </a:spcAft>
              <a:defRPr sz="1200">
                <a:solidFill>
                  <a:schemeClr val="tx1"/>
                </a:solidFill>
                <a:latin typeface="Times" panose="02020603050405020304" pitchFamily="18" charset="0"/>
              </a:defRPr>
            </a:lvl8pPr>
            <a:lvl9pPr marL="3814763" indent="-21907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7D4E715E-2298-435D-9D53-0DA083702729}" type="slidenum">
              <a:rPr lang="ar-SA" altLang="nb-NO" smtClean="0"/>
              <a:pPr>
                <a:spcBef>
                  <a:spcPct val="0"/>
                </a:spcBef>
              </a:pPr>
              <a:t>123</a:t>
            </a:fld>
            <a:endParaRPr lang="nn-NO" altLang="nb-NO"/>
          </a:p>
        </p:txBody>
      </p:sp>
      <p:sp>
        <p:nvSpPr>
          <p:cNvPr id="46083" name="Rectangle 2"/>
          <p:cNvSpPr>
            <a:spLocks noGrp="1" noRot="1" noChangeAspect="1" noChangeArrowheads="1" noTextEdit="1"/>
          </p:cNvSpPr>
          <p:nvPr>
            <p:ph type="sldImg"/>
          </p:nvPr>
        </p:nvSpPr>
        <p:spPr>
          <a:xfrm>
            <a:off x="88900" y="744538"/>
            <a:ext cx="6632575" cy="3732212"/>
          </a:xfrm>
          <a:ln/>
        </p:spPr>
      </p:sp>
      <p:sp>
        <p:nvSpPr>
          <p:cNvPr id="46084" name="Rectangle 3"/>
          <p:cNvSpPr>
            <a:spLocks noGrp="1" noChangeArrowheads="1"/>
          </p:cNvSpPr>
          <p:nvPr>
            <p:ph type="body" idx="1"/>
          </p:nvPr>
        </p:nvSpPr>
        <p:spPr>
          <a:xfrm>
            <a:off x="906463" y="4725988"/>
            <a:ext cx="4992687"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123866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5963" indent="-274638">
              <a:defRPr>
                <a:solidFill>
                  <a:schemeClr val="tx1"/>
                </a:solidFill>
                <a:latin typeface="Arial" panose="020B0604020202020204" pitchFamily="34" charset="0"/>
              </a:defRPr>
            </a:lvl2pPr>
            <a:lvl3pPr marL="1103313" indent="-219075">
              <a:defRPr>
                <a:solidFill>
                  <a:schemeClr val="tx1"/>
                </a:solidFill>
                <a:latin typeface="Arial" panose="020B0604020202020204" pitchFamily="34" charset="0"/>
              </a:defRPr>
            </a:lvl3pPr>
            <a:lvl4pPr marL="1544638" indent="-219075">
              <a:defRPr>
                <a:solidFill>
                  <a:schemeClr val="tx1"/>
                </a:solidFill>
                <a:latin typeface="Arial" panose="020B0604020202020204" pitchFamily="34" charset="0"/>
              </a:defRPr>
            </a:lvl4pPr>
            <a:lvl5pPr marL="1985963" indent="-219075">
              <a:defRPr>
                <a:solidFill>
                  <a:schemeClr val="tx1"/>
                </a:solidFill>
                <a:latin typeface="Arial" panose="020B0604020202020204" pitchFamily="34" charset="0"/>
              </a:defRPr>
            </a:lvl5pPr>
            <a:lvl6pPr marL="2443163" indent="-219075" eaLnBrk="0" fontAlgn="base" hangingPunct="0">
              <a:spcBef>
                <a:spcPct val="0"/>
              </a:spcBef>
              <a:spcAft>
                <a:spcPct val="0"/>
              </a:spcAft>
              <a:defRPr>
                <a:solidFill>
                  <a:schemeClr val="tx1"/>
                </a:solidFill>
                <a:latin typeface="Arial" panose="020B0604020202020204" pitchFamily="34" charset="0"/>
              </a:defRPr>
            </a:lvl6pPr>
            <a:lvl7pPr marL="2900363" indent="-219075" eaLnBrk="0" fontAlgn="base" hangingPunct="0">
              <a:spcBef>
                <a:spcPct val="0"/>
              </a:spcBef>
              <a:spcAft>
                <a:spcPct val="0"/>
              </a:spcAft>
              <a:defRPr>
                <a:solidFill>
                  <a:schemeClr val="tx1"/>
                </a:solidFill>
                <a:latin typeface="Arial" panose="020B0604020202020204" pitchFamily="34" charset="0"/>
              </a:defRPr>
            </a:lvl7pPr>
            <a:lvl8pPr marL="3357563" indent="-219075" eaLnBrk="0" fontAlgn="base" hangingPunct="0">
              <a:spcBef>
                <a:spcPct val="0"/>
              </a:spcBef>
              <a:spcAft>
                <a:spcPct val="0"/>
              </a:spcAft>
              <a:defRPr>
                <a:solidFill>
                  <a:schemeClr val="tx1"/>
                </a:solidFill>
                <a:latin typeface="Arial" panose="020B0604020202020204" pitchFamily="34" charset="0"/>
              </a:defRPr>
            </a:lvl8pPr>
            <a:lvl9pPr marL="3814763" indent="-219075" eaLnBrk="0" fontAlgn="base" hangingPunct="0">
              <a:spcBef>
                <a:spcPct val="0"/>
              </a:spcBef>
              <a:spcAft>
                <a:spcPct val="0"/>
              </a:spcAft>
              <a:defRPr>
                <a:solidFill>
                  <a:schemeClr val="tx1"/>
                </a:solidFill>
                <a:latin typeface="Arial" panose="020B0604020202020204" pitchFamily="34" charset="0"/>
              </a:defRPr>
            </a:lvl9pPr>
          </a:lstStyle>
          <a:p>
            <a:fld id="{220382CF-2DBE-4562-AC76-08B2A3D53529}" type="slidenum">
              <a:rPr lang="ar-SA" altLang="nb-NO" smtClean="0">
                <a:latin typeface="Times" panose="02020603050405020304" pitchFamily="18" charset="0"/>
              </a:rPr>
              <a:pPr/>
              <a:t>125</a:t>
            </a:fld>
            <a:endParaRPr lang="nn-NO" altLang="nb-NO">
              <a:latin typeface="Times" panose="02020603050405020304" pitchFamily="18" charset="0"/>
            </a:endParaRPr>
          </a:p>
        </p:txBody>
      </p:sp>
      <p:sp>
        <p:nvSpPr>
          <p:cNvPr id="50179" name="Rectangle 7"/>
          <p:cNvSpPr txBox="1">
            <a:spLocks noGrp="1" noChangeArrowheads="1"/>
          </p:cNvSpPr>
          <p:nvPr/>
        </p:nvSpPr>
        <p:spPr bwMode="auto">
          <a:xfrm>
            <a:off x="3857625" y="9445625"/>
            <a:ext cx="29479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8" tIns="45844" rIns="91688" bIns="45844" anchor="b"/>
          <a:lstStyle>
            <a:lvl1pPr defTabSz="949325">
              <a:spcBef>
                <a:spcPct val="30000"/>
              </a:spcBef>
              <a:defRPr sz="1200">
                <a:solidFill>
                  <a:schemeClr val="tx1"/>
                </a:solidFill>
                <a:latin typeface="Times" panose="02020603050405020304" pitchFamily="18" charset="0"/>
              </a:defRPr>
            </a:lvl1pPr>
            <a:lvl2pPr marL="742950" indent="-285750" defTabSz="949325">
              <a:spcBef>
                <a:spcPct val="30000"/>
              </a:spcBef>
              <a:defRPr sz="1200">
                <a:solidFill>
                  <a:schemeClr val="tx1"/>
                </a:solidFill>
                <a:latin typeface="Times" panose="02020603050405020304" pitchFamily="18" charset="0"/>
              </a:defRPr>
            </a:lvl2pPr>
            <a:lvl3pPr marL="1143000" indent="-228600" defTabSz="949325">
              <a:spcBef>
                <a:spcPct val="30000"/>
              </a:spcBef>
              <a:defRPr sz="1200">
                <a:solidFill>
                  <a:schemeClr val="tx1"/>
                </a:solidFill>
                <a:latin typeface="Times" panose="02020603050405020304" pitchFamily="18" charset="0"/>
              </a:defRPr>
            </a:lvl3pPr>
            <a:lvl4pPr marL="1600200" indent="-228600" defTabSz="949325">
              <a:spcBef>
                <a:spcPct val="30000"/>
              </a:spcBef>
              <a:defRPr sz="1200">
                <a:solidFill>
                  <a:schemeClr val="tx1"/>
                </a:solidFill>
                <a:latin typeface="Times" panose="02020603050405020304" pitchFamily="18" charset="0"/>
              </a:defRPr>
            </a:lvl4pPr>
            <a:lvl5pPr marL="2057400" indent="-228600" defTabSz="949325">
              <a:spcBef>
                <a:spcPct val="30000"/>
              </a:spcBef>
              <a:defRPr sz="1200">
                <a:solidFill>
                  <a:schemeClr val="tx1"/>
                </a:solidFill>
                <a:latin typeface="Times"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panose="02020603050405020304" pitchFamily="18" charset="0"/>
              </a:defRPr>
            </a:lvl9pPr>
          </a:lstStyle>
          <a:p>
            <a:pPr algn="r" eaLnBrk="1" hangingPunct="1">
              <a:spcBef>
                <a:spcPct val="0"/>
              </a:spcBef>
            </a:pPr>
            <a:fld id="{CAC1B17D-F649-4200-9C39-6020F39915E8}" type="slidenum">
              <a:rPr lang="ar-SA" altLang="nb-NO"/>
              <a:pPr algn="r" eaLnBrk="1" hangingPunct="1">
                <a:spcBef>
                  <a:spcPct val="0"/>
                </a:spcBef>
              </a:pPr>
              <a:t>125</a:t>
            </a:fld>
            <a:endParaRPr lang="nn-NO" altLang="nb-NO"/>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xfrm>
            <a:off x="681038" y="4724400"/>
            <a:ext cx="5445125"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2237907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5DC341-5F74-40F7-AA82-E08D23F4102E}" type="slidenum">
              <a:rPr lang="ar-SA" altLang="nb-NO" smtClean="0">
                <a:latin typeface="Times" panose="02020603050405020304" pitchFamily="18" charset="0"/>
              </a:rPr>
              <a:pPr/>
              <a:t>126</a:t>
            </a:fld>
            <a:endParaRPr lang="nn-NO" altLang="nb-NO">
              <a:latin typeface="Times" panose="02020603050405020304"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80381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6175"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0D6E6250-D0E2-4E9F-BFC8-EC462F4A7B65}" type="slidenum">
              <a:rPr lang="ar-SA" altLang="nb-NO" smtClean="0">
                <a:latin typeface="Times" panose="02020603050405020304" pitchFamily="18" charset="0"/>
              </a:rPr>
              <a:pPr/>
              <a:t>128</a:t>
            </a:fld>
            <a:endParaRPr lang="nn-NO" altLang="nb-NO">
              <a:latin typeface="Times" panose="02020603050405020304" pitchFamily="18" charset="0"/>
            </a:endParaRPr>
          </a:p>
        </p:txBody>
      </p:sp>
    </p:spTree>
    <p:extLst>
      <p:ext uri="{BB962C8B-B14F-4D97-AF65-F5344CB8AC3E}">
        <p14:creationId xmlns:p14="http://schemas.microsoft.com/office/powerpoint/2010/main" val="153264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43338" y="9421813"/>
            <a:ext cx="29384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EE707E40-BA5E-4BA9-AFDE-FCA8A0722AB0}" type="slidenum">
              <a:rPr lang="ar-SA" altLang="nb-NO" sz="1200">
                <a:latin typeface="Times" panose="02020603050405020304" pitchFamily="18" charset="0"/>
              </a:rPr>
              <a:pPr algn="r"/>
              <a:t>129</a:t>
            </a:fld>
            <a:endParaRPr lang="nn-NO" altLang="nb-NO" sz="1200">
              <a:latin typeface="Times" panose="02020603050405020304" pitchFamily="18" charset="0"/>
              <a:cs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247943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6175"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F1320E47-3FF3-4A45-B0E4-12938E72E215}" type="slidenum">
              <a:rPr lang="ar-SA" altLang="nb-NO" smtClean="0">
                <a:latin typeface="Times" panose="02020603050405020304" pitchFamily="18" charset="0"/>
              </a:rPr>
              <a:pPr/>
              <a:t>130</a:t>
            </a:fld>
            <a:endParaRPr lang="nn-NO" altLang="nb-NO">
              <a:latin typeface="Times" panose="02020603050405020304" pitchFamily="18" charset="0"/>
            </a:endParaRPr>
          </a:p>
        </p:txBody>
      </p:sp>
      <p:sp>
        <p:nvSpPr>
          <p:cNvPr id="60419" name="Rectangle 2"/>
          <p:cNvSpPr>
            <a:spLocks noGrp="1" noRot="1" noChangeAspect="1" noChangeArrowheads="1" noTextEdit="1"/>
          </p:cNvSpPr>
          <p:nvPr>
            <p:ph type="sldImg"/>
          </p:nvPr>
        </p:nvSpPr>
        <p:spPr>
          <a:xfrm>
            <a:off x="88900" y="744538"/>
            <a:ext cx="6627813" cy="3729037"/>
          </a:xfrm>
          <a:ln/>
        </p:spPr>
      </p:sp>
      <p:sp>
        <p:nvSpPr>
          <p:cNvPr id="60420" name="Rectangle 3"/>
          <p:cNvSpPr>
            <a:spLocks noGrp="1" noChangeArrowheads="1"/>
          </p:cNvSpPr>
          <p:nvPr>
            <p:ph type="body" idx="1"/>
          </p:nvPr>
        </p:nvSpPr>
        <p:spPr>
          <a:xfrm>
            <a:off x="908050" y="4722813"/>
            <a:ext cx="4989513"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45301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panose="02020603050405020304" pitchFamily="18" charset="0"/>
              </a:defRPr>
            </a:lvl1pPr>
            <a:lvl2pPr marL="717550" indent="-274638" defTabSz="915988">
              <a:spcBef>
                <a:spcPct val="30000"/>
              </a:spcBef>
              <a:defRPr sz="1200">
                <a:solidFill>
                  <a:schemeClr val="tx1"/>
                </a:solidFill>
                <a:latin typeface="Times" panose="02020603050405020304" pitchFamily="18" charset="0"/>
              </a:defRPr>
            </a:lvl2pPr>
            <a:lvl3pPr marL="1103313" indent="-220663" defTabSz="915988">
              <a:spcBef>
                <a:spcPct val="30000"/>
              </a:spcBef>
              <a:defRPr sz="1200">
                <a:solidFill>
                  <a:schemeClr val="tx1"/>
                </a:solidFill>
                <a:latin typeface="Times" panose="02020603050405020304" pitchFamily="18" charset="0"/>
              </a:defRPr>
            </a:lvl3pPr>
            <a:lvl4pPr marL="1544638" indent="-220663" defTabSz="915988">
              <a:spcBef>
                <a:spcPct val="30000"/>
              </a:spcBef>
              <a:defRPr sz="1200">
                <a:solidFill>
                  <a:schemeClr val="tx1"/>
                </a:solidFill>
                <a:latin typeface="Times" panose="02020603050405020304" pitchFamily="18" charset="0"/>
              </a:defRPr>
            </a:lvl4pPr>
            <a:lvl5pPr marL="1987550" indent="-220663" defTabSz="915988">
              <a:spcBef>
                <a:spcPct val="30000"/>
              </a:spcBef>
              <a:defRPr sz="1200">
                <a:solidFill>
                  <a:schemeClr val="tx1"/>
                </a:solidFill>
                <a:latin typeface="Times" panose="02020603050405020304" pitchFamily="18" charset="0"/>
              </a:defRPr>
            </a:lvl5pPr>
            <a:lvl6pPr marL="2444750" indent="-220663" defTabSz="915988" eaLnBrk="0" fontAlgn="base" hangingPunct="0">
              <a:spcBef>
                <a:spcPct val="30000"/>
              </a:spcBef>
              <a:spcAft>
                <a:spcPct val="0"/>
              </a:spcAft>
              <a:defRPr sz="1200">
                <a:solidFill>
                  <a:schemeClr val="tx1"/>
                </a:solidFill>
                <a:latin typeface="Times" panose="02020603050405020304" pitchFamily="18" charset="0"/>
              </a:defRPr>
            </a:lvl6pPr>
            <a:lvl7pPr marL="2901950" indent="-220663" defTabSz="915988" eaLnBrk="0" fontAlgn="base" hangingPunct="0">
              <a:spcBef>
                <a:spcPct val="30000"/>
              </a:spcBef>
              <a:spcAft>
                <a:spcPct val="0"/>
              </a:spcAft>
              <a:defRPr sz="1200">
                <a:solidFill>
                  <a:schemeClr val="tx1"/>
                </a:solidFill>
                <a:latin typeface="Times" panose="02020603050405020304" pitchFamily="18" charset="0"/>
              </a:defRPr>
            </a:lvl7pPr>
            <a:lvl8pPr marL="3359150" indent="-220663" defTabSz="915988" eaLnBrk="0" fontAlgn="base" hangingPunct="0">
              <a:spcBef>
                <a:spcPct val="30000"/>
              </a:spcBef>
              <a:spcAft>
                <a:spcPct val="0"/>
              </a:spcAft>
              <a:defRPr sz="1200">
                <a:solidFill>
                  <a:schemeClr val="tx1"/>
                </a:solidFill>
                <a:latin typeface="Times" panose="02020603050405020304" pitchFamily="18" charset="0"/>
              </a:defRPr>
            </a:lvl8pPr>
            <a:lvl9pPr marL="3816350" indent="-220663" defTabSz="9159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D73A7879-5904-4A7B-AF9F-F08B3425943E}" type="slidenum">
              <a:rPr lang="ar-SA" altLang="nb-NO" smtClean="0"/>
              <a:pPr>
                <a:spcBef>
                  <a:spcPct val="0"/>
                </a:spcBef>
              </a:pPr>
              <a:t>131</a:t>
            </a:fld>
            <a:endParaRPr lang="nn-NO" altLang="nb-NO"/>
          </a:p>
        </p:txBody>
      </p:sp>
      <p:sp>
        <p:nvSpPr>
          <p:cNvPr id="62467" name="Rectangle 2"/>
          <p:cNvSpPr>
            <a:spLocks noGrp="1" noRot="1" noChangeAspect="1" noChangeArrowheads="1" noTextEdit="1"/>
          </p:cNvSpPr>
          <p:nvPr>
            <p:ph type="sldImg"/>
          </p:nvPr>
        </p:nvSpPr>
        <p:spPr>
          <a:xfrm>
            <a:off x="457200" y="719138"/>
            <a:ext cx="6405563" cy="3603625"/>
          </a:xfrm>
          <a:ln/>
        </p:spPr>
      </p:sp>
      <p:sp>
        <p:nvSpPr>
          <p:cNvPr id="62468" name="Rectangle 3"/>
          <p:cNvSpPr>
            <a:spLocks noGrp="1" noChangeArrowheads="1"/>
          </p:cNvSpPr>
          <p:nvPr>
            <p:ph type="body" idx="1"/>
          </p:nvPr>
        </p:nvSpPr>
        <p:spPr>
          <a:xfrm>
            <a:off x="974725" y="4562475"/>
            <a:ext cx="536575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265921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1363" indent="-284163">
              <a:spcBef>
                <a:spcPct val="30000"/>
              </a:spcBef>
              <a:defRPr sz="1200">
                <a:solidFill>
                  <a:schemeClr val="tx1"/>
                </a:solidFill>
                <a:latin typeface="Times" panose="02020603050405020304" pitchFamily="18" charset="0"/>
              </a:defRPr>
            </a:lvl2pPr>
            <a:lvl3pPr marL="1141413" indent="-227013">
              <a:spcBef>
                <a:spcPct val="30000"/>
              </a:spcBef>
              <a:defRPr sz="1200">
                <a:solidFill>
                  <a:schemeClr val="tx1"/>
                </a:solidFill>
                <a:latin typeface="Times" panose="02020603050405020304" pitchFamily="18" charset="0"/>
              </a:defRPr>
            </a:lvl3pPr>
            <a:lvl4pPr marL="1597025" indent="-227013">
              <a:spcBef>
                <a:spcPct val="30000"/>
              </a:spcBef>
              <a:defRPr sz="1200">
                <a:solidFill>
                  <a:schemeClr val="tx1"/>
                </a:solidFill>
                <a:latin typeface="Times" panose="02020603050405020304" pitchFamily="18" charset="0"/>
              </a:defRPr>
            </a:lvl4pPr>
            <a:lvl5pPr marL="2055813" indent="-227013">
              <a:spcBef>
                <a:spcPct val="30000"/>
              </a:spcBef>
              <a:defRPr sz="1200">
                <a:solidFill>
                  <a:schemeClr val="tx1"/>
                </a:solidFill>
                <a:latin typeface="Times" panose="02020603050405020304" pitchFamily="18" charset="0"/>
              </a:defRPr>
            </a:lvl5pPr>
            <a:lvl6pPr marL="2513013" indent="-227013" eaLnBrk="0" fontAlgn="base" hangingPunct="0">
              <a:spcBef>
                <a:spcPct val="30000"/>
              </a:spcBef>
              <a:spcAft>
                <a:spcPct val="0"/>
              </a:spcAft>
              <a:defRPr sz="1200">
                <a:solidFill>
                  <a:schemeClr val="tx1"/>
                </a:solidFill>
                <a:latin typeface="Times" panose="02020603050405020304" pitchFamily="18" charset="0"/>
              </a:defRPr>
            </a:lvl6pPr>
            <a:lvl7pPr marL="2970213" indent="-227013" eaLnBrk="0" fontAlgn="base" hangingPunct="0">
              <a:spcBef>
                <a:spcPct val="30000"/>
              </a:spcBef>
              <a:spcAft>
                <a:spcPct val="0"/>
              </a:spcAft>
              <a:defRPr sz="1200">
                <a:solidFill>
                  <a:schemeClr val="tx1"/>
                </a:solidFill>
                <a:latin typeface="Times" panose="02020603050405020304" pitchFamily="18" charset="0"/>
              </a:defRPr>
            </a:lvl7pPr>
            <a:lvl8pPr marL="3427413" indent="-227013" eaLnBrk="0" fontAlgn="base" hangingPunct="0">
              <a:spcBef>
                <a:spcPct val="30000"/>
              </a:spcBef>
              <a:spcAft>
                <a:spcPct val="0"/>
              </a:spcAft>
              <a:defRPr sz="1200">
                <a:solidFill>
                  <a:schemeClr val="tx1"/>
                </a:solidFill>
                <a:latin typeface="Times" panose="02020603050405020304" pitchFamily="18" charset="0"/>
              </a:defRPr>
            </a:lvl8pPr>
            <a:lvl9pPr marL="3884613" indent="-227013"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A17EBD9-EAC9-476C-AB93-F690D3CB2CAF}" type="slidenum">
              <a:rPr lang="ar-SA" altLang="nb-NO" smtClean="0"/>
              <a:pPr>
                <a:spcBef>
                  <a:spcPct val="0"/>
                </a:spcBef>
              </a:pPr>
              <a:t>8</a:t>
            </a:fld>
            <a:endParaRPr lang="nn-NO" altLang="nb-NO"/>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144892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panose="02020603050405020304" pitchFamily="18" charset="0"/>
              </a:defRPr>
            </a:lvl1pPr>
            <a:lvl2pPr marL="717550" indent="-274638" defTabSz="915988">
              <a:spcBef>
                <a:spcPct val="30000"/>
              </a:spcBef>
              <a:defRPr sz="1200">
                <a:solidFill>
                  <a:schemeClr val="tx1"/>
                </a:solidFill>
                <a:latin typeface="Times" panose="02020603050405020304" pitchFamily="18" charset="0"/>
              </a:defRPr>
            </a:lvl2pPr>
            <a:lvl3pPr marL="1103313" indent="-220663" defTabSz="915988">
              <a:spcBef>
                <a:spcPct val="30000"/>
              </a:spcBef>
              <a:defRPr sz="1200">
                <a:solidFill>
                  <a:schemeClr val="tx1"/>
                </a:solidFill>
                <a:latin typeface="Times" panose="02020603050405020304" pitchFamily="18" charset="0"/>
              </a:defRPr>
            </a:lvl3pPr>
            <a:lvl4pPr marL="1544638" indent="-220663" defTabSz="915988">
              <a:spcBef>
                <a:spcPct val="30000"/>
              </a:spcBef>
              <a:defRPr sz="1200">
                <a:solidFill>
                  <a:schemeClr val="tx1"/>
                </a:solidFill>
                <a:latin typeface="Times" panose="02020603050405020304" pitchFamily="18" charset="0"/>
              </a:defRPr>
            </a:lvl4pPr>
            <a:lvl5pPr marL="1987550" indent="-220663" defTabSz="915988">
              <a:spcBef>
                <a:spcPct val="30000"/>
              </a:spcBef>
              <a:defRPr sz="1200">
                <a:solidFill>
                  <a:schemeClr val="tx1"/>
                </a:solidFill>
                <a:latin typeface="Times" panose="02020603050405020304" pitchFamily="18" charset="0"/>
              </a:defRPr>
            </a:lvl5pPr>
            <a:lvl6pPr marL="2444750" indent="-220663" defTabSz="915988" eaLnBrk="0" fontAlgn="base" hangingPunct="0">
              <a:spcBef>
                <a:spcPct val="30000"/>
              </a:spcBef>
              <a:spcAft>
                <a:spcPct val="0"/>
              </a:spcAft>
              <a:defRPr sz="1200">
                <a:solidFill>
                  <a:schemeClr val="tx1"/>
                </a:solidFill>
                <a:latin typeface="Times" panose="02020603050405020304" pitchFamily="18" charset="0"/>
              </a:defRPr>
            </a:lvl6pPr>
            <a:lvl7pPr marL="2901950" indent="-220663" defTabSz="915988" eaLnBrk="0" fontAlgn="base" hangingPunct="0">
              <a:spcBef>
                <a:spcPct val="30000"/>
              </a:spcBef>
              <a:spcAft>
                <a:spcPct val="0"/>
              </a:spcAft>
              <a:defRPr sz="1200">
                <a:solidFill>
                  <a:schemeClr val="tx1"/>
                </a:solidFill>
                <a:latin typeface="Times" panose="02020603050405020304" pitchFamily="18" charset="0"/>
              </a:defRPr>
            </a:lvl7pPr>
            <a:lvl8pPr marL="3359150" indent="-220663" defTabSz="915988" eaLnBrk="0" fontAlgn="base" hangingPunct="0">
              <a:spcBef>
                <a:spcPct val="30000"/>
              </a:spcBef>
              <a:spcAft>
                <a:spcPct val="0"/>
              </a:spcAft>
              <a:defRPr sz="1200">
                <a:solidFill>
                  <a:schemeClr val="tx1"/>
                </a:solidFill>
                <a:latin typeface="Times" panose="02020603050405020304" pitchFamily="18" charset="0"/>
              </a:defRPr>
            </a:lvl8pPr>
            <a:lvl9pPr marL="3816350" indent="-220663" defTabSz="9159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CA12217C-12E4-40C0-9E01-C838D7DEE91B}" type="slidenum">
              <a:rPr lang="ar-SA" altLang="nb-NO" smtClean="0"/>
              <a:pPr>
                <a:spcBef>
                  <a:spcPct val="0"/>
                </a:spcBef>
              </a:pPr>
              <a:t>132</a:t>
            </a:fld>
            <a:endParaRPr lang="nn-NO" altLang="nb-NO"/>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89891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panose="02020603050405020304" pitchFamily="18" charset="0"/>
              </a:defRPr>
            </a:lvl1pPr>
            <a:lvl2pPr marL="717550" indent="-274638" defTabSz="915988">
              <a:spcBef>
                <a:spcPct val="30000"/>
              </a:spcBef>
              <a:defRPr sz="1200">
                <a:solidFill>
                  <a:schemeClr val="tx1"/>
                </a:solidFill>
                <a:latin typeface="Times" panose="02020603050405020304" pitchFamily="18" charset="0"/>
              </a:defRPr>
            </a:lvl2pPr>
            <a:lvl3pPr marL="1103313" indent="-220663" defTabSz="915988">
              <a:spcBef>
                <a:spcPct val="30000"/>
              </a:spcBef>
              <a:defRPr sz="1200">
                <a:solidFill>
                  <a:schemeClr val="tx1"/>
                </a:solidFill>
                <a:latin typeface="Times" panose="02020603050405020304" pitchFamily="18" charset="0"/>
              </a:defRPr>
            </a:lvl3pPr>
            <a:lvl4pPr marL="1544638" indent="-220663" defTabSz="915988">
              <a:spcBef>
                <a:spcPct val="30000"/>
              </a:spcBef>
              <a:defRPr sz="1200">
                <a:solidFill>
                  <a:schemeClr val="tx1"/>
                </a:solidFill>
                <a:latin typeface="Times" panose="02020603050405020304" pitchFamily="18" charset="0"/>
              </a:defRPr>
            </a:lvl4pPr>
            <a:lvl5pPr marL="1987550" indent="-220663" defTabSz="915988">
              <a:spcBef>
                <a:spcPct val="30000"/>
              </a:spcBef>
              <a:defRPr sz="1200">
                <a:solidFill>
                  <a:schemeClr val="tx1"/>
                </a:solidFill>
                <a:latin typeface="Times" panose="02020603050405020304" pitchFamily="18" charset="0"/>
              </a:defRPr>
            </a:lvl5pPr>
            <a:lvl6pPr marL="2444750" indent="-220663" defTabSz="915988" eaLnBrk="0" fontAlgn="base" hangingPunct="0">
              <a:spcBef>
                <a:spcPct val="30000"/>
              </a:spcBef>
              <a:spcAft>
                <a:spcPct val="0"/>
              </a:spcAft>
              <a:defRPr sz="1200">
                <a:solidFill>
                  <a:schemeClr val="tx1"/>
                </a:solidFill>
                <a:latin typeface="Times" panose="02020603050405020304" pitchFamily="18" charset="0"/>
              </a:defRPr>
            </a:lvl6pPr>
            <a:lvl7pPr marL="2901950" indent="-220663" defTabSz="915988" eaLnBrk="0" fontAlgn="base" hangingPunct="0">
              <a:spcBef>
                <a:spcPct val="30000"/>
              </a:spcBef>
              <a:spcAft>
                <a:spcPct val="0"/>
              </a:spcAft>
              <a:defRPr sz="1200">
                <a:solidFill>
                  <a:schemeClr val="tx1"/>
                </a:solidFill>
                <a:latin typeface="Times" panose="02020603050405020304" pitchFamily="18" charset="0"/>
              </a:defRPr>
            </a:lvl7pPr>
            <a:lvl8pPr marL="3359150" indent="-220663" defTabSz="915988" eaLnBrk="0" fontAlgn="base" hangingPunct="0">
              <a:spcBef>
                <a:spcPct val="30000"/>
              </a:spcBef>
              <a:spcAft>
                <a:spcPct val="0"/>
              </a:spcAft>
              <a:defRPr sz="1200">
                <a:solidFill>
                  <a:schemeClr val="tx1"/>
                </a:solidFill>
                <a:latin typeface="Times" panose="02020603050405020304" pitchFamily="18" charset="0"/>
              </a:defRPr>
            </a:lvl8pPr>
            <a:lvl9pPr marL="3816350" indent="-220663" defTabSz="9159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CEF03FB7-B3A7-4311-81F0-3E0999A4B8FD}" type="slidenum">
              <a:rPr lang="ar-SA" altLang="nb-NO" smtClean="0"/>
              <a:pPr>
                <a:spcBef>
                  <a:spcPct val="0"/>
                </a:spcBef>
              </a:pPr>
              <a:t>133</a:t>
            </a:fld>
            <a:endParaRPr lang="nn-NO" altLang="nb-NO"/>
          </a:p>
        </p:txBody>
      </p:sp>
      <p:sp>
        <p:nvSpPr>
          <p:cNvPr id="66563" name="Rectangle 2"/>
          <p:cNvSpPr>
            <a:spLocks noGrp="1" noRot="1" noChangeAspect="1" noChangeArrowheads="1" noTextEdit="1"/>
          </p:cNvSpPr>
          <p:nvPr>
            <p:ph type="sldImg"/>
          </p:nvPr>
        </p:nvSpPr>
        <p:spPr>
          <a:xfrm>
            <a:off x="500063" y="744538"/>
            <a:ext cx="6359525" cy="3578225"/>
          </a:xfrm>
          <a:ln/>
        </p:spPr>
      </p:sp>
      <p:sp>
        <p:nvSpPr>
          <p:cNvPr id="66564" name="Rectangle 3"/>
          <p:cNvSpPr>
            <a:spLocks noGrp="1" noChangeArrowheads="1"/>
          </p:cNvSpPr>
          <p:nvPr>
            <p:ph type="body" idx="1"/>
          </p:nvPr>
        </p:nvSpPr>
        <p:spPr>
          <a:xfrm>
            <a:off x="1003300" y="4543425"/>
            <a:ext cx="5349875" cy="432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nb-NO"/>
          </a:p>
        </p:txBody>
      </p:sp>
    </p:spTree>
    <p:extLst>
      <p:ext uri="{BB962C8B-B14F-4D97-AF65-F5344CB8AC3E}">
        <p14:creationId xmlns:p14="http://schemas.microsoft.com/office/powerpoint/2010/main" val="501784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Times" panose="02020603050405020304" pitchFamily="18" charset="0"/>
              </a:defRPr>
            </a:lvl1pPr>
            <a:lvl2pPr marL="717550" indent="-274638" defTabSz="915988">
              <a:spcBef>
                <a:spcPct val="30000"/>
              </a:spcBef>
              <a:defRPr sz="1200">
                <a:solidFill>
                  <a:schemeClr val="tx1"/>
                </a:solidFill>
                <a:latin typeface="Times" panose="02020603050405020304" pitchFamily="18" charset="0"/>
              </a:defRPr>
            </a:lvl2pPr>
            <a:lvl3pPr marL="1103313" indent="-220663" defTabSz="915988">
              <a:spcBef>
                <a:spcPct val="30000"/>
              </a:spcBef>
              <a:defRPr sz="1200">
                <a:solidFill>
                  <a:schemeClr val="tx1"/>
                </a:solidFill>
                <a:latin typeface="Times" panose="02020603050405020304" pitchFamily="18" charset="0"/>
              </a:defRPr>
            </a:lvl3pPr>
            <a:lvl4pPr marL="1544638" indent="-220663" defTabSz="915988">
              <a:spcBef>
                <a:spcPct val="30000"/>
              </a:spcBef>
              <a:defRPr sz="1200">
                <a:solidFill>
                  <a:schemeClr val="tx1"/>
                </a:solidFill>
                <a:latin typeface="Times" panose="02020603050405020304" pitchFamily="18" charset="0"/>
              </a:defRPr>
            </a:lvl4pPr>
            <a:lvl5pPr marL="1987550" indent="-220663" defTabSz="915988">
              <a:spcBef>
                <a:spcPct val="30000"/>
              </a:spcBef>
              <a:defRPr sz="1200">
                <a:solidFill>
                  <a:schemeClr val="tx1"/>
                </a:solidFill>
                <a:latin typeface="Times" panose="02020603050405020304" pitchFamily="18" charset="0"/>
              </a:defRPr>
            </a:lvl5pPr>
            <a:lvl6pPr marL="2444750" indent="-220663" defTabSz="915988" eaLnBrk="0" fontAlgn="base" hangingPunct="0">
              <a:spcBef>
                <a:spcPct val="30000"/>
              </a:spcBef>
              <a:spcAft>
                <a:spcPct val="0"/>
              </a:spcAft>
              <a:defRPr sz="1200">
                <a:solidFill>
                  <a:schemeClr val="tx1"/>
                </a:solidFill>
                <a:latin typeface="Times" panose="02020603050405020304" pitchFamily="18" charset="0"/>
              </a:defRPr>
            </a:lvl6pPr>
            <a:lvl7pPr marL="2901950" indent="-220663" defTabSz="915988" eaLnBrk="0" fontAlgn="base" hangingPunct="0">
              <a:spcBef>
                <a:spcPct val="30000"/>
              </a:spcBef>
              <a:spcAft>
                <a:spcPct val="0"/>
              </a:spcAft>
              <a:defRPr sz="1200">
                <a:solidFill>
                  <a:schemeClr val="tx1"/>
                </a:solidFill>
                <a:latin typeface="Times" panose="02020603050405020304" pitchFamily="18" charset="0"/>
              </a:defRPr>
            </a:lvl7pPr>
            <a:lvl8pPr marL="3359150" indent="-220663" defTabSz="915988" eaLnBrk="0" fontAlgn="base" hangingPunct="0">
              <a:spcBef>
                <a:spcPct val="30000"/>
              </a:spcBef>
              <a:spcAft>
                <a:spcPct val="0"/>
              </a:spcAft>
              <a:defRPr sz="1200">
                <a:solidFill>
                  <a:schemeClr val="tx1"/>
                </a:solidFill>
                <a:latin typeface="Times" panose="02020603050405020304" pitchFamily="18" charset="0"/>
              </a:defRPr>
            </a:lvl8pPr>
            <a:lvl9pPr marL="3816350" indent="-220663" defTabSz="9159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F8B0FC8-C71B-47B3-87A3-3D2384E1C482}" type="slidenum">
              <a:rPr lang="ar-SA" altLang="nb-NO" smtClean="0"/>
              <a:pPr>
                <a:spcBef>
                  <a:spcPct val="0"/>
                </a:spcBef>
              </a:pPr>
              <a:t>134</a:t>
            </a:fld>
            <a:endParaRPr lang="nn-NO" altLang="nb-NO"/>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107413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4538" indent="-285750">
              <a:defRPr>
                <a:solidFill>
                  <a:schemeClr val="tx1"/>
                </a:solidFill>
                <a:latin typeface="Arial" panose="020B0604020202020204" pitchFamily="34" charset="0"/>
              </a:defRPr>
            </a:lvl2pPr>
            <a:lvl3pPr marL="1146175" indent="-228600">
              <a:defRPr>
                <a:solidFill>
                  <a:schemeClr val="tx1"/>
                </a:solidFill>
                <a:latin typeface="Arial" panose="020B0604020202020204" pitchFamily="34" charset="0"/>
              </a:defRPr>
            </a:lvl3pPr>
            <a:lvl4pPr marL="1603375" indent="-228600">
              <a:defRPr>
                <a:solidFill>
                  <a:schemeClr val="tx1"/>
                </a:solidFill>
                <a:latin typeface="Arial" panose="020B0604020202020204" pitchFamily="34" charset="0"/>
              </a:defRPr>
            </a:lvl4pPr>
            <a:lvl5pPr marL="2062163" indent="-228600">
              <a:defRPr>
                <a:solidFill>
                  <a:schemeClr val="tx1"/>
                </a:solidFill>
                <a:latin typeface="Arial" panose="020B0604020202020204" pitchFamily="34" charset="0"/>
              </a:defRPr>
            </a:lvl5pPr>
            <a:lvl6pPr marL="2519363" indent="-228600" eaLnBrk="0" fontAlgn="base" hangingPunct="0">
              <a:spcBef>
                <a:spcPct val="0"/>
              </a:spcBef>
              <a:spcAft>
                <a:spcPct val="0"/>
              </a:spcAft>
              <a:defRPr>
                <a:solidFill>
                  <a:schemeClr val="tx1"/>
                </a:solidFill>
                <a:latin typeface="Arial" panose="020B0604020202020204" pitchFamily="34" charset="0"/>
              </a:defRPr>
            </a:lvl6pPr>
            <a:lvl7pPr marL="2976563" indent="-228600" eaLnBrk="0" fontAlgn="base" hangingPunct="0">
              <a:spcBef>
                <a:spcPct val="0"/>
              </a:spcBef>
              <a:spcAft>
                <a:spcPct val="0"/>
              </a:spcAft>
              <a:defRPr>
                <a:solidFill>
                  <a:schemeClr val="tx1"/>
                </a:solidFill>
                <a:latin typeface="Arial" panose="020B0604020202020204" pitchFamily="34" charset="0"/>
              </a:defRPr>
            </a:lvl7pPr>
            <a:lvl8pPr marL="3433763" indent="-228600" eaLnBrk="0" fontAlgn="base" hangingPunct="0">
              <a:spcBef>
                <a:spcPct val="0"/>
              </a:spcBef>
              <a:spcAft>
                <a:spcPct val="0"/>
              </a:spcAft>
              <a:defRPr>
                <a:solidFill>
                  <a:schemeClr val="tx1"/>
                </a:solidFill>
                <a:latin typeface="Arial" panose="020B0604020202020204" pitchFamily="34" charset="0"/>
              </a:defRPr>
            </a:lvl8pPr>
            <a:lvl9pPr marL="3890963" indent="-228600" eaLnBrk="0" fontAlgn="base" hangingPunct="0">
              <a:spcBef>
                <a:spcPct val="0"/>
              </a:spcBef>
              <a:spcAft>
                <a:spcPct val="0"/>
              </a:spcAft>
              <a:defRPr>
                <a:solidFill>
                  <a:schemeClr val="tx1"/>
                </a:solidFill>
                <a:latin typeface="Arial" panose="020B0604020202020204" pitchFamily="34" charset="0"/>
              </a:defRPr>
            </a:lvl9pPr>
          </a:lstStyle>
          <a:p>
            <a:fld id="{73CDFCEA-CCB7-488A-98DC-D705E68BC632}" type="slidenum">
              <a:rPr lang="ar-SA" altLang="nb-NO" smtClean="0">
                <a:latin typeface="Times" panose="02020603050405020304" pitchFamily="18" charset="0"/>
              </a:rPr>
              <a:pPr/>
              <a:t>135</a:t>
            </a:fld>
            <a:endParaRPr lang="nn-NO" altLang="nb-NO">
              <a:latin typeface="Times" panose="02020603050405020304" pitchFamily="18"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193304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1363" indent="-284163">
              <a:spcBef>
                <a:spcPct val="30000"/>
              </a:spcBef>
              <a:defRPr sz="1200">
                <a:solidFill>
                  <a:schemeClr val="tx1"/>
                </a:solidFill>
                <a:latin typeface="Times" panose="02020603050405020304" pitchFamily="18" charset="0"/>
              </a:defRPr>
            </a:lvl2pPr>
            <a:lvl3pPr marL="1141413" indent="-227013">
              <a:spcBef>
                <a:spcPct val="30000"/>
              </a:spcBef>
              <a:defRPr sz="1200">
                <a:solidFill>
                  <a:schemeClr val="tx1"/>
                </a:solidFill>
                <a:latin typeface="Times" panose="02020603050405020304" pitchFamily="18" charset="0"/>
              </a:defRPr>
            </a:lvl3pPr>
            <a:lvl4pPr marL="1597025" indent="-227013">
              <a:spcBef>
                <a:spcPct val="30000"/>
              </a:spcBef>
              <a:defRPr sz="1200">
                <a:solidFill>
                  <a:schemeClr val="tx1"/>
                </a:solidFill>
                <a:latin typeface="Times" panose="02020603050405020304" pitchFamily="18" charset="0"/>
              </a:defRPr>
            </a:lvl4pPr>
            <a:lvl5pPr marL="2055813" indent="-227013">
              <a:spcBef>
                <a:spcPct val="30000"/>
              </a:spcBef>
              <a:defRPr sz="1200">
                <a:solidFill>
                  <a:schemeClr val="tx1"/>
                </a:solidFill>
                <a:latin typeface="Times" panose="02020603050405020304" pitchFamily="18" charset="0"/>
              </a:defRPr>
            </a:lvl5pPr>
            <a:lvl6pPr marL="2513013" indent="-227013" eaLnBrk="0" fontAlgn="base" hangingPunct="0">
              <a:spcBef>
                <a:spcPct val="30000"/>
              </a:spcBef>
              <a:spcAft>
                <a:spcPct val="0"/>
              </a:spcAft>
              <a:defRPr sz="1200">
                <a:solidFill>
                  <a:schemeClr val="tx1"/>
                </a:solidFill>
                <a:latin typeface="Times" panose="02020603050405020304" pitchFamily="18" charset="0"/>
              </a:defRPr>
            </a:lvl6pPr>
            <a:lvl7pPr marL="2970213" indent="-227013" eaLnBrk="0" fontAlgn="base" hangingPunct="0">
              <a:spcBef>
                <a:spcPct val="30000"/>
              </a:spcBef>
              <a:spcAft>
                <a:spcPct val="0"/>
              </a:spcAft>
              <a:defRPr sz="1200">
                <a:solidFill>
                  <a:schemeClr val="tx1"/>
                </a:solidFill>
                <a:latin typeface="Times" panose="02020603050405020304" pitchFamily="18" charset="0"/>
              </a:defRPr>
            </a:lvl7pPr>
            <a:lvl8pPr marL="3427413" indent="-227013" eaLnBrk="0" fontAlgn="base" hangingPunct="0">
              <a:spcBef>
                <a:spcPct val="30000"/>
              </a:spcBef>
              <a:spcAft>
                <a:spcPct val="0"/>
              </a:spcAft>
              <a:defRPr sz="1200">
                <a:solidFill>
                  <a:schemeClr val="tx1"/>
                </a:solidFill>
                <a:latin typeface="Times" panose="02020603050405020304" pitchFamily="18" charset="0"/>
              </a:defRPr>
            </a:lvl8pPr>
            <a:lvl9pPr marL="3884613" indent="-227013"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178ED9E-E2F6-4A0D-9845-AE5B88B791FC}" type="slidenum">
              <a:rPr lang="ar-SA" altLang="nb-NO" smtClean="0"/>
              <a:pPr>
                <a:spcBef>
                  <a:spcPct val="0"/>
                </a:spcBef>
              </a:pPr>
              <a:t>9</a:t>
            </a:fld>
            <a:endParaRPr lang="nn-NO" altLang="nb-NO"/>
          </a:p>
        </p:txBody>
      </p:sp>
      <p:sp>
        <p:nvSpPr>
          <p:cNvPr id="16387" name="Rectangle 2"/>
          <p:cNvSpPr>
            <a:spLocks noGrp="1" noRot="1" noChangeAspect="1" noChangeArrowheads="1" noTextEdit="1"/>
          </p:cNvSpPr>
          <p:nvPr>
            <p:ph type="sldImg"/>
          </p:nvPr>
        </p:nvSpPr>
        <p:spPr>
          <a:xfrm>
            <a:off x="130175" y="771525"/>
            <a:ext cx="6584950" cy="3705225"/>
          </a:xfrm>
          <a:ln/>
        </p:spPr>
      </p:sp>
      <p:sp>
        <p:nvSpPr>
          <p:cNvPr id="16388" name="Rectangle 3"/>
          <p:cNvSpPr>
            <a:spLocks noGrp="1" noChangeArrowheads="1"/>
          </p:cNvSpPr>
          <p:nvPr>
            <p:ph type="body" idx="1"/>
          </p:nvPr>
        </p:nvSpPr>
        <p:spPr>
          <a:xfrm>
            <a:off x="933450" y="4705350"/>
            <a:ext cx="4976813"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1069675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max</m:t>
                              </m:r>
                            </m:e>
                            <m:lim>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lim>
                          </m:limLow>
                        </m:fName>
                        <m:e/>
                      </m:func>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𝑜</m:t>
                          </m:r>
                        </m:sub>
                      </m:sSub>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𝑝𝑜</m:t>
                              </m:r>
                            </m:sub>
                          </m:sSub>
                        </m:e>
                      </m:nary>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𝑔𝑙</m:t>
                          </m:r>
                        </m:sub>
                      </m:sSub>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e>
                      </m:nary>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𝑓𝑙</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𝑓𝑙</m:t>
                          </m:r>
                        </m:sub>
                      </m:sSub>
                    </m:oMath>
                  </m:oMathPara>
                </a14:m>
                <a:endParaRPr lang="en-GB" b="0" dirty="0"/>
              </a:p>
              <a:p>
                <a:r>
                  <a:rPr lang="en-GB" b="0" dirty="0" err="1"/>
                  <a:t>s.t.</a:t>
                </a:r>
                <a:r>
                  <a:rPr lang="en-GB" b="0" dirty="0"/>
                  <a:t> </a:t>
                </a:r>
              </a:p>
              <a:p>
                <a:pPr/>
                <a14:m>
                  <m:oMathPara xmlns:m="http://schemas.openxmlformats.org/officeDocument/2006/math">
                    <m:oMathParaPr>
                      <m:jc m:val="centerGroup"/>
                    </m:oMathParaPr>
                    <m:oMath xmlns:m="http://schemas.openxmlformats.org/officeDocument/2006/math">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𝑝𝑔</m:t>
                              </m:r>
                            </m:sub>
                          </m:sSub>
                        </m:e>
                      </m:nary>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𝑤</m:t>
                          </m:r>
                        </m:e>
                        <m:sub>
                          <m:r>
                            <a:rPr lang="en-GB" b="0" i="1" smtClean="0">
                              <a:latin typeface="Cambria Math" panose="02040503050406030204" pitchFamily="18" charset="0"/>
                            </a:rPr>
                            <m:t>𝑔</m:t>
                          </m:r>
                        </m:sub>
                        <m:sup>
                          <m:r>
                            <a:rPr lang="en-GB" b="0" i="1" smtClean="0">
                              <a:latin typeface="Cambria Math" panose="02040503050406030204" pitchFamily="18" charset="0"/>
                            </a:rPr>
                            <m:t>𝑚𝑎𝑥</m:t>
                          </m:r>
                        </m:sup>
                      </m:sSubSup>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𝑓𝑙</m:t>
                          </m:r>
                        </m:sub>
                      </m:sSub>
                    </m:oMath>
                  </m:oMathPara>
                </a14:m>
                <a:endParaRPr lang="en-GB" dirty="0"/>
              </a:p>
            </p:txBody>
          </p:sp>
        </mc:Choice>
        <mc:Fallback xmlns="">
          <p:sp>
            <p:nvSpPr>
              <p:cNvPr id="3" name="Notes Placeholder 2"/>
              <p:cNvSpPr>
                <a:spLocks noGrp="1"/>
              </p:cNvSpPr>
              <p:nvPr>
                <p:ph type="body" idx="1"/>
              </p:nvPr>
            </p:nvSpPr>
            <p:spPr/>
            <p:txBody>
              <a:bodyPr/>
              <a:lstStyle/>
              <a:p>
                <a:pPr/>
                <a:r>
                  <a:rPr lang="en-GB" b="0" i="0" smtClean="0">
                    <a:latin typeface="Cambria Math" panose="02040503050406030204" pitchFamily="18" charset="0"/>
                  </a:rPr>
                  <a:t>max┬(𝑤_𝑔𝑙 )</a:t>
                </a:r>
                <a:r>
                  <a:rPr lang="en-GB" b="0" i="0" smtClean="0">
                    <a:latin typeface="Cambria Math" panose="02040503050406030204" pitchFamily="18" charset="0"/>
                  </a:rPr>
                  <a:t>⁡ </a:t>
                </a:r>
                <a:r>
                  <a:rPr lang="en-GB" b="0" i="0" smtClean="0">
                    <a:latin typeface="Cambria Math" panose="02040503050406030204" pitchFamily="18" charset="0"/>
                  </a:rPr>
                  <a:t>$_𝑜 ∑▒𝑤_𝑝𝑜   −$_𝑔𝑙 ∑▒𝑤_𝑔𝑙   −$_𝑓𝑙  𝑤_𝑓𝑙</a:t>
                </a:r>
                <a:endParaRPr lang="en-GB" b="0" dirty="0" smtClean="0"/>
              </a:p>
              <a:p>
                <a:r>
                  <a:rPr lang="en-GB" b="0" dirty="0" err="1" smtClean="0"/>
                  <a:t>s.t.</a:t>
                </a:r>
                <a:r>
                  <a:rPr lang="en-GB" b="0" dirty="0" smtClean="0"/>
                  <a:t> </a:t>
                </a:r>
              </a:p>
              <a:p>
                <a:pPr/>
                <a:r>
                  <a:rPr lang="en-GB" b="0" i="0" smtClean="0">
                    <a:latin typeface="Cambria Math" panose="02040503050406030204" pitchFamily="18" charset="0"/>
                  </a:rPr>
                  <a:t>∑▒𝑤_𝑝𝑔 ≤𝑤_𝑔^𝑚𝑎𝑥+𝑤_𝑓𝑙</a:t>
                </a:r>
                <a:endParaRPr lang="en-GB" dirty="0"/>
              </a:p>
            </p:txBody>
          </p:sp>
        </mc:Fallback>
      </mc:AlternateContent>
      <p:sp>
        <p:nvSpPr>
          <p:cNvPr id="4" name="Slide Number Placeholder 3"/>
          <p:cNvSpPr>
            <a:spLocks noGrp="1"/>
          </p:cNvSpPr>
          <p:nvPr>
            <p:ph type="sldNum" sz="quarter" idx="10"/>
          </p:nvPr>
        </p:nvSpPr>
        <p:spPr/>
        <p:txBody>
          <a:bodyPr/>
          <a:lstStyle/>
          <a:p>
            <a:fld id="{5732D1C2-6D99-491E-BDFA-4726DC7D4E9C}" type="slidenum">
              <a:rPr lang="en-GB" smtClean="0"/>
              <a:t>47</a:t>
            </a:fld>
            <a:endParaRPr lang="en-GB"/>
          </a:p>
        </p:txBody>
      </p:sp>
    </p:spTree>
    <p:extLst>
      <p:ext uri="{BB962C8B-B14F-4D97-AF65-F5344CB8AC3E}">
        <p14:creationId xmlns:p14="http://schemas.microsoft.com/office/powerpoint/2010/main" val="135631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max</m:t>
                              </m:r>
                            </m:e>
                            <m:lim>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lim>
                          </m:limLow>
                        </m:fName>
                        <m:e/>
                      </m:func>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𝑜</m:t>
                          </m:r>
                        </m:sub>
                      </m:sSub>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𝑝𝑜</m:t>
                              </m:r>
                            </m:sub>
                          </m:sSub>
                        </m:e>
                      </m:nary>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𝑔𝑙</m:t>
                          </m:r>
                        </m:sub>
                      </m:sSub>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e>
                      </m:nary>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𝑓𝑙</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𝑓𝑙</m:t>
                          </m:r>
                        </m:sub>
                      </m:sSub>
                    </m:oMath>
                  </m:oMathPara>
                </a14:m>
                <a:endParaRPr lang="en-GB" b="0" dirty="0"/>
              </a:p>
              <a:p>
                <a:r>
                  <a:rPr lang="en-GB" b="0" dirty="0" err="1"/>
                  <a:t>s.t.</a:t>
                </a:r>
                <a:r>
                  <a:rPr lang="en-GB" b="0" dirty="0"/>
                  <a:t> </a:t>
                </a:r>
              </a:p>
              <a:p>
                <a:pPr/>
                <a14:m>
                  <m:oMathPara xmlns:m="http://schemas.openxmlformats.org/officeDocument/2006/math">
                    <m:oMathParaPr>
                      <m:jc m:val="centerGroup"/>
                    </m:oMathParaPr>
                    <m:oMath xmlns:m="http://schemas.openxmlformats.org/officeDocument/2006/math">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𝑝𝑔</m:t>
                              </m:r>
                            </m:sub>
                          </m:sSub>
                        </m:e>
                      </m:nary>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𝑤</m:t>
                          </m:r>
                        </m:e>
                        <m:sub>
                          <m:r>
                            <a:rPr lang="en-GB" b="0" i="1" smtClean="0">
                              <a:latin typeface="Cambria Math" panose="02040503050406030204" pitchFamily="18" charset="0"/>
                            </a:rPr>
                            <m:t>𝑔</m:t>
                          </m:r>
                        </m:sub>
                        <m:sup>
                          <m:r>
                            <a:rPr lang="en-GB" b="0" i="1" smtClean="0">
                              <a:latin typeface="Cambria Math" panose="02040503050406030204" pitchFamily="18" charset="0"/>
                            </a:rPr>
                            <m:t>𝑚𝑎𝑥</m:t>
                          </m:r>
                        </m:sup>
                      </m:sSubSup>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𝑓𝑙</m:t>
                          </m:r>
                        </m:sub>
                      </m:sSub>
                    </m:oMath>
                  </m:oMathPara>
                </a14:m>
                <a:endParaRPr lang="en-GB" dirty="0"/>
              </a:p>
            </p:txBody>
          </p:sp>
        </mc:Choice>
        <mc:Fallback xmlns="">
          <p:sp>
            <p:nvSpPr>
              <p:cNvPr id="3" name="Notes Placeholder 2"/>
              <p:cNvSpPr>
                <a:spLocks noGrp="1"/>
              </p:cNvSpPr>
              <p:nvPr>
                <p:ph type="body" idx="1"/>
              </p:nvPr>
            </p:nvSpPr>
            <p:spPr/>
            <p:txBody>
              <a:bodyPr/>
              <a:lstStyle/>
              <a:p>
                <a:pPr/>
                <a:r>
                  <a:rPr lang="en-GB" b="0" i="0" smtClean="0">
                    <a:latin typeface="Cambria Math" panose="02040503050406030204" pitchFamily="18" charset="0"/>
                  </a:rPr>
                  <a:t>max┬(𝑤_𝑔𝑙 )</a:t>
                </a:r>
                <a:r>
                  <a:rPr lang="en-GB" b="0" i="0" smtClean="0">
                    <a:latin typeface="Cambria Math" panose="02040503050406030204" pitchFamily="18" charset="0"/>
                  </a:rPr>
                  <a:t>⁡ </a:t>
                </a:r>
                <a:r>
                  <a:rPr lang="en-GB" b="0" i="0" smtClean="0">
                    <a:latin typeface="Cambria Math" panose="02040503050406030204" pitchFamily="18" charset="0"/>
                  </a:rPr>
                  <a:t>$_𝑜 ∑▒𝑤_𝑝𝑜   −$_𝑔𝑙 ∑▒𝑤_𝑔𝑙   −$_𝑓𝑙  𝑤_𝑓𝑙</a:t>
                </a:r>
                <a:endParaRPr lang="en-GB" b="0" dirty="0" smtClean="0"/>
              </a:p>
              <a:p>
                <a:r>
                  <a:rPr lang="en-GB" b="0" dirty="0" err="1" smtClean="0"/>
                  <a:t>s.t.</a:t>
                </a:r>
                <a:r>
                  <a:rPr lang="en-GB" b="0" dirty="0" smtClean="0"/>
                  <a:t> </a:t>
                </a:r>
              </a:p>
              <a:p>
                <a:pPr/>
                <a:r>
                  <a:rPr lang="en-GB" b="0" i="0" smtClean="0">
                    <a:latin typeface="Cambria Math" panose="02040503050406030204" pitchFamily="18" charset="0"/>
                  </a:rPr>
                  <a:t>∑▒𝑤_𝑝𝑔 ≤𝑤_𝑔^𝑚𝑎𝑥+𝑤_𝑓𝑙</a:t>
                </a:r>
                <a:endParaRPr lang="en-GB" dirty="0"/>
              </a:p>
            </p:txBody>
          </p:sp>
        </mc:Fallback>
      </mc:AlternateContent>
      <p:sp>
        <p:nvSpPr>
          <p:cNvPr id="4" name="Slide Number Placeholder 3"/>
          <p:cNvSpPr>
            <a:spLocks noGrp="1"/>
          </p:cNvSpPr>
          <p:nvPr>
            <p:ph type="sldNum" sz="quarter" idx="10"/>
          </p:nvPr>
        </p:nvSpPr>
        <p:spPr/>
        <p:txBody>
          <a:bodyPr/>
          <a:lstStyle/>
          <a:p>
            <a:fld id="{5732D1C2-6D99-491E-BDFA-4726DC7D4E9C}" type="slidenum">
              <a:rPr lang="en-GB" smtClean="0"/>
              <a:t>69</a:t>
            </a:fld>
            <a:endParaRPr lang="en-GB"/>
          </a:p>
        </p:txBody>
      </p:sp>
    </p:spTree>
    <p:extLst>
      <p:ext uri="{BB962C8B-B14F-4D97-AF65-F5344CB8AC3E}">
        <p14:creationId xmlns:p14="http://schemas.microsoft.com/office/powerpoint/2010/main" val="268890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b="0" i="0" smtClean="0">
                                  <a:latin typeface="Cambria Math" panose="02040503050406030204" pitchFamily="18" charset="0"/>
                                </a:rPr>
                                <m:t>max</m:t>
                              </m:r>
                            </m:e>
                            <m:lim>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lim>
                          </m:limLow>
                        </m:fName>
                        <m:e/>
                      </m:func>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𝑜</m:t>
                          </m:r>
                        </m:sub>
                      </m:sSub>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𝑝𝑜</m:t>
                              </m:r>
                            </m:sub>
                          </m:sSub>
                        </m:e>
                      </m:nary>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𝑔𝑙</m:t>
                          </m:r>
                        </m:sub>
                      </m:sSub>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e>
                      </m:nary>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m:t>
                          </m:r>
                        </m:e>
                        <m:sub>
                          <m:r>
                            <a:rPr lang="en-GB" b="0" i="1" smtClean="0">
                              <a:latin typeface="Cambria Math" panose="02040503050406030204" pitchFamily="18" charset="0"/>
                            </a:rPr>
                            <m:t>𝑓𝑙</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𝑓𝑙</m:t>
                          </m:r>
                        </m:sub>
                      </m:sSub>
                    </m:oMath>
                  </m:oMathPara>
                </a14:m>
                <a:endParaRPr lang="en-GB" b="0" dirty="0"/>
              </a:p>
              <a:p>
                <a:r>
                  <a:rPr lang="en-GB" b="0" dirty="0" err="1"/>
                  <a:t>s.t.</a:t>
                </a:r>
                <a:r>
                  <a:rPr lang="en-GB" b="0" dirty="0"/>
                  <a:t> </a:t>
                </a:r>
              </a:p>
              <a:p>
                <a:pPr/>
                <a14:m>
                  <m:oMathPara xmlns:m="http://schemas.openxmlformats.org/officeDocument/2006/math">
                    <m:oMathParaPr>
                      <m:jc m:val="centerGroup"/>
                    </m:oMathParaPr>
                    <m:oMath xmlns:m="http://schemas.openxmlformats.org/officeDocument/2006/math">
                      <m:nary>
                        <m:naryPr>
                          <m:chr m:val="∑"/>
                          <m:subHide m:val="on"/>
                          <m:supHide m:val="on"/>
                          <m:ctrlPr>
                            <a:rPr lang="en-GB" b="0" i="1" smtClean="0">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𝑝𝑔</m:t>
                              </m:r>
                            </m:sub>
                          </m:sSub>
                        </m:e>
                      </m:nary>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𝑤</m:t>
                          </m:r>
                        </m:e>
                        <m:sub>
                          <m:r>
                            <a:rPr lang="en-GB" b="0" i="1" smtClean="0">
                              <a:latin typeface="Cambria Math" panose="02040503050406030204" pitchFamily="18" charset="0"/>
                            </a:rPr>
                            <m:t>𝑔</m:t>
                          </m:r>
                        </m:sub>
                        <m:sup>
                          <m:r>
                            <a:rPr lang="en-GB" b="0" i="1" smtClean="0">
                              <a:latin typeface="Cambria Math" panose="02040503050406030204" pitchFamily="18" charset="0"/>
                            </a:rPr>
                            <m:t>𝑚𝑎𝑥</m:t>
                          </m:r>
                        </m:sup>
                      </m:sSubSup>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𝑓𝑙</m:t>
                          </m:r>
                        </m:sub>
                      </m:sSub>
                    </m:oMath>
                  </m:oMathPara>
                </a14:m>
                <a:endParaRPr lang="en-GB" dirty="0"/>
              </a:p>
            </p:txBody>
          </p:sp>
        </mc:Choice>
        <mc:Fallback xmlns="">
          <p:sp>
            <p:nvSpPr>
              <p:cNvPr id="3" name="Notes Placeholder 2"/>
              <p:cNvSpPr>
                <a:spLocks noGrp="1"/>
              </p:cNvSpPr>
              <p:nvPr>
                <p:ph type="body" idx="1"/>
              </p:nvPr>
            </p:nvSpPr>
            <p:spPr/>
            <p:txBody>
              <a:bodyPr/>
              <a:lstStyle/>
              <a:p>
                <a:pPr/>
                <a:r>
                  <a:rPr lang="en-GB" b="0" i="0" smtClean="0">
                    <a:latin typeface="Cambria Math" panose="02040503050406030204" pitchFamily="18" charset="0"/>
                  </a:rPr>
                  <a:t>max┬(𝑤_𝑔𝑙 )</a:t>
                </a:r>
                <a:r>
                  <a:rPr lang="en-GB" b="0" i="0" smtClean="0">
                    <a:latin typeface="Cambria Math" panose="02040503050406030204" pitchFamily="18" charset="0"/>
                  </a:rPr>
                  <a:t>⁡ </a:t>
                </a:r>
                <a:r>
                  <a:rPr lang="en-GB" b="0" i="0" smtClean="0">
                    <a:latin typeface="Cambria Math" panose="02040503050406030204" pitchFamily="18" charset="0"/>
                  </a:rPr>
                  <a:t>$_𝑜 ∑▒𝑤_𝑝𝑜   −$_𝑔𝑙 ∑▒𝑤_𝑔𝑙   −$_𝑓𝑙  𝑤_𝑓𝑙</a:t>
                </a:r>
                <a:endParaRPr lang="en-GB" b="0" dirty="0" smtClean="0"/>
              </a:p>
              <a:p>
                <a:r>
                  <a:rPr lang="en-GB" b="0" dirty="0" err="1" smtClean="0"/>
                  <a:t>s.t.</a:t>
                </a:r>
                <a:r>
                  <a:rPr lang="en-GB" b="0" dirty="0" smtClean="0"/>
                  <a:t> </a:t>
                </a:r>
              </a:p>
              <a:p>
                <a:pPr/>
                <a:r>
                  <a:rPr lang="en-GB" b="0" i="0" smtClean="0">
                    <a:latin typeface="Cambria Math" panose="02040503050406030204" pitchFamily="18" charset="0"/>
                  </a:rPr>
                  <a:t>∑▒𝑤_𝑝𝑔 ≤𝑤_𝑔^𝑚𝑎𝑥+𝑤_𝑓𝑙</a:t>
                </a:r>
                <a:endParaRPr lang="en-GB" dirty="0"/>
              </a:p>
            </p:txBody>
          </p:sp>
        </mc:Fallback>
      </mc:AlternateContent>
      <p:sp>
        <p:nvSpPr>
          <p:cNvPr id="4" name="Slide Number Placeholder 3"/>
          <p:cNvSpPr>
            <a:spLocks noGrp="1"/>
          </p:cNvSpPr>
          <p:nvPr>
            <p:ph type="sldNum" sz="quarter" idx="10"/>
          </p:nvPr>
        </p:nvSpPr>
        <p:spPr/>
        <p:txBody>
          <a:bodyPr/>
          <a:lstStyle/>
          <a:p>
            <a:fld id="{5732D1C2-6D99-491E-BDFA-4726DC7D4E9C}" type="slidenum">
              <a:rPr lang="en-GB" smtClean="0"/>
              <a:t>86</a:t>
            </a:fld>
            <a:endParaRPr lang="en-GB"/>
          </a:p>
        </p:txBody>
      </p:sp>
    </p:spTree>
    <p:extLst>
      <p:ext uri="{BB962C8B-B14F-4D97-AF65-F5344CB8AC3E}">
        <p14:creationId xmlns:p14="http://schemas.microsoft.com/office/powerpoint/2010/main" val="285586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xfrm>
            <a:off x="90488" y="746125"/>
            <a:ext cx="6624637" cy="3727450"/>
          </a:xfrm>
          <a:ln/>
        </p:spPr>
      </p:sp>
      <p:sp>
        <p:nvSpPr>
          <p:cNvPr id="28675" name="Rectangle 3"/>
          <p:cNvSpPr>
            <a:spLocks noGrp="1" noChangeArrowheads="1"/>
          </p:cNvSpPr>
          <p:nvPr>
            <p:ph type="body" idx="1"/>
          </p:nvPr>
        </p:nvSpPr>
        <p:spPr>
          <a:xfrm>
            <a:off x="681038" y="4722813"/>
            <a:ext cx="5445125"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119973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1363" indent="-284163">
              <a:spcBef>
                <a:spcPct val="30000"/>
              </a:spcBef>
              <a:defRPr sz="1200">
                <a:solidFill>
                  <a:schemeClr val="tx1"/>
                </a:solidFill>
                <a:latin typeface="Times" panose="02020603050405020304" pitchFamily="18" charset="0"/>
              </a:defRPr>
            </a:lvl2pPr>
            <a:lvl3pPr marL="1141413" indent="-227013">
              <a:spcBef>
                <a:spcPct val="30000"/>
              </a:spcBef>
              <a:defRPr sz="1200">
                <a:solidFill>
                  <a:schemeClr val="tx1"/>
                </a:solidFill>
                <a:latin typeface="Times" panose="02020603050405020304" pitchFamily="18" charset="0"/>
              </a:defRPr>
            </a:lvl3pPr>
            <a:lvl4pPr marL="1597025" indent="-227013">
              <a:spcBef>
                <a:spcPct val="30000"/>
              </a:spcBef>
              <a:defRPr sz="1200">
                <a:solidFill>
                  <a:schemeClr val="tx1"/>
                </a:solidFill>
                <a:latin typeface="Times" panose="02020603050405020304" pitchFamily="18" charset="0"/>
              </a:defRPr>
            </a:lvl4pPr>
            <a:lvl5pPr marL="2055813" indent="-227013">
              <a:spcBef>
                <a:spcPct val="30000"/>
              </a:spcBef>
              <a:defRPr sz="1200">
                <a:solidFill>
                  <a:schemeClr val="tx1"/>
                </a:solidFill>
                <a:latin typeface="Times" panose="02020603050405020304" pitchFamily="18" charset="0"/>
              </a:defRPr>
            </a:lvl5pPr>
            <a:lvl6pPr marL="2513013" indent="-227013" eaLnBrk="0" fontAlgn="base" hangingPunct="0">
              <a:spcBef>
                <a:spcPct val="30000"/>
              </a:spcBef>
              <a:spcAft>
                <a:spcPct val="0"/>
              </a:spcAft>
              <a:defRPr sz="1200">
                <a:solidFill>
                  <a:schemeClr val="tx1"/>
                </a:solidFill>
                <a:latin typeface="Times" panose="02020603050405020304" pitchFamily="18" charset="0"/>
              </a:defRPr>
            </a:lvl6pPr>
            <a:lvl7pPr marL="2970213" indent="-227013" eaLnBrk="0" fontAlgn="base" hangingPunct="0">
              <a:spcBef>
                <a:spcPct val="30000"/>
              </a:spcBef>
              <a:spcAft>
                <a:spcPct val="0"/>
              </a:spcAft>
              <a:defRPr sz="1200">
                <a:solidFill>
                  <a:schemeClr val="tx1"/>
                </a:solidFill>
                <a:latin typeface="Times" panose="02020603050405020304" pitchFamily="18" charset="0"/>
              </a:defRPr>
            </a:lvl7pPr>
            <a:lvl8pPr marL="3427413" indent="-227013" eaLnBrk="0" fontAlgn="base" hangingPunct="0">
              <a:spcBef>
                <a:spcPct val="30000"/>
              </a:spcBef>
              <a:spcAft>
                <a:spcPct val="0"/>
              </a:spcAft>
              <a:defRPr sz="1200">
                <a:solidFill>
                  <a:schemeClr val="tx1"/>
                </a:solidFill>
                <a:latin typeface="Times" panose="02020603050405020304" pitchFamily="18" charset="0"/>
              </a:defRPr>
            </a:lvl8pPr>
            <a:lvl9pPr marL="3884613" indent="-227013"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62755E6-28A3-4A72-BC45-A848F7601A56}" type="slidenum">
              <a:rPr lang="ar-SA" altLang="nb-NO" smtClean="0"/>
              <a:pPr>
                <a:spcBef>
                  <a:spcPct val="0"/>
                </a:spcBef>
              </a:pPr>
              <a:t>113</a:t>
            </a:fld>
            <a:endParaRPr lang="nn-NO" altLang="nb-NO"/>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45149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15963" indent="-273050">
              <a:spcBef>
                <a:spcPct val="30000"/>
              </a:spcBef>
              <a:defRPr sz="1200">
                <a:solidFill>
                  <a:schemeClr val="tx1"/>
                </a:solidFill>
                <a:latin typeface="Times" panose="02020603050405020304" pitchFamily="18" charset="0"/>
              </a:defRPr>
            </a:lvl2pPr>
            <a:lvl3pPr marL="1101725" indent="-219075">
              <a:spcBef>
                <a:spcPct val="30000"/>
              </a:spcBef>
              <a:defRPr sz="1200">
                <a:solidFill>
                  <a:schemeClr val="tx1"/>
                </a:solidFill>
                <a:latin typeface="Times" panose="02020603050405020304" pitchFamily="18" charset="0"/>
              </a:defRPr>
            </a:lvl3pPr>
            <a:lvl4pPr marL="1543050" indent="-219075">
              <a:spcBef>
                <a:spcPct val="30000"/>
              </a:spcBef>
              <a:defRPr sz="1200">
                <a:solidFill>
                  <a:schemeClr val="tx1"/>
                </a:solidFill>
                <a:latin typeface="Times" panose="02020603050405020304" pitchFamily="18" charset="0"/>
              </a:defRPr>
            </a:lvl4pPr>
            <a:lvl5pPr marL="1985963" indent="-219075">
              <a:spcBef>
                <a:spcPct val="30000"/>
              </a:spcBef>
              <a:defRPr sz="1200">
                <a:solidFill>
                  <a:schemeClr val="tx1"/>
                </a:solidFill>
                <a:latin typeface="Times" panose="02020603050405020304" pitchFamily="18" charset="0"/>
              </a:defRPr>
            </a:lvl5pPr>
            <a:lvl6pPr marL="2443163" indent="-219075" eaLnBrk="0" fontAlgn="base" hangingPunct="0">
              <a:spcBef>
                <a:spcPct val="30000"/>
              </a:spcBef>
              <a:spcAft>
                <a:spcPct val="0"/>
              </a:spcAft>
              <a:defRPr sz="1200">
                <a:solidFill>
                  <a:schemeClr val="tx1"/>
                </a:solidFill>
                <a:latin typeface="Times" panose="02020603050405020304" pitchFamily="18" charset="0"/>
              </a:defRPr>
            </a:lvl6pPr>
            <a:lvl7pPr marL="2900363" indent="-219075" eaLnBrk="0" fontAlgn="base" hangingPunct="0">
              <a:spcBef>
                <a:spcPct val="30000"/>
              </a:spcBef>
              <a:spcAft>
                <a:spcPct val="0"/>
              </a:spcAft>
              <a:defRPr sz="1200">
                <a:solidFill>
                  <a:schemeClr val="tx1"/>
                </a:solidFill>
                <a:latin typeface="Times" panose="02020603050405020304" pitchFamily="18" charset="0"/>
              </a:defRPr>
            </a:lvl7pPr>
            <a:lvl8pPr marL="3357563" indent="-219075" eaLnBrk="0" fontAlgn="base" hangingPunct="0">
              <a:spcBef>
                <a:spcPct val="30000"/>
              </a:spcBef>
              <a:spcAft>
                <a:spcPct val="0"/>
              </a:spcAft>
              <a:defRPr sz="1200">
                <a:solidFill>
                  <a:schemeClr val="tx1"/>
                </a:solidFill>
                <a:latin typeface="Times" panose="02020603050405020304" pitchFamily="18" charset="0"/>
              </a:defRPr>
            </a:lvl8pPr>
            <a:lvl9pPr marL="3814763" indent="-219075"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9EEC83A-BEAC-44C0-9101-41DF241353EF}" type="slidenum">
              <a:rPr lang="ar-SA" altLang="nb-NO" smtClean="0"/>
              <a:pPr>
                <a:spcBef>
                  <a:spcPct val="0"/>
                </a:spcBef>
              </a:pPr>
              <a:t>119</a:t>
            </a:fld>
            <a:endParaRPr lang="nn-NO" altLang="nb-NO"/>
          </a:p>
        </p:txBody>
      </p:sp>
      <p:sp>
        <p:nvSpPr>
          <p:cNvPr id="37891" name="Rectangle 2"/>
          <p:cNvSpPr>
            <a:spLocks noGrp="1" noRot="1" noChangeAspect="1" noChangeArrowheads="1" noTextEdit="1"/>
          </p:cNvSpPr>
          <p:nvPr>
            <p:ph type="sldImg"/>
          </p:nvPr>
        </p:nvSpPr>
        <p:spPr>
          <a:xfrm>
            <a:off x="87313" y="744538"/>
            <a:ext cx="6630987" cy="3730625"/>
          </a:xfrm>
          <a:ln/>
        </p:spPr>
      </p:sp>
      <p:sp>
        <p:nvSpPr>
          <p:cNvPr id="37892" name="Rectangle 3"/>
          <p:cNvSpPr>
            <a:spLocks noGrp="1" noChangeArrowheads="1"/>
          </p:cNvSpPr>
          <p:nvPr>
            <p:ph type="body" idx="1"/>
          </p:nvPr>
        </p:nvSpPr>
        <p:spPr>
          <a:xfrm>
            <a:off x="908050" y="4725988"/>
            <a:ext cx="4989513" cy="447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a:p>
        </p:txBody>
      </p:sp>
    </p:spTree>
    <p:extLst>
      <p:ext uri="{BB962C8B-B14F-4D97-AF65-F5344CB8AC3E}">
        <p14:creationId xmlns:p14="http://schemas.microsoft.com/office/powerpoint/2010/main" val="227999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B567-BF27-884D-947C-9ADCDCDA74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EDEAD2C4-CFBA-234D-82FF-D95185C33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B291112D-6EE7-0046-9B97-8D2B957AEF32}"/>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5" name="Footer Placeholder 4">
            <a:extLst>
              <a:ext uri="{FF2B5EF4-FFF2-40B4-BE49-F238E27FC236}">
                <a16:creationId xmlns:a16="http://schemas.microsoft.com/office/drawing/2014/main" id="{EED41D95-F226-694F-B800-EE0BA84B513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D97607B-580D-F94B-9C98-FE58F84959EE}"/>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908666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DD95-8858-314D-AFEC-EF7F9C41BB31}"/>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B505D066-E491-3247-B9E2-B514E4A21A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D8B26F3-5DB8-C544-AEFB-F9AA526C0DD5}"/>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5" name="Footer Placeholder 4">
            <a:extLst>
              <a:ext uri="{FF2B5EF4-FFF2-40B4-BE49-F238E27FC236}">
                <a16:creationId xmlns:a16="http://schemas.microsoft.com/office/drawing/2014/main" id="{7A613CF6-E683-D343-A624-50B95EFAE48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DB429F6-BCA9-5046-B159-7C843ADEABFF}"/>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249707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97E9B2-0171-5E47-BBBB-F785091565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8ABEABC2-6A87-414E-926A-42AA6841E3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FC4C2540-B4D7-DA44-85C1-D16350778DC7}"/>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5" name="Footer Placeholder 4">
            <a:extLst>
              <a:ext uri="{FF2B5EF4-FFF2-40B4-BE49-F238E27FC236}">
                <a16:creationId xmlns:a16="http://schemas.microsoft.com/office/drawing/2014/main" id="{C23E77A4-A647-454F-8864-94E73A905D5D}"/>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3C9BE1D-9B26-624F-A00E-140D5D0FF2EC}"/>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267508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39333" y="53975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39333" y="197802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722533" y="1978025"/>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722533" y="4111625"/>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nn-NO"/>
          </a:p>
          <a:p>
            <a:pPr>
              <a:defRPr/>
            </a:pPr>
            <a:r>
              <a:rPr lang="nn-NO"/>
              <a:t> </a:t>
            </a:r>
          </a:p>
          <a:p>
            <a:pPr>
              <a:defRPr/>
            </a:pPr>
            <a:endParaRPr lang="nn-NO"/>
          </a:p>
        </p:txBody>
      </p:sp>
      <p:sp>
        <p:nvSpPr>
          <p:cNvPr id="7" name="Rectangle 5"/>
          <p:cNvSpPr>
            <a:spLocks noGrp="1" noChangeArrowheads="1"/>
          </p:cNvSpPr>
          <p:nvPr>
            <p:ph type="ftr" sz="quarter" idx="11"/>
          </p:nvPr>
        </p:nvSpPr>
        <p:spPr>
          <a:ln/>
        </p:spPr>
        <p:txBody>
          <a:bodyPr/>
          <a:lstStyle>
            <a:lvl1pPr>
              <a:defRPr/>
            </a:lvl1pPr>
          </a:lstStyle>
          <a:p>
            <a:pPr>
              <a:defRPr/>
            </a:pPr>
            <a:endParaRPr lang="nn-NO"/>
          </a:p>
          <a:p>
            <a:pPr>
              <a:defRPr/>
            </a:pPr>
            <a:endParaRPr lang="nn-NO"/>
          </a:p>
        </p:txBody>
      </p:sp>
    </p:spTree>
    <p:extLst>
      <p:ext uri="{BB962C8B-B14F-4D97-AF65-F5344CB8AC3E}">
        <p14:creationId xmlns:p14="http://schemas.microsoft.com/office/powerpoint/2010/main" val="345001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EE743-A408-434C-9032-A12E741CA770}"/>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836959BD-99EB-3B48-AFEA-077318A20E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632EBB2-CD78-E745-A5FB-C6AA7BF039CF}"/>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5" name="Footer Placeholder 4">
            <a:extLst>
              <a:ext uri="{FF2B5EF4-FFF2-40B4-BE49-F238E27FC236}">
                <a16:creationId xmlns:a16="http://schemas.microsoft.com/office/drawing/2014/main" id="{FB396847-36B7-9547-99B9-BF43EB9D14F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44A7925-88DB-E74A-81BC-DF3CB882E6E1}"/>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17300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1FC3-4B13-B945-964A-3C3F1A03FE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7EBD0299-EB97-1C49-8EEE-6F7739E881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85E736-E509-FD44-B390-199BB094B814}"/>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5" name="Footer Placeholder 4">
            <a:extLst>
              <a:ext uri="{FF2B5EF4-FFF2-40B4-BE49-F238E27FC236}">
                <a16:creationId xmlns:a16="http://schemas.microsoft.com/office/drawing/2014/main" id="{AFFE4DAC-EADD-8044-8DF7-BBE4D96C953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ACA4AE7-E07E-0E48-A77B-CC5472A7AA68}"/>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299024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F685-F391-4646-8D2D-B6726B9D0AB0}"/>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66A5964F-6A48-E743-A9ED-C04F260317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1BF419D6-E8BD-5849-9B2A-08BE04F527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5F6C9249-3FDB-3C42-BFF2-F013B223E991}"/>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6" name="Footer Placeholder 5">
            <a:extLst>
              <a:ext uri="{FF2B5EF4-FFF2-40B4-BE49-F238E27FC236}">
                <a16:creationId xmlns:a16="http://schemas.microsoft.com/office/drawing/2014/main" id="{F06944F2-B5DD-DD42-80E2-8AC52E402022}"/>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5156EBE-6026-B54E-9131-1D244F859A11}"/>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251300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DEBB-0D4C-5F45-BC10-4822B0C570B0}"/>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B59B05FC-FEE9-C047-8EC3-B8BE605CD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90E62C-ABE3-B549-BED2-8E2F4CBC67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BDFCE0F7-9D34-064F-8DC3-9D0B424AB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CDE017-7FB6-5244-B455-5AFCD2DE033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865440A1-D055-DB45-BF23-FB7B714E4AE4}"/>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8" name="Footer Placeholder 7">
            <a:extLst>
              <a:ext uri="{FF2B5EF4-FFF2-40B4-BE49-F238E27FC236}">
                <a16:creationId xmlns:a16="http://schemas.microsoft.com/office/drawing/2014/main" id="{FE3D4151-A83A-7049-A07A-05D66A9E2DA8}"/>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749F3AB8-2405-2F40-8B61-BC2785399776}"/>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484215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7A6CF-465F-F046-A03F-481689E311CF}"/>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5E25D01F-4D0A-BC43-9CA9-B732B6A48BF6}"/>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4" name="Footer Placeholder 3">
            <a:extLst>
              <a:ext uri="{FF2B5EF4-FFF2-40B4-BE49-F238E27FC236}">
                <a16:creationId xmlns:a16="http://schemas.microsoft.com/office/drawing/2014/main" id="{66937060-F58A-184D-A265-F9DFD13FF8FF}"/>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CF95447-BD9D-684F-A5A8-B6D611CBFE58}"/>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386239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B7C73-DF35-804E-BBF6-031F1CAD0CA6}"/>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3" name="Footer Placeholder 2">
            <a:extLst>
              <a:ext uri="{FF2B5EF4-FFF2-40B4-BE49-F238E27FC236}">
                <a16:creationId xmlns:a16="http://schemas.microsoft.com/office/drawing/2014/main" id="{AE5A3675-B883-CB45-AFB1-DC824099D5AC}"/>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CF20D8BC-322A-864D-89C1-A331015EB9BC}"/>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36140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31DB3-456C-9F4F-8FFB-CA7DBA512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B33BD15-9561-F74B-9017-A35D821C54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777C597D-CFB7-5F41-BAEB-79CE38B04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1A84AC-91DA-3249-823D-27C08E75425F}"/>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6" name="Footer Placeholder 5">
            <a:extLst>
              <a:ext uri="{FF2B5EF4-FFF2-40B4-BE49-F238E27FC236}">
                <a16:creationId xmlns:a16="http://schemas.microsoft.com/office/drawing/2014/main" id="{503AD391-FDCE-2E41-8C99-53B29584D9B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84B2311-AC4A-DA44-AA08-147541BC7BA8}"/>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2970176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6E53-14AC-194E-B8D6-4078091D2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E098C74A-5DC3-8E4B-B9B0-0BC1D928D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79857AF9-0593-D84E-A7D6-70D9673E41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8C2BDB-F6DF-C848-874C-116A1C7EE6E0}"/>
              </a:ext>
            </a:extLst>
          </p:cNvPr>
          <p:cNvSpPr>
            <a:spLocks noGrp="1"/>
          </p:cNvSpPr>
          <p:nvPr>
            <p:ph type="dt" sz="half" idx="10"/>
          </p:nvPr>
        </p:nvSpPr>
        <p:spPr/>
        <p:txBody>
          <a:bodyPr/>
          <a:lstStyle/>
          <a:p>
            <a:fld id="{1AB4387A-5C13-814B-9861-E20C1738B473}" type="datetimeFigureOut">
              <a:rPr lang="nb-NO" smtClean="0"/>
              <a:t>23.04.2019</a:t>
            </a:fld>
            <a:endParaRPr lang="nb-NO"/>
          </a:p>
        </p:txBody>
      </p:sp>
      <p:sp>
        <p:nvSpPr>
          <p:cNvPr id="6" name="Footer Placeholder 5">
            <a:extLst>
              <a:ext uri="{FF2B5EF4-FFF2-40B4-BE49-F238E27FC236}">
                <a16:creationId xmlns:a16="http://schemas.microsoft.com/office/drawing/2014/main" id="{87D2B0A8-17A2-8E45-B63B-90A42E9510D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053CEA5-5AD1-284F-AB67-A9986878B6A6}"/>
              </a:ext>
            </a:extLst>
          </p:cNvPr>
          <p:cNvSpPr>
            <a:spLocks noGrp="1"/>
          </p:cNvSpPr>
          <p:nvPr>
            <p:ph type="sldNum" sz="quarter" idx="12"/>
          </p:nvPr>
        </p:nvSpPr>
        <p:spPr/>
        <p:txBody>
          <a:bodyPr/>
          <a:lstStyle/>
          <a:p>
            <a:fld id="{4D8B259F-2882-D249-A657-35FCE5D558AB}" type="slidenum">
              <a:rPr lang="nb-NO" smtClean="0"/>
              <a:t>‹#›</a:t>
            </a:fld>
            <a:endParaRPr lang="nb-NO"/>
          </a:p>
        </p:txBody>
      </p:sp>
    </p:spTree>
    <p:extLst>
      <p:ext uri="{BB962C8B-B14F-4D97-AF65-F5344CB8AC3E}">
        <p14:creationId xmlns:p14="http://schemas.microsoft.com/office/powerpoint/2010/main" val="228732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F6566-A9A9-E442-A597-501D127834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825100C-1492-2C4C-9CB4-8EE5EA081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A0471A80-04CF-F048-AFAA-151C3ACAE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4387A-5C13-814B-9861-E20C1738B473}" type="datetimeFigureOut">
              <a:rPr lang="nb-NO" smtClean="0"/>
              <a:t>23.04.2019</a:t>
            </a:fld>
            <a:endParaRPr lang="nb-NO"/>
          </a:p>
        </p:txBody>
      </p:sp>
      <p:sp>
        <p:nvSpPr>
          <p:cNvPr id="5" name="Footer Placeholder 4">
            <a:extLst>
              <a:ext uri="{FF2B5EF4-FFF2-40B4-BE49-F238E27FC236}">
                <a16:creationId xmlns:a16="http://schemas.microsoft.com/office/drawing/2014/main" id="{825E037E-DB89-BB40-B62D-DAB82261E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7B2DF307-9622-8B4E-BDCE-A1D6C5D821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B259F-2882-D249-A657-35FCE5D558AB}" type="slidenum">
              <a:rPr lang="nb-NO" smtClean="0"/>
              <a:t>‹#›</a:t>
            </a:fld>
            <a:endParaRPr lang="nb-NO"/>
          </a:p>
        </p:txBody>
      </p:sp>
    </p:spTree>
    <p:extLst>
      <p:ext uri="{BB962C8B-B14F-4D97-AF65-F5344CB8AC3E}">
        <p14:creationId xmlns:p14="http://schemas.microsoft.com/office/powerpoint/2010/main" val="3336183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0.png"/><Relationship Id="rId7" Type="http://schemas.openxmlformats.org/officeDocument/2006/relationships/image" Target="../media/image870.png"/><Relationship Id="rId2" Type="http://schemas.openxmlformats.org/officeDocument/2006/relationships/image" Target="../media/image820.png"/><Relationship Id="rId1" Type="http://schemas.openxmlformats.org/officeDocument/2006/relationships/slideLayout" Target="../slideLayouts/slideLayout4.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image" Target="../media/image840.png"/></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31.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tiff"/></Relationships>
</file>

<file path=ppt/slides/_rels/slide1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1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101.png"/><Relationship Id="rId4" Type="http://schemas.openxmlformats.org/officeDocument/2006/relationships/image" Target="../media/image100.wmf"/></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6.tiff"/><Relationship Id="rId4" Type="http://schemas.openxmlformats.org/officeDocument/2006/relationships/image" Target="../media/image104.png"/></Relationships>
</file>

<file path=ppt/slides/_rels/slide1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106.png"/></Relationships>
</file>

<file path=ppt/slides/_rels/slide12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tif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17.xml"/></Relationships>
</file>

<file path=ppt/slides/_rels/slide1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comments" Target="../comments/commen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tiff"/><Relationship Id="rId5" Type="http://schemas.openxmlformats.org/officeDocument/2006/relationships/image" Target="../media/image107.png"/><Relationship Id="rId4" Type="http://schemas.openxmlformats.org/officeDocument/2006/relationships/image" Target="../media/image109.png"/></Relationships>
</file>

<file path=ppt/slides/_rels/slide131.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3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111.wmf"/><Relationship Id="rId13" Type="http://schemas.openxmlformats.org/officeDocument/2006/relationships/image" Target="../media/image116.png"/><Relationship Id="rId3" Type="http://schemas.openxmlformats.org/officeDocument/2006/relationships/tags" Target="../tags/tag7.xml"/><Relationship Id="rId7" Type="http://schemas.openxmlformats.org/officeDocument/2006/relationships/image" Target="../media/image110.wmf"/><Relationship Id="rId12" Type="http://schemas.openxmlformats.org/officeDocument/2006/relationships/image" Target="../media/image115.w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1.xml"/><Relationship Id="rId11" Type="http://schemas.openxmlformats.org/officeDocument/2006/relationships/image" Target="../media/image114.png"/><Relationship Id="rId5" Type="http://schemas.openxmlformats.org/officeDocument/2006/relationships/slideLayout" Target="../slideLayouts/slideLayout2.xml"/><Relationship Id="rId10" Type="http://schemas.openxmlformats.org/officeDocument/2006/relationships/image" Target="../media/image113.png"/><Relationship Id="rId4" Type="http://schemas.openxmlformats.org/officeDocument/2006/relationships/tags" Target="../tags/tag8.xml"/><Relationship Id="rId9" Type="http://schemas.openxmlformats.org/officeDocument/2006/relationships/image" Target="../media/image112.png"/><Relationship Id="rId14" Type="http://schemas.openxmlformats.org/officeDocument/2006/relationships/image" Target="../media/image6.tiff"/></Relationships>
</file>

<file path=ppt/slides/_rels/slide134.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3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4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emf"/></Relationships>
</file>

<file path=ppt/slides/_rels/slide14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 Id="rId4" Type="http://schemas.openxmlformats.org/officeDocument/2006/relationships/image" Target="../media/image123.emf"/></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16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6.tiff"/><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6.tiff"/></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4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220.png"/><Relationship Id="rId4" Type="http://schemas.openxmlformats.org/officeDocument/2006/relationships/image" Target="../media/image210.png"/></Relationships>
</file>

<file path=ppt/slides/_rels/slide4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0.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5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5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6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4.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6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00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221.png"/><Relationship Id="rId4" Type="http://schemas.openxmlformats.org/officeDocument/2006/relationships/image" Target="../media/image211.pn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tiff"/><Relationship Id="rId4" Type="http://schemas.openxmlformats.org/officeDocument/2006/relationships/image" Target="NUL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64.png"/><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7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6.tiff"/><Relationship Id="rId5" Type="http://schemas.openxmlformats.org/officeDocument/2006/relationships/image" Target="../media/image8.pn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8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50.pn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143.png"/><Relationship Id="rId5" Type="http://schemas.openxmlformats.org/officeDocument/2006/relationships/diagramQuickStyle" Target="../diagrams/quickStyle2.xml"/><Relationship Id="rId10" Type="http://schemas.openxmlformats.org/officeDocument/2006/relationships/image" Target="../media/image1310.png"/><Relationship Id="rId4" Type="http://schemas.openxmlformats.org/officeDocument/2006/relationships/diagramLayout" Target="../diagrams/layout2.xml"/><Relationship Id="rId9"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8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wmf"/></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0.png"/><Relationship Id="rId7" Type="http://schemas.openxmlformats.org/officeDocument/2006/relationships/image" Target="../media/image771.png"/><Relationship Id="rId2" Type="http://schemas.openxmlformats.org/officeDocument/2006/relationships/image" Target="../media/image6.tiff"/><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1.png"/><Relationship Id="rId4" Type="http://schemas.openxmlformats.org/officeDocument/2006/relationships/image" Target="../media/image741.png"/></Relationships>
</file>

<file path=ppt/slides/_rels/slide96.xml.rels><?xml version="1.0" encoding="UTF-8" standalone="yes"?>
<Relationships xmlns="http://schemas.openxmlformats.org/package/2006/relationships"><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6.tiff"/><Relationship Id="rId1" Type="http://schemas.openxmlformats.org/officeDocument/2006/relationships/slideLayout" Target="../slideLayouts/slideLayout4.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s>
</file>

<file path=ppt/slides/_rels/slide9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4.xml"/><Relationship Id="rId4" Type="http://schemas.openxmlformats.org/officeDocument/2006/relationships/image" Target="../media/image800.png"/></Relationships>
</file>

<file path=ppt/slides/_rels/slide99.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780.png"/><Relationship Id="rId1" Type="http://schemas.openxmlformats.org/officeDocument/2006/relationships/slideLayout" Target="../slideLayouts/slideLayout4.xml"/><Relationship Id="rId4" Type="http://schemas.openxmlformats.org/officeDocument/2006/relationships/image" Target="../media/image8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tel 1"/>
          <p:cNvSpPr>
            <a:spLocks noGrp="1"/>
          </p:cNvSpPr>
          <p:nvPr>
            <p:ph type="ctrTitle"/>
          </p:nvPr>
        </p:nvSpPr>
        <p:spPr>
          <a:xfrm>
            <a:off x="1571811" y="1573586"/>
            <a:ext cx="9122584" cy="1325563"/>
          </a:xfrm>
        </p:spPr>
        <p:txBody>
          <a:bodyPr vert="horz" lIns="91440" tIns="45720" rIns="91440" bIns="45720" rtlCol="0" anchor="ctr">
            <a:normAutofit/>
          </a:bodyPr>
          <a:lstStyle/>
          <a:p>
            <a:pPr algn="l"/>
            <a:r>
              <a:rPr lang="en-US" sz="4400" b="1" dirty="0"/>
              <a:t>Overview and Classification of online process optimization approaches</a:t>
            </a:r>
          </a:p>
        </p:txBody>
      </p:sp>
      <p:sp>
        <p:nvSpPr>
          <p:cNvPr id="10" name="Undertittel 2"/>
          <p:cNvSpPr>
            <a:spLocks noGrp="1"/>
          </p:cNvSpPr>
          <p:nvPr>
            <p:ph type="subTitle" idx="1"/>
          </p:nvPr>
        </p:nvSpPr>
        <p:spPr>
          <a:xfrm>
            <a:off x="1571811" y="3060017"/>
            <a:ext cx="6066118" cy="2438546"/>
          </a:xfrm>
        </p:spPr>
        <p:txBody>
          <a:bodyPr vert="horz" lIns="91440" tIns="45720" rIns="91440" bIns="45720" rtlCol="0">
            <a:normAutofit/>
          </a:bodyPr>
          <a:lstStyle/>
          <a:p>
            <a:pPr indent="-228600" algn="l">
              <a:buFont typeface="Arial" panose="020B0604020202020204" pitchFamily="34" charset="0"/>
              <a:buChar char="•"/>
            </a:pPr>
            <a:r>
              <a:rPr lang="en-US" dirty="0">
                <a:solidFill>
                  <a:schemeClr val="tx2"/>
                </a:solidFill>
              </a:rPr>
              <a:t>IFAC DYCOPS Pre-symposium workshop</a:t>
            </a:r>
          </a:p>
          <a:p>
            <a:pPr indent="-228600" algn="l">
              <a:buFont typeface="Arial" panose="020B0604020202020204" pitchFamily="34" charset="0"/>
              <a:buChar char="•"/>
            </a:pPr>
            <a:endParaRPr lang="en-US" dirty="0"/>
          </a:p>
          <a:p>
            <a:pPr algn="l"/>
            <a:r>
              <a:rPr lang="en-US" b="1" i="1" dirty="0">
                <a:solidFill>
                  <a:schemeClr val="tx2"/>
                </a:solidFill>
                <a:latin typeface="Calibri Light" panose="020F0302020204030204" pitchFamily="34" charset="0"/>
                <a:cs typeface="Calibri Light" panose="020F0302020204030204" pitchFamily="34" charset="0"/>
              </a:rPr>
              <a:t>Sigurd Skogestad</a:t>
            </a:r>
          </a:p>
          <a:p>
            <a:pPr algn="l"/>
            <a:r>
              <a:rPr lang="en-US" b="1" i="1" dirty="0">
                <a:solidFill>
                  <a:schemeClr val="tx2"/>
                </a:solidFill>
                <a:latin typeface="Calibri Light" panose="020F0302020204030204" pitchFamily="34" charset="0"/>
                <a:cs typeface="Calibri Light" panose="020F0302020204030204" pitchFamily="34" charset="0"/>
              </a:rPr>
              <a:t>Johannes </a:t>
            </a:r>
            <a:r>
              <a:rPr lang="en-US" b="1" i="1" dirty="0" err="1">
                <a:solidFill>
                  <a:schemeClr val="tx2"/>
                </a:solidFill>
                <a:latin typeface="Calibri Light" panose="020F0302020204030204" pitchFamily="34" charset="0"/>
                <a:cs typeface="Calibri Light" panose="020F0302020204030204" pitchFamily="34" charset="0"/>
              </a:rPr>
              <a:t>Jäschke</a:t>
            </a:r>
            <a:endParaRPr lang="en-US" b="1" i="1" dirty="0">
              <a:solidFill>
                <a:schemeClr val="tx2"/>
              </a:solidFill>
              <a:latin typeface="Calibri Light" panose="020F0302020204030204" pitchFamily="34" charset="0"/>
              <a:cs typeface="Calibri Light" panose="020F0302020204030204" pitchFamily="34" charset="0"/>
            </a:endParaRPr>
          </a:p>
          <a:p>
            <a:pPr algn="l"/>
            <a:r>
              <a:rPr lang="en-US" b="1" i="1" dirty="0">
                <a:solidFill>
                  <a:schemeClr val="tx2"/>
                </a:solidFill>
                <a:latin typeface="Calibri Light" panose="020F0302020204030204" pitchFamily="34" charset="0"/>
                <a:cs typeface="Calibri Light" panose="020F0302020204030204" pitchFamily="34" charset="0"/>
              </a:rPr>
              <a:t>Dinesh Krishnamoorthy</a:t>
            </a:r>
          </a:p>
        </p:txBody>
      </p:sp>
      <p:sp>
        <p:nvSpPr>
          <p:cNvPr id="15"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17"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2" y="3866151"/>
            <a:ext cx="2542433" cy="845358"/>
          </a:xfrm>
          <a:prstGeom prst="rect">
            <a:avLst/>
          </a:prstGeom>
        </p:spPr>
      </p:pic>
    </p:spTree>
    <p:extLst>
      <p:ext uri="{BB962C8B-B14F-4D97-AF65-F5344CB8AC3E}">
        <p14:creationId xmlns:p14="http://schemas.microsoft.com/office/powerpoint/2010/main" val="342385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29105DC-6C23-3645-B71F-93139AEA95A3}"/>
              </a:ext>
            </a:extLst>
          </p:cNvPr>
          <p:cNvSpPr/>
          <p:nvPr/>
        </p:nvSpPr>
        <p:spPr>
          <a:xfrm>
            <a:off x="485424" y="6389511"/>
            <a:ext cx="635564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2" name="Title 1"/>
          <p:cNvSpPr>
            <a:spLocks noGrp="1"/>
          </p:cNvSpPr>
          <p:nvPr>
            <p:ph type="title"/>
          </p:nvPr>
        </p:nvSpPr>
        <p:spPr/>
        <p:txBody>
          <a:bodyPr>
            <a:normAutofit/>
          </a:bodyPr>
          <a:lstStyle/>
          <a:p>
            <a:pPr algn="ctr"/>
            <a:r>
              <a:rPr lang="en-GB" sz="3600" dirty="0">
                <a:latin typeface="Calibri Light" panose="020F0302020204030204" pitchFamily="34" charset="0"/>
                <a:cs typeface="Calibri Light" panose="020F0302020204030204" pitchFamily="34" charset="0"/>
              </a:rPr>
              <a:t>In practice: Hierarchical decision system </a:t>
            </a:r>
            <a:br>
              <a:rPr lang="en-GB" sz="3600" dirty="0">
                <a:latin typeface="Calibri Light" panose="020F0302020204030204" pitchFamily="34" charset="0"/>
                <a:cs typeface="Calibri Light" panose="020F0302020204030204" pitchFamily="34" charset="0"/>
              </a:rPr>
            </a:br>
            <a:r>
              <a:rPr lang="en-GB" sz="3600" dirty="0">
                <a:latin typeface="Calibri Light" panose="020F0302020204030204" pitchFamily="34" charset="0"/>
                <a:cs typeface="Calibri Light" panose="020F0302020204030204" pitchFamily="34" charset="0"/>
              </a:rPr>
              <a:t>based on time scale separation</a:t>
            </a:r>
          </a:p>
        </p:txBody>
      </p:sp>
      <p:grpSp>
        <p:nvGrpSpPr>
          <p:cNvPr id="26" name="Group 25"/>
          <p:cNvGrpSpPr/>
          <p:nvPr/>
        </p:nvGrpSpPr>
        <p:grpSpPr>
          <a:xfrm>
            <a:off x="1806227" y="1664191"/>
            <a:ext cx="8690817" cy="5042024"/>
            <a:chOff x="952384" y="1600045"/>
            <a:chExt cx="8690816" cy="5042024"/>
          </a:xfrm>
        </p:grpSpPr>
        <p:grpSp>
          <p:nvGrpSpPr>
            <p:cNvPr id="22" name="Group 21"/>
            <p:cNvGrpSpPr/>
            <p:nvPr/>
          </p:nvGrpSpPr>
          <p:grpSpPr>
            <a:xfrm>
              <a:off x="3285267" y="1600045"/>
              <a:ext cx="6357933" cy="5042024"/>
              <a:chOff x="2068086" y="1613506"/>
              <a:chExt cx="6357933" cy="5042024"/>
            </a:xfrm>
          </p:grpSpPr>
          <p:pic>
            <p:nvPicPr>
              <p:cNvPr id="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8086" y="1613506"/>
                <a:ext cx="2532490"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p:cNvSpPr txBox="1">
                <a:spLocks noChangeArrowheads="1"/>
              </p:cNvSpPr>
              <p:nvPr/>
            </p:nvSpPr>
            <p:spPr bwMode="auto">
              <a:xfrm>
                <a:off x="5148263" y="1671451"/>
                <a:ext cx="10197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Calibri Light" panose="020F0302020204030204" pitchFamily="34" charset="0"/>
                  </a:rPr>
                  <a:t>Manager</a:t>
                </a:r>
              </a:p>
            </p:txBody>
          </p:sp>
          <p:sp>
            <p:nvSpPr>
              <p:cNvPr id="10" name="Text Box 9"/>
              <p:cNvSpPr txBox="1">
                <a:spLocks noChangeArrowheads="1"/>
              </p:cNvSpPr>
              <p:nvPr/>
            </p:nvSpPr>
            <p:spPr bwMode="auto">
              <a:xfrm>
                <a:off x="5148263" y="2442377"/>
                <a:ext cx="17617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Calibri Light" panose="020F0302020204030204" pitchFamily="34" charset="0"/>
                  </a:rPr>
                  <a:t>Process engineer</a:t>
                </a:r>
              </a:p>
            </p:txBody>
          </p:sp>
          <p:sp>
            <p:nvSpPr>
              <p:cNvPr id="11" name="Text Box 10"/>
              <p:cNvSpPr txBox="1">
                <a:spLocks noChangeArrowheads="1"/>
              </p:cNvSpPr>
              <p:nvPr/>
            </p:nvSpPr>
            <p:spPr bwMode="auto">
              <a:xfrm>
                <a:off x="5148263" y="3352675"/>
                <a:ext cx="1485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Calibri Light" panose="020F0302020204030204" pitchFamily="34" charset="0"/>
                  </a:rPr>
                  <a:t>Operator/</a:t>
                </a:r>
                <a:r>
                  <a:rPr lang="en-US" altLang="nb-NO" sz="1800" dirty="0">
                    <a:solidFill>
                      <a:srgbClr val="FF0000"/>
                    </a:solidFill>
                    <a:latin typeface="Calibri Light" panose="020F0302020204030204" pitchFamily="34" charset="0"/>
                  </a:rPr>
                  <a:t>RTO</a:t>
                </a:r>
              </a:p>
            </p:txBody>
          </p:sp>
          <p:sp>
            <p:nvSpPr>
              <p:cNvPr id="12" name="Text Box 11"/>
              <p:cNvSpPr txBox="1">
                <a:spLocks noChangeArrowheads="1"/>
              </p:cNvSpPr>
              <p:nvPr/>
            </p:nvSpPr>
            <p:spPr bwMode="auto">
              <a:xfrm>
                <a:off x="5148263" y="4349635"/>
                <a:ext cx="32777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Calibri Light" panose="020F0302020204030204" pitchFamily="34" charset="0"/>
                  </a:rPr>
                  <a:t>”</a:t>
                </a:r>
                <a:r>
                  <a:rPr lang="en-US" altLang="nb-NO" sz="1800" dirty="0">
                    <a:solidFill>
                      <a:srgbClr val="FF0000"/>
                    </a:solidFill>
                    <a:latin typeface="Calibri Light" panose="020F0302020204030204" pitchFamily="34" charset="0"/>
                  </a:rPr>
                  <a:t>Advanced classical control”/MPC</a:t>
                </a:r>
              </a:p>
            </p:txBody>
          </p:sp>
          <p:sp>
            <p:nvSpPr>
              <p:cNvPr id="13" name="Text Box 12"/>
              <p:cNvSpPr txBox="1">
                <a:spLocks noChangeArrowheads="1"/>
              </p:cNvSpPr>
              <p:nvPr/>
            </p:nvSpPr>
            <p:spPr bwMode="auto">
              <a:xfrm>
                <a:off x="5142492" y="5329181"/>
                <a:ext cx="12240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solidFill>
                      <a:srgbClr val="FF0000"/>
                    </a:solidFill>
                    <a:latin typeface="Calibri Light" panose="020F0302020204030204" pitchFamily="34" charset="0"/>
                  </a:rPr>
                  <a:t>PID-control</a:t>
                </a:r>
              </a:p>
            </p:txBody>
          </p:sp>
          <p:sp>
            <p:nvSpPr>
              <p:cNvPr id="14" name="Line 15"/>
              <p:cNvSpPr>
                <a:spLocks noChangeShapeType="1"/>
              </p:cNvSpPr>
              <p:nvPr/>
            </p:nvSpPr>
            <p:spPr bwMode="auto">
              <a:xfrm>
                <a:off x="4307218" y="6034818"/>
                <a:ext cx="0" cy="620712"/>
              </a:xfrm>
              <a:prstGeom prst="line">
                <a:avLst/>
              </a:prstGeom>
              <a:ln>
                <a:headEnd/>
                <a:tailEnd type="triangle" w="med" len="med"/>
              </a:ln>
              <a:extLst/>
            </p:spPr>
            <p:style>
              <a:lnRef idx="2">
                <a:schemeClr val="dk1"/>
              </a:lnRef>
              <a:fillRef idx="0">
                <a:schemeClr val="dk1"/>
              </a:fillRef>
              <a:effectRef idx="1">
                <a:schemeClr val="dk1"/>
              </a:effectRef>
              <a:fontRef idx="minor">
                <a:schemeClr val="tx1"/>
              </a:fontRef>
            </p:style>
            <p:txBody>
              <a:bodyPr/>
              <a:lstStyle/>
              <a:p>
                <a:endParaRPr lang="de-DE"/>
              </a:p>
            </p:txBody>
          </p:sp>
          <p:grpSp>
            <p:nvGrpSpPr>
              <p:cNvPr id="15" name="Group 21"/>
              <p:cNvGrpSpPr>
                <a:grpSpLocks/>
              </p:cNvGrpSpPr>
              <p:nvPr/>
            </p:nvGrpSpPr>
            <p:grpSpPr bwMode="auto">
              <a:xfrm>
                <a:off x="4163550" y="6250718"/>
                <a:ext cx="287337" cy="215900"/>
                <a:chOff x="2699" y="4065"/>
                <a:chExt cx="181" cy="136"/>
              </a:xfrm>
            </p:grpSpPr>
            <p:sp>
              <p:nvSpPr>
                <p:cNvPr id="16" name="Line 17"/>
                <p:cNvSpPr>
                  <a:spLocks noChangeShapeType="1"/>
                </p:cNvSpPr>
                <p:nvPr/>
              </p:nvSpPr>
              <p:spPr bwMode="auto">
                <a:xfrm>
                  <a:off x="2699" y="4201"/>
                  <a:ext cx="181" cy="0"/>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a:lstStyle/>
                <a:p>
                  <a:endParaRPr lang="de-DE"/>
                </a:p>
              </p:txBody>
            </p:sp>
            <p:grpSp>
              <p:nvGrpSpPr>
                <p:cNvPr id="17" name="Group 20"/>
                <p:cNvGrpSpPr>
                  <a:grpSpLocks/>
                </p:cNvGrpSpPr>
                <p:nvPr/>
              </p:nvGrpSpPr>
              <p:grpSpPr bwMode="auto">
                <a:xfrm>
                  <a:off x="2699" y="4065"/>
                  <a:ext cx="181" cy="136"/>
                  <a:chOff x="2699" y="4065"/>
                  <a:chExt cx="181" cy="136"/>
                </a:xfrm>
              </p:grpSpPr>
              <p:sp>
                <p:nvSpPr>
                  <p:cNvPr id="18" name="Line 16"/>
                  <p:cNvSpPr>
                    <a:spLocks noChangeShapeType="1"/>
                  </p:cNvSpPr>
                  <p:nvPr/>
                </p:nvSpPr>
                <p:spPr bwMode="auto">
                  <a:xfrm>
                    <a:off x="2699" y="4065"/>
                    <a:ext cx="181" cy="0"/>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a:lstStyle/>
                  <a:p>
                    <a:endParaRPr lang="de-DE"/>
                  </a:p>
                </p:txBody>
              </p:sp>
              <p:sp>
                <p:nvSpPr>
                  <p:cNvPr id="19" name="Line 18"/>
                  <p:cNvSpPr>
                    <a:spLocks noChangeShapeType="1"/>
                  </p:cNvSpPr>
                  <p:nvPr/>
                </p:nvSpPr>
                <p:spPr bwMode="auto">
                  <a:xfrm>
                    <a:off x="2699" y="4065"/>
                    <a:ext cx="181" cy="136"/>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a:lstStyle/>
                  <a:p>
                    <a:endParaRPr lang="de-DE"/>
                  </a:p>
                </p:txBody>
              </p:sp>
              <p:sp>
                <p:nvSpPr>
                  <p:cNvPr id="20" name="Line 19"/>
                  <p:cNvSpPr>
                    <a:spLocks noChangeShapeType="1"/>
                  </p:cNvSpPr>
                  <p:nvPr/>
                </p:nvSpPr>
                <p:spPr bwMode="auto">
                  <a:xfrm flipH="1">
                    <a:off x="2699" y="4065"/>
                    <a:ext cx="181" cy="136"/>
                  </a:xfrm>
                  <a:prstGeom prst="line">
                    <a:avLst/>
                  </a:prstGeom>
                  <a:ln>
                    <a:headEnd/>
                    <a:tailEnd/>
                  </a:ln>
                  <a:extLst/>
                </p:spPr>
                <p:style>
                  <a:lnRef idx="2">
                    <a:schemeClr val="dk1"/>
                  </a:lnRef>
                  <a:fillRef idx="0">
                    <a:schemeClr val="dk1"/>
                  </a:fillRef>
                  <a:effectRef idx="1">
                    <a:schemeClr val="dk1"/>
                  </a:effectRef>
                  <a:fontRef idx="minor">
                    <a:schemeClr val="tx1"/>
                  </a:fontRef>
                </p:style>
                <p:txBody>
                  <a:bodyPr/>
                  <a:lstStyle/>
                  <a:p>
                    <a:endParaRPr lang="de-DE"/>
                  </a:p>
                </p:txBody>
              </p:sp>
            </p:grpSp>
          </p:grpSp>
          <p:sp>
            <p:nvSpPr>
              <p:cNvPr id="21" name="Text Box 23"/>
              <p:cNvSpPr txBox="1">
                <a:spLocks noChangeArrowheads="1"/>
              </p:cNvSpPr>
              <p:nvPr/>
            </p:nvSpPr>
            <p:spPr bwMode="auto">
              <a:xfrm>
                <a:off x="5142492" y="6198151"/>
                <a:ext cx="10863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solidFill>
                      <a:srgbClr val="FF0000"/>
                    </a:solidFill>
                    <a:latin typeface="Calibri Light" panose="020F0302020204030204" pitchFamily="34" charset="0"/>
                  </a:rPr>
                  <a:t>u = valves</a:t>
                </a:r>
              </a:p>
            </p:txBody>
          </p:sp>
        </p:grpSp>
        <p:sp>
          <p:nvSpPr>
            <p:cNvPr id="23" name="Rectangle 22"/>
            <p:cNvSpPr/>
            <p:nvPr/>
          </p:nvSpPr>
          <p:spPr>
            <a:xfrm>
              <a:off x="954451" y="3339770"/>
              <a:ext cx="1847942" cy="369332"/>
            </a:xfrm>
            <a:prstGeom prst="rect">
              <a:avLst/>
            </a:prstGeom>
          </p:spPr>
          <p:txBody>
            <a:bodyPr wrap="none">
              <a:spAutoFit/>
            </a:bodyPr>
            <a:lstStyle/>
            <a:p>
              <a:pPr>
                <a:spcBef>
                  <a:spcPct val="0"/>
                </a:spcBef>
              </a:pPr>
              <a:r>
                <a:rPr lang="en-US" altLang="nb-NO" dirty="0">
                  <a:latin typeface="Calibri Light" panose="020F0302020204030204" pitchFamily="34" charset="0"/>
                </a:rPr>
                <a:t>min J (economics</a:t>
              </a:r>
              <a:r>
                <a:rPr lang="en-US" altLang="nb-NO" dirty="0"/>
                <a:t>)</a:t>
              </a:r>
              <a:endParaRPr lang="en-US" altLang="nb-NO" baseline="-25000" dirty="0">
                <a:solidFill>
                  <a:srgbClr val="FF0000"/>
                </a:solidFill>
              </a:endParaRPr>
            </a:p>
          </p:txBody>
        </p:sp>
        <p:sp>
          <p:nvSpPr>
            <p:cNvPr id="24" name="Rectangle 23"/>
            <p:cNvSpPr/>
            <p:nvPr/>
          </p:nvSpPr>
          <p:spPr>
            <a:xfrm>
              <a:off x="954451" y="4228730"/>
              <a:ext cx="2224840" cy="584775"/>
            </a:xfrm>
            <a:prstGeom prst="rect">
              <a:avLst/>
            </a:prstGeom>
          </p:spPr>
          <p:txBody>
            <a:bodyPr wrap="none">
              <a:spAutoFit/>
            </a:bodyPr>
            <a:lstStyle/>
            <a:p>
              <a:pPr>
                <a:spcBef>
                  <a:spcPct val="0"/>
                </a:spcBef>
              </a:pPr>
              <a:r>
                <a:rPr lang="en-US" altLang="nb-NO" dirty="0">
                  <a:latin typeface="Calibri Light" panose="020F0302020204030204" pitchFamily="34" charset="0"/>
                </a:rPr>
                <a:t>Setpoint control </a:t>
              </a:r>
            </a:p>
            <a:p>
              <a:pPr>
                <a:spcBef>
                  <a:spcPct val="0"/>
                </a:spcBef>
              </a:pPr>
              <a:r>
                <a:rPr lang="en-US" altLang="nb-NO" sz="1400" dirty="0">
                  <a:latin typeface="Calibri Light" panose="020F0302020204030204" pitchFamily="34" charset="0"/>
                </a:rPr>
                <a:t>(+ look after other variables)</a:t>
              </a:r>
            </a:p>
          </p:txBody>
        </p:sp>
        <p:sp>
          <p:nvSpPr>
            <p:cNvPr id="25" name="Text Box 12"/>
            <p:cNvSpPr txBox="1">
              <a:spLocks noChangeArrowheads="1"/>
            </p:cNvSpPr>
            <p:nvPr/>
          </p:nvSpPr>
          <p:spPr bwMode="auto">
            <a:xfrm>
              <a:off x="952384" y="5315720"/>
              <a:ext cx="221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dirty="0">
                  <a:latin typeface="Calibri Light" panose="020F0302020204030204" pitchFamily="34" charset="0"/>
                </a:rPr>
                <a:t>Stabilize + avoid drift </a:t>
              </a:r>
            </a:p>
          </p:txBody>
        </p:sp>
      </p:grpSp>
      <p:sp>
        <p:nvSpPr>
          <p:cNvPr id="3" name="TextBox 2"/>
          <p:cNvSpPr txBox="1"/>
          <p:nvPr/>
        </p:nvSpPr>
        <p:spPr>
          <a:xfrm>
            <a:off x="9013516" y="2937336"/>
            <a:ext cx="3109249" cy="461665"/>
          </a:xfrm>
          <a:prstGeom prst="rect">
            <a:avLst/>
          </a:prstGeom>
          <a:noFill/>
        </p:spPr>
        <p:txBody>
          <a:bodyPr wrap="none" rtlCol="0">
            <a:spAutoFit/>
          </a:bodyPr>
          <a:lstStyle/>
          <a:p>
            <a:r>
              <a:rPr lang="nb-NO" sz="2400" b="1" dirty="0">
                <a:solidFill>
                  <a:srgbClr val="FF0000"/>
                </a:solidFill>
              </a:rPr>
              <a:t>Focus </a:t>
            </a:r>
            <a:r>
              <a:rPr lang="nb-NO" sz="2400" b="1" dirty="0" err="1">
                <a:solidFill>
                  <a:srgbClr val="FF0000"/>
                </a:solidFill>
              </a:rPr>
              <a:t>of</a:t>
            </a:r>
            <a:r>
              <a:rPr lang="nb-NO" sz="2400" b="1" dirty="0">
                <a:solidFill>
                  <a:srgbClr val="FF0000"/>
                </a:solidFill>
              </a:rPr>
              <a:t> </a:t>
            </a:r>
            <a:r>
              <a:rPr lang="nb-NO" sz="2400" b="1" dirty="0" err="1">
                <a:solidFill>
                  <a:srgbClr val="FF0000"/>
                </a:solidFill>
              </a:rPr>
              <a:t>this</a:t>
            </a:r>
            <a:r>
              <a:rPr lang="nb-NO" sz="2400" b="1" dirty="0">
                <a:solidFill>
                  <a:srgbClr val="FF0000"/>
                </a:solidFill>
              </a:rPr>
              <a:t> workshop</a:t>
            </a:r>
          </a:p>
        </p:txBody>
      </p:sp>
      <p:sp>
        <p:nvSpPr>
          <p:cNvPr id="7" name="Oval 6"/>
          <p:cNvSpPr/>
          <p:nvPr/>
        </p:nvSpPr>
        <p:spPr>
          <a:xfrm>
            <a:off x="1331830" y="2992686"/>
            <a:ext cx="8039887" cy="1171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Picture 27">
            <a:extLst>
              <a:ext uri="{FF2B5EF4-FFF2-40B4-BE49-F238E27FC236}">
                <a16:creationId xmlns:a16="http://schemas.microsoft.com/office/drawing/2014/main" id="{129F091F-BF16-7245-969F-930AC9A81095}"/>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62860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AD74-0767-480D-B359-F26B01EB3913}"/>
              </a:ext>
            </a:extLst>
          </p:cNvPr>
          <p:cNvSpPr>
            <a:spLocks noGrp="1"/>
          </p:cNvSpPr>
          <p:nvPr>
            <p:ph type="title"/>
          </p:nvPr>
        </p:nvSpPr>
        <p:spPr/>
        <p:txBody>
          <a:bodyPr/>
          <a:lstStyle/>
          <a:p>
            <a:r>
              <a:rPr lang="en-US" dirty="0"/>
              <a:t>Modifiers to match plant derivatives</a:t>
            </a:r>
            <a:endParaRPr lang="nb-N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7354C6-9A43-4C27-A42E-DED59E0673D9}"/>
                  </a:ext>
                </a:extLst>
              </p:cNvPr>
              <p:cNvSpPr>
                <a:spLocks noGrp="1"/>
              </p:cNvSpPr>
              <p:nvPr>
                <p:ph sz="half" idx="1"/>
              </p:nvPr>
            </p:nvSpPr>
            <p:spPr>
              <a:xfrm>
                <a:off x="6584247" y="1919446"/>
                <a:ext cx="5181600" cy="4351338"/>
              </a:xfrm>
            </p:spPr>
            <p:txBody>
              <a:bodyPr/>
              <a:lstStyle/>
              <a:p>
                <a:r>
                  <a:rPr lang="en-US" dirty="0"/>
                  <a:t>Plant and modified model function gradients are equal</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𝑝</m:t>
                              </m:r>
                            </m:sub>
                          </m:sSub>
                        </m:num>
                        <m:den>
                          <m:r>
                            <a:rPr lang="en-US" b="0" i="1" smtClean="0">
                              <a:latin typeface="Cambria Math" panose="02040503050406030204" pitchFamily="18" charset="0"/>
                            </a:rPr>
                            <m:t>𝜕</m:t>
                          </m:r>
                          <m:r>
                            <a:rPr lang="en-US" b="0" i="1" smtClean="0">
                              <a:latin typeface="Cambria Math" panose="02040503050406030204" pitchFamily="18" charset="0"/>
                            </a:rPr>
                            <m:t>𝑢</m:t>
                          </m:r>
                        </m:den>
                      </m:f>
                      <m:r>
                        <a:rPr lang="en-US"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𝑚</m:t>
                              </m:r>
                            </m:sub>
                          </m:sSub>
                        </m:num>
                        <m:den>
                          <m:r>
                            <a:rPr lang="en-US" i="1">
                              <a:latin typeface="Cambria Math" panose="02040503050406030204" pitchFamily="18" charset="0"/>
                            </a:rPr>
                            <m:t>𝜕</m:t>
                          </m:r>
                          <m:r>
                            <a:rPr lang="en-US" i="1">
                              <a:latin typeface="Cambria Math" panose="02040503050406030204" pitchFamily="18" charset="0"/>
                            </a:rPr>
                            <m:t>𝑢</m:t>
                          </m:r>
                        </m:den>
                      </m:f>
                    </m:oMath>
                  </m:oMathPara>
                </a14:m>
                <a:endParaRPr lang="en-US" dirty="0"/>
              </a:p>
              <a:p>
                <a:pPr marL="0" indent="0">
                  <a:buNone/>
                </a:pPr>
                <a:r>
                  <a:rPr lang="en-US" dirty="0"/>
                  <a:t>And </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𝑔</m:t>
                              </m:r>
                            </m:e>
                            <m:sub>
                              <m:r>
                                <a:rPr lang="en-US" i="1">
                                  <a:latin typeface="Cambria Math" panose="02040503050406030204" pitchFamily="18" charset="0"/>
                                </a:rPr>
                                <m:t>𝑝</m:t>
                              </m:r>
                            </m:sub>
                          </m:sSub>
                        </m:num>
                        <m:den>
                          <m:r>
                            <a:rPr lang="en-US" i="1">
                              <a:latin typeface="Cambria Math" panose="02040503050406030204" pitchFamily="18" charset="0"/>
                            </a:rPr>
                            <m:t>𝜕</m:t>
                          </m:r>
                          <m:r>
                            <a:rPr lang="en-US" i="1">
                              <a:latin typeface="Cambria Math" panose="02040503050406030204" pitchFamily="18" charset="0"/>
                            </a:rPr>
                            <m:t>𝑢</m:t>
                          </m:r>
                        </m:den>
                      </m:f>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𝑔</m:t>
                              </m:r>
                            </m:e>
                            <m:sub>
                              <m:r>
                                <a:rPr lang="en-US" i="1">
                                  <a:latin typeface="Cambria Math" panose="02040503050406030204" pitchFamily="18" charset="0"/>
                                </a:rPr>
                                <m:t>𝑚</m:t>
                              </m:r>
                            </m:sub>
                          </m:sSub>
                        </m:num>
                        <m:den>
                          <m:r>
                            <a:rPr lang="en-US" i="1">
                              <a:latin typeface="Cambria Math" panose="02040503050406030204" pitchFamily="18" charset="0"/>
                            </a:rPr>
                            <m:t>𝜕</m:t>
                          </m:r>
                          <m:r>
                            <a:rPr lang="en-US" i="1">
                              <a:latin typeface="Cambria Math" panose="02040503050406030204" pitchFamily="18" charset="0"/>
                            </a:rPr>
                            <m:t>𝑢</m:t>
                          </m:r>
                        </m:den>
                      </m:f>
                    </m:oMath>
                  </m:oMathPara>
                </a14:m>
                <a:endParaRPr lang="nb-NO" dirty="0"/>
              </a:p>
              <a:p>
                <a:pPr marL="0" indent="0" algn="ctr">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𝑝</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𝑚</m:t>
                        </m:r>
                      </m:sub>
                    </m:sSub>
                  </m:oMath>
                </a14:m>
                <a:r>
                  <a:rPr lang="nb-NO" dirty="0"/>
                  <a:t> </a:t>
                </a:r>
              </a:p>
            </p:txBody>
          </p:sp>
        </mc:Choice>
        <mc:Fallback xmlns="">
          <p:sp>
            <p:nvSpPr>
              <p:cNvPr id="3" name="Content Placeholder 2">
                <a:extLst>
                  <a:ext uri="{FF2B5EF4-FFF2-40B4-BE49-F238E27FC236}">
                    <a16:creationId xmlns:a16="http://schemas.microsoft.com/office/drawing/2014/main" id="{6E7354C6-9A43-4C27-A42E-DED59E0673D9}"/>
                  </a:ext>
                </a:extLst>
              </p:cNvPr>
              <p:cNvSpPr>
                <a:spLocks noGrp="1" noRot="1" noChangeAspect="1" noMove="1" noResize="1" noEditPoints="1" noAdjustHandles="1" noChangeArrowheads="1" noChangeShapeType="1" noTextEdit="1"/>
              </p:cNvSpPr>
              <p:nvPr>
                <p:ph sz="half" idx="1"/>
              </p:nvPr>
            </p:nvSpPr>
            <p:spPr>
              <a:xfrm>
                <a:off x="6584247" y="1919446"/>
                <a:ext cx="5181600" cy="4351338"/>
              </a:xfrm>
              <a:blipFill>
                <a:blip r:embed="rId2"/>
                <a:stretch>
                  <a:fillRect l="-2353" t="-2381"/>
                </a:stretch>
              </a:blipFill>
            </p:spPr>
            <p:txBody>
              <a:bodyPr/>
              <a:lstStyle/>
              <a:p>
                <a:r>
                  <a:rPr lang="nb-NO">
                    <a:noFill/>
                  </a:rPr>
                  <a:t> </a:t>
                </a:r>
              </a:p>
            </p:txBody>
          </p:sp>
        </mc:Fallback>
      </mc:AlternateContent>
      <p:grpSp>
        <p:nvGrpSpPr>
          <p:cNvPr id="42" name="Group 41">
            <a:extLst>
              <a:ext uri="{FF2B5EF4-FFF2-40B4-BE49-F238E27FC236}">
                <a16:creationId xmlns:a16="http://schemas.microsoft.com/office/drawing/2014/main" id="{DD1066EC-156D-4413-B3C1-74648220FA35}"/>
              </a:ext>
            </a:extLst>
          </p:cNvPr>
          <p:cNvGrpSpPr/>
          <p:nvPr/>
        </p:nvGrpSpPr>
        <p:grpSpPr>
          <a:xfrm>
            <a:off x="541532" y="2176663"/>
            <a:ext cx="5317239" cy="3406892"/>
            <a:chOff x="6587490" y="2447808"/>
            <a:chExt cx="5317239" cy="3406892"/>
          </a:xfrm>
        </p:grpSpPr>
        <p:sp>
          <p:nvSpPr>
            <p:cNvPr id="9" name="Freeform: Shape 8">
              <a:extLst>
                <a:ext uri="{FF2B5EF4-FFF2-40B4-BE49-F238E27FC236}">
                  <a16:creationId xmlns:a16="http://schemas.microsoft.com/office/drawing/2014/main" id="{A7DF5A7C-586E-4952-BA2E-572CA77B0210}"/>
                </a:ext>
              </a:extLst>
            </p:cNvPr>
            <p:cNvSpPr/>
            <p:nvPr/>
          </p:nvSpPr>
          <p:spPr>
            <a:xfrm>
              <a:off x="8605520" y="3128794"/>
              <a:ext cx="1859280" cy="1054586"/>
            </a:xfrm>
            <a:custGeom>
              <a:avLst/>
              <a:gdLst>
                <a:gd name="connsiteX0" fmla="*/ 0 w 1859280"/>
                <a:gd name="connsiteY0" fmla="*/ 1054586 h 1054586"/>
                <a:gd name="connsiteX1" fmla="*/ 127000 w 1859280"/>
                <a:gd name="connsiteY1" fmla="*/ 765026 h 1054586"/>
                <a:gd name="connsiteX2" fmla="*/ 396240 w 1859280"/>
                <a:gd name="connsiteY2" fmla="*/ 422126 h 1054586"/>
                <a:gd name="connsiteX3" fmla="*/ 467360 w 1859280"/>
                <a:gd name="connsiteY3" fmla="*/ 356086 h 1054586"/>
                <a:gd name="connsiteX4" fmla="*/ 627380 w 1859280"/>
                <a:gd name="connsiteY4" fmla="*/ 251946 h 1054586"/>
                <a:gd name="connsiteX5" fmla="*/ 873760 w 1859280"/>
                <a:gd name="connsiteY5" fmla="*/ 135106 h 1054586"/>
                <a:gd name="connsiteX6" fmla="*/ 1150620 w 1859280"/>
                <a:gd name="connsiteY6" fmla="*/ 48746 h 1054586"/>
                <a:gd name="connsiteX7" fmla="*/ 1457960 w 1859280"/>
                <a:gd name="connsiteY7" fmla="*/ 3026 h 1054586"/>
                <a:gd name="connsiteX8" fmla="*/ 1739900 w 1859280"/>
                <a:gd name="connsiteY8" fmla="*/ 5566 h 1054586"/>
                <a:gd name="connsiteX9" fmla="*/ 1859280 w 1859280"/>
                <a:gd name="connsiteY9" fmla="*/ 15726 h 10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280" h="1054586">
                  <a:moveTo>
                    <a:pt x="0" y="1054586"/>
                  </a:moveTo>
                  <a:cubicBezTo>
                    <a:pt x="30480" y="962511"/>
                    <a:pt x="60960" y="870436"/>
                    <a:pt x="127000" y="765026"/>
                  </a:cubicBezTo>
                  <a:cubicBezTo>
                    <a:pt x="193040" y="659616"/>
                    <a:pt x="339513" y="490283"/>
                    <a:pt x="396240" y="422126"/>
                  </a:cubicBezTo>
                  <a:cubicBezTo>
                    <a:pt x="452967" y="353969"/>
                    <a:pt x="428837" y="384449"/>
                    <a:pt x="467360" y="356086"/>
                  </a:cubicBezTo>
                  <a:cubicBezTo>
                    <a:pt x="505883" y="327723"/>
                    <a:pt x="559647" y="288776"/>
                    <a:pt x="627380" y="251946"/>
                  </a:cubicBezTo>
                  <a:cubicBezTo>
                    <a:pt x="695113" y="215116"/>
                    <a:pt x="786553" y="168973"/>
                    <a:pt x="873760" y="135106"/>
                  </a:cubicBezTo>
                  <a:cubicBezTo>
                    <a:pt x="960967" y="101239"/>
                    <a:pt x="1053253" y="70759"/>
                    <a:pt x="1150620" y="48746"/>
                  </a:cubicBezTo>
                  <a:cubicBezTo>
                    <a:pt x="1247987" y="26733"/>
                    <a:pt x="1359747" y="10223"/>
                    <a:pt x="1457960" y="3026"/>
                  </a:cubicBezTo>
                  <a:cubicBezTo>
                    <a:pt x="1556173" y="-4171"/>
                    <a:pt x="1673013" y="3449"/>
                    <a:pt x="1739900" y="5566"/>
                  </a:cubicBezTo>
                  <a:cubicBezTo>
                    <a:pt x="1806787" y="7683"/>
                    <a:pt x="1833033" y="11704"/>
                    <a:pt x="1859280" y="1572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Freeform: Shape 9">
              <a:extLst>
                <a:ext uri="{FF2B5EF4-FFF2-40B4-BE49-F238E27FC236}">
                  <a16:creationId xmlns:a16="http://schemas.microsoft.com/office/drawing/2014/main" id="{B138477C-ADCD-4C90-9973-8E218D238A3F}"/>
                </a:ext>
              </a:extLst>
            </p:cNvPr>
            <p:cNvSpPr/>
            <p:nvPr/>
          </p:nvSpPr>
          <p:spPr>
            <a:xfrm>
              <a:off x="8608060" y="4279522"/>
              <a:ext cx="1856740" cy="604898"/>
            </a:xfrm>
            <a:custGeom>
              <a:avLst/>
              <a:gdLst>
                <a:gd name="connsiteX0" fmla="*/ 0 w 1856740"/>
                <a:gd name="connsiteY0" fmla="*/ 604898 h 604898"/>
                <a:gd name="connsiteX1" fmla="*/ 109220 w 1856740"/>
                <a:gd name="connsiteY1" fmla="*/ 434718 h 604898"/>
                <a:gd name="connsiteX2" fmla="*/ 215900 w 1856740"/>
                <a:gd name="connsiteY2" fmla="*/ 277238 h 604898"/>
                <a:gd name="connsiteX3" fmla="*/ 342900 w 1856740"/>
                <a:gd name="connsiteY3" fmla="*/ 170558 h 604898"/>
                <a:gd name="connsiteX4" fmla="*/ 421640 w 1856740"/>
                <a:gd name="connsiteY4" fmla="*/ 119758 h 604898"/>
                <a:gd name="connsiteX5" fmla="*/ 467360 w 1856740"/>
                <a:gd name="connsiteY5" fmla="*/ 86738 h 604898"/>
                <a:gd name="connsiteX6" fmla="*/ 591820 w 1856740"/>
                <a:gd name="connsiteY6" fmla="*/ 43558 h 604898"/>
                <a:gd name="connsiteX7" fmla="*/ 769620 w 1856740"/>
                <a:gd name="connsiteY7" fmla="*/ 15618 h 604898"/>
                <a:gd name="connsiteX8" fmla="*/ 1033780 w 1856740"/>
                <a:gd name="connsiteY8" fmla="*/ 378 h 604898"/>
                <a:gd name="connsiteX9" fmla="*/ 1201420 w 1856740"/>
                <a:gd name="connsiteY9" fmla="*/ 10538 h 604898"/>
                <a:gd name="connsiteX10" fmla="*/ 1424940 w 1856740"/>
                <a:gd name="connsiteY10" fmla="*/ 68958 h 604898"/>
                <a:gd name="connsiteX11" fmla="*/ 1544320 w 1856740"/>
                <a:gd name="connsiteY11" fmla="*/ 109598 h 604898"/>
                <a:gd name="connsiteX12" fmla="*/ 1663700 w 1856740"/>
                <a:gd name="connsiteY12" fmla="*/ 137538 h 604898"/>
                <a:gd name="connsiteX13" fmla="*/ 1800860 w 1856740"/>
                <a:gd name="connsiteY13" fmla="*/ 201038 h 604898"/>
                <a:gd name="connsiteX14" fmla="*/ 1856740 w 1856740"/>
                <a:gd name="connsiteY14" fmla="*/ 226438 h 60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6740" h="604898">
                  <a:moveTo>
                    <a:pt x="0" y="604898"/>
                  </a:moveTo>
                  <a:cubicBezTo>
                    <a:pt x="36618" y="547113"/>
                    <a:pt x="73237" y="489328"/>
                    <a:pt x="109220" y="434718"/>
                  </a:cubicBezTo>
                  <a:cubicBezTo>
                    <a:pt x="145203" y="380108"/>
                    <a:pt x="176953" y="321265"/>
                    <a:pt x="215900" y="277238"/>
                  </a:cubicBezTo>
                  <a:cubicBezTo>
                    <a:pt x="254847" y="233211"/>
                    <a:pt x="308610" y="196805"/>
                    <a:pt x="342900" y="170558"/>
                  </a:cubicBezTo>
                  <a:cubicBezTo>
                    <a:pt x="377190" y="144311"/>
                    <a:pt x="400897" y="133728"/>
                    <a:pt x="421640" y="119758"/>
                  </a:cubicBezTo>
                  <a:cubicBezTo>
                    <a:pt x="442383" y="105788"/>
                    <a:pt x="438997" y="99438"/>
                    <a:pt x="467360" y="86738"/>
                  </a:cubicBezTo>
                  <a:cubicBezTo>
                    <a:pt x="495723" y="74038"/>
                    <a:pt x="541443" y="55411"/>
                    <a:pt x="591820" y="43558"/>
                  </a:cubicBezTo>
                  <a:cubicBezTo>
                    <a:pt x="642197" y="31705"/>
                    <a:pt x="695960" y="22815"/>
                    <a:pt x="769620" y="15618"/>
                  </a:cubicBezTo>
                  <a:cubicBezTo>
                    <a:pt x="843280" y="8421"/>
                    <a:pt x="961813" y="1225"/>
                    <a:pt x="1033780" y="378"/>
                  </a:cubicBezTo>
                  <a:cubicBezTo>
                    <a:pt x="1105747" y="-469"/>
                    <a:pt x="1136227" y="-892"/>
                    <a:pt x="1201420" y="10538"/>
                  </a:cubicBezTo>
                  <a:cubicBezTo>
                    <a:pt x="1266613" y="21968"/>
                    <a:pt x="1367790" y="52448"/>
                    <a:pt x="1424940" y="68958"/>
                  </a:cubicBezTo>
                  <a:cubicBezTo>
                    <a:pt x="1482090" y="85468"/>
                    <a:pt x="1504527" y="98168"/>
                    <a:pt x="1544320" y="109598"/>
                  </a:cubicBezTo>
                  <a:cubicBezTo>
                    <a:pt x="1584113" y="121028"/>
                    <a:pt x="1620943" y="122298"/>
                    <a:pt x="1663700" y="137538"/>
                  </a:cubicBezTo>
                  <a:cubicBezTo>
                    <a:pt x="1706457" y="152778"/>
                    <a:pt x="1800860" y="201038"/>
                    <a:pt x="1800860" y="201038"/>
                  </a:cubicBezTo>
                  <a:lnTo>
                    <a:pt x="1856740" y="22643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Freeform: Shape 10">
              <a:extLst>
                <a:ext uri="{FF2B5EF4-FFF2-40B4-BE49-F238E27FC236}">
                  <a16:creationId xmlns:a16="http://schemas.microsoft.com/office/drawing/2014/main" id="{996D16F1-9321-4CC7-A2AB-1BD3BAA04ADB}"/>
                </a:ext>
              </a:extLst>
            </p:cNvPr>
            <p:cNvSpPr/>
            <p:nvPr/>
          </p:nvSpPr>
          <p:spPr>
            <a:xfrm>
              <a:off x="8750300" y="3362863"/>
              <a:ext cx="1303020" cy="858617"/>
            </a:xfrm>
            <a:custGeom>
              <a:avLst/>
              <a:gdLst>
                <a:gd name="connsiteX0" fmla="*/ 0 w 1303020"/>
                <a:gd name="connsiteY0" fmla="*/ 858617 h 858617"/>
                <a:gd name="connsiteX1" fmla="*/ 55880 w 1303020"/>
                <a:gd name="connsiteY1" fmla="*/ 647797 h 858617"/>
                <a:gd name="connsiteX2" fmla="*/ 111760 w 1303020"/>
                <a:gd name="connsiteY2" fmla="*/ 436977 h 858617"/>
                <a:gd name="connsiteX3" fmla="*/ 187960 w 1303020"/>
                <a:gd name="connsiteY3" fmla="*/ 297277 h 858617"/>
                <a:gd name="connsiteX4" fmla="*/ 325120 w 1303020"/>
                <a:gd name="connsiteY4" fmla="*/ 129637 h 858617"/>
                <a:gd name="connsiteX5" fmla="*/ 482600 w 1303020"/>
                <a:gd name="connsiteY5" fmla="*/ 40737 h 858617"/>
                <a:gd name="connsiteX6" fmla="*/ 708660 w 1303020"/>
                <a:gd name="connsiteY6" fmla="*/ 97 h 858617"/>
                <a:gd name="connsiteX7" fmla="*/ 988060 w 1303020"/>
                <a:gd name="connsiteY7" fmla="*/ 50897 h 858617"/>
                <a:gd name="connsiteX8" fmla="*/ 1150620 w 1303020"/>
                <a:gd name="connsiteY8" fmla="*/ 114397 h 858617"/>
                <a:gd name="connsiteX9" fmla="*/ 1303020 w 1303020"/>
                <a:gd name="connsiteY9" fmla="*/ 177897 h 85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020" h="858617">
                  <a:moveTo>
                    <a:pt x="0" y="858617"/>
                  </a:moveTo>
                  <a:lnTo>
                    <a:pt x="55880" y="647797"/>
                  </a:lnTo>
                  <a:cubicBezTo>
                    <a:pt x="74507" y="577524"/>
                    <a:pt x="89747" y="495397"/>
                    <a:pt x="111760" y="436977"/>
                  </a:cubicBezTo>
                  <a:cubicBezTo>
                    <a:pt x="133773" y="378557"/>
                    <a:pt x="152400" y="348500"/>
                    <a:pt x="187960" y="297277"/>
                  </a:cubicBezTo>
                  <a:cubicBezTo>
                    <a:pt x="223520" y="246054"/>
                    <a:pt x="276013" y="172394"/>
                    <a:pt x="325120" y="129637"/>
                  </a:cubicBezTo>
                  <a:cubicBezTo>
                    <a:pt x="374227" y="86880"/>
                    <a:pt x="418677" y="62327"/>
                    <a:pt x="482600" y="40737"/>
                  </a:cubicBezTo>
                  <a:cubicBezTo>
                    <a:pt x="546523" y="19147"/>
                    <a:pt x="624417" y="-1596"/>
                    <a:pt x="708660" y="97"/>
                  </a:cubicBezTo>
                  <a:cubicBezTo>
                    <a:pt x="792903" y="1790"/>
                    <a:pt x="914400" y="31847"/>
                    <a:pt x="988060" y="50897"/>
                  </a:cubicBezTo>
                  <a:cubicBezTo>
                    <a:pt x="1061720" y="69947"/>
                    <a:pt x="1098127" y="93230"/>
                    <a:pt x="1150620" y="114397"/>
                  </a:cubicBezTo>
                  <a:cubicBezTo>
                    <a:pt x="1203113" y="135564"/>
                    <a:pt x="1253066" y="156730"/>
                    <a:pt x="1303020" y="17789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3" name="Straight Arrow Connector 12">
              <a:extLst>
                <a:ext uri="{FF2B5EF4-FFF2-40B4-BE49-F238E27FC236}">
                  <a16:creationId xmlns:a16="http://schemas.microsoft.com/office/drawing/2014/main" id="{AC25669A-07D8-4D62-A723-F1196FF84989}"/>
                </a:ext>
              </a:extLst>
            </p:cNvPr>
            <p:cNvCxnSpPr>
              <a:cxnSpLocks/>
            </p:cNvCxnSpPr>
            <p:nvPr/>
          </p:nvCxnSpPr>
          <p:spPr>
            <a:xfrm flipV="1">
              <a:off x="8092440" y="2827020"/>
              <a:ext cx="0" cy="2463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7643FA-17FF-4A01-A3EE-91A11359C2D5}"/>
                </a:ext>
              </a:extLst>
            </p:cNvPr>
            <p:cNvCxnSpPr/>
            <p:nvPr/>
          </p:nvCxnSpPr>
          <p:spPr>
            <a:xfrm>
              <a:off x="8092440" y="5290821"/>
              <a:ext cx="2738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882418-7D8A-46F1-9D86-E5B77C8ADFC2}"/>
                </a:ext>
              </a:extLst>
            </p:cNvPr>
            <p:cNvCxnSpPr>
              <a:cxnSpLocks/>
            </p:cNvCxnSpPr>
            <p:nvPr/>
          </p:nvCxnSpPr>
          <p:spPr>
            <a:xfrm flipV="1">
              <a:off x="6588760" y="3860800"/>
              <a:ext cx="3489960" cy="1722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17CE3F-AA1A-4935-A9AE-B02F751FC012}"/>
                </a:ext>
              </a:extLst>
            </p:cNvPr>
            <p:cNvCxnSpPr>
              <a:cxnSpLocks/>
            </p:cNvCxnSpPr>
            <p:nvPr/>
          </p:nvCxnSpPr>
          <p:spPr>
            <a:xfrm flipV="1">
              <a:off x="6587490" y="2702561"/>
              <a:ext cx="3389630" cy="2880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46AA42-D3BD-4565-83A6-0638E3B10BC7}"/>
                </a:ext>
              </a:extLst>
            </p:cNvPr>
            <p:cNvCxnSpPr/>
            <p:nvPr/>
          </p:nvCxnSpPr>
          <p:spPr>
            <a:xfrm flipV="1">
              <a:off x="8559800" y="4831080"/>
              <a:ext cx="1905000" cy="635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7E2374-E323-470D-89A5-67F78E077237}"/>
                </a:ext>
              </a:extLst>
            </p:cNvPr>
            <p:cNvCxnSpPr>
              <a:cxnSpLocks/>
              <a:stCxn id="10" idx="5"/>
              <a:endCxn id="11" idx="4"/>
            </p:cNvCxnSpPr>
            <p:nvPr/>
          </p:nvCxnSpPr>
          <p:spPr>
            <a:xfrm flipV="1">
              <a:off x="9075420" y="3492500"/>
              <a:ext cx="0" cy="873760"/>
            </a:xfrm>
            <a:prstGeom prst="straightConnector1">
              <a:avLst/>
            </a:prstGeom>
            <a:ln w="12700">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1AA7CD6-3DC0-4A37-8DC2-7B9EA8084747}"/>
                    </a:ext>
                  </a:extLst>
                </p:cNvPr>
                <p:cNvSpPr txBox="1"/>
                <p:nvPr/>
              </p:nvSpPr>
              <p:spPr>
                <a:xfrm>
                  <a:off x="10473635" y="2936043"/>
                  <a:ext cx="871521" cy="369332"/>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𝑚</m:t>
                          </m:r>
                        </m:sub>
                      </m:sSub>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oMath>
                  </a14:m>
                  <a:r>
                    <a:rPr lang="nb-NO" dirty="0"/>
                    <a:t> </a:t>
                  </a:r>
                </a:p>
              </p:txBody>
            </p:sp>
          </mc:Choice>
          <mc:Fallback xmlns="">
            <p:sp>
              <p:nvSpPr>
                <p:cNvPr id="31" name="TextBox 30">
                  <a:extLst>
                    <a:ext uri="{FF2B5EF4-FFF2-40B4-BE49-F238E27FC236}">
                      <a16:creationId xmlns:a16="http://schemas.microsoft.com/office/drawing/2014/main" id="{01AA7CD6-3DC0-4A37-8DC2-7B9EA8084747}"/>
                    </a:ext>
                  </a:extLst>
                </p:cNvPr>
                <p:cNvSpPr txBox="1">
                  <a:spLocks noRot="1" noChangeAspect="1" noMove="1" noResize="1" noEditPoints="1" noAdjustHandles="1" noChangeArrowheads="1" noChangeShapeType="1" noTextEdit="1"/>
                </p:cNvSpPr>
                <p:nvPr/>
              </p:nvSpPr>
              <p:spPr>
                <a:xfrm>
                  <a:off x="10473635" y="2936043"/>
                  <a:ext cx="871521" cy="369332"/>
                </a:xfrm>
                <a:prstGeom prst="rect">
                  <a:avLst/>
                </a:prstGeom>
                <a:blipFill>
                  <a:blip r:embed="rId3"/>
                  <a:stretch>
                    <a:fillRect b="-13115"/>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D655701-B917-4087-8752-F417A578DA2E}"/>
                    </a:ext>
                  </a:extLst>
                </p:cNvPr>
                <p:cNvSpPr txBox="1"/>
                <p:nvPr/>
              </p:nvSpPr>
              <p:spPr>
                <a:xfrm>
                  <a:off x="10053320" y="3354778"/>
                  <a:ext cx="819391" cy="3907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𝑝</m:t>
                            </m:r>
                          </m:sub>
                        </m:sSub>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oMath>
                    </m:oMathPara>
                  </a14:m>
                  <a:endParaRPr lang="nb-NO" dirty="0"/>
                </a:p>
              </p:txBody>
            </p:sp>
          </mc:Choice>
          <mc:Fallback xmlns="">
            <p:sp>
              <p:nvSpPr>
                <p:cNvPr id="32" name="TextBox 31">
                  <a:extLst>
                    <a:ext uri="{FF2B5EF4-FFF2-40B4-BE49-F238E27FC236}">
                      <a16:creationId xmlns:a16="http://schemas.microsoft.com/office/drawing/2014/main" id="{CD655701-B917-4087-8752-F417A578DA2E}"/>
                    </a:ext>
                  </a:extLst>
                </p:cNvPr>
                <p:cNvSpPr txBox="1">
                  <a:spLocks noRot="1" noChangeAspect="1" noMove="1" noResize="1" noEditPoints="1" noAdjustHandles="1" noChangeArrowheads="1" noChangeShapeType="1" noTextEdit="1"/>
                </p:cNvSpPr>
                <p:nvPr/>
              </p:nvSpPr>
              <p:spPr>
                <a:xfrm>
                  <a:off x="10053320" y="3354778"/>
                  <a:ext cx="819391" cy="390748"/>
                </a:xfrm>
                <a:prstGeom prst="rect">
                  <a:avLst/>
                </a:prstGeom>
                <a:blipFill>
                  <a:blip r:embed="rId4"/>
                  <a:stretch>
                    <a:fillRect b="-7813"/>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71182CE3-F1A6-4948-8E37-48D874E5522F}"/>
                    </a:ext>
                  </a:extLst>
                </p:cNvPr>
                <p:cNvSpPr txBox="1"/>
                <p:nvPr/>
              </p:nvSpPr>
              <p:spPr>
                <a:xfrm>
                  <a:off x="10405205" y="4273388"/>
                  <a:ext cx="7138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oMath>
                    </m:oMathPara>
                  </a14:m>
                  <a:endParaRPr lang="nb-NO" dirty="0"/>
                </a:p>
              </p:txBody>
            </p:sp>
          </mc:Choice>
          <mc:Fallback xmlns="">
            <p:sp>
              <p:nvSpPr>
                <p:cNvPr id="33" name="TextBox 32">
                  <a:extLst>
                    <a:ext uri="{FF2B5EF4-FFF2-40B4-BE49-F238E27FC236}">
                      <a16:creationId xmlns:a16="http://schemas.microsoft.com/office/drawing/2014/main" id="{71182CE3-F1A6-4948-8E37-48D874E5522F}"/>
                    </a:ext>
                  </a:extLst>
                </p:cNvPr>
                <p:cNvSpPr txBox="1">
                  <a:spLocks noRot="1" noChangeAspect="1" noMove="1" noResize="1" noEditPoints="1" noAdjustHandles="1" noChangeArrowheads="1" noChangeShapeType="1" noTextEdit="1"/>
                </p:cNvSpPr>
                <p:nvPr/>
              </p:nvSpPr>
              <p:spPr>
                <a:xfrm>
                  <a:off x="10405205" y="4273388"/>
                  <a:ext cx="713849" cy="369332"/>
                </a:xfrm>
                <a:prstGeom prst="rect">
                  <a:avLst/>
                </a:prstGeom>
                <a:blipFill>
                  <a:blip r:embed="rId5"/>
                  <a:stretch>
                    <a:fillRect b="-13333"/>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9AE8288-B0E7-4071-9CD1-A9FA4089E314}"/>
                    </a:ext>
                  </a:extLst>
                </p:cNvPr>
                <p:cNvSpPr txBox="1"/>
                <p:nvPr/>
              </p:nvSpPr>
              <p:spPr>
                <a:xfrm>
                  <a:off x="10444779" y="4679789"/>
                  <a:ext cx="1459950" cy="4007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𝑔</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𝑘</m:t>
                            </m:r>
                          </m:sub>
                        </m:sSub>
                        <m:r>
                          <a:rPr lang="en-US" b="0" i="1" smtClean="0">
                            <a:latin typeface="Cambria Math" panose="02040503050406030204" pitchFamily="18" charset="0"/>
                          </a:rPr>
                          <m:t>)</m:t>
                        </m:r>
                      </m:oMath>
                    </m:oMathPara>
                  </a14:m>
                  <a:endParaRPr lang="nb-NO" dirty="0"/>
                </a:p>
              </p:txBody>
            </p:sp>
          </mc:Choice>
          <mc:Fallback xmlns="">
            <p:sp>
              <p:nvSpPr>
                <p:cNvPr id="35" name="TextBox 34">
                  <a:extLst>
                    <a:ext uri="{FF2B5EF4-FFF2-40B4-BE49-F238E27FC236}">
                      <a16:creationId xmlns:a16="http://schemas.microsoft.com/office/drawing/2014/main" id="{19AE8288-B0E7-4071-9CD1-A9FA4089E314}"/>
                    </a:ext>
                  </a:extLst>
                </p:cNvPr>
                <p:cNvSpPr txBox="1">
                  <a:spLocks noRot="1" noChangeAspect="1" noMove="1" noResize="1" noEditPoints="1" noAdjustHandles="1" noChangeArrowheads="1" noChangeShapeType="1" noTextEdit="1"/>
                </p:cNvSpPr>
                <p:nvPr/>
              </p:nvSpPr>
              <p:spPr>
                <a:xfrm>
                  <a:off x="10444779" y="4679789"/>
                  <a:ext cx="1459950" cy="400751"/>
                </a:xfrm>
                <a:prstGeom prst="rect">
                  <a:avLst/>
                </a:prstGeom>
                <a:blipFill>
                  <a:blip r:embed="rId6"/>
                  <a:stretch>
                    <a:fillRect b="-13636"/>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C961EC3-4CFC-4C75-B932-D0A8258307A4}"/>
                    </a:ext>
                  </a:extLst>
                </p:cNvPr>
                <p:cNvSpPr txBox="1"/>
                <p:nvPr/>
              </p:nvSpPr>
              <p:spPr>
                <a:xfrm>
                  <a:off x="9062911" y="3706990"/>
                  <a:ext cx="4841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𝑔</m:t>
                            </m:r>
                          </m:sup>
                        </m:sSup>
                      </m:oMath>
                    </m:oMathPara>
                  </a14:m>
                  <a:endParaRPr lang="en-US" b="0" dirty="0"/>
                </a:p>
              </p:txBody>
            </p:sp>
          </mc:Choice>
          <mc:Fallback xmlns="">
            <p:sp>
              <p:nvSpPr>
                <p:cNvPr id="36" name="TextBox 35">
                  <a:extLst>
                    <a:ext uri="{FF2B5EF4-FFF2-40B4-BE49-F238E27FC236}">
                      <a16:creationId xmlns:a16="http://schemas.microsoft.com/office/drawing/2014/main" id="{6C961EC3-4CFC-4C75-B932-D0A8258307A4}"/>
                    </a:ext>
                  </a:extLst>
                </p:cNvPr>
                <p:cNvSpPr txBox="1">
                  <a:spLocks noRot="1" noChangeAspect="1" noMove="1" noResize="1" noEditPoints="1" noAdjustHandles="1" noChangeArrowheads="1" noChangeShapeType="1" noTextEdit="1"/>
                </p:cNvSpPr>
                <p:nvPr/>
              </p:nvSpPr>
              <p:spPr>
                <a:xfrm>
                  <a:off x="9062911" y="3706990"/>
                  <a:ext cx="484107" cy="369332"/>
                </a:xfrm>
                <a:prstGeom prst="rect">
                  <a:avLst/>
                </a:prstGeom>
                <a:blipFill>
                  <a:blip r:embed="rId7"/>
                  <a:stretch>
                    <a:fillRect/>
                  </a:stretch>
                </a:blipFill>
              </p:spPr>
              <p:txBody>
                <a:bodyPr/>
                <a:lstStyle/>
                <a:p>
                  <a:r>
                    <a:rPr lang="nb-NO">
                      <a:noFill/>
                    </a:rPr>
                    <a:t> </a:t>
                  </a:r>
                </a:p>
              </p:txBody>
            </p:sp>
          </mc:Fallback>
        </mc:AlternateContent>
        <p:cxnSp>
          <p:nvCxnSpPr>
            <p:cNvPr id="38" name="Straight Connector 37">
              <a:extLst>
                <a:ext uri="{FF2B5EF4-FFF2-40B4-BE49-F238E27FC236}">
                  <a16:creationId xmlns:a16="http://schemas.microsoft.com/office/drawing/2014/main" id="{81472946-E346-4E2F-9C36-6E8A497F702C}"/>
                </a:ext>
              </a:extLst>
            </p:cNvPr>
            <p:cNvCxnSpPr>
              <a:stCxn id="11" idx="4"/>
            </p:cNvCxnSpPr>
            <p:nvPr/>
          </p:nvCxnSpPr>
          <p:spPr>
            <a:xfrm flipH="1">
              <a:off x="9062911" y="3492500"/>
              <a:ext cx="12509" cy="197358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227A6077-9F63-431E-A004-61FE97DF1A2A}"/>
                    </a:ext>
                  </a:extLst>
                </p:cNvPr>
                <p:cNvSpPr/>
                <p:nvPr/>
              </p:nvSpPr>
              <p:spPr>
                <a:xfrm>
                  <a:off x="8887195" y="5482038"/>
                  <a:ext cx="3764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𝑢</m:t>
                        </m:r>
                      </m:oMath>
                    </m:oMathPara>
                  </a14:m>
                  <a:endParaRPr lang="nb-NO" dirty="0"/>
                </a:p>
              </p:txBody>
            </p:sp>
          </mc:Choice>
          <mc:Fallback xmlns="">
            <p:sp>
              <p:nvSpPr>
                <p:cNvPr id="39" name="Rectangle 38">
                  <a:extLst>
                    <a:ext uri="{FF2B5EF4-FFF2-40B4-BE49-F238E27FC236}">
                      <a16:creationId xmlns:a16="http://schemas.microsoft.com/office/drawing/2014/main" id="{227A6077-9F63-431E-A004-61FE97DF1A2A}"/>
                    </a:ext>
                  </a:extLst>
                </p:cNvPr>
                <p:cNvSpPr>
                  <a:spLocks noRot="1" noChangeAspect="1" noMove="1" noResize="1" noEditPoints="1" noAdjustHandles="1" noChangeArrowheads="1" noChangeShapeType="1" noTextEdit="1"/>
                </p:cNvSpPr>
                <p:nvPr/>
              </p:nvSpPr>
              <p:spPr>
                <a:xfrm>
                  <a:off x="8887195" y="5482038"/>
                  <a:ext cx="376449" cy="369332"/>
                </a:xfrm>
                <a:prstGeom prst="rect">
                  <a:avLst/>
                </a:prstGeom>
                <a:blipFill>
                  <a:blip r:embed="rId8"/>
                  <a:stretch>
                    <a:fillRect/>
                  </a:stretch>
                </a:blipFill>
              </p:spPr>
              <p:txBody>
                <a:bodyPr/>
                <a:lstStyle/>
                <a:p>
                  <a:r>
                    <a:rPr lang="nb-NO">
                      <a:noFill/>
                    </a:rPr>
                    <a:t> </a:t>
                  </a:r>
                </a:p>
              </p:txBody>
            </p:sp>
          </mc:Fallback>
        </mc:AlternateContent>
        <p:sp>
          <p:nvSpPr>
            <p:cNvPr id="40" name="TextBox 39">
              <a:extLst>
                <a:ext uri="{FF2B5EF4-FFF2-40B4-BE49-F238E27FC236}">
                  <a16:creationId xmlns:a16="http://schemas.microsoft.com/office/drawing/2014/main" id="{5D7C7248-36B0-4C7C-BD9A-32CCBE6A9E04}"/>
                </a:ext>
              </a:extLst>
            </p:cNvPr>
            <p:cNvSpPr txBox="1"/>
            <p:nvPr/>
          </p:nvSpPr>
          <p:spPr>
            <a:xfrm>
              <a:off x="10405205" y="5485368"/>
              <a:ext cx="684803" cy="369332"/>
            </a:xfrm>
            <a:prstGeom prst="rect">
              <a:avLst/>
            </a:prstGeom>
            <a:noFill/>
          </p:spPr>
          <p:txBody>
            <a:bodyPr wrap="none" rtlCol="0">
              <a:spAutoFit/>
            </a:bodyPr>
            <a:lstStyle/>
            <a:p>
              <a:r>
                <a:rPr lang="en-US" dirty="0"/>
                <a:t>Input</a:t>
              </a:r>
              <a:endParaRPr lang="nb-NO" dirty="0"/>
            </a:p>
          </p:txBody>
        </p:sp>
        <p:sp>
          <p:nvSpPr>
            <p:cNvPr id="41" name="TextBox 40">
              <a:extLst>
                <a:ext uri="{FF2B5EF4-FFF2-40B4-BE49-F238E27FC236}">
                  <a16:creationId xmlns:a16="http://schemas.microsoft.com/office/drawing/2014/main" id="{A29502AD-6F88-4FBF-8477-76CF7AF2DD20}"/>
                </a:ext>
              </a:extLst>
            </p:cNvPr>
            <p:cNvSpPr txBox="1"/>
            <p:nvPr/>
          </p:nvSpPr>
          <p:spPr>
            <a:xfrm>
              <a:off x="7318563" y="2447808"/>
              <a:ext cx="1241237" cy="369332"/>
            </a:xfrm>
            <a:prstGeom prst="rect">
              <a:avLst/>
            </a:prstGeom>
            <a:noFill/>
          </p:spPr>
          <p:txBody>
            <a:bodyPr wrap="none" rtlCol="0">
              <a:spAutoFit/>
            </a:bodyPr>
            <a:lstStyle/>
            <a:p>
              <a:r>
                <a:rPr lang="en-US" dirty="0"/>
                <a:t>Constraints</a:t>
              </a:r>
              <a:endParaRPr lang="nb-NO" dirty="0"/>
            </a:p>
          </p:txBody>
        </p:sp>
      </p:grpSp>
      <p:sp>
        <p:nvSpPr>
          <p:cNvPr id="44" name="Rectangle: Rounded Corners 43">
            <a:extLst>
              <a:ext uri="{FF2B5EF4-FFF2-40B4-BE49-F238E27FC236}">
                <a16:creationId xmlns:a16="http://schemas.microsoft.com/office/drawing/2014/main" id="{C6351C60-0F83-4427-85FB-97CFDD005567}"/>
              </a:ext>
            </a:extLst>
          </p:cNvPr>
          <p:cNvSpPr/>
          <p:nvPr/>
        </p:nvSpPr>
        <p:spPr>
          <a:xfrm>
            <a:off x="678374" y="5969635"/>
            <a:ext cx="11087473" cy="787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and constraint gradients are modified to match   		Plant and model optimum coincide</a:t>
            </a:r>
            <a:endParaRPr lang="nb-NO" dirty="0"/>
          </a:p>
        </p:txBody>
      </p:sp>
      <p:sp>
        <p:nvSpPr>
          <p:cNvPr id="45" name="Arrow: Right 44">
            <a:extLst>
              <a:ext uri="{FF2B5EF4-FFF2-40B4-BE49-F238E27FC236}">
                <a16:creationId xmlns:a16="http://schemas.microsoft.com/office/drawing/2014/main" id="{26630F17-C395-4CB6-9AE4-8A2D375E3D1F}"/>
              </a:ext>
            </a:extLst>
          </p:cNvPr>
          <p:cNvSpPr/>
          <p:nvPr/>
        </p:nvSpPr>
        <p:spPr>
          <a:xfrm>
            <a:off x="6427298" y="6270784"/>
            <a:ext cx="1207827" cy="19168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883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C495-FA0E-4D13-BA1C-C3E22E235DC2}"/>
              </a:ext>
            </a:extLst>
          </p:cNvPr>
          <p:cNvSpPr>
            <a:spLocks noGrp="1"/>
          </p:cNvSpPr>
          <p:nvPr>
            <p:ph type="title"/>
          </p:nvPr>
        </p:nvSpPr>
        <p:spPr/>
        <p:txBody>
          <a:bodyPr/>
          <a:lstStyle/>
          <a:p>
            <a:r>
              <a:rPr lang="en-US" dirty="0"/>
              <a:t>How to compute modifiers</a:t>
            </a:r>
            <a:endParaRPr lang="nb-N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5BA47A-B6F4-407B-81E1-007335F13F31}"/>
                  </a:ext>
                </a:extLst>
              </p:cNvPr>
              <p:cNvSpPr>
                <a:spLocks noGrp="1"/>
              </p:cNvSpPr>
              <p:nvPr>
                <p:ph sz="half" idx="1"/>
              </p:nvPr>
            </p:nvSpPr>
            <p:spPr/>
            <p:txBody>
              <a:bodyPr>
                <a:normAutofit fontScale="92500" lnSpcReduction="10000"/>
              </a:bodyPr>
              <a:lstStyle/>
              <a:p>
                <a:r>
                  <a:rPr lang="en-US" dirty="0"/>
                  <a:t>Zero order modifiers</a:t>
                </a:r>
              </a:p>
              <a:p>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𝐽</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𝑝</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r>
                        <a:rPr lang="en-US" b="0" i="1" smtClean="0">
                          <a:latin typeface="Cambria Math" panose="02040503050406030204" pitchFamily="18" charset="0"/>
                        </a:rPr>
                        <m:t>𝐽</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oMath>
                  </m:oMathPara>
                </a14:m>
                <a:endParaRPr lang="en-US" b="0" dirty="0"/>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𝑔</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𝑔</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r>
                        <a:rPr lang="en-US" b="0" i="1" smtClean="0">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𝑢</m:t>
                          </m:r>
                        </m:e>
                      </m:d>
                    </m:oMath>
                  </m:oMathPara>
                </a14:m>
                <a:endParaRPr lang="en-US" b="0" dirty="0"/>
              </a:p>
              <a:p>
                <a:pPr marL="0" indent="0">
                  <a:buNone/>
                </a:pPr>
                <a:endParaRPr lang="en-US" dirty="0"/>
              </a:p>
              <a:p>
                <a:pPr marL="0" indent="0">
                  <a:buNone/>
                </a:pPr>
                <a:r>
                  <a:rPr lang="en-US" dirty="0"/>
                  <a:t>First order modifiers</a:t>
                </a:r>
              </a:p>
              <a:p>
                <a:pPr marL="0" indent="0">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sSup>
                            <m:sSupPr>
                              <m:ctrlPr>
                                <a:rPr lang="en-US" i="1">
                                  <a:latin typeface="Cambria Math" panose="02040503050406030204" pitchFamily="18" charset="0"/>
                                </a:rPr>
                              </m:ctrlPr>
                            </m:sSupPr>
                            <m:e>
                              <m:r>
                                <a:rPr lang="en-US" b="0" i="1" smtClean="0">
                                  <a:latin typeface="Cambria Math" panose="02040503050406030204" pitchFamily="18" charset="0"/>
                                </a:rPr>
                                <m:t>𝜆</m:t>
                              </m:r>
                              <m:r>
                                <a:rPr lang="nb-NO" b="0" i="1" smtClean="0">
                                  <a:latin typeface="Cambria Math" panose="02040503050406030204" pitchFamily="18" charset="0"/>
                                </a:rPr>
                                <m:t> </m:t>
                              </m:r>
                            </m:e>
                            <m:sup>
                              <m:r>
                                <a:rPr lang="en-US" i="1">
                                  <a:latin typeface="Cambria Math" panose="02040503050406030204" pitchFamily="18" charset="0"/>
                                </a:rPr>
                                <m:t>𝐽</m:t>
                              </m:r>
                            </m:sup>
                          </m:sSup>
                        </m:e>
                        <m:sup>
                          <m:r>
                            <a:rPr lang="en-US" b="0" i="1" smtClean="0">
                              <a:latin typeface="Cambria Math" panose="02040503050406030204" pitchFamily="18" charset="0"/>
                            </a:rPr>
                            <m:t>𝑇</m:t>
                          </m:r>
                        </m:sup>
                      </m:sSup>
                      <m:r>
                        <a:rPr lang="en-US" b="0" i="1"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𝐽</m:t>
                              </m:r>
                            </m:e>
                            <m:sub>
                              <m:r>
                                <a:rPr lang="en-US" i="1">
                                  <a:latin typeface="Cambria Math" panose="02040503050406030204" pitchFamily="18" charset="0"/>
                                </a:rPr>
                                <m:t>𝑝</m:t>
                              </m:r>
                            </m:sub>
                          </m:sSub>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𝑢</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𝐽</m:t>
                          </m:r>
                          <m:d>
                            <m:dPr>
                              <m:ctrlPr>
                                <a:rPr lang="en-US" i="1">
                                  <a:latin typeface="Cambria Math" panose="02040503050406030204" pitchFamily="18" charset="0"/>
                                </a:rPr>
                              </m:ctrlPr>
                            </m:dPr>
                            <m:e>
                              <m:r>
                                <a:rPr lang="en-US" i="1">
                                  <a:latin typeface="Cambria Math" panose="02040503050406030204" pitchFamily="18" charset="0"/>
                                </a:rPr>
                                <m:t>𝑢</m:t>
                              </m:r>
                            </m:e>
                          </m:d>
                        </m:num>
                        <m:den>
                          <m:r>
                            <a:rPr lang="en-US" i="1">
                              <a:latin typeface="Cambria Math" panose="02040503050406030204" pitchFamily="18" charset="0"/>
                            </a:rPr>
                            <m:t>𝜕</m:t>
                          </m:r>
                          <m:r>
                            <a:rPr lang="en-US" i="1">
                              <a:latin typeface="Cambria Math" panose="02040503050406030204" pitchFamily="18" charset="0"/>
                            </a:rPr>
                            <m:t>𝑢</m:t>
                          </m:r>
                        </m:den>
                      </m:f>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r>
                                <a:rPr lang="en-US" i="1">
                                  <a:latin typeface="Cambria Math" panose="02040503050406030204" pitchFamily="18" charset="0"/>
                                </a:rPr>
                                <m:t>𝜆</m:t>
                              </m:r>
                              <m:r>
                                <a:rPr lang="nb-NO" i="1">
                                  <a:latin typeface="Cambria Math" panose="02040503050406030204" pitchFamily="18" charset="0"/>
                                </a:rPr>
                                <m:t> </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sup>
                          </m:sSup>
                        </m:e>
                        <m:sup>
                          <m:r>
                            <a:rPr lang="en-US" i="1">
                              <a:latin typeface="Cambria Math" panose="02040503050406030204" pitchFamily="18" charset="0"/>
                            </a:rPr>
                            <m:t>𝑇</m:t>
                          </m:r>
                        </m:sup>
                      </m:sSup>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𝑔</m:t>
                              </m:r>
                            </m:e>
                            <m:sub>
                              <m:r>
                                <a:rPr lang="en-US" i="1">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𝑢</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num>
                        <m:den>
                          <m:r>
                            <a:rPr lang="en-US" i="1">
                              <a:latin typeface="Cambria Math" panose="02040503050406030204" pitchFamily="18" charset="0"/>
                            </a:rPr>
                            <m:t>𝜕</m:t>
                          </m:r>
                          <m:r>
                            <a:rPr lang="en-US" i="1">
                              <a:latin typeface="Cambria Math" panose="02040503050406030204" pitchFamily="18" charset="0"/>
                            </a:rPr>
                            <m:t>𝑢</m:t>
                          </m:r>
                        </m:den>
                      </m:f>
                    </m:oMath>
                  </m:oMathPara>
                </a14:m>
                <a:endParaRPr lang="en-US" dirty="0"/>
              </a:p>
              <a:p>
                <a:pPr marL="0" indent="0">
                  <a:buNone/>
                </a:pPr>
                <a:endParaRPr lang="en-US" dirty="0"/>
              </a:p>
              <a:p>
                <a:endParaRPr lang="nb-NO" dirty="0"/>
              </a:p>
            </p:txBody>
          </p:sp>
        </mc:Choice>
        <mc:Fallback xmlns="">
          <p:sp>
            <p:nvSpPr>
              <p:cNvPr id="3" name="Content Placeholder 2">
                <a:extLst>
                  <a:ext uri="{FF2B5EF4-FFF2-40B4-BE49-F238E27FC236}">
                    <a16:creationId xmlns:a16="http://schemas.microsoft.com/office/drawing/2014/main" id="{535BA47A-B6F4-407B-81E1-007335F13F31}"/>
                  </a:ext>
                </a:extLst>
              </p:cNvPr>
              <p:cNvSpPr>
                <a:spLocks noGrp="1" noRot="1" noChangeAspect="1" noMove="1" noResize="1" noEditPoints="1" noAdjustHandles="1" noChangeArrowheads="1" noChangeShapeType="1" noTextEdit="1"/>
              </p:cNvSpPr>
              <p:nvPr>
                <p:ph sz="half" idx="1"/>
              </p:nvPr>
            </p:nvSpPr>
            <p:spPr>
              <a:blipFill>
                <a:blip r:embed="rId2"/>
                <a:stretch>
                  <a:fillRect l="-2118" t="-2801"/>
                </a:stretch>
              </a:blipFill>
            </p:spPr>
            <p:txBody>
              <a:bodyPr/>
              <a:lstStyle/>
              <a:p>
                <a:r>
                  <a:rPr lang="nb-NO">
                    <a:noFill/>
                  </a:rPr>
                  <a:t> </a:t>
                </a:r>
              </a:p>
            </p:txBody>
          </p:sp>
        </mc:Fallback>
      </mc:AlternateContent>
      <p:pic>
        <p:nvPicPr>
          <p:cNvPr id="6" name="Picture 5">
            <a:extLst>
              <a:ext uri="{FF2B5EF4-FFF2-40B4-BE49-F238E27FC236}">
                <a16:creationId xmlns:a16="http://schemas.microsoft.com/office/drawing/2014/main" id="{035EBF1C-825A-41AF-9BF2-0B8E654D0B5A}"/>
              </a:ext>
            </a:extLst>
          </p:cNvPr>
          <p:cNvPicPr>
            <a:picLocks noChangeAspect="1"/>
          </p:cNvPicPr>
          <p:nvPr/>
        </p:nvPicPr>
        <p:blipFill>
          <a:blip r:embed="rId3"/>
          <a:stretch>
            <a:fillRect/>
          </a:stretch>
        </p:blipFill>
        <p:spPr>
          <a:xfrm>
            <a:off x="7564004" y="681037"/>
            <a:ext cx="4065427" cy="2699406"/>
          </a:xfrm>
          <a:prstGeom prst="rect">
            <a:avLst/>
          </a:prstGeom>
        </p:spPr>
      </p:pic>
      <p:sp>
        <p:nvSpPr>
          <p:cNvPr id="9" name="Content Placeholder 8">
            <a:extLst>
              <a:ext uri="{FF2B5EF4-FFF2-40B4-BE49-F238E27FC236}">
                <a16:creationId xmlns:a16="http://schemas.microsoft.com/office/drawing/2014/main" id="{BAE95EFF-ADBC-43FD-AE3B-ECD66DEBF6C3}"/>
              </a:ext>
            </a:extLst>
          </p:cNvPr>
          <p:cNvSpPr>
            <a:spLocks noGrp="1"/>
          </p:cNvSpPr>
          <p:nvPr>
            <p:ph sz="half" idx="2"/>
          </p:nvPr>
        </p:nvSpPr>
        <p:spPr>
          <a:xfrm>
            <a:off x="6881090" y="5089237"/>
            <a:ext cx="4675909" cy="1586490"/>
          </a:xfrm>
        </p:spPr>
        <p:txBody>
          <a:bodyPr>
            <a:normAutofit fontScale="92500" lnSpcReduction="10000"/>
          </a:bodyPr>
          <a:lstStyle/>
          <a:p>
            <a:pPr marL="0" indent="0">
              <a:buNone/>
            </a:pPr>
            <a:r>
              <a:rPr lang="en-US" dirty="0">
                <a:solidFill>
                  <a:srgbClr val="FF0000"/>
                </a:solidFill>
              </a:rPr>
              <a:t>Gradients from real plant</a:t>
            </a:r>
            <a:endParaRPr lang="nb-NO" dirty="0">
              <a:solidFill>
                <a:srgbClr val="FF0000"/>
              </a:solidFill>
            </a:endParaRPr>
          </a:p>
        </p:txBody>
      </p:sp>
      <p:grpSp>
        <p:nvGrpSpPr>
          <p:cNvPr id="16" name="Group 15">
            <a:extLst>
              <a:ext uri="{FF2B5EF4-FFF2-40B4-BE49-F238E27FC236}">
                <a16:creationId xmlns:a16="http://schemas.microsoft.com/office/drawing/2014/main" id="{1953569B-EA5C-4C60-841E-01DC920EF116}"/>
              </a:ext>
            </a:extLst>
          </p:cNvPr>
          <p:cNvGrpSpPr/>
          <p:nvPr/>
        </p:nvGrpSpPr>
        <p:grpSpPr>
          <a:xfrm>
            <a:off x="2798618" y="3429000"/>
            <a:ext cx="3999346" cy="1898072"/>
            <a:chOff x="2798618" y="3429000"/>
            <a:chExt cx="3999346" cy="1898072"/>
          </a:xfrm>
        </p:grpSpPr>
        <p:grpSp>
          <p:nvGrpSpPr>
            <p:cNvPr id="15" name="Group 14">
              <a:extLst>
                <a:ext uri="{FF2B5EF4-FFF2-40B4-BE49-F238E27FC236}">
                  <a16:creationId xmlns:a16="http://schemas.microsoft.com/office/drawing/2014/main" id="{512B5C1F-A4F4-41E3-ACB9-DF71CF216C60}"/>
                </a:ext>
              </a:extLst>
            </p:cNvPr>
            <p:cNvGrpSpPr/>
            <p:nvPr/>
          </p:nvGrpSpPr>
          <p:grpSpPr>
            <a:xfrm>
              <a:off x="2798618" y="3429000"/>
              <a:ext cx="1071418" cy="1898072"/>
              <a:chOff x="2798618" y="3429000"/>
              <a:chExt cx="1071418" cy="1898072"/>
            </a:xfrm>
          </p:grpSpPr>
          <p:sp>
            <p:nvSpPr>
              <p:cNvPr id="5" name="Oval 4">
                <a:extLst>
                  <a:ext uri="{FF2B5EF4-FFF2-40B4-BE49-F238E27FC236}">
                    <a16:creationId xmlns:a16="http://schemas.microsoft.com/office/drawing/2014/main" id="{778B1D81-72B0-4415-AA86-53D9CF724893}"/>
                  </a:ext>
                </a:extLst>
              </p:cNvPr>
              <p:cNvSpPr/>
              <p:nvPr/>
            </p:nvSpPr>
            <p:spPr>
              <a:xfrm>
                <a:off x="2798618" y="3429000"/>
                <a:ext cx="1071418" cy="949036"/>
              </a:xfrm>
              <a:prstGeom prst="ellipse">
                <a:avLst/>
              </a:prstGeom>
              <a:noFill/>
              <a:ln w="57150">
                <a:solidFill>
                  <a:srgbClr val="FD1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Oval 6">
                <a:extLst>
                  <a:ext uri="{FF2B5EF4-FFF2-40B4-BE49-F238E27FC236}">
                    <a16:creationId xmlns:a16="http://schemas.microsoft.com/office/drawing/2014/main" id="{1C8610F4-9229-4422-AE48-5E22C0F78A05}"/>
                  </a:ext>
                </a:extLst>
              </p:cNvPr>
              <p:cNvSpPr/>
              <p:nvPr/>
            </p:nvSpPr>
            <p:spPr>
              <a:xfrm>
                <a:off x="2798618" y="4378036"/>
                <a:ext cx="1071418" cy="949036"/>
              </a:xfrm>
              <a:prstGeom prst="ellipse">
                <a:avLst/>
              </a:prstGeom>
              <a:noFill/>
              <a:ln w="57150">
                <a:solidFill>
                  <a:srgbClr val="FD1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cxnSp>
          <p:nvCxnSpPr>
            <p:cNvPr id="11" name="Straight Arrow Connector 10">
              <a:extLst>
                <a:ext uri="{FF2B5EF4-FFF2-40B4-BE49-F238E27FC236}">
                  <a16:creationId xmlns:a16="http://schemas.microsoft.com/office/drawing/2014/main" id="{67C59F3E-0845-450E-B541-2A2902EE07A6}"/>
                </a:ext>
              </a:extLst>
            </p:cNvPr>
            <p:cNvCxnSpPr/>
            <p:nvPr/>
          </p:nvCxnSpPr>
          <p:spPr>
            <a:xfrm flipH="1" flipV="1">
              <a:off x="3971636" y="4001294"/>
              <a:ext cx="2826328" cy="1087943"/>
            </a:xfrm>
            <a:prstGeom prst="straightConnector1">
              <a:avLst/>
            </a:prstGeom>
            <a:noFill/>
            <a:ln w="57150">
              <a:solidFill>
                <a:srgbClr val="FD1A19"/>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1AA9036C-BCB2-4E65-A342-2CAA67CF65ED}"/>
                </a:ext>
              </a:extLst>
            </p:cNvPr>
            <p:cNvCxnSpPr>
              <a:cxnSpLocks/>
            </p:cNvCxnSpPr>
            <p:nvPr/>
          </p:nvCxnSpPr>
          <p:spPr>
            <a:xfrm flipH="1" flipV="1">
              <a:off x="3953162" y="4941456"/>
              <a:ext cx="2844802" cy="282718"/>
            </a:xfrm>
            <a:prstGeom prst="straightConnector1">
              <a:avLst/>
            </a:prstGeom>
            <a:noFill/>
            <a:ln w="57150">
              <a:solidFill>
                <a:srgbClr val="FD1A19"/>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61230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AAA6-69E4-456D-B7BC-98DAF304CCCE}"/>
              </a:ext>
            </a:extLst>
          </p:cNvPr>
          <p:cNvSpPr>
            <a:spLocks noGrp="1"/>
          </p:cNvSpPr>
          <p:nvPr>
            <p:ph type="title"/>
          </p:nvPr>
        </p:nvSpPr>
        <p:spPr>
          <a:xfrm>
            <a:off x="838199" y="69128"/>
            <a:ext cx="10515600" cy="1325563"/>
          </a:xfrm>
        </p:spPr>
        <p:txBody>
          <a:bodyPr/>
          <a:lstStyle/>
          <a:p>
            <a:r>
              <a:rPr lang="en-US" dirty="0"/>
              <a:t>Challenges</a:t>
            </a:r>
            <a:endParaRPr lang="nb-NO" dirty="0"/>
          </a:p>
        </p:txBody>
      </p:sp>
      <p:sp>
        <p:nvSpPr>
          <p:cNvPr id="3" name="Content Placeholder 2">
            <a:extLst>
              <a:ext uri="{FF2B5EF4-FFF2-40B4-BE49-F238E27FC236}">
                <a16:creationId xmlns:a16="http://schemas.microsoft.com/office/drawing/2014/main" id="{59B3D82D-F138-4424-8319-DE00E6389CA1}"/>
              </a:ext>
            </a:extLst>
          </p:cNvPr>
          <p:cNvSpPr>
            <a:spLocks noGrp="1"/>
          </p:cNvSpPr>
          <p:nvPr>
            <p:ph sz="half" idx="1"/>
          </p:nvPr>
        </p:nvSpPr>
        <p:spPr>
          <a:xfrm>
            <a:off x="838199" y="1394691"/>
            <a:ext cx="10068339" cy="4782272"/>
          </a:xfrm>
        </p:spPr>
        <p:txBody>
          <a:bodyPr>
            <a:normAutofit/>
          </a:bodyPr>
          <a:lstStyle/>
          <a:p>
            <a:r>
              <a:rPr lang="en-US" sz="3500" dirty="0"/>
              <a:t>Finding gradients of the plant</a:t>
            </a:r>
          </a:p>
          <a:p>
            <a:endParaRPr lang="en-US" dirty="0"/>
          </a:p>
          <a:p>
            <a:r>
              <a:rPr lang="en-US" dirty="0"/>
              <a:t>Requires excitation</a:t>
            </a:r>
          </a:p>
          <a:p>
            <a:pPr lvl="1"/>
            <a:r>
              <a:rPr lang="en-US" dirty="0"/>
              <a:t>Finite differences (Marchetti et al. 2009),</a:t>
            </a:r>
          </a:p>
          <a:p>
            <a:pPr lvl="2"/>
            <a:r>
              <a:rPr lang="en-US" dirty="0"/>
              <a:t>Experiments and past points</a:t>
            </a:r>
          </a:p>
          <a:p>
            <a:pPr lvl="1"/>
            <a:r>
              <a:rPr lang="en-US" dirty="0" err="1"/>
              <a:t>Broydens</a:t>
            </a:r>
            <a:r>
              <a:rPr lang="en-US" dirty="0"/>
              <a:t> method</a:t>
            </a:r>
          </a:p>
          <a:p>
            <a:pPr lvl="1"/>
            <a:r>
              <a:rPr lang="en-US" dirty="0"/>
              <a:t>Gradients from fitted surface (Gao et al 2016, Matias, J.</a:t>
            </a:r>
            <a:r>
              <a:rPr lang="nb-NO" dirty="0"/>
              <a:t> 2019</a:t>
            </a:r>
            <a:r>
              <a:rPr lang="en-US" dirty="0"/>
              <a:t>)</a:t>
            </a:r>
          </a:p>
          <a:p>
            <a:pPr lvl="1"/>
            <a:r>
              <a:rPr lang="en-US" dirty="0"/>
              <a:t>Dynamic model identification (using transient data)</a:t>
            </a:r>
          </a:p>
          <a:p>
            <a:pPr lvl="1"/>
            <a:r>
              <a:rPr lang="en-US" dirty="0"/>
              <a:t>Parallel units (Srinivasan 2007)</a:t>
            </a:r>
          </a:p>
          <a:p>
            <a:pPr lvl="1"/>
            <a:endParaRPr lang="nb-NO" dirty="0"/>
          </a:p>
        </p:txBody>
      </p:sp>
    </p:spTree>
    <p:extLst>
      <p:ext uri="{BB962C8B-B14F-4D97-AF65-F5344CB8AC3E}">
        <p14:creationId xmlns:p14="http://schemas.microsoft.com/office/powerpoint/2010/main" val="38012738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D877-CCC0-4A64-B208-3119B335A678}"/>
              </a:ext>
            </a:extLst>
          </p:cNvPr>
          <p:cNvSpPr>
            <a:spLocks noGrp="1"/>
          </p:cNvSpPr>
          <p:nvPr>
            <p:ph type="title"/>
          </p:nvPr>
        </p:nvSpPr>
        <p:spPr/>
        <p:txBody>
          <a:bodyPr/>
          <a:lstStyle/>
          <a:p>
            <a:r>
              <a:rPr lang="en-US" dirty="0"/>
              <a:t>Case Study</a:t>
            </a:r>
            <a:endParaRPr lang="nb-NO" dirty="0"/>
          </a:p>
        </p:txBody>
      </p:sp>
      <p:sp>
        <p:nvSpPr>
          <p:cNvPr id="3" name="Content Placeholder 2">
            <a:extLst>
              <a:ext uri="{FF2B5EF4-FFF2-40B4-BE49-F238E27FC236}">
                <a16:creationId xmlns:a16="http://schemas.microsoft.com/office/drawing/2014/main" id="{AB82E746-8508-453B-AB7B-A52B04DF6BFF}"/>
              </a:ext>
            </a:extLst>
          </p:cNvPr>
          <p:cNvSpPr>
            <a:spLocks noGrp="1"/>
          </p:cNvSpPr>
          <p:nvPr>
            <p:ph sz="half" idx="1"/>
          </p:nvPr>
        </p:nvSpPr>
        <p:spPr>
          <a:xfrm>
            <a:off x="838200" y="1510748"/>
            <a:ext cx="5181600" cy="4666215"/>
          </a:xfrm>
        </p:spPr>
        <p:txBody>
          <a:bodyPr/>
          <a:lstStyle/>
          <a:p>
            <a:r>
              <a:rPr lang="en-US" dirty="0"/>
              <a:t>Gas lifted oil well</a:t>
            </a:r>
            <a:endParaRPr lang="nb-NO"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770ECF5-580D-4C47-8841-AE25889D9E5A}"/>
                  </a:ext>
                </a:extLst>
              </p:cNvPr>
              <p:cNvSpPr>
                <a:spLocks noGrp="1"/>
              </p:cNvSpPr>
              <p:nvPr>
                <p:ph sz="half" idx="2"/>
              </p:nvPr>
            </p:nvSpPr>
            <p:spPr/>
            <p:txBody>
              <a:bodyPr/>
              <a:lstStyle/>
              <a:p>
                <a:r>
                  <a:rPr lang="en-US" dirty="0"/>
                  <a:t>2Degrees of freedom</a:t>
                </a:r>
              </a:p>
              <a:p>
                <a14:m>
                  <m:oMath xmlns:m="http://schemas.openxmlformats.org/officeDocument/2006/math">
                    <m:r>
                      <a:rPr lang="en-US" b="0" i="1" smtClean="0">
                        <a:latin typeface="Cambria Math" panose="02040503050406030204" pitchFamily="18" charset="0"/>
                      </a:rPr>
                      <m:t>𝑢</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𝑔𝑙</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𝑔𝑙</m:t>
                                </m:r>
                                <m:r>
                                  <a:rPr lang="en-US" b="0" i="1" smtClean="0">
                                    <a:latin typeface="Cambria Math" panose="02040503050406030204" pitchFamily="18" charset="0"/>
                                  </a:rPr>
                                  <m:t>2</m:t>
                                </m:r>
                              </m:sub>
                            </m:sSub>
                          </m:e>
                        </m:d>
                      </m:e>
                      <m:sup>
                        <m:r>
                          <a:rPr lang="en-US" b="0" i="1" smtClean="0">
                            <a:latin typeface="Cambria Math" panose="02040503050406030204" pitchFamily="18" charset="0"/>
                          </a:rPr>
                          <m:t>𝑇</m:t>
                        </m:r>
                      </m:sup>
                    </m:sSup>
                  </m:oMath>
                </a14:m>
                <a:endParaRPr lang="en-US" dirty="0"/>
              </a:p>
              <a:p>
                <a:r>
                  <a:rPr lang="en-US" dirty="0"/>
                  <a:t>Constraints: </a:t>
                </a:r>
              </a:p>
              <a:p>
                <a:pPr lvl="1"/>
                <a:r>
                  <a:rPr lang="en-US" dirty="0"/>
                  <a:t>Max gas lift for each well</a:t>
                </a:r>
              </a:p>
              <a:p>
                <a:pPr lvl="1"/>
                <a:r>
                  <a:rPr lang="en-US" dirty="0"/>
                  <a:t>Max total gas handling capacity</a:t>
                </a:r>
              </a:p>
              <a:p>
                <a:r>
                  <a:rPr lang="en-US" dirty="0"/>
                  <a:t>Objective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𝑜</m:t>
                          </m:r>
                        </m:sub>
                        <m:sup>
                          <m:r>
                            <a:rPr lang="en-US" b="0" i="1" smtClean="0">
                              <a:latin typeface="Cambria Math" panose="02040503050406030204" pitchFamily="18" charset="0"/>
                            </a:rPr>
                            <m:t>𝑡𝑜𝑡</m:t>
                          </m:r>
                        </m:sup>
                      </m:sSubSup>
                      <m:r>
                        <a:rPr lang="en-US" b="0" i="1" smtClean="0">
                          <a:latin typeface="Cambria Math" panose="02040503050406030204" pitchFamily="18" charset="0"/>
                        </a:rPr>
                        <m:t>−0.5(</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𝑔</m:t>
                          </m:r>
                          <m:r>
                            <a:rPr lang="en-US" b="0" i="1" smtClean="0">
                              <a:latin typeface="Cambria Math" panose="02040503050406030204" pitchFamily="18" charset="0"/>
                            </a:rPr>
                            <m:t>1</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𝑔</m:t>
                          </m:r>
                          <m:r>
                            <a:rPr lang="en-US" b="0" i="1" smtClean="0">
                              <a:latin typeface="Cambria Math" panose="02040503050406030204" pitchFamily="18" charset="0"/>
                            </a:rPr>
                            <m:t>2</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oMath>
                  </m:oMathPara>
                </a14:m>
                <a:endParaRPr lang="en-US" dirty="0"/>
              </a:p>
              <a:p>
                <a:pPr marL="457200" lvl="1" indent="0">
                  <a:buNone/>
                </a:pPr>
                <a:endParaRPr lang="en-US" dirty="0"/>
              </a:p>
              <a:p>
                <a:endParaRPr lang="nb-NO" dirty="0"/>
              </a:p>
            </p:txBody>
          </p:sp>
        </mc:Choice>
        <mc:Fallback xmlns="">
          <p:sp>
            <p:nvSpPr>
              <p:cNvPr id="4" name="Content Placeholder 3">
                <a:extLst>
                  <a:ext uri="{FF2B5EF4-FFF2-40B4-BE49-F238E27FC236}">
                    <a16:creationId xmlns:a16="http://schemas.microsoft.com/office/drawing/2014/main" id="{5770ECF5-580D-4C47-8841-AE25889D9E5A}"/>
                  </a:ext>
                </a:extLst>
              </p:cNvPr>
              <p:cNvSpPr>
                <a:spLocks noGrp="1" noRot="1" noChangeAspect="1" noMove="1" noResize="1" noEditPoints="1" noAdjustHandles="1" noChangeArrowheads="1" noChangeShapeType="1" noTextEdit="1"/>
              </p:cNvSpPr>
              <p:nvPr>
                <p:ph sz="half" idx="2"/>
              </p:nvPr>
            </p:nvSpPr>
            <p:spPr>
              <a:blipFill>
                <a:blip r:embed="rId2"/>
                <a:stretch>
                  <a:fillRect l="-2118" t="-2241"/>
                </a:stretch>
              </a:blipFill>
            </p:spPr>
            <p:txBody>
              <a:bodyPr/>
              <a:lstStyle/>
              <a:p>
                <a:r>
                  <a:rPr lang="nb-NO">
                    <a:noFill/>
                  </a:rPr>
                  <a:t> </a:t>
                </a:r>
              </a:p>
            </p:txBody>
          </p:sp>
        </mc:Fallback>
      </mc:AlternateContent>
      <p:pic>
        <p:nvPicPr>
          <p:cNvPr id="5" name="Picture 4">
            <a:extLst>
              <a:ext uri="{FF2B5EF4-FFF2-40B4-BE49-F238E27FC236}">
                <a16:creationId xmlns:a16="http://schemas.microsoft.com/office/drawing/2014/main" id="{48C2537C-4FF9-4883-A6A5-40D9F968D568}"/>
              </a:ext>
            </a:extLst>
          </p:cNvPr>
          <p:cNvPicPr>
            <a:picLocks noChangeAspect="1"/>
          </p:cNvPicPr>
          <p:nvPr/>
        </p:nvPicPr>
        <p:blipFill>
          <a:blip r:embed="rId3"/>
          <a:stretch>
            <a:fillRect/>
          </a:stretch>
        </p:blipFill>
        <p:spPr>
          <a:xfrm>
            <a:off x="1087125" y="2035659"/>
            <a:ext cx="4080921" cy="4141304"/>
          </a:xfrm>
          <a:prstGeom prst="rect">
            <a:avLst/>
          </a:prstGeom>
        </p:spPr>
      </p:pic>
    </p:spTree>
    <p:extLst>
      <p:ext uri="{BB962C8B-B14F-4D97-AF65-F5344CB8AC3E}">
        <p14:creationId xmlns:p14="http://schemas.microsoft.com/office/powerpoint/2010/main" val="3992569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55A3-647A-471F-BF35-0BA5B9769673}"/>
              </a:ext>
            </a:extLst>
          </p:cNvPr>
          <p:cNvSpPr>
            <a:spLocks noGrp="1"/>
          </p:cNvSpPr>
          <p:nvPr>
            <p:ph type="title"/>
          </p:nvPr>
        </p:nvSpPr>
        <p:spPr>
          <a:xfrm>
            <a:off x="838200" y="18255"/>
            <a:ext cx="10515600" cy="1325563"/>
          </a:xfrm>
        </p:spPr>
        <p:txBody>
          <a:bodyPr/>
          <a:lstStyle/>
          <a:p>
            <a:r>
              <a:rPr lang="en-US" dirty="0"/>
              <a:t>Case Study – Plant-model mismatch</a:t>
            </a:r>
            <a:endParaRPr lang="nb-NO" dirty="0"/>
          </a:p>
        </p:txBody>
      </p:sp>
      <p:sp>
        <p:nvSpPr>
          <p:cNvPr id="3" name="Content Placeholder 2">
            <a:extLst>
              <a:ext uri="{FF2B5EF4-FFF2-40B4-BE49-F238E27FC236}">
                <a16:creationId xmlns:a16="http://schemas.microsoft.com/office/drawing/2014/main" id="{10BEF836-2B08-495C-B971-B8A412789EF0}"/>
              </a:ext>
            </a:extLst>
          </p:cNvPr>
          <p:cNvSpPr>
            <a:spLocks noGrp="1"/>
          </p:cNvSpPr>
          <p:nvPr>
            <p:ph sz="half" idx="1"/>
          </p:nvPr>
        </p:nvSpPr>
        <p:spPr>
          <a:xfrm>
            <a:off x="838200" y="5740323"/>
            <a:ext cx="8292152" cy="1325563"/>
          </a:xfrm>
        </p:spPr>
        <p:txBody>
          <a:bodyPr/>
          <a:lstStyle/>
          <a:p>
            <a:r>
              <a:rPr lang="en-US" dirty="0"/>
              <a:t>Blue dashed line: max gas constraint</a:t>
            </a:r>
          </a:p>
          <a:p>
            <a:r>
              <a:rPr lang="en-US" dirty="0"/>
              <a:t>Black dashed line: max individual gas flow rate</a:t>
            </a:r>
          </a:p>
          <a:p>
            <a:endParaRPr lang="nb-NO" dirty="0"/>
          </a:p>
        </p:txBody>
      </p:sp>
      <p:grpSp>
        <p:nvGrpSpPr>
          <p:cNvPr id="9" name="Group 8">
            <a:extLst>
              <a:ext uri="{FF2B5EF4-FFF2-40B4-BE49-F238E27FC236}">
                <a16:creationId xmlns:a16="http://schemas.microsoft.com/office/drawing/2014/main" id="{0276E38C-C968-4A31-9CEE-A06FF58E7D87}"/>
              </a:ext>
            </a:extLst>
          </p:cNvPr>
          <p:cNvGrpSpPr/>
          <p:nvPr/>
        </p:nvGrpSpPr>
        <p:grpSpPr>
          <a:xfrm>
            <a:off x="0" y="1237090"/>
            <a:ext cx="11673385" cy="4609962"/>
            <a:chOff x="0" y="905699"/>
            <a:chExt cx="11673385" cy="4609962"/>
          </a:xfrm>
        </p:grpSpPr>
        <p:pic>
          <p:nvPicPr>
            <p:cNvPr id="5" name="Picture 4">
              <a:extLst>
                <a:ext uri="{FF2B5EF4-FFF2-40B4-BE49-F238E27FC236}">
                  <a16:creationId xmlns:a16="http://schemas.microsoft.com/office/drawing/2014/main" id="{7FDCCE1B-2775-4734-9A1B-AFB245CE3B77}"/>
                </a:ext>
              </a:extLst>
            </p:cNvPr>
            <p:cNvPicPr>
              <a:picLocks noChangeAspect="1"/>
            </p:cNvPicPr>
            <p:nvPr/>
          </p:nvPicPr>
          <p:blipFill>
            <a:blip r:embed="rId2"/>
            <a:stretch>
              <a:fillRect/>
            </a:stretch>
          </p:blipFill>
          <p:spPr>
            <a:xfrm>
              <a:off x="0" y="905699"/>
              <a:ext cx="11673385" cy="4609962"/>
            </a:xfrm>
            <a:prstGeom prst="rect">
              <a:avLst/>
            </a:prstGeom>
          </p:spPr>
        </p:pic>
        <p:sp>
          <p:nvSpPr>
            <p:cNvPr id="6" name="Rectangle: Single Corner Snipped 5">
              <a:extLst>
                <a:ext uri="{FF2B5EF4-FFF2-40B4-BE49-F238E27FC236}">
                  <a16:creationId xmlns:a16="http://schemas.microsoft.com/office/drawing/2014/main" id="{4D51296E-E7C5-414F-8E4A-EBD1F12B9F14}"/>
                </a:ext>
              </a:extLst>
            </p:cNvPr>
            <p:cNvSpPr/>
            <p:nvPr/>
          </p:nvSpPr>
          <p:spPr>
            <a:xfrm>
              <a:off x="914400" y="2634018"/>
              <a:ext cx="2688609" cy="2135875"/>
            </a:xfrm>
            <a:custGeom>
              <a:avLst/>
              <a:gdLst>
                <a:gd name="connsiteX0" fmla="*/ 0 w 2688609"/>
                <a:gd name="connsiteY0" fmla="*/ 0 h 2135875"/>
                <a:gd name="connsiteX1" fmla="*/ 1684363 w 2688609"/>
                <a:gd name="connsiteY1" fmla="*/ 0 h 2135875"/>
                <a:gd name="connsiteX2" fmla="*/ 2688609 w 2688609"/>
                <a:gd name="connsiteY2" fmla="*/ 1004246 h 2135875"/>
                <a:gd name="connsiteX3" fmla="*/ 2688609 w 2688609"/>
                <a:gd name="connsiteY3" fmla="*/ 2135875 h 2135875"/>
                <a:gd name="connsiteX4" fmla="*/ 0 w 2688609"/>
                <a:gd name="connsiteY4" fmla="*/ 2135875 h 2135875"/>
                <a:gd name="connsiteX5" fmla="*/ 0 w 2688609"/>
                <a:gd name="connsiteY5" fmla="*/ 0 h 2135875"/>
                <a:gd name="connsiteX0" fmla="*/ 0 w 2688609"/>
                <a:gd name="connsiteY0" fmla="*/ 0 h 2135875"/>
                <a:gd name="connsiteX1" fmla="*/ 1493294 w 2688609"/>
                <a:gd name="connsiteY1" fmla="*/ 6824 h 2135875"/>
                <a:gd name="connsiteX2" fmla="*/ 2688609 w 2688609"/>
                <a:gd name="connsiteY2" fmla="*/ 1004246 h 2135875"/>
                <a:gd name="connsiteX3" fmla="*/ 2688609 w 2688609"/>
                <a:gd name="connsiteY3" fmla="*/ 2135875 h 2135875"/>
                <a:gd name="connsiteX4" fmla="*/ 0 w 2688609"/>
                <a:gd name="connsiteY4" fmla="*/ 2135875 h 2135875"/>
                <a:gd name="connsiteX5" fmla="*/ 0 w 2688609"/>
                <a:gd name="connsiteY5" fmla="*/ 0 h 21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8609" h="2135875">
                  <a:moveTo>
                    <a:pt x="0" y="0"/>
                  </a:moveTo>
                  <a:lnTo>
                    <a:pt x="1493294" y="6824"/>
                  </a:lnTo>
                  <a:lnTo>
                    <a:pt x="2688609" y="1004246"/>
                  </a:lnTo>
                  <a:lnTo>
                    <a:pt x="2688609" y="2135875"/>
                  </a:lnTo>
                  <a:lnTo>
                    <a:pt x="0" y="2135875"/>
                  </a:lnTo>
                  <a:lnTo>
                    <a:pt x="0" y="0"/>
                  </a:lnTo>
                  <a:close/>
                </a:path>
              </a:pathLst>
            </a:cu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Single Corner Snipped 5">
              <a:extLst>
                <a:ext uri="{FF2B5EF4-FFF2-40B4-BE49-F238E27FC236}">
                  <a16:creationId xmlns:a16="http://schemas.microsoft.com/office/drawing/2014/main" id="{DAD84617-7D5E-41EC-ADD1-27BE00AFE3A4}"/>
                </a:ext>
              </a:extLst>
            </p:cNvPr>
            <p:cNvSpPr/>
            <p:nvPr/>
          </p:nvSpPr>
          <p:spPr>
            <a:xfrm>
              <a:off x="6725588" y="2638615"/>
              <a:ext cx="2696104" cy="2159531"/>
            </a:xfrm>
            <a:custGeom>
              <a:avLst/>
              <a:gdLst>
                <a:gd name="connsiteX0" fmla="*/ 0 w 2688609"/>
                <a:gd name="connsiteY0" fmla="*/ 0 h 2135875"/>
                <a:gd name="connsiteX1" fmla="*/ 1684363 w 2688609"/>
                <a:gd name="connsiteY1" fmla="*/ 0 h 2135875"/>
                <a:gd name="connsiteX2" fmla="*/ 2688609 w 2688609"/>
                <a:gd name="connsiteY2" fmla="*/ 1004246 h 2135875"/>
                <a:gd name="connsiteX3" fmla="*/ 2688609 w 2688609"/>
                <a:gd name="connsiteY3" fmla="*/ 2135875 h 2135875"/>
                <a:gd name="connsiteX4" fmla="*/ 0 w 2688609"/>
                <a:gd name="connsiteY4" fmla="*/ 2135875 h 2135875"/>
                <a:gd name="connsiteX5" fmla="*/ 0 w 2688609"/>
                <a:gd name="connsiteY5" fmla="*/ 0 h 2135875"/>
                <a:gd name="connsiteX0" fmla="*/ 0 w 2688609"/>
                <a:gd name="connsiteY0" fmla="*/ 0 h 2135875"/>
                <a:gd name="connsiteX1" fmla="*/ 1493294 w 2688609"/>
                <a:gd name="connsiteY1" fmla="*/ 6824 h 2135875"/>
                <a:gd name="connsiteX2" fmla="*/ 2688609 w 2688609"/>
                <a:gd name="connsiteY2" fmla="*/ 1004246 h 2135875"/>
                <a:gd name="connsiteX3" fmla="*/ 2688609 w 2688609"/>
                <a:gd name="connsiteY3" fmla="*/ 2135875 h 2135875"/>
                <a:gd name="connsiteX4" fmla="*/ 0 w 2688609"/>
                <a:gd name="connsiteY4" fmla="*/ 2135875 h 2135875"/>
                <a:gd name="connsiteX5" fmla="*/ 0 w 2688609"/>
                <a:gd name="connsiteY5" fmla="*/ 0 h 2135875"/>
                <a:gd name="connsiteX0" fmla="*/ 0 w 2696104"/>
                <a:gd name="connsiteY0" fmla="*/ 0 h 2135875"/>
                <a:gd name="connsiteX1" fmla="*/ 1493294 w 2696104"/>
                <a:gd name="connsiteY1" fmla="*/ 6824 h 2135875"/>
                <a:gd name="connsiteX2" fmla="*/ 2696104 w 2696104"/>
                <a:gd name="connsiteY2" fmla="*/ 67361 h 2135875"/>
                <a:gd name="connsiteX3" fmla="*/ 2688609 w 2696104"/>
                <a:gd name="connsiteY3" fmla="*/ 2135875 h 2135875"/>
                <a:gd name="connsiteX4" fmla="*/ 0 w 2696104"/>
                <a:gd name="connsiteY4" fmla="*/ 2135875 h 2135875"/>
                <a:gd name="connsiteX5" fmla="*/ 0 w 2696104"/>
                <a:gd name="connsiteY5" fmla="*/ 0 h 2135875"/>
                <a:gd name="connsiteX0" fmla="*/ 0 w 2696104"/>
                <a:gd name="connsiteY0" fmla="*/ 23656 h 2159531"/>
                <a:gd name="connsiteX1" fmla="*/ 2621054 w 2696104"/>
                <a:gd name="connsiteY1" fmla="*/ 0 h 2159531"/>
                <a:gd name="connsiteX2" fmla="*/ 2696104 w 2696104"/>
                <a:gd name="connsiteY2" fmla="*/ 91017 h 2159531"/>
                <a:gd name="connsiteX3" fmla="*/ 2688609 w 2696104"/>
                <a:gd name="connsiteY3" fmla="*/ 2159531 h 2159531"/>
                <a:gd name="connsiteX4" fmla="*/ 0 w 2696104"/>
                <a:gd name="connsiteY4" fmla="*/ 2159531 h 2159531"/>
                <a:gd name="connsiteX5" fmla="*/ 0 w 2696104"/>
                <a:gd name="connsiteY5" fmla="*/ 23656 h 2159531"/>
                <a:gd name="connsiteX0" fmla="*/ 0 w 2696104"/>
                <a:gd name="connsiteY0" fmla="*/ 23656 h 2159531"/>
                <a:gd name="connsiteX1" fmla="*/ 2621054 w 2696104"/>
                <a:gd name="connsiteY1" fmla="*/ 0 h 2159531"/>
                <a:gd name="connsiteX2" fmla="*/ 2696104 w 2696104"/>
                <a:gd name="connsiteY2" fmla="*/ 79587 h 2159531"/>
                <a:gd name="connsiteX3" fmla="*/ 2688609 w 2696104"/>
                <a:gd name="connsiteY3" fmla="*/ 2159531 h 2159531"/>
                <a:gd name="connsiteX4" fmla="*/ 0 w 2696104"/>
                <a:gd name="connsiteY4" fmla="*/ 2159531 h 2159531"/>
                <a:gd name="connsiteX5" fmla="*/ 0 w 2696104"/>
                <a:gd name="connsiteY5" fmla="*/ 23656 h 215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6104" h="2159531">
                  <a:moveTo>
                    <a:pt x="0" y="23656"/>
                  </a:moveTo>
                  <a:lnTo>
                    <a:pt x="2621054" y="0"/>
                  </a:lnTo>
                  <a:lnTo>
                    <a:pt x="2696104" y="79587"/>
                  </a:lnTo>
                  <a:cubicBezTo>
                    <a:pt x="2693606" y="769092"/>
                    <a:pt x="2691107" y="1470026"/>
                    <a:pt x="2688609" y="2159531"/>
                  </a:cubicBezTo>
                  <a:lnTo>
                    <a:pt x="0" y="2159531"/>
                  </a:lnTo>
                  <a:lnTo>
                    <a:pt x="0" y="23656"/>
                  </a:lnTo>
                  <a:close/>
                </a:path>
              </a:pathLst>
            </a:cu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0" name="Rectangle 9">
            <a:extLst>
              <a:ext uri="{FF2B5EF4-FFF2-40B4-BE49-F238E27FC236}">
                <a16:creationId xmlns:a16="http://schemas.microsoft.com/office/drawing/2014/main" id="{ECCBA297-CA3E-43CE-B7A5-C8A709A55043}"/>
              </a:ext>
            </a:extLst>
          </p:cNvPr>
          <p:cNvSpPr/>
          <p:nvPr/>
        </p:nvSpPr>
        <p:spPr>
          <a:xfrm>
            <a:off x="914400" y="1006751"/>
            <a:ext cx="4486154" cy="56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Plant</a:t>
            </a:r>
            <a:endParaRPr lang="nb-NO" sz="2800" dirty="0">
              <a:solidFill>
                <a:schemeClr val="tx1"/>
              </a:solidFill>
            </a:endParaRPr>
          </a:p>
        </p:txBody>
      </p:sp>
      <p:sp>
        <p:nvSpPr>
          <p:cNvPr id="11" name="Rectangle 10">
            <a:extLst>
              <a:ext uri="{FF2B5EF4-FFF2-40B4-BE49-F238E27FC236}">
                <a16:creationId xmlns:a16="http://schemas.microsoft.com/office/drawing/2014/main" id="{B6ED3170-FC77-467C-891D-12C1297CB4D1}"/>
              </a:ext>
            </a:extLst>
          </p:cNvPr>
          <p:cNvSpPr/>
          <p:nvPr/>
        </p:nvSpPr>
        <p:spPr>
          <a:xfrm>
            <a:off x="6725588" y="1010948"/>
            <a:ext cx="4486154" cy="56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Model</a:t>
            </a:r>
            <a:endParaRPr lang="nb-NO" sz="2800" dirty="0">
              <a:solidFill>
                <a:schemeClr val="tx1"/>
              </a:solidFill>
            </a:endParaRPr>
          </a:p>
        </p:txBody>
      </p:sp>
    </p:spTree>
    <p:extLst>
      <p:ext uri="{BB962C8B-B14F-4D97-AF65-F5344CB8AC3E}">
        <p14:creationId xmlns:p14="http://schemas.microsoft.com/office/powerpoint/2010/main" val="7097011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2E30-9E67-4B11-A430-E9E75742B90D}"/>
              </a:ext>
            </a:extLst>
          </p:cNvPr>
          <p:cNvSpPr>
            <a:spLocks noGrp="1"/>
          </p:cNvSpPr>
          <p:nvPr>
            <p:ph type="title"/>
          </p:nvPr>
        </p:nvSpPr>
        <p:spPr/>
        <p:txBody>
          <a:bodyPr/>
          <a:lstStyle/>
          <a:p>
            <a:r>
              <a:rPr lang="en-US" dirty="0"/>
              <a:t>Iterative RTO using Modifier adaptation</a:t>
            </a:r>
            <a:endParaRPr lang="nb-NO" dirty="0"/>
          </a:p>
        </p:txBody>
      </p:sp>
      <p:pic>
        <p:nvPicPr>
          <p:cNvPr id="5" name="Content Placeholder 4">
            <a:extLst>
              <a:ext uri="{FF2B5EF4-FFF2-40B4-BE49-F238E27FC236}">
                <a16:creationId xmlns:a16="http://schemas.microsoft.com/office/drawing/2014/main" id="{18C33CC5-CF89-42EE-995F-2EB4F17342E2}"/>
              </a:ext>
            </a:extLst>
          </p:cNvPr>
          <p:cNvPicPr>
            <a:picLocks noGrp="1" noChangeAspect="1"/>
          </p:cNvPicPr>
          <p:nvPr>
            <p:ph sz="half" idx="1"/>
          </p:nvPr>
        </p:nvPicPr>
        <p:blipFill>
          <a:blip r:embed="rId2"/>
          <a:stretch>
            <a:fillRect/>
          </a:stretch>
        </p:blipFill>
        <p:spPr>
          <a:xfrm>
            <a:off x="838200" y="1930387"/>
            <a:ext cx="5181600" cy="4141814"/>
          </a:xfrm>
          <a:prstGeom prst="rect">
            <a:avLst/>
          </a:prstGeom>
        </p:spPr>
      </p:pic>
      <p:sp>
        <p:nvSpPr>
          <p:cNvPr id="4" name="Content Placeholder 3">
            <a:extLst>
              <a:ext uri="{FF2B5EF4-FFF2-40B4-BE49-F238E27FC236}">
                <a16:creationId xmlns:a16="http://schemas.microsoft.com/office/drawing/2014/main" id="{F12E086B-07FB-4F85-A00D-04ECA74A1641}"/>
              </a:ext>
            </a:extLst>
          </p:cNvPr>
          <p:cNvSpPr>
            <a:spLocks noGrp="1"/>
          </p:cNvSpPr>
          <p:nvPr>
            <p:ph sz="half" idx="2"/>
          </p:nvPr>
        </p:nvSpPr>
        <p:spPr>
          <a:xfrm>
            <a:off x="6172200" y="1825625"/>
            <a:ext cx="5181600" cy="2017170"/>
          </a:xfrm>
        </p:spPr>
        <p:txBody>
          <a:bodyPr>
            <a:normAutofit/>
          </a:bodyPr>
          <a:lstStyle/>
          <a:p>
            <a:r>
              <a:rPr lang="en-US" dirty="0"/>
              <a:t>Circle: and Diamond: </a:t>
            </a:r>
          </a:p>
          <a:p>
            <a:pPr marL="0" indent="0">
              <a:buNone/>
            </a:pPr>
            <a:r>
              <a:rPr lang="en-US" dirty="0"/>
              <a:t>Points from: MA-RTO iterations</a:t>
            </a:r>
          </a:p>
          <a:p>
            <a:r>
              <a:rPr lang="en-US" dirty="0"/>
              <a:t>Stars: Probing point for estimating gradients</a:t>
            </a:r>
            <a:endParaRPr lang="nb-NO" dirty="0"/>
          </a:p>
        </p:txBody>
      </p:sp>
    </p:spTree>
    <p:extLst>
      <p:ext uri="{BB962C8B-B14F-4D97-AF65-F5344CB8AC3E}">
        <p14:creationId xmlns:p14="http://schemas.microsoft.com/office/powerpoint/2010/main" val="38879846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551E-3A7A-449D-A222-9BCB7DC9A365}"/>
              </a:ext>
            </a:extLst>
          </p:cNvPr>
          <p:cNvSpPr>
            <a:spLocks noGrp="1"/>
          </p:cNvSpPr>
          <p:nvPr>
            <p:ph type="title"/>
          </p:nvPr>
        </p:nvSpPr>
        <p:spPr/>
        <p:txBody>
          <a:bodyPr/>
          <a:lstStyle/>
          <a:p>
            <a:r>
              <a:rPr lang="en-US" dirty="0"/>
              <a:t>Alternative: Output modifier adaptation</a:t>
            </a:r>
            <a:endParaRPr lang="nb-N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53C90F-0754-4B5E-B906-B19FF5CF6FEA}"/>
                  </a:ext>
                </a:extLst>
              </p:cNvPr>
              <p:cNvSpPr>
                <a:spLocks noGrp="1"/>
              </p:cNvSpPr>
              <p:nvPr>
                <p:ph sz="half" idx="1"/>
              </p:nvPr>
            </p:nvSpPr>
            <p:spPr>
              <a:xfrm>
                <a:off x="785191" y="1958109"/>
                <a:ext cx="10621617" cy="3631095"/>
              </a:xfrm>
            </p:spPr>
            <p:txBody>
              <a:bodyPr>
                <a:normAutofit fontScale="85000" lnSpcReduction="20000"/>
              </a:bodyPr>
              <a:lstStyle/>
              <a:p>
                <a:r>
                  <a:rPr lang="en-US" dirty="0"/>
                  <a:t>Instead of adjusting cost and constraints, adjust output model </a:t>
                </a: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𝑚</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𝑦</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𝑦</m:t>
                              </m:r>
                            </m:sup>
                          </m:sSup>
                        </m:e>
                        <m:sup>
                          <m: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𝑘</m:t>
                              </m:r>
                            </m:sub>
                          </m:sSub>
                        </m:e>
                      </m:d>
                    </m:oMath>
                  </m:oMathPara>
                </a14:m>
                <a:endParaRPr lang="en-US" b="0" dirty="0"/>
              </a:p>
              <a:p>
                <a:pPr marL="0" indent="0">
                  <a:buNone/>
                </a:pPr>
                <a:endParaRPr lang="en-US" b="0" dirty="0"/>
              </a:p>
              <a:p>
                <a:r>
                  <a:rPr lang="en-US" dirty="0"/>
                  <a:t>Modified RTO problem</a:t>
                </a:r>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𝒖</m:t>
                          </m:r>
                        </m:e>
                        <m:sub>
                          <m:r>
                            <a:rPr lang="en-US" b="1" i="1" smtClean="0">
                              <a:latin typeface="Cambria Math" panose="02040503050406030204" pitchFamily="18" charset="0"/>
                            </a:rPr>
                            <m:t>𝒌</m:t>
                          </m:r>
                          <m:r>
                            <a:rPr lang="en-US" b="1" i="1" smtClean="0">
                              <a:latin typeface="Cambria Math" panose="02040503050406030204" pitchFamily="18" charset="0"/>
                            </a:rPr>
                            <m:t>+</m:t>
                          </m:r>
                          <m:r>
                            <a:rPr lang="en-US" b="1" i="1" smtClean="0">
                              <a:latin typeface="Cambria Math" panose="02040503050406030204" pitchFamily="18" charset="0"/>
                            </a:rPr>
                            <m:t>𝟏</m:t>
                          </m:r>
                        </m:sub>
                      </m:sSub>
                      <m:r>
                        <a:rPr lang="en-US" b="1" i="1" smtClean="0">
                          <a:latin typeface="Cambria Math" panose="02040503050406030204" pitchFamily="18" charset="0"/>
                        </a:rPr>
                        <m:t>=</m:t>
                      </m:r>
                      <m:r>
                        <m:rPr>
                          <m:sty m:val="p"/>
                        </m:rPr>
                        <a:rPr lang="en-US" b="0" i="0" smtClean="0">
                          <a:latin typeface="Cambria Math" panose="02040503050406030204" pitchFamily="18" charset="0"/>
                        </a:rPr>
                        <m:t>arg</m:t>
                      </m:r>
                      <m:r>
                        <a:rPr lang="en-US" b="0" i="0" smtClean="0">
                          <a:latin typeface="Cambria Math" panose="02040503050406030204" pitchFamily="18" charset="0"/>
                        </a:rPr>
                        <m:t> </m:t>
                      </m:r>
                      <m:r>
                        <m:rPr>
                          <m:sty m:val="p"/>
                        </m:rPr>
                        <a:rPr lang="en-US" b="0" i="0" smtClean="0">
                          <a:latin typeface="Cambria Math" panose="02040503050406030204" pitchFamily="18" charset="0"/>
                        </a:rPr>
                        <m:t>min</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𝑚</m:t>
                          </m:r>
                        </m:sub>
                      </m:sSub>
                      <m:r>
                        <a:rPr lang="en-US" b="0" i="1" smtClean="0">
                          <a:latin typeface="Cambria Math" panose="02040503050406030204" pitchFamily="18" charset="0"/>
                        </a:rPr>
                        <m:t> ≔</m:t>
                      </m:r>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𝑦</m:t>
                      </m:r>
                      <m:d>
                        <m:dPr>
                          <m:ctrlPr>
                            <a:rPr lang="en-US" b="0" i="1" smtClean="0">
                              <a:latin typeface="Cambria Math" panose="02040503050406030204" pitchFamily="18" charset="0"/>
                            </a:rPr>
                          </m:ctrlPr>
                        </m:dPr>
                        <m:e>
                          <m:r>
                            <a:rPr lang="en-US" b="0" i="1" smtClean="0">
                              <a:latin typeface="Cambria Math" panose="02040503050406030204" pitchFamily="18" charset="0"/>
                            </a:rPr>
                            <m:t>𝑢</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𝜖</m:t>
                          </m:r>
                        </m:e>
                        <m:sup>
                          <m:r>
                            <a:rPr lang="en-US" b="0" i="1" smtClean="0">
                              <a:latin typeface="Cambria Math" panose="02040503050406030204" pitchFamily="18" charset="0"/>
                            </a:rPr>
                            <m:t>𝑦</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𝜆</m:t>
                              </m:r>
                            </m:e>
                            <m:sub>
                              <m:r>
                                <a:rPr lang="en-US" b="0" i="1" smtClean="0">
                                  <a:latin typeface="Cambria Math" panose="02040503050406030204" pitchFamily="18" charset="0"/>
                                </a:rPr>
                                <m:t>𝑘</m:t>
                              </m:r>
                            </m:sub>
                            <m:sup>
                              <m:r>
                                <a:rPr lang="en-US" b="0" i="1" smtClean="0">
                                  <a:latin typeface="Cambria Math" panose="02040503050406030204" pitchFamily="18" charset="0"/>
                                </a:rPr>
                                <m:t>𝑦</m:t>
                              </m:r>
                            </m:sup>
                          </m:sSubSup>
                        </m:e>
                        <m:sup>
                          <m:r>
                            <a:rPr lang="en-US" b="0" i="1" smtClean="0">
                              <a:latin typeface="Cambria Math" panose="02040503050406030204" pitchFamily="18" charset="0"/>
                            </a:rPr>
                            <m:t>𝑇</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𝑢</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𝑘</m:t>
                              </m:r>
                            </m:sub>
                          </m:sSub>
                        </m:e>
                      </m:d>
                      <m:r>
                        <a:rPr lang="en-US" b="0" i="1" smtClean="0">
                          <a:latin typeface="Cambria Math" panose="02040503050406030204" pitchFamily="18" charset="0"/>
                        </a:rPr>
                        <m:t>)</m:t>
                      </m:r>
                    </m:oMath>
                  </m:oMathPara>
                </a14:m>
                <a:endParaRPr lang="en-US" b="0" i="1" dirty="0"/>
              </a:p>
              <a:p>
                <a:pPr marL="0" indent="0">
                  <a:buNone/>
                </a:pPr>
                <a:r>
                  <a:rPr lang="en-US" dirty="0" err="1"/>
                  <a:t>s.t.</a:t>
                </a: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i="1">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m:t>
                      </m:r>
                      <m:r>
                        <a:rPr lang="en-US" i="1">
                          <a:latin typeface="Cambria Math" panose="02040503050406030204" pitchFamily="18" charset="0"/>
                        </a:rPr>
                        <m:t>𝑦</m:t>
                      </m:r>
                      <m:d>
                        <m:dPr>
                          <m:ctrlPr>
                            <a:rPr lang="en-US" i="1">
                              <a:latin typeface="Cambria Math" panose="02040503050406030204" pitchFamily="18" charset="0"/>
                            </a:rPr>
                          </m:ctrlPr>
                        </m:dPr>
                        <m:e>
                          <m:r>
                            <a:rPr lang="en-US" i="1">
                              <a:latin typeface="Cambria Math" panose="02040503050406030204" pitchFamily="18" charset="0"/>
                            </a:rPr>
                            <m:t>𝑢</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𝜖</m:t>
                          </m:r>
                        </m:e>
                        <m:sup>
                          <m:r>
                            <a:rPr lang="en-US" i="1">
                              <a:latin typeface="Cambria Math" panose="02040503050406030204" pitchFamily="18" charset="0"/>
                            </a:rPr>
                            <m:t>𝑦</m:t>
                          </m:r>
                        </m:sup>
                      </m:sSup>
                      <m:r>
                        <a:rPr lang="en-US" i="1">
                          <a:latin typeface="Cambria Math" panose="02040503050406030204" pitchFamily="18" charset="0"/>
                        </a:rPr>
                        <m:t>+</m:t>
                      </m:r>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𝜆</m:t>
                              </m:r>
                            </m:e>
                            <m:sub>
                              <m:r>
                                <a:rPr lang="en-US" i="1">
                                  <a:latin typeface="Cambria Math" panose="02040503050406030204" pitchFamily="18" charset="0"/>
                                </a:rPr>
                                <m:t>𝑘</m:t>
                              </m:r>
                            </m:sub>
                            <m:sup>
                              <m:r>
                                <a:rPr lang="en-US" i="1">
                                  <a:latin typeface="Cambria Math" panose="02040503050406030204" pitchFamily="18" charset="0"/>
                                </a:rPr>
                                <m:t>𝑦</m:t>
                              </m:r>
                            </m:sup>
                          </m:sSubSup>
                        </m:e>
                        <m:sup>
                          <m:r>
                            <a:rPr lang="en-US" i="1">
                              <a:latin typeface="Cambria Math" panose="02040503050406030204" pitchFamily="18" charset="0"/>
                            </a:rPr>
                            <m:t>𝑇</m:t>
                          </m:r>
                        </m:sup>
                      </m:sSup>
                      <m:d>
                        <m:dPr>
                          <m:ctrlPr>
                            <a:rPr lang="en-US" i="1">
                              <a:latin typeface="Cambria Math" panose="02040503050406030204" pitchFamily="18" charset="0"/>
                            </a:rPr>
                          </m:ctrlPr>
                        </m:dPr>
                        <m:e>
                          <m:r>
                            <a:rPr lang="en-US" i="1">
                              <a:latin typeface="Cambria Math" panose="02040503050406030204" pitchFamily="18" charset="0"/>
                            </a:rPr>
                            <m:t>𝑢</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𝑢</m:t>
                              </m:r>
                            </m:e>
                            <m:sub>
                              <m:r>
                                <a:rPr lang="en-US" i="1">
                                  <a:latin typeface="Cambria Math" panose="02040503050406030204" pitchFamily="18" charset="0"/>
                                </a:rPr>
                                <m:t>𝑘</m:t>
                              </m:r>
                            </m:sub>
                          </m:sSub>
                        </m:e>
                      </m:d>
                      <m:r>
                        <a:rPr lang="en-US" b="0" i="1" smtClean="0">
                          <a:latin typeface="Cambria Math" panose="02040503050406030204" pitchFamily="18" charset="0"/>
                        </a:rPr>
                        <m:t>≤0</m:t>
                      </m:r>
                    </m:oMath>
                  </m:oMathPara>
                </a14:m>
                <a:endParaRPr lang="en-US" dirty="0"/>
              </a:p>
              <a:p>
                <a:pPr marL="0" indent="0">
                  <a:buNone/>
                </a:pPr>
                <a:endParaRPr lang="en-US" dirty="0"/>
              </a:p>
              <a:p>
                <a:endParaRPr lang="en-US" b="1" dirty="0"/>
              </a:p>
              <a:p>
                <a:endParaRPr lang="nb-NO" b="1" dirty="0"/>
              </a:p>
            </p:txBody>
          </p:sp>
        </mc:Choice>
        <mc:Fallback xmlns="">
          <p:sp>
            <p:nvSpPr>
              <p:cNvPr id="3" name="Content Placeholder 2">
                <a:extLst>
                  <a:ext uri="{FF2B5EF4-FFF2-40B4-BE49-F238E27FC236}">
                    <a16:creationId xmlns:a16="http://schemas.microsoft.com/office/drawing/2014/main" id="{AC53C90F-0754-4B5E-B906-B19FF5CF6FEA}"/>
                  </a:ext>
                </a:extLst>
              </p:cNvPr>
              <p:cNvSpPr>
                <a:spLocks noGrp="1" noRot="1" noChangeAspect="1" noMove="1" noResize="1" noEditPoints="1" noAdjustHandles="1" noChangeArrowheads="1" noChangeShapeType="1" noTextEdit="1"/>
              </p:cNvSpPr>
              <p:nvPr>
                <p:ph sz="half" idx="1"/>
              </p:nvPr>
            </p:nvSpPr>
            <p:spPr>
              <a:xfrm>
                <a:off x="785191" y="1958109"/>
                <a:ext cx="10621617" cy="3631095"/>
              </a:xfrm>
              <a:blipFill>
                <a:blip r:embed="rId2"/>
                <a:stretch>
                  <a:fillRect l="-918" t="-3859"/>
                </a:stretch>
              </a:blipFill>
            </p:spPr>
            <p:txBody>
              <a:bodyPr/>
              <a:lstStyle/>
              <a:p>
                <a:r>
                  <a:rPr lang="nb-NO">
                    <a:noFill/>
                  </a:rPr>
                  <a:t> </a:t>
                </a:r>
              </a:p>
            </p:txBody>
          </p:sp>
        </mc:Fallback>
      </mc:AlternateContent>
      <p:sp>
        <p:nvSpPr>
          <p:cNvPr id="7" name="Rectangle: Rounded Corners 6">
            <a:extLst>
              <a:ext uri="{FF2B5EF4-FFF2-40B4-BE49-F238E27FC236}">
                <a16:creationId xmlns:a16="http://schemas.microsoft.com/office/drawing/2014/main" id="{05D70427-3237-4D3C-9376-C30E09A8554A}"/>
              </a:ext>
            </a:extLst>
          </p:cNvPr>
          <p:cNvSpPr/>
          <p:nvPr/>
        </p:nvSpPr>
        <p:spPr>
          <a:xfrm>
            <a:off x="678374" y="5969635"/>
            <a:ext cx="11087473" cy="7871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and constraint gradients are modified to match   		Plant and model optimum coincide</a:t>
            </a:r>
            <a:endParaRPr lang="nb-NO" dirty="0"/>
          </a:p>
        </p:txBody>
      </p:sp>
      <p:sp>
        <p:nvSpPr>
          <p:cNvPr id="8" name="Arrow: Right 7">
            <a:extLst>
              <a:ext uri="{FF2B5EF4-FFF2-40B4-BE49-F238E27FC236}">
                <a16:creationId xmlns:a16="http://schemas.microsoft.com/office/drawing/2014/main" id="{C801771C-6207-4EF0-9392-52BBBD0D1F4B}"/>
              </a:ext>
            </a:extLst>
          </p:cNvPr>
          <p:cNvSpPr/>
          <p:nvPr/>
        </p:nvSpPr>
        <p:spPr>
          <a:xfrm>
            <a:off x="6427298" y="6270784"/>
            <a:ext cx="1207827" cy="19168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xtBox 3">
            <a:extLst>
              <a:ext uri="{FF2B5EF4-FFF2-40B4-BE49-F238E27FC236}">
                <a16:creationId xmlns:a16="http://schemas.microsoft.com/office/drawing/2014/main" id="{B5107168-F560-4A77-8B9F-538150432D00}"/>
              </a:ext>
            </a:extLst>
          </p:cNvPr>
          <p:cNvSpPr txBox="1"/>
          <p:nvPr/>
        </p:nvSpPr>
        <p:spPr>
          <a:xfrm>
            <a:off x="9356436" y="5589204"/>
            <a:ext cx="2087944" cy="369332"/>
          </a:xfrm>
          <a:prstGeom prst="rect">
            <a:avLst/>
          </a:prstGeom>
          <a:noFill/>
        </p:spPr>
        <p:txBody>
          <a:bodyPr wrap="none" rtlCol="0">
            <a:spAutoFit/>
          </a:bodyPr>
          <a:lstStyle/>
          <a:p>
            <a:r>
              <a:rPr lang="en-US" dirty="0"/>
              <a:t>Marchetti et al 2009</a:t>
            </a:r>
            <a:endParaRPr lang="nb-NO" dirty="0"/>
          </a:p>
        </p:txBody>
      </p:sp>
    </p:spTree>
    <p:extLst>
      <p:ext uri="{BB962C8B-B14F-4D97-AF65-F5344CB8AC3E}">
        <p14:creationId xmlns:p14="http://schemas.microsoft.com/office/powerpoint/2010/main" val="20949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867A7-F6F2-41F3-BD27-B4B9116131A1}"/>
              </a:ext>
            </a:extLst>
          </p:cNvPr>
          <p:cNvSpPr>
            <a:spLocks noGrp="1"/>
          </p:cNvSpPr>
          <p:nvPr>
            <p:ph type="title"/>
          </p:nvPr>
        </p:nvSpPr>
        <p:spPr/>
        <p:txBody>
          <a:bodyPr/>
          <a:lstStyle/>
          <a:p>
            <a:r>
              <a:rPr lang="en-US" dirty="0"/>
              <a:t>Conclusion</a:t>
            </a:r>
            <a:endParaRPr lang="nb-NO" dirty="0"/>
          </a:p>
        </p:txBody>
      </p:sp>
      <p:sp>
        <p:nvSpPr>
          <p:cNvPr id="3" name="Content Placeholder 2">
            <a:extLst>
              <a:ext uri="{FF2B5EF4-FFF2-40B4-BE49-F238E27FC236}">
                <a16:creationId xmlns:a16="http://schemas.microsoft.com/office/drawing/2014/main" id="{66D8BB27-8B20-4471-9870-8144FB6D1CE2}"/>
              </a:ext>
            </a:extLst>
          </p:cNvPr>
          <p:cNvSpPr>
            <a:spLocks noGrp="1"/>
          </p:cNvSpPr>
          <p:nvPr>
            <p:ph sz="half" idx="1"/>
          </p:nvPr>
        </p:nvSpPr>
        <p:spPr>
          <a:xfrm>
            <a:off x="838199" y="1825625"/>
            <a:ext cx="10655461" cy="4351338"/>
          </a:xfrm>
        </p:spPr>
        <p:txBody>
          <a:bodyPr>
            <a:normAutofit fontScale="77500" lnSpcReduction="20000"/>
          </a:bodyPr>
          <a:lstStyle/>
          <a:p>
            <a:r>
              <a:rPr lang="en-US" dirty="0"/>
              <a:t>A effective way to handle plant-model mismatch</a:t>
            </a:r>
          </a:p>
          <a:p>
            <a:pPr lvl="1"/>
            <a:r>
              <a:rPr lang="en-US" dirty="0"/>
              <a:t>Combines properties from model-based and data-based optimization</a:t>
            </a:r>
          </a:p>
          <a:p>
            <a:endParaRPr lang="en-US" dirty="0"/>
          </a:p>
          <a:p>
            <a:r>
              <a:rPr lang="en-US" dirty="0"/>
              <a:t>Optimization problem is updated using plant gradient estimates</a:t>
            </a:r>
          </a:p>
          <a:p>
            <a:pPr lvl="1"/>
            <a:r>
              <a:rPr lang="en-US" dirty="0"/>
              <a:t>Same gradient estimation problems as ESC</a:t>
            </a:r>
          </a:p>
          <a:p>
            <a:endParaRPr lang="en-US" dirty="0"/>
          </a:p>
          <a:p>
            <a:r>
              <a:rPr lang="en-US" dirty="0"/>
              <a:t>Iteratively converges to an optimum. </a:t>
            </a:r>
          </a:p>
          <a:p>
            <a:pPr lvl="1"/>
            <a:r>
              <a:rPr lang="en-US" dirty="0"/>
              <a:t>Relatively slow, but we start at a better point (from the model). </a:t>
            </a:r>
          </a:p>
          <a:p>
            <a:pPr lvl="1"/>
            <a:r>
              <a:rPr lang="en-US" dirty="0"/>
              <a:t>Can (should) be combined with other approaches</a:t>
            </a:r>
          </a:p>
          <a:p>
            <a:pPr lvl="1"/>
            <a:r>
              <a:rPr lang="en-US" dirty="0"/>
              <a:t>Better than doing nothing, and living with the mismatch</a:t>
            </a:r>
          </a:p>
          <a:p>
            <a:pPr lvl="1"/>
            <a:endParaRPr lang="en-US" dirty="0"/>
          </a:p>
          <a:p>
            <a:r>
              <a:rPr lang="en-US" dirty="0"/>
              <a:t>Other refinements</a:t>
            </a:r>
          </a:p>
          <a:p>
            <a:pPr lvl="1"/>
            <a:r>
              <a:rPr lang="en-US" dirty="0"/>
              <a:t>Decentralized schemes (Schneider et al. 2018)</a:t>
            </a:r>
          </a:p>
          <a:p>
            <a:pPr lvl="1"/>
            <a:r>
              <a:rPr lang="en-US" dirty="0"/>
              <a:t>Second order modifiers (</a:t>
            </a:r>
            <a:r>
              <a:rPr lang="en-US" dirty="0" err="1"/>
              <a:t>Faulwasser</a:t>
            </a:r>
            <a:r>
              <a:rPr lang="en-US" dirty="0"/>
              <a:t>, Bonvin 2014)</a:t>
            </a:r>
          </a:p>
          <a:p>
            <a:endParaRPr lang="nb-NO" dirty="0"/>
          </a:p>
        </p:txBody>
      </p:sp>
    </p:spTree>
    <p:extLst>
      <p:ext uri="{BB962C8B-B14F-4D97-AF65-F5344CB8AC3E}">
        <p14:creationId xmlns:p14="http://schemas.microsoft.com/office/powerpoint/2010/main" val="22720833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9926"/>
            <a:ext cx="10363200" cy="901095"/>
          </a:xfrm>
        </p:spPr>
        <p:txBody>
          <a:bodyPr>
            <a:noAutofit/>
          </a:bodyPr>
          <a:lstStyle/>
          <a:p>
            <a:pPr algn="ctr"/>
            <a:r>
              <a:rPr lang="en-US" sz="3800" b="1" dirty="0">
                <a:latin typeface="Calibri Light" panose="020F0302020204030204" pitchFamily="34" charset="0"/>
                <a:cs typeface="Calibri Light" panose="020F0302020204030204" pitchFamily="34" charset="0"/>
              </a:rPr>
              <a:t>7. Self-optimizing control</a:t>
            </a:r>
            <a:br>
              <a:rPr lang="en-US" sz="3733" dirty="0">
                <a:latin typeface="Calibri Light" panose="020F0302020204030204" pitchFamily="34" charset="0"/>
                <a:cs typeface="Calibri Light" panose="020F0302020204030204" pitchFamily="34" charset="0"/>
              </a:rPr>
            </a:br>
            <a:r>
              <a:rPr lang="en-US" sz="3600" dirty="0">
                <a:solidFill>
                  <a:srgbClr val="FF0000"/>
                </a:solidFill>
                <a:latin typeface="Calibri Light" panose="020F0302020204030204" pitchFamily="34" charset="0"/>
                <a:cs typeface="Calibri Light" panose="020F0302020204030204" pitchFamily="34" charset="0"/>
              </a:rPr>
              <a:t>“Move the optimization into the control layer” </a:t>
            </a:r>
            <a:endParaRPr lang="nb-NO" sz="3733" dirty="0">
              <a:solidFill>
                <a:srgbClr val="FF0000"/>
              </a:solidFill>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Sigurd </a:t>
            </a:r>
            <a:r>
              <a:rPr lang="nb-NO" sz="3200" dirty="0" err="1">
                <a:solidFill>
                  <a:schemeClr val="tx2"/>
                </a:solidFill>
                <a:latin typeface="Calibri Light" panose="020F0302020204030204" pitchFamily="34" charset="0"/>
                <a:cs typeface="Calibri Light" panose="020F0302020204030204" pitchFamily="34" charset="0"/>
              </a:rPr>
              <a:t>Skogestad</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Tree>
    <p:extLst>
      <p:ext uri="{BB962C8B-B14F-4D97-AF65-F5344CB8AC3E}">
        <p14:creationId xmlns:p14="http://schemas.microsoft.com/office/powerpoint/2010/main" val="27032653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EACD-F0DA-45A1-B41C-B4FFD114D99E}"/>
              </a:ext>
            </a:extLst>
          </p:cNvPr>
          <p:cNvSpPr>
            <a:spLocks noGrp="1"/>
          </p:cNvSpPr>
          <p:nvPr>
            <p:ph type="title"/>
          </p:nvPr>
        </p:nvSpPr>
        <p:spPr/>
        <p:txBody>
          <a:bodyPr/>
          <a:lstStyle/>
          <a:p>
            <a:r>
              <a:rPr lang="nb-NO" dirty="0"/>
              <a:t>Do </a:t>
            </a:r>
            <a:r>
              <a:rPr lang="nb-NO" dirty="0" err="1"/>
              <a:t>we</a:t>
            </a:r>
            <a:r>
              <a:rPr lang="nb-NO" dirty="0"/>
              <a:t> </a:t>
            </a:r>
            <a:r>
              <a:rPr lang="nb-NO" dirty="0" err="1"/>
              <a:t>really</a:t>
            </a:r>
            <a:r>
              <a:rPr lang="nb-NO" dirty="0"/>
              <a:t> </a:t>
            </a:r>
            <a:r>
              <a:rPr lang="nb-NO" dirty="0" err="1"/>
              <a:t>need</a:t>
            </a:r>
            <a:r>
              <a:rPr lang="nb-NO" dirty="0"/>
              <a:t> real-time </a:t>
            </a:r>
            <a:r>
              <a:rPr lang="nb-NO" dirty="0" err="1"/>
              <a:t>optimization</a:t>
            </a:r>
            <a:r>
              <a:rPr lang="nb-NO" dirty="0"/>
              <a:t>?</a:t>
            </a:r>
          </a:p>
        </p:txBody>
      </p:sp>
      <p:sp>
        <p:nvSpPr>
          <p:cNvPr id="3" name="Content Placeholder 2">
            <a:extLst>
              <a:ext uri="{FF2B5EF4-FFF2-40B4-BE49-F238E27FC236}">
                <a16:creationId xmlns:a16="http://schemas.microsoft.com/office/drawing/2014/main" id="{E0811CD2-5959-4DBB-987A-EAFD0111ECA0}"/>
              </a:ext>
            </a:extLst>
          </p:cNvPr>
          <p:cNvSpPr>
            <a:spLocks noGrp="1"/>
          </p:cNvSpPr>
          <p:nvPr>
            <p:ph idx="1"/>
          </p:nvPr>
        </p:nvSpPr>
        <p:spPr/>
        <p:txBody>
          <a:bodyPr/>
          <a:lstStyle/>
          <a:p>
            <a:r>
              <a:rPr lang="nb-NO" dirty="0" err="1"/>
              <a:t>Often</a:t>
            </a:r>
            <a:r>
              <a:rPr lang="nb-NO" dirty="0"/>
              <a:t> not!</a:t>
            </a:r>
          </a:p>
          <a:p>
            <a:r>
              <a:rPr lang="nb-NO" dirty="0" err="1"/>
              <a:t>We</a:t>
            </a:r>
            <a:r>
              <a:rPr lang="nb-NO" dirty="0"/>
              <a:t> </a:t>
            </a:r>
            <a:r>
              <a:rPr lang="nb-NO" dirty="0" err="1"/>
              <a:t>often</a:t>
            </a:r>
            <a:r>
              <a:rPr lang="nb-NO" dirty="0"/>
              <a:t> </a:t>
            </a:r>
            <a:r>
              <a:rPr lang="nb-NO" dirty="0" err="1"/>
              <a:t>know</a:t>
            </a:r>
            <a:r>
              <a:rPr lang="nb-NO" dirty="0"/>
              <a:t> or </a:t>
            </a:r>
            <a:r>
              <a:rPr lang="nb-NO" dirty="0" err="1"/>
              <a:t>can</a:t>
            </a:r>
            <a:r>
              <a:rPr lang="nb-NO" dirty="0"/>
              <a:t> </a:t>
            </a:r>
            <a:r>
              <a:rPr lang="nb-NO" dirty="0" err="1"/>
              <a:t>guess</a:t>
            </a:r>
            <a:r>
              <a:rPr lang="nb-NO" dirty="0"/>
              <a:t> </a:t>
            </a:r>
            <a:r>
              <a:rPr lang="nb-NO" dirty="0" err="1"/>
              <a:t>the</a:t>
            </a:r>
            <a:r>
              <a:rPr lang="nb-NO" dirty="0"/>
              <a:t> </a:t>
            </a:r>
            <a:r>
              <a:rPr lang="nb-NO" b="1" dirty="0" err="1">
                <a:solidFill>
                  <a:srgbClr val="FF0000"/>
                </a:solidFill>
              </a:rPr>
              <a:t>active</a:t>
            </a:r>
            <a:r>
              <a:rPr lang="nb-NO" b="1" dirty="0">
                <a:solidFill>
                  <a:srgbClr val="FF0000"/>
                </a:solidFill>
              </a:rPr>
              <a:t> </a:t>
            </a:r>
            <a:r>
              <a:rPr lang="nb-NO" b="1" dirty="0" err="1">
                <a:solidFill>
                  <a:srgbClr val="FF0000"/>
                </a:solidFill>
              </a:rPr>
              <a:t>constraints</a:t>
            </a:r>
            <a:endParaRPr lang="nb-NO" b="1" dirty="0">
              <a:solidFill>
                <a:srgbClr val="FF0000"/>
              </a:solidFill>
            </a:endParaRPr>
          </a:p>
          <a:p>
            <a:pPr lvl="1"/>
            <a:r>
              <a:rPr lang="nb-NO" dirty="0" err="1"/>
              <a:t>Example</a:t>
            </a:r>
            <a:r>
              <a:rPr lang="nb-NO" dirty="0"/>
              <a:t>: </a:t>
            </a:r>
            <a:r>
              <a:rPr lang="nb-NO" dirty="0" err="1"/>
              <a:t>Assume</a:t>
            </a:r>
            <a:r>
              <a:rPr lang="nb-NO" dirty="0"/>
              <a:t> </a:t>
            </a:r>
            <a:r>
              <a:rPr lang="nb-NO" dirty="0" err="1"/>
              <a:t>it’s</a:t>
            </a:r>
            <a:r>
              <a:rPr lang="nb-NO" dirty="0"/>
              <a:t> optimal </a:t>
            </a:r>
            <a:r>
              <a:rPr lang="nb-NO" dirty="0" err="1"/>
              <a:t>with</a:t>
            </a:r>
            <a:r>
              <a:rPr lang="nb-NO" dirty="0"/>
              <a:t> </a:t>
            </a:r>
            <a:r>
              <a:rPr lang="nb-NO" dirty="0" err="1"/>
              <a:t>max</a:t>
            </a:r>
            <a:r>
              <a:rPr lang="nb-NO" dirty="0"/>
              <a:t>. </a:t>
            </a:r>
            <a:r>
              <a:rPr lang="nb-NO" dirty="0" err="1"/>
              <a:t>reactor</a:t>
            </a:r>
            <a:r>
              <a:rPr lang="nb-NO" dirty="0"/>
              <a:t> </a:t>
            </a:r>
            <a:r>
              <a:rPr lang="nb-NO" dirty="0" err="1"/>
              <a:t>temperature</a:t>
            </a:r>
            <a:endParaRPr lang="nb-NO" dirty="0"/>
          </a:p>
          <a:p>
            <a:pPr lvl="1"/>
            <a:r>
              <a:rPr lang="nb-NO" dirty="0"/>
              <a:t>No </a:t>
            </a:r>
            <a:r>
              <a:rPr lang="nb-NO" dirty="0" err="1"/>
              <a:t>need</a:t>
            </a:r>
            <a:r>
              <a:rPr lang="nb-NO" dirty="0"/>
              <a:t> to have a </a:t>
            </a:r>
            <a:r>
              <a:rPr lang="nb-NO" dirty="0" err="1"/>
              <a:t>comples</a:t>
            </a:r>
            <a:r>
              <a:rPr lang="nb-NO" dirty="0"/>
              <a:t> </a:t>
            </a:r>
            <a:r>
              <a:rPr lang="nb-NO" dirty="0" err="1"/>
              <a:t>dynamic</a:t>
            </a:r>
            <a:r>
              <a:rPr lang="nb-NO" dirty="0"/>
              <a:t> </a:t>
            </a:r>
            <a:r>
              <a:rPr lang="nb-NO" dirty="0" err="1"/>
              <a:t>model</a:t>
            </a:r>
            <a:r>
              <a:rPr lang="nb-NO" dirty="0"/>
              <a:t> </a:t>
            </a:r>
            <a:r>
              <a:rPr lang="nb-NO" dirty="0" err="1"/>
              <a:t>with</a:t>
            </a:r>
            <a:r>
              <a:rPr lang="nb-NO" dirty="0"/>
              <a:t> energy </a:t>
            </a:r>
            <a:r>
              <a:rPr lang="nb-NO" dirty="0" err="1"/>
              <a:t>balance</a:t>
            </a:r>
            <a:r>
              <a:rPr lang="nb-NO" dirty="0"/>
              <a:t> to </a:t>
            </a:r>
            <a:r>
              <a:rPr lang="nb-NO" dirty="0" err="1"/>
              <a:t>find</a:t>
            </a:r>
            <a:r>
              <a:rPr lang="nb-NO" dirty="0"/>
              <a:t> </a:t>
            </a:r>
            <a:r>
              <a:rPr lang="nb-NO" dirty="0" err="1"/>
              <a:t>the</a:t>
            </a:r>
            <a:r>
              <a:rPr lang="nb-NO" dirty="0"/>
              <a:t> optimal </a:t>
            </a:r>
            <a:r>
              <a:rPr lang="nb-NO" dirty="0" err="1"/>
              <a:t>cooling</a:t>
            </a:r>
            <a:endParaRPr lang="nb-NO" dirty="0"/>
          </a:p>
          <a:p>
            <a:pPr lvl="1"/>
            <a:r>
              <a:rPr lang="nb-NO" dirty="0"/>
              <a:t>Just </a:t>
            </a:r>
            <a:r>
              <a:rPr lang="nb-NO" dirty="0" err="1"/>
              <a:t>use</a:t>
            </a:r>
            <a:r>
              <a:rPr lang="nb-NO" dirty="0"/>
              <a:t> a PI-controller </a:t>
            </a:r>
          </a:p>
          <a:p>
            <a:pPr lvl="2"/>
            <a:r>
              <a:rPr lang="nb-NO" dirty="0"/>
              <a:t>CV = </a:t>
            </a:r>
            <a:r>
              <a:rPr lang="nb-NO" dirty="0" err="1"/>
              <a:t>reactor</a:t>
            </a:r>
            <a:r>
              <a:rPr lang="nb-NO" dirty="0"/>
              <a:t> </a:t>
            </a:r>
            <a:r>
              <a:rPr lang="nb-NO" dirty="0" err="1"/>
              <a:t>temperature</a:t>
            </a:r>
            <a:endParaRPr lang="nb-NO" dirty="0"/>
          </a:p>
          <a:p>
            <a:pPr lvl="2"/>
            <a:r>
              <a:rPr lang="nb-NO" dirty="0"/>
              <a:t>MV = </a:t>
            </a:r>
            <a:r>
              <a:rPr lang="nb-NO" dirty="0" err="1"/>
              <a:t>cooling</a:t>
            </a:r>
            <a:endParaRPr lang="nb-NO" dirty="0"/>
          </a:p>
          <a:p>
            <a:pPr lvl="1"/>
            <a:endParaRPr lang="nb-NO" dirty="0"/>
          </a:p>
        </p:txBody>
      </p:sp>
    </p:spTree>
    <p:extLst>
      <p:ext uri="{BB962C8B-B14F-4D97-AF65-F5344CB8AC3E}">
        <p14:creationId xmlns:p14="http://schemas.microsoft.com/office/powerpoint/2010/main" val="305335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16" y="1071982"/>
            <a:ext cx="11537244" cy="1143000"/>
          </a:xfrm>
        </p:spPr>
        <p:txBody>
          <a:bodyPr>
            <a:normAutofit fontScale="90000"/>
          </a:bodyPr>
          <a:lstStyle/>
          <a:p>
            <a:r>
              <a:rPr lang="en-GB" sz="3600" b="1" dirty="0">
                <a:solidFill>
                  <a:schemeClr val="tx2"/>
                </a:solidFill>
                <a:latin typeface="Calibri Light" panose="020F0302020204030204" pitchFamily="34" charset="0"/>
                <a:cs typeface="Calibri Light" panose="020F0302020204030204" pitchFamily="34" charset="0"/>
              </a:rPr>
              <a:t>General objective process operation (RTO): </a:t>
            </a:r>
            <a:br>
              <a:rPr lang="en-GB" sz="3600" dirty="0">
                <a:solidFill>
                  <a:schemeClr val="tx2"/>
                </a:solidFill>
                <a:latin typeface="Calibri Light" panose="020F0302020204030204" pitchFamily="34" charset="0"/>
                <a:cs typeface="Calibri Light" panose="020F0302020204030204" pitchFamily="34" charset="0"/>
              </a:rPr>
            </a:br>
            <a:r>
              <a:rPr lang="en-GB" sz="3600" dirty="0">
                <a:solidFill>
                  <a:schemeClr val="tx2"/>
                </a:solidFill>
                <a:latin typeface="Calibri Light" panose="020F0302020204030204" pitchFamily="34" charset="0"/>
                <a:cs typeface="Calibri Light" panose="020F0302020204030204" pitchFamily="34" charset="0"/>
              </a:rPr>
              <a:t>	Minimize cost J = maximize profit (–J) [$/s] </a:t>
            </a:r>
            <a:br>
              <a:rPr lang="en-GB" sz="3600" dirty="0">
                <a:solidFill>
                  <a:schemeClr val="tx2"/>
                </a:solidFill>
                <a:latin typeface="Calibri Light" panose="020F0302020204030204" pitchFamily="34" charset="0"/>
                <a:cs typeface="Calibri Light" panose="020F0302020204030204" pitchFamily="34" charset="0"/>
              </a:rPr>
            </a:br>
            <a:r>
              <a:rPr lang="en-GB" sz="3600" dirty="0">
                <a:solidFill>
                  <a:schemeClr val="tx2"/>
                </a:solidFill>
                <a:latin typeface="Calibri Light" panose="020F0302020204030204" pitchFamily="34" charset="0"/>
                <a:cs typeface="Calibri Light" panose="020F0302020204030204" pitchFamily="34" charset="0"/>
              </a:rPr>
              <a:t>subject to constraints</a:t>
            </a:r>
            <a:br>
              <a:rPr lang="en-GB" sz="3600" dirty="0">
                <a:solidFill>
                  <a:schemeClr val="tx2"/>
                </a:solidFill>
                <a:latin typeface="Calibri Light" panose="020F0302020204030204" pitchFamily="34" charset="0"/>
                <a:cs typeface="Calibri Light" panose="020F0302020204030204" pitchFamily="34" charset="0"/>
              </a:rPr>
            </a:br>
            <a:br>
              <a:rPr lang="en-GB" sz="3600" dirty="0">
                <a:solidFill>
                  <a:schemeClr val="tx2"/>
                </a:solidFill>
                <a:latin typeface="Calibri Light" panose="020F0302020204030204" pitchFamily="34" charset="0"/>
                <a:cs typeface="Calibri Light" panose="020F0302020204030204" pitchFamily="34" charset="0"/>
              </a:rPr>
            </a:br>
            <a:endParaRPr lang="en-GB" sz="3600" dirty="0">
              <a:solidFill>
                <a:schemeClr val="tx2"/>
              </a:solidFill>
              <a:latin typeface="Calibri Light" panose="020F0302020204030204" pitchFamily="34" charset="0"/>
              <a:cs typeface="Calibri Light" panose="020F0302020204030204" pitchFamily="34" charset="0"/>
            </a:endParaRPr>
          </a:p>
        </p:txBody>
      </p:sp>
      <p:sp>
        <p:nvSpPr>
          <p:cNvPr id="4" name="Content Placeholder 3">
            <a:extLst>
              <a:ext uri="{FF2B5EF4-FFF2-40B4-BE49-F238E27FC236}">
                <a16:creationId xmlns:a16="http://schemas.microsoft.com/office/drawing/2014/main" id="{1EB2FA58-ABDD-AB41-B3E1-CD4F7267C62C}"/>
              </a:ext>
            </a:extLst>
          </p:cNvPr>
          <p:cNvSpPr>
            <a:spLocks noGrp="1"/>
          </p:cNvSpPr>
          <p:nvPr>
            <p:ph idx="1"/>
          </p:nvPr>
        </p:nvSpPr>
        <p:spPr>
          <a:xfrm>
            <a:off x="562700" y="3806702"/>
            <a:ext cx="10852111" cy="4137108"/>
          </a:xfrm>
        </p:spPr>
        <p:txBody>
          <a:bodyPr anchor="ctr">
            <a:normAutofit/>
          </a:bodyPr>
          <a:lstStyle/>
          <a:p>
            <a:pPr marL="0" indent="0">
              <a:buNone/>
            </a:pPr>
            <a:r>
              <a:rPr lang="en-GB" sz="2000" dirty="0">
                <a:solidFill>
                  <a:schemeClr val="tx2"/>
                </a:solidFill>
                <a:latin typeface="Calibri Light" panose="020F0302020204030204" pitchFamily="34" charset="0"/>
                <a:cs typeface="Calibri Light" panose="020F0302020204030204" pitchFamily="34" charset="0"/>
              </a:rPr>
              <a:t>Typical process constraints:</a:t>
            </a:r>
          </a:p>
          <a:p>
            <a:pPr lvl="1"/>
            <a:r>
              <a:rPr lang="en-GB" sz="1800" dirty="0">
                <a:solidFill>
                  <a:schemeClr val="tx2"/>
                </a:solidFill>
                <a:latin typeface="Calibri Light" panose="020F0302020204030204" pitchFamily="34" charset="0"/>
                <a:cs typeface="Calibri Light" panose="020F0302020204030204" pitchFamily="34" charset="0"/>
              </a:rPr>
              <a:t>Product quality (purity)</a:t>
            </a:r>
          </a:p>
          <a:p>
            <a:pPr lvl="1"/>
            <a:r>
              <a:rPr lang="en-GB" sz="1800" dirty="0">
                <a:solidFill>
                  <a:schemeClr val="tx2"/>
                </a:solidFill>
                <a:latin typeface="Calibri Light" panose="020F0302020204030204" pitchFamily="34" charset="0"/>
                <a:cs typeface="Calibri Light" panose="020F0302020204030204" pitchFamily="34" charset="0"/>
              </a:rPr>
              <a:t>Environment (amount and purity of waste products)</a:t>
            </a:r>
          </a:p>
          <a:p>
            <a:pPr lvl="1"/>
            <a:r>
              <a:rPr lang="en-GB" sz="1800" dirty="0">
                <a:solidFill>
                  <a:schemeClr val="tx2"/>
                </a:solidFill>
                <a:latin typeface="Calibri Light" panose="020F0302020204030204" pitchFamily="34" charset="0"/>
                <a:cs typeface="Calibri Light" panose="020F0302020204030204" pitchFamily="34" charset="0"/>
              </a:rPr>
              <a:t>Equipment (max. and min. flows, pressures)</a:t>
            </a:r>
          </a:p>
          <a:p>
            <a:pPr lvl="1"/>
            <a:endParaRPr lang="en-GB" sz="1800" dirty="0">
              <a:solidFill>
                <a:schemeClr val="tx2"/>
              </a:solidFill>
              <a:latin typeface="Calibri Light" panose="020F0302020204030204" pitchFamily="34" charset="0"/>
              <a:cs typeface="Calibri Light" panose="020F0302020204030204" pitchFamily="34" charset="0"/>
            </a:endParaRPr>
          </a:p>
          <a:p>
            <a:pPr marL="0" indent="0">
              <a:buNone/>
            </a:pPr>
            <a:r>
              <a:rPr lang="en-GB" sz="2000" dirty="0">
                <a:solidFill>
                  <a:schemeClr val="tx2"/>
                </a:solidFill>
                <a:latin typeface="Calibri Light" panose="020F0302020204030204" pitchFamily="34" charset="0"/>
                <a:cs typeface="Calibri Light" panose="020F0302020204030204" pitchFamily="34" charset="0"/>
              </a:rPr>
              <a:t>Typical degrees of freedom (decision variables) (u)</a:t>
            </a:r>
          </a:p>
          <a:p>
            <a:pPr lvl="1"/>
            <a:r>
              <a:rPr lang="en-GB" sz="1800" dirty="0">
                <a:solidFill>
                  <a:schemeClr val="tx2"/>
                </a:solidFill>
                <a:latin typeface="Calibri Light" panose="020F0302020204030204" pitchFamily="34" charset="0"/>
                <a:cs typeface="Calibri Light" panose="020F0302020204030204" pitchFamily="34" charset="0"/>
              </a:rPr>
              <a:t>Flowrates: Feeds, splits (recycles), heating/cooling</a:t>
            </a:r>
          </a:p>
          <a:p>
            <a:pPr marL="0" indent="0">
              <a:buNone/>
            </a:pPr>
            <a:endParaRPr lang="en-GB" sz="2400" dirty="0">
              <a:solidFill>
                <a:schemeClr val="tx2"/>
              </a:solidFill>
              <a:latin typeface="Calibri Light" panose="020F0302020204030204" pitchFamily="34" charset="0"/>
              <a:cs typeface="Calibri Light" panose="020F0302020204030204" pitchFamily="34" charset="0"/>
            </a:endParaRPr>
          </a:p>
          <a:p>
            <a:pPr>
              <a:lnSpc>
                <a:spcPct val="150000"/>
              </a:lnSpc>
            </a:pPr>
            <a:endParaRPr lang="nb-NO" sz="2667" dirty="0">
              <a:latin typeface="Calibri Light" panose="020F030202020403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9016BC69-EC75-0F47-9468-851B82380A9A}"/>
              </a:ext>
            </a:extLst>
          </p:cNvPr>
          <p:cNvSpPr/>
          <p:nvPr/>
        </p:nvSpPr>
        <p:spPr>
          <a:xfrm>
            <a:off x="496712" y="6389511"/>
            <a:ext cx="6186312"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28" name="Picture 27">
            <a:extLst>
              <a:ext uri="{FF2B5EF4-FFF2-40B4-BE49-F238E27FC236}">
                <a16:creationId xmlns:a16="http://schemas.microsoft.com/office/drawing/2014/main" id="{078F6C0F-7C93-E444-828E-69512D2911E0}"/>
              </a:ext>
            </a:extLst>
          </p:cNvPr>
          <p:cNvPicPr>
            <a:picLocks noChangeAspect="1"/>
          </p:cNvPicPr>
          <p:nvPr/>
        </p:nvPicPr>
        <p:blipFill>
          <a:blip r:embed="rId2"/>
          <a:stretch>
            <a:fillRect/>
          </a:stretch>
        </p:blipFill>
        <p:spPr>
          <a:xfrm>
            <a:off x="10661324" y="274639"/>
            <a:ext cx="1256920" cy="229780"/>
          </a:xfrm>
          <a:prstGeom prst="rect">
            <a:avLst/>
          </a:prstGeom>
        </p:spPr>
      </p:pic>
      <p:sp>
        <p:nvSpPr>
          <p:cNvPr id="3" name="Rectangle 2">
            <a:extLst>
              <a:ext uri="{FF2B5EF4-FFF2-40B4-BE49-F238E27FC236}">
                <a16:creationId xmlns:a16="http://schemas.microsoft.com/office/drawing/2014/main" id="{387038D4-E798-43C0-92F3-1F96C982C8E6}"/>
              </a:ext>
            </a:extLst>
          </p:cNvPr>
          <p:cNvSpPr/>
          <p:nvPr/>
        </p:nvSpPr>
        <p:spPr>
          <a:xfrm>
            <a:off x="367645" y="405353"/>
            <a:ext cx="8484124" cy="14611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075D36A9-5569-4D04-B494-8102E890218C}"/>
                  </a:ext>
                </a:extLst>
              </p:cNvPr>
              <p:cNvSpPr txBox="1">
                <a:spLocks/>
              </p:cNvSpPr>
              <p:nvPr/>
            </p:nvSpPr>
            <p:spPr>
              <a:xfrm>
                <a:off x="1139858" y="2116418"/>
                <a:ext cx="6175342" cy="19377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𝐽</m:t>
                      </m:r>
                      <m:r>
                        <a:rPr lang="en-GB" i="1" dirty="0" smtClean="0">
                          <a:latin typeface="Cambria Math" panose="02040503050406030204" pitchFamily="18" charset="0"/>
                        </a:rPr>
                        <m:t> = </m:t>
                      </m:r>
                      <m:nary>
                        <m:naryPr>
                          <m:chr m:val="∑"/>
                          <m:subHide m:val="on"/>
                          <m:supHide m:val="on"/>
                          <m:ctrlPr>
                            <a:rPr lang="en-GB" i="1" dirty="0" smtClean="0">
                              <a:latin typeface="Cambria Math" panose="02040503050406030204" pitchFamily="18" charset="0"/>
                            </a:rPr>
                          </m:ctrlPr>
                        </m:naryPr>
                        <m:sub/>
                        <m:sup/>
                        <m:e>
                          <m:sSub>
                            <m:sSubPr>
                              <m:ctrlPr>
                                <a:rPr lang="nb-NO" i="1" dirty="0">
                                  <a:latin typeface="Cambria Math" panose="02040503050406030204" pitchFamily="18" charset="0"/>
                                </a:rPr>
                              </m:ctrlPr>
                            </m:sSubPr>
                            <m:e>
                              <m:r>
                                <a:rPr lang="en-GB" i="1" dirty="0">
                                  <a:latin typeface="Cambria Math" panose="02040503050406030204" pitchFamily="18" charset="0"/>
                                </a:rPr>
                                <m:t>𝑝</m:t>
                              </m:r>
                            </m:e>
                            <m:sub>
                              <m:r>
                                <a:rPr lang="en-GB" i="1" dirty="0">
                                  <a:latin typeface="Cambria Math" panose="02040503050406030204" pitchFamily="18" charset="0"/>
                                </a:rPr>
                                <m:t>𝐹</m:t>
                              </m:r>
                            </m:sub>
                          </m:sSub>
                          <m:r>
                            <a:rPr lang="en-GB" i="1" dirty="0">
                              <a:latin typeface="Cambria Math" panose="02040503050406030204" pitchFamily="18" charset="0"/>
                            </a:rPr>
                            <m:t> </m:t>
                          </m:r>
                          <m:r>
                            <a:rPr lang="en-GB" i="1" dirty="0">
                              <a:latin typeface="Cambria Math" panose="02040503050406030204" pitchFamily="18" charset="0"/>
                            </a:rPr>
                            <m:t>𝐹</m:t>
                          </m:r>
                        </m:e>
                      </m:nary>
                      <m:r>
                        <a:rPr lang="en-GB" i="1" dirty="0">
                          <a:latin typeface="Cambria Math" panose="02040503050406030204" pitchFamily="18" charset="0"/>
                        </a:rPr>
                        <m:t>+</m:t>
                      </m:r>
                      <m:nary>
                        <m:naryPr>
                          <m:chr m:val="∑"/>
                          <m:subHide m:val="on"/>
                          <m:supHide m:val="on"/>
                          <m:ctrlPr>
                            <a:rPr lang="en-GB" i="1" dirty="0">
                              <a:latin typeface="Cambria Math" panose="02040503050406030204" pitchFamily="18" charset="0"/>
                            </a:rPr>
                          </m:ctrlPr>
                        </m:naryPr>
                        <m:sub/>
                        <m:sup/>
                        <m:e>
                          <m:sSub>
                            <m:sSubPr>
                              <m:ctrlPr>
                                <a:rPr lang="nb-NO" i="1" dirty="0">
                                  <a:latin typeface="Cambria Math" panose="02040503050406030204" pitchFamily="18" charset="0"/>
                                </a:rPr>
                              </m:ctrlPr>
                            </m:sSubPr>
                            <m:e>
                              <m:r>
                                <a:rPr lang="en-GB" i="1" dirty="0">
                                  <a:latin typeface="Cambria Math" panose="02040503050406030204" pitchFamily="18" charset="0"/>
                                </a:rPr>
                                <m:t>𝑝</m:t>
                              </m:r>
                            </m:e>
                            <m:sub>
                              <m:r>
                                <a:rPr lang="nb-NO" i="1" dirty="0" smtClean="0">
                                  <a:latin typeface="Cambria Math" panose="02040503050406030204" pitchFamily="18" charset="0"/>
                                </a:rPr>
                                <m:t>𝑄</m:t>
                              </m:r>
                            </m:sub>
                          </m:sSub>
                          <m:r>
                            <a:rPr lang="en-GB" i="1" dirty="0">
                              <a:latin typeface="Cambria Math" panose="02040503050406030204" pitchFamily="18" charset="0"/>
                            </a:rPr>
                            <m:t> </m:t>
                          </m:r>
                          <m:r>
                            <a:rPr lang="nb-NO" i="1" dirty="0" smtClean="0">
                              <a:latin typeface="Cambria Math" panose="02040503050406030204" pitchFamily="18" charset="0"/>
                            </a:rPr>
                            <m:t>𝑄</m:t>
                          </m:r>
                        </m:e>
                      </m:nary>
                      <m:r>
                        <a:rPr lang="en-GB" i="1" dirty="0">
                          <a:latin typeface="Cambria Math" panose="02040503050406030204" pitchFamily="18" charset="0"/>
                        </a:rPr>
                        <m:t>–</m:t>
                      </m:r>
                      <m:nary>
                        <m:naryPr>
                          <m:chr m:val="∑"/>
                          <m:subHide m:val="on"/>
                          <m:supHide m:val="on"/>
                          <m:ctrlPr>
                            <a:rPr lang="en-GB" i="1" dirty="0">
                              <a:latin typeface="Cambria Math" panose="02040503050406030204" pitchFamily="18" charset="0"/>
                            </a:rPr>
                          </m:ctrlPr>
                        </m:naryPr>
                        <m:sub/>
                        <m:sup/>
                        <m:e>
                          <m:sSub>
                            <m:sSubPr>
                              <m:ctrlPr>
                                <a:rPr lang="nb-NO" i="1" dirty="0">
                                  <a:latin typeface="Cambria Math" panose="02040503050406030204" pitchFamily="18" charset="0"/>
                                </a:rPr>
                              </m:ctrlPr>
                            </m:sSubPr>
                            <m:e>
                              <m:r>
                                <a:rPr lang="nb-NO" b="0" i="1" dirty="0" smtClean="0">
                                  <a:latin typeface="Cambria Math" panose="02040503050406030204" pitchFamily="18" charset="0"/>
                                </a:rPr>
                                <m:t>𝑝</m:t>
                              </m:r>
                            </m:e>
                            <m:sub>
                              <m:r>
                                <a:rPr lang="nb-NO" i="1" dirty="0" smtClean="0">
                                  <a:latin typeface="Cambria Math" panose="02040503050406030204" pitchFamily="18" charset="0"/>
                                </a:rPr>
                                <m:t>𝑝</m:t>
                              </m:r>
                            </m:sub>
                          </m:sSub>
                          <m:r>
                            <a:rPr lang="en-GB" i="1" dirty="0">
                              <a:latin typeface="Cambria Math" panose="02040503050406030204" pitchFamily="18" charset="0"/>
                            </a:rPr>
                            <m:t> </m:t>
                          </m:r>
                          <m:r>
                            <a:rPr lang="nb-NO" i="1" dirty="0" smtClean="0">
                              <a:latin typeface="Cambria Math" panose="02040503050406030204" pitchFamily="18" charset="0"/>
                            </a:rPr>
                            <m:t>𝑃</m:t>
                          </m:r>
                        </m:e>
                      </m:nary>
                    </m:oMath>
                  </m:oMathPara>
                </a14:m>
                <a:endParaRPr lang="nb-NO" dirty="0"/>
              </a:p>
              <a:p>
                <a:pPr marL="0" indent="0">
                  <a:buFont typeface="Arial" panose="020B0604020202020204" pitchFamily="34" charset="0"/>
                  <a:buNone/>
                </a:pPr>
                <a:r>
                  <a:rPr lang="en-GB" sz="2400" dirty="0">
                    <a:latin typeface="Calibri Light" panose="020F0302020204030204" pitchFamily="34" charset="0"/>
                  </a:rPr>
                  <a:t>where</a:t>
                </a:r>
              </a:p>
              <a:p>
                <a14:m>
                  <m:oMath xmlns:m="http://schemas.openxmlformats.org/officeDocument/2006/math">
                    <m:nary>
                      <m:naryPr>
                        <m:chr m:val="∑"/>
                        <m:subHide m:val="on"/>
                        <m:supHide m:val="on"/>
                        <m:ctrlPr>
                          <a:rPr lang="en-GB" sz="2400" i="1" dirty="0">
                            <a:latin typeface="Cambria Math" panose="02040503050406030204" pitchFamily="18" charset="0"/>
                          </a:rPr>
                        </m:ctrlPr>
                      </m:naryPr>
                      <m:sub/>
                      <m:sup/>
                      <m:e>
                        <m:sSub>
                          <m:sSubPr>
                            <m:ctrlPr>
                              <a:rPr lang="nb-NO" sz="2400" i="1" dirty="0">
                                <a:latin typeface="Cambria Math" panose="02040503050406030204" pitchFamily="18" charset="0"/>
                              </a:rPr>
                            </m:ctrlPr>
                          </m:sSubPr>
                          <m:e>
                            <m:r>
                              <a:rPr lang="en-GB" sz="2400" dirty="0">
                                <a:latin typeface="Cambria Math" panose="02040503050406030204" pitchFamily="18" charset="0"/>
                              </a:rPr>
                              <m:t>𝑝</m:t>
                            </m:r>
                          </m:e>
                          <m:sub>
                            <m:r>
                              <a:rPr lang="en-GB" sz="2400" dirty="0">
                                <a:latin typeface="Cambria Math" panose="02040503050406030204" pitchFamily="18" charset="0"/>
                              </a:rPr>
                              <m:t>𝐹</m:t>
                            </m:r>
                          </m:sub>
                        </m:sSub>
                        <m:r>
                          <a:rPr lang="en-GB" sz="2400" dirty="0">
                            <a:latin typeface="Cambria Math" panose="02040503050406030204" pitchFamily="18" charset="0"/>
                          </a:rPr>
                          <m:t> </m:t>
                        </m:r>
                        <m:r>
                          <a:rPr lang="en-GB" sz="2400" dirty="0">
                            <a:latin typeface="Cambria Math" panose="02040503050406030204" pitchFamily="18" charset="0"/>
                          </a:rPr>
                          <m:t>𝐹</m:t>
                        </m:r>
                      </m:e>
                    </m:nary>
                  </m:oMath>
                </a14:m>
                <a:r>
                  <a:rPr lang="nb-NO" sz="2400" dirty="0">
                    <a:latin typeface="Calibri Light" panose="020F0302020204030204" pitchFamily="34" charset="0"/>
                  </a:rPr>
                  <a:t>  = </a:t>
                </a:r>
                <a:r>
                  <a:rPr lang="nb-NO" sz="2400" dirty="0" err="1">
                    <a:latin typeface="Calibri Light" panose="020F0302020204030204" pitchFamily="34" charset="0"/>
                  </a:rPr>
                  <a:t>price</a:t>
                </a:r>
                <a:r>
                  <a:rPr lang="nb-NO" sz="2400" dirty="0">
                    <a:latin typeface="Calibri Light" panose="020F0302020204030204" pitchFamily="34" charset="0"/>
                  </a:rPr>
                  <a:t> of </a:t>
                </a:r>
                <a:r>
                  <a:rPr lang="nb-NO" sz="2400" dirty="0" err="1">
                    <a:latin typeface="Calibri Light" panose="020F0302020204030204" pitchFamily="34" charset="0"/>
                  </a:rPr>
                  <a:t>feed</a:t>
                </a:r>
                <a:r>
                  <a:rPr lang="nb-NO" sz="2400" dirty="0">
                    <a:latin typeface="Calibri Light" panose="020F0302020204030204" pitchFamily="34" charset="0"/>
                  </a:rPr>
                  <a:t>  [$/kg] x   </a:t>
                </a:r>
                <a:r>
                  <a:rPr lang="nb-NO" sz="2400" dirty="0" err="1">
                    <a:latin typeface="Calibri Light" panose="020F0302020204030204" pitchFamily="34" charset="0"/>
                  </a:rPr>
                  <a:t>feed</a:t>
                </a:r>
                <a:r>
                  <a:rPr lang="nb-NO" sz="2400" dirty="0">
                    <a:latin typeface="Calibri Light" panose="020F0302020204030204" pitchFamily="34" charset="0"/>
                  </a:rPr>
                  <a:t> </a:t>
                </a:r>
                <a:r>
                  <a:rPr lang="nb-NO" sz="2400" dirty="0" err="1">
                    <a:latin typeface="Calibri Light" panose="020F0302020204030204" pitchFamily="34" charset="0"/>
                  </a:rPr>
                  <a:t>flow</a:t>
                </a:r>
                <a:r>
                  <a:rPr lang="nb-NO" sz="2400" dirty="0">
                    <a:latin typeface="Calibri Light" panose="020F0302020204030204" pitchFamily="34" charset="0"/>
                  </a:rPr>
                  <a:t> rate [kg/s]</a:t>
                </a:r>
              </a:p>
              <a:p>
                <a14:m>
                  <m:oMath xmlns:m="http://schemas.openxmlformats.org/officeDocument/2006/math">
                    <m:nary>
                      <m:naryPr>
                        <m:chr m:val="∑"/>
                        <m:subHide m:val="on"/>
                        <m:supHide m:val="on"/>
                        <m:ctrlPr>
                          <a:rPr lang="en-GB" sz="2400" i="1" dirty="0">
                            <a:latin typeface="Cambria Math" panose="02040503050406030204" pitchFamily="18" charset="0"/>
                          </a:rPr>
                        </m:ctrlPr>
                      </m:naryPr>
                      <m:sub/>
                      <m:sup/>
                      <m:e>
                        <m:sSub>
                          <m:sSubPr>
                            <m:ctrlPr>
                              <a:rPr lang="nb-NO" sz="2400" i="1" dirty="0">
                                <a:latin typeface="Cambria Math" panose="02040503050406030204" pitchFamily="18" charset="0"/>
                              </a:rPr>
                            </m:ctrlPr>
                          </m:sSubPr>
                          <m:e>
                            <m:r>
                              <a:rPr lang="en-GB" sz="2400" dirty="0">
                                <a:latin typeface="Cambria Math" panose="02040503050406030204" pitchFamily="18" charset="0"/>
                              </a:rPr>
                              <m:t>𝑝</m:t>
                            </m:r>
                          </m:e>
                          <m:sub>
                            <m:r>
                              <a:rPr lang="nb-NO" sz="2400" dirty="0">
                                <a:latin typeface="Cambria Math" panose="02040503050406030204" pitchFamily="18" charset="0"/>
                              </a:rPr>
                              <m:t>𝑄</m:t>
                            </m:r>
                          </m:sub>
                        </m:sSub>
                        <m:r>
                          <a:rPr lang="en-GB" sz="2400" dirty="0">
                            <a:latin typeface="Cambria Math" panose="02040503050406030204" pitchFamily="18" charset="0"/>
                          </a:rPr>
                          <m:t> </m:t>
                        </m:r>
                        <m:r>
                          <a:rPr lang="nb-NO" sz="2400" dirty="0">
                            <a:latin typeface="Cambria Math" panose="02040503050406030204" pitchFamily="18" charset="0"/>
                          </a:rPr>
                          <m:t>𝑄</m:t>
                        </m:r>
                      </m:e>
                    </m:nary>
                  </m:oMath>
                </a14:m>
                <a:r>
                  <a:rPr lang="nb-NO" sz="2400" dirty="0">
                    <a:latin typeface="Calibri Light" panose="020F0302020204030204" pitchFamily="34" charset="0"/>
                  </a:rPr>
                  <a:t>  = price of </a:t>
                </a:r>
                <a:r>
                  <a:rPr lang="nb-NO" sz="2400" dirty="0" err="1">
                    <a:latin typeface="Calibri Light" panose="020F0302020204030204" pitchFamily="34" charset="0"/>
                  </a:rPr>
                  <a:t>utility</a:t>
                </a:r>
                <a:r>
                  <a:rPr lang="nb-NO" sz="2400" dirty="0">
                    <a:latin typeface="Calibri Light" panose="020F0302020204030204" pitchFamily="34" charset="0"/>
                  </a:rPr>
                  <a:t> (energy)   x   energy </a:t>
                </a:r>
                <a:r>
                  <a:rPr lang="nb-NO" sz="2400" dirty="0" err="1">
                    <a:latin typeface="Calibri Light" panose="020F0302020204030204" pitchFamily="34" charset="0"/>
                  </a:rPr>
                  <a:t>usage</a:t>
                </a:r>
                <a:endParaRPr lang="nb-NO" sz="2400" dirty="0">
                  <a:latin typeface="Calibri Light" panose="020F0302020204030204" pitchFamily="34" charset="0"/>
                </a:endParaRPr>
              </a:p>
              <a:p>
                <a14:m>
                  <m:oMath xmlns:m="http://schemas.openxmlformats.org/officeDocument/2006/math">
                    <m:nary>
                      <m:naryPr>
                        <m:chr m:val="∑"/>
                        <m:subHide m:val="on"/>
                        <m:supHide m:val="on"/>
                        <m:ctrlPr>
                          <a:rPr lang="en-GB" sz="2400" i="1" dirty="0">
                            <a:latin typeface="Cambria Math" panose="02040503050406030204" pitchFamily="18" charset="0"/>
                          </a:rPr>
                        </m:ctrlPr>
                      </m:naryPr>
                      <m:sub/>
                      <m:sup/>
                      <m:e>
                        <m:r>
                          <a:rPr lang="nb-NO" sz="2400" b="0" i="1" dirty="0" smtClean="0">
                            <a:latin typeface="Cambria Math" panose="02040503050406030204" pitchFamily="18" charset="0"/>
                          </a:rPr>
                          <m:t>𝑝</m:t>
                        </m:r>
                        <m:r>
                          <a:rPr lang="nb-NO" sz="2400" b="0" i="1" baseline="-25000" dirty="0" smtClean="0">
                            <a:latin typeface="Cambria Math" panose="02040503050406030204" pitchFamily="18" charset="0"/>
                          </a:rPr>
                          <m:t>𝑃</m:t>
                        </m:r>
                        <m:r>
                          <a:rPr lang="en-GB" sz="2400" dirty="0">
                            <a:latin typeface="Cambria Math" panose="02040503050406030204" pitchFamily="18" charset="0"/>
                          </a:rPr>
                          <m:t> </m:t>
                        </m:r>
                        <m:r>
                          <a:rPr lang="nb-NO" sz="2400" dirty="0">
                            <a:latin typeface="Cambria Math" panose="02040503050406030204" pitchFamily="18" charset="0"/>
                          </a:rPr>
                          <m:t>𝑃</m:t>
                        </m:r>
                      </m:e>
                    </m:nary>
                  </m:oMath>
                </a14:m>
                <a:r>
                  <a:rPr lang="nb-NO" sz="2400" dirty="0">
                    <a:latin typeface="Calibri Light" panose="020F0302020204030204" pitchFamily="34" charset="0"/>
                  </a:rPr>
                  <a:t>  = </a:t>
                </a:r>
                <a:r>
                  <a:rPr lang="nb-NO" sz="2400" dirty="0" err="1">
                    <a:latin typeface="Calibri Light" panose="020F0302020204030204" pitchFamily="34" charset="0"/>
                  </a:rPr>
                  <a:t>price</a:t>
                </a:r>
                <a:r>
                  <a:rPr lang="nb-NO" sz="2400" dirty="0">
                    <a:latin typeface="Calibri Light" panose="020F0302020204030204" pitchFamily="34" charset="0"/>
                  </a:rPr>
                  <a:t> (</a:t>
                </a:r>
                <a:r>
                  <a:rPr lang="nb-NO" sz="2400" dirty="0" err="1">
                    <a:latin typeface="Calibri Light" panose="020F0302020204030204" pitchFamily="34" charset="0"/>
                  </a:rPr>
                  <a:t>value</a:t>
                </a:r>
                <a:r>
                  <a:rPr lang="nb-NO" sz="2400" dirty="0">
                    <a:latin typeface="Calibri Light" panose="020F0302020204030204" pitchFamily="34" charset="0"/>
                  </a:rPr>
                  <a:t>) of </a:t>
                </a:r>
                <a:r>
                  <a:rPr lang="nb-NO" sz="2400" dirty="0" err="1">
                    <a:latin typeface="Calibri Light" panose="020F0302020204030204" pitchFamily="34" charset="0"/>
                  </a:rPr>
                  <a:t>product</a:t>
                </a:r>
                <a:r>
                  <a:rPr lang="nb-NO" sz="2400" dirty="0">
                    <a:latin typeface="Calibri Light" panose="020F0302020204030204" pitchFamily="34" charset="0"/>
                  </a:rPr>
                  <a:t>   x   </a:t>
                </a:r>
                <a:r>
                  <a:rPr lang="nb-NO" sz="2400" dirty="0" err="1">
                    <a:latin typeface="Calibri Light" panose="020F0302020204030204" pitchFamily="34" charset="0"/>
                  </a:rPr>
                  <a:t>product</a:t>
                </a:r>
                <a:r>
                  <a:rPr lang="nb-NO" sz="2400" dirty="0">
                    <a:latin typeface="Calibri Light" panose="020F0302020204030204" pitchFamily="34" charset="0"/>
                  </a:rPr>
                  <a:t> </a:t>
                </a:r>
                <a:r>
                  <a:rPr lang="nb-NO" sz="2400" dirty="0" err="1">
                    <a:latin typeface="Calibri Light" panose="020F0302020204030204" pitchFamily="34" charset="0"/>
                  </a:rPr>
                  <a:t>flow</a:t>
                </a:r>
                <a:r>
                  <a:rPr lang="nb-NO" sz="2400" dirty="0">
                    <a:latin typeface="Calibri Light" panose="020F0302020204030204" pitchFamily="34" charset="0"/>
                  </a:rPr>
                  <a:t> rate</a:t>
                </a:r>
              </a:p>
              <a:p>
                <a:endParaRPr lang="nb-NO" sz="2400" dirty="0"/>
              </a:p>
            </p:txBody>
          </p:sp>
        </mc:Choice>
        <mc:Fallback xmlns="">
          <p:sp>
            <p:nvSpPr>
              <p:cNvPr id="7" name="Content Placeholder 2">
                <a:extLst>
                  <a:ext uri="{FF2B5EF4-FFF2-40B4-BE49-F238E27FC236}">
                    <a16:creationId xmlns:a16="http://schemas.microsoft.com/office/drawing/2014/main" id="{075D36A9-5569-4D04-B494-8102E890218C}"/>
                  </a:ext>
                </a:extLst>
              </p:cNvPr>
              <p:cNvSpPr txBox="1">
                <a:spLocks noRot="1" noChangeAspect="1" noMove="1" noResize="1" noEditPoints="1" noAdjustHandles="1" noChangeArrowheads="1" noChangeShapeType="1" noTextEdit="1"/>
              </p:cNvSpPr>
              <p:nvPr/>
            </p:nvSpPr>
            <p:spPr>
              <a:xfrm>
                <a:off x="1139858" y="2116418"/>
                <a:ext cx="6175342" cy="1937738"/>
              </a:xfrm>
              <a:prstGeom prst="rect">
                <a:avLst/>
              </a:prstGeom>
              <a:blipFill>
                <a:blip r:embed="rId3"/>
                <a:stretch>
                  <a:fillRect l="-592" b="-25157"/>
                </a:stretch>
              </a:blipFill>
            </p:spPr>
            <p:txBody>
              <a:bodyPr/>
              <a:lstStyle/>
              <a:p>
                <a:r>
                  <a:rPr lang="nb-NO">
                    <a:noFill/>
                  </a:rPr>
                  <a:t> </a:t>
                </a:r>
              </a:p>
            </p:txBody>
          </p:sp>
        </mc:Fallback>
      </mc:AlternateContent>
      <p:sp>
        <p:nvSpPr>
          <p:cNvPr id="5" name="TextBox 4">
            <a:extLst>
              <a:ext uri="{FF2B5EF4-FFF2-40B4-BE49-F238E27FC236}">
                <a16:creationId xmlns:a16="http://schemas.microsoft.com/office/drawing/2014/main" id="{147570FE-CA8A-407F-B7A5-3948967D5CD1}"/>
              </a:ext>
            </a:extLst>
          </p:cNvPr>
          <p:cNvSpPr txBox="1"/>
          <p:nvPr/>
        </p:nvSpPr>
        <p:spPr>
          <a:xfrm>
            <a:off x="6788817" y="2209970"/>
            <a:ext cx="5206554" cy="646331"/>
          </a:xfrm>
          <a:prstGeom prst="rect">
            <a:avLst/>
          </a:prstGeom>
          <a:noFill/>
        </p:spPr>
        <p:txBody>
          <a:bodyPr wrap="none" rtlCol="0">
            <a:spAutoFit/>
          </a:bodyPr>
          <a:lstStyle/>
          <a:p>
            <a:r>
              <a:rPr lang="nb-NO" dirty="0">
                <a:solidFill>
                  <a:srgbClr val="FF0000"/>
                </a:solidFill>
              </a:rPr>
              <a:t>Note: No </a:t>
            </a:r>
            <a:r>
              <a:rPr lang="nb-NO" dirty="0" err="1">
                <a:solidFill>
                  <a:srgbClr val="FF0000"/>
                </a:solidFill>
              </a:rPr>
              <a:t>capital</a:t>
            </a:r>
            <a:r>
              <a:rPr lang="nb-NO" dirty="0">
                <a:solidFill>
                  <a:srgbClr val="FF0000"/>
                </a:solidFill>
              </a:rPr>
              <a:t> </a:t>
            </a:r>
            <a:r>
              <a:rPr lang="nb-NO" dirty="0" err="1">
                <a:solidFill>
                  <a:srgbClr val="FF0000"/>
                </a:solidFill>
              </a:rPr>
              <a:t>costs</a:t>
            </a:r>
            <a:r>
              <a:rPr lang="nb-NO" dirty="0">
                <a:solidFill>
                  <a:srgbClr val="FF0000"/>
                </a:solidFill>
              </a:rPr>
              <a:t> or </a:t>
            </a:r>
            <a:r>
              <a:rPr lang="nb-NO" dirty="0" err="1">
                <a:solidFill>
                  <a:srgbClr val="FF0000"/>
                </a:solidFill>
              </a:rPr>
              <a:t>costs</a:t>
            </a:r>
            <a:r>
              <a:rPr lang="nb-NO" dirty="0">
                <a:solidFill>
                  <a:srgbClr val="FF0000"/>
                </a:solidFill>
              </a:rPr>
              <a:t> for operators </a:t>
            </a:r>
          </a:p>
          <a:p>
            <a:r>
              <a:rPr lang="nb-NO" dirty="0">
                <a:solidFill>
                  <a:srgbClr val="FF0000"/>
                </a:solidFill>
              </a:rPr>
              <a:t>(</a:t>
            </a:r>
            <a:r>
              <a:rPr lang="nb-NO" dirty="0" err="1">
                <a:solidFill>
                  <a:srgbClr val="FF0000"/>
                </a:solidFill>
              </a:rPr>
              <a:t>assumed</a:t>
            </a:r>
            <a:r>
              <a:rPr lang="nb-NO" dirty="0">
                <a:solidFill>
                  <a:srgbClr val="FF0000"/>
                </a:solidFill>
              </a:rPr>
              <a:t> </a:t>
            </a:r>
            <a:r>
              <a:rPr lang="nb-NO" dirty="0" err="1">
                <a:solidFill>
                  <a:srgbClr val="FF0000"/>
                </a:solidFill>
              </a:rPr>
              <a:t>fixed</a:t>
            </a:r>
            <a:r>
              <a:rPr lang="nb-NO" dirty="0">
                <a:solidFill>
                  <a:srgbClr val="FF0000"/>
                </a:solidFill>
              </a:rPr>
              <a:t> for time </a:t>
            </a:r>
            <a:r>
              <a:rPr lang="nb-NO" dirty="0" err="1">
                <a:solidFill>
                  <a:srgbClr val="FF0000"/>
                </a:solidFill>
              </a:rPr>
              <a:t>scale</a:t>
            </a:r>
            <a:r>
              <a:rPr lang="nb-NO" dirty="0">
                <a:solidFill>
                  <a:srgbClr val="FF0000"/>
                </a:solidFill>
              </a:rPr>
              <a:t> of </a:t>
            </a:r>
            <a:r>
              <a:rPr lang="nb-NO" dirty="0" err="1">
                <a:solidFill>
                  <a:srgbClr val="FF0000"/>
                </a:solidFill>
              </a:rPr>
              <a:t>interest</a:t>
            </a:r>
            <a:r>
              <a:rPr lang="nb-NO" dirty="0">
                <a:solidFill>
                  <a:srgbClr val="FF0000"/>
                </a:solidFill>
              </a:rPr>
              <a:t>, a </a:t>
            </a:r>
            <a:r>
              <a:rPr lang="nb-NO" dirty="0" err="1">
                <a:solidFill>
                  <a:srgbClr val="FF0000"/>
                </a:solidFill>
              </a:rPr>
              <a:t>few</a:t>
            </a:r>
            <a:r>
              <a:rPr lang="nb-NO" dirty="0">
                <a:solidFill>
                  <a:srgbClr val="FF0000"/>
                </a:solidFill>
              </a:rPr>
              <a:t> </a:t>
            </a:r>
            <a:r>
              <a:rPr lang="nb-NO" dirty="0" err="1">
                <a:solidFill>
                  <a:srgbClr val="FF0000"/>
                </a:solidFill>
              </a:rPr>
              <a:t>hours</a:t>
            </a:r>
            <a:r>
              <a:rPr lang="nb-NO" dirty="0">
                <a:solidFill>
                  <a:srgbClr val="FF0000"/>
                </a:solidFill>
              </a:rPr>
              <a:t>)</a:t>
            </a:r>
          </a:p>
        </p:txBody>
      </p:sp>
      <p:pic>
        <p:nvPicPr>
          <p:cNvPr id="10" name="Picture 4" descr="Image result for large chemical process">
            <a:extLst>
              <a:ext uri="{FF2B5EF4-FFF2-40B4-BE49-F238E27FC236}">
                <a16:creationId xmlns:a16="http://schemas.microsoft.com/office/drawing/2014/main" id="{8726B977-CD8E-6B42-9E1B-FB25EB91D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3332" y="3199764"/>
            <a:ext cx="2727992" cy="331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8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4503" y="-12745"/>
            <a:ext cx="11843657" cy="1143000"/>
          </a:xfrm>
        </p:spPr>
        <p:txBody>
          <a:bodyPr>
            <a:normAutofit/>
          </a:bodyPr>
          <a:lstStyle/>
          <a:p>
            <a:r>
              <a:rPr lang="nb-NO" dirty="0" err="1"/>
              <a:t>Systematic</a:t>
            </a:r>
            <a:r>
              <a:rPr lang="nb-NO" dirty="0"/>
              <a:t> </a:t>
            </a:r>
            <a:r>
              <a:rPr lang="nb-NO" dirty="0" err="1"/>
              <a:t>procedure</a:t>
            </a:r>
            <a:r>
              <a:rPr lang="nb-NO" dirty="0"/>
              <a:t> for </a:t>
            </a:r>
            <a:r>
              <a:rPr lang="nb-NO" dirty="0" err="1"/>
              <a:t>economic</a:t>
            </a:r>
            <a:r>
              <a:rPr lang="nb-NO" dirty="0"/>
              <a:t> </a:t>
            </a:r>
            <a:r>
              <a:rPr lang="nb-NO" dirty="0" err="1"/>
              <a:t>process</a:t>
            </a:r>
            <a:r>
              <a:rPr lang="nb-NO" dirty="0"/>
              <a:t> control</a:t>
            </a:r>
          </a:p>
        </p:txBody>
      </p:sp>
      <p:sp>
        <p:nvSpPr>
          <p:cNvPr id="30" name="Plassholder for innhold 2"/>
          <p:cNvSpPr txBox="1">
            <a:spLocks/>
          </p:cNvSpPr>
          <p:nvPr/>
        </p:nvSpPr>
        <p:spPr>
          <a:xfrm>
            <a:off x="583472" y="1130255"/>
            <a:ext cx="9292047" cy="519278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j-lt"/>
                <a:ea typeface="+mn-ea"/>
                <a:cs typeface="Arial"/>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j-lt"/>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j-lt"/>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j-lt"/>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2"/>
                </a:solidFill>
              </a:rPr>
              <a:t>Start “top-down” with economics (steady state): </a:t>
            </a:r>
          </a:p>
          <a:p>
            <a:r>
              <a:rPr lang="en-US" dirty="0">
                <a:solidFill>
                  <a:schemeClr val="accent5"/>
                </a:solidFill>
              </a:rPr>
              <a:t>Step 1: </a:t>
            </a:r>
            <a:r>
              <a:rPr lang="en-US" dirty="0"/>
              <a:t>Define operational objectives (J) and constraints</a:t>
            </a:r>
          </a:p>
          <a:p>
            <a:r>
              <a:rPr lang="en-US" dirty="0">
                <a:solidFill>
                  <a:schemeClr val="accent5"/>
                </a:solidFill>
              </a:rPr>
              <a:t>Step 2: </a:t>
            </a:r>
            <a:r>
              <a:rPr lang="en-US" dirty="0"/>
              <a:t>Optimize steady-state operation</a:t>
            </a:r>
          </a:p>
          <a:p>
            <a:r>
              <a:rPr lang="en-US" dirty="0">
                <a:solidFill>
                  <a:schemeClr val="accent5"/>
                </a:solidFill>
              </a:rPr>
              <a:t>Step 3: </a:t>
            </a:r>
            <a:r>
              <a:rPr lang="en-US" dirty="0"/>
              <a:t>Decide what to control (CVs) </a:t>
            </a:r>
          </a:p>
          <a:p>
            <a:pPr marL="800100" lvl="1" indent="-342900">
              <a:lnSpc>
                <a:spcPct val="80000"/>
              </a:lnSpc>
            </a:pPr>
            <a:r>
              <a:rPr lang="en-US" altLang="nb-NO" sz="1900" dirty="0">
                <a:solidFill>
                  <a:srgbClr val="FF0000"/>
                </a:solidFill>
              </a:rPr>
              <a:t>Step 3A</a:t>
            </a:r>
            <a:r>
              <a:rPr lang="en-US" altLang="nb-NO" sz="1900" dirty="0"/>
              <a:t>: Identify active constraints = primary CV1. </a:t>
            </a:r>
          </a:p>
          <a:p>
            <a:pPr marL="800100" lvl="1" indent="-342900">
              <a:lnSpc>
                <a:spcPct val="80000"/>
              </a:lnSpc>
            </a:pPr>
            <a:r>
              <a:rPr lang="en-US" altLang="nb-NO" sz="1900" dirty="0">
                <a:solidFill>
                  <a:srgbClr val="FF0000"/>
                </a:solidFill>
              </a:rPr>
              <a:t>Step 3B</a:t>
            </a:r>
            <a:r>
              <a:rPr lang="en-US" altLang="nb-NO" sz="1900" dirty="0"/>
              <a:t>: Remaining unconstrained DOFs: Self-optimizing CV1 </a:t>
            </a:r>
            <a:r>
              <a:rPr lang="en-US" altLang="nb-NO" sz="1900" dirty="0">
                <a:solidFill>
                  <a:srgbClr val="FF0000"/>
                </a:solidFill>
              </a:rPr>
              <a:t>(find H)</a:t>
            </a:r>
            <a:r>
              <a:rPr lang="en-US" altLang="nb-NO" dirty="0">
                <a:solidFill>
                  <a:srgbClr val="FF0000"/>
                </a:solidFill>
              </a:rPr>
              <a:t> </a:t>
            </a:r>
          </a:p>
          <a:p>
            <a:r>
              <a:rPr lang="en-US" dirty="0">
                <a:solidFill>
                  <a:schemeClr val="accent5"/>
                </a:solidFill>
              </a:rPr>
              <a:t>Step 4: </a:t>
            </a:r>
            <a:r>
              <a:rPr lang="en-US" dirty="0">
                <a:solidFill>
                  <a:schemeClr val="tx1"/>
                </a:solidFill>
              </a:rPr>
              <a:t>Where do we set the throughput? </a:t>
            </a:r>
            <a:r>
              <a:rPr lang="en-US" dirty="0"/>
              <a:t>TPM location </a:t>
            </a:r>
          </a:p>
          <a:p>
            <a:pPr marL="0" indent="0">
              <a:buNone/>
            </a:pPr>
            <a:endParaRPr lang="en-US" dirty="0"/>
          </a:p>
          <a:p>
            <a:pPr marL="0" indent="0">
              <a:buNone/>
            </a:pPr>
            <a:r>
              <a:rPr lang="en-US" b="1" dirty="0">
                <a:solidFill>
                  <a:schemeClr val="tx2"/>
                </a:solidFill>
              </a:rPr>
              <a:t>Then bottom-up (dynamics):</a:t>
            </a:r>
          </a:p>
          <a:p>
            <a:r>
              <a:rPr lang="en-US" dirty="0">
                <a:solidFill>
                  <a:schemeClr val="accent5"/>
                </a:solidFill>
              </a:rPr>
              <a:t>Step 5: </a:t>
            </a:r>
            <a:r>
              <a:rPr lang="en-US" dirty="0"/>
              <a:t>Regulatory control </a:t>
            </a:r>
          </a:p>
          <a:p>
            <a:pPr lvl="1"/>
            <a:r>
              <a:rPr lang="en-US" altLang="nb-NO" sz="1900" dirty="0">
                <a:solidFill>
                  <a:srgbClr val="FF0000"/>
                </a:solidFill>
              </a:rPr>
              <a:t>Control variables to stop “drift” (sensitive temperatures, pressures, ....) </a:t>
            </a:r>
          </a:p>
          <a:p>
            <a:endParaRPr lang="en-US" dirty="0"/>
          </a:p>
          <a:p>
            <a:pPr marL="0" indent="0">
              <a:buNone/>
            </a:pPr>
            <a:r>
              <a:rPr lang="en-US" b="1" dirty="0">
                <a:solidFill>
                  <a:schemeClr val="tx2"/>
                </a:solidFill>
              </a:rPr>
              <a:t>Finally: </a:t>
            </a:r>
            <a:r>
              <a:rPr lang="en-US" dirty="0"/>
              <a:t>Make link between “top-down” and “bottom up” </a:t>
            </a:r>
          </a:p>
          <a:p>
            <a:r>
              <a:rPr lang="en-US" dirty="0">
                <a:solidFill>
                  <a:schemeClr val="accent5"/>
                </a:solidFill>
              </a:rPr>
              <a:t>Step 6: </a:t>
            </a:r>
            <a:r>
              <a:rPr lang="en-US" dirty="0"/>
              <a:t>“Advanced/supervisory control” </a:t>
            </a:r>
          </a:p>
          <a:p>
            <a:pPr marL="1219200" lvl="2" indent="-304800">
              <a:lnSpc>
                <a:spcPct val="80000"/>
              </a:lnSpc>
            </a:pPr>
            <a:r>
              <a:rPr lang="en-US" altLang="nb-NO" sz="1900" dirty="0"/>
              <a:t>Control economic CVs: Active constraints and self-optimizing variables </a:t>
            </a:r>
          </a:p>
          <a:p>
            <a:pPr marL="1219200" lvl="2" indent="-304800">
              <a:lnSpc>
                <a:spcPct val="80000"/>
              </a:lnSpc>
            </a:pPr>
            <a:r>
              <a:rPr lang="en-US" altLang="nb-NO" sz="1900" dirty="0">
                <a:solidFill>
                  <a:srgbClr val="FF0000"/>
                </a:solidFill>
              </a:rPr>
              <a:t>Look after variables in regulatory layer below (e.g., avoid saturation)</a:t>
            </a:r>
          </a:p>
          <a:p>
            <a:pPr marL="419100" indent="-304800">
              <a:lnSpc>
                <a:spcPct val="80000"/>
              </a:lnSpc>
            </a:pPr>
            <a:r>
              <a:rPr lang="en-US" altLang="nb-NO" b="1" dirty="0"/>
              <a:t>Step 7:</a:t>
            </a:r>
            <a:r>
              <a:rPr lang="en-US" altLang="nb-NO" dirty="0"/>
              <a:t> </a:t>
            </a:r>
            <a:r>
              <a:rPr lang="en-US" altLang="nb-NO" b="1" dirty="0"/>
              <a:t>Real-time optimization </a:t>
            </a:r>
            <a:r>
              <a:rPr lang="en-US" altLang="nb-NO" dirty="0"/>
              <a:t>(Do we need it?)</a:t>
            </a:r>
          </a:p>
          <a:p>
            <a:pPr marL="1219200" lvl="2" indent="-304800">
              <a:lnSpc>
                <a:spcPct val="80000"/>
              </a:lnSpc>
            </a:pPr>
            <a:endParaRPr lang="en-US" altLang="nb-NO" sz="1900" dirty="0">
              <a:solidFill>
                <a:srgbClr val="FF0000"/>
              </a:solidFill>
            </a:endParaRPr>
          </a:p>
        </p:txBody>
      </p:sp>
      <p:pic>
        <p:nvPicPr>
          <p:cNvPr id="5" name="Bilde 4"/>
          <p:cNvPicPr>
            <a:picLocks noChangeAspect="1"/>
          </p:cNvPicPr>
          <p:nvPr/>
        </p:nvPicPr>
        <p:blipFill>
          <a:blip r:embed="rId2">
            <a:clrChange>
              <a:clrFrom>
                <a:srgbClr val="FFFFFF"/>
              </a:clrFrom>
              <a:clrTo>
                <a:srgbClr val="FFFFFF">
                  <a:alpha val="0"/>
                </a:srgbClr>
              </a:clrTo>
            </a:clrChange>
          </a:blip>
          <a:stretch>
            <a:fillRect/>
          </a:stretch>
        </p:blipFill>
        <p:spPr>
          <a:xfrm>
            <a:off x="8709236" y="1049243"/>
            <a:ext cx="3717893" cy="5265061"/>
          </a:xfrm>
          <a:prstGeom prst="rect">
            <a:avLst/>
          </a:prstGeom>
        </p:spPr>
      </p:pic>
      <p:sp>
        <p:nvSpPr>
          <p:cNvPr id="6" name="TextBox 1">
            <a:extLst>
              <a:ext uri="{FF2B5EF4-FFF2-40B4-BE49-F238E27FC236}">
                <a16:creationId xmlns:a16="http://schemas.microsoft.com/office/drawing/2014/main" id="{E0C35D5B-6C0A-429D-9E8D-4B500A5E0D1D}"/>
              </a:ext>
            </a:extLst>
          </p:cNvPr>
          <p:cNvSpPr txBox="1">
            <a:spLocks noChangeArrowheads="1"/>
          </p:cNvSpPr>
          <p:nvPr/>
        </p:nvSpPr>
        <p:spPr bwMode="auto">
          <a:xfrm>
            <a:off x="0" y="6445672"/>
            <a:ext cx="519030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200" dirty="0">
                <a:latin typeface="Arial" panose="020B0604020202020204" pitchFamily="34" charset="0"/>
              </a:rPr>
              <a:t>S. Skogestad, ``Control structure design for complete chemical plants'', </a:t>
            </a:r>
          </a:p>
          <a:p>
            <a:pPr>
              <a:spcBef>
                <a:spcPct val="0"/>
              </a:spcBef>
              <a:buFontTx/>
              <a:buNone/>
            </a:pPr>
            <a:r>
              <a:rPr lang="en-US" altLang="nb-NO" sz="1200" i="1" dirty="0">
                <a:latin typeface="Arial" panose="020B0604020202020204" pitchFamily="34" charset="0"/>
              </a:rPr>
              <a:t>Computers and Chemical Engineering</a:t>
            </a:r>
            <a:r>
              <a:rPr lang="en-US" altLang="nb-NO" sz="1200" dirty="0">
                <a:latin typeface="Arial" panose="020B0604020202020204" pitchFamily="34" charset="0"/>
              </a:rPr>
              <a:t>, </a:t>
            </a:r>
            <a:r>
              <a:rPr lang="en-US" altLang="nb-NO" sz="1200" b="1" dirty="0">
                <a:latin typeface="Arial" panose="020B0604020202020204" pitchFamily="34" charset="0"/>
              </a:rPr>
              <a:t>28</a:t>
            </a:r>
            <a:r>
              <a:rPr lang="en-US" altLang="nb-NO" sz="1200" dirty="0">
                <a:latin typeface="Arial" panose="020B0604020202020204" pitchFamily="34" charset="0"/>
              </a:rPr>
              <a:t> (1-2), 219-234 (2004). </a:t>
            </a:r>
          </a:p>
        </p:txBody>
      </p:sp>
      <p:sp>
        <p:nvSpPr>
          <p:cNvPr id="7" name="Text Box 5">
            <a:extLst>
              <a:ext uri="{FF2B5EF4-FFF2-40B4-BE49-F238E27FC236}">
                <a16:creationId xmlns:a16="http://schemas.microsoft.com/office/drawing/2014/main" id="{2B3A56C3-D471-4E64-BADF-A0AD0F94A115}"/>
              </a:ext>
            </a:extLst>
          </p:cNvPr>
          <p:cNvSpPr txBox="1">
            <a:spLocks noChangeArrowheads="1"/>
          </p:cNvSpPr>
          <p:nvPr/>
        </p:nvSpPr>
        <p:spPr bwMode="auto">
          <a:xfrm>
            <a:off x="11279913" y="3541980"/>
            <a:ext cx="59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a:solidFill>
                  <a:srgbClr val="FF0000"/>
                </a:solidFill>
                <a:latin typeface="Arial" panose="020B0604020202020204" pitchFamily="34" charset="0"/>
              </a:rPr>
              <a:t>CV</a:t>
            </a:r>
            <a:r>
              <a:rPr lang="nb-NO" altLang="nb-NO" sz="1800" baseline="-25000" dirty="0">
                <a:solidFill>
                  <a:srgbClr val="FF0000"/>
                </a:solidFill>
                <a:latin typeface="Arial" panose="020B0604020202020204" pitchFamily="34" charset="0"/>
              </a:rPr>
              <a:t>1</a:t>
            </a:r>
          </a:p>
        </p:txBody>
      </p:sp>
      <p:sp>
        <p:nvSpPr>
          <p:cNvPr id="8" name="Text Box 5">
            <a:extLst>
              <a:ext uri="{FF2B5EF4-FFF2-40B4-BE49-F238E27FC236}">
                <a16:creationId xmlns:a16="http://schemas.microsoft.com/office/drawing/2014/main" id="{72BCCEF6-2E6F-4D15-8688-E42159C4673C}"/>
              </a:ext>
            </a:extLst>
          </p:cNvPr>
          <p:cNvSpPr txBox="1">
            <a:spLocks noChangeArrowheads="1"/>
          </p:cNvSpPr>
          <p:nvPr/>
        </p:nvSpPr>
        <p:spPr bwMode="auto">
          <a:xfrm>
            <a:off x="11355478" y="4756101"/>
            <a:ext cx="59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a:solidFill>
                  <a:srgbClr val="FF0000"/>
                </a:solidFill>
                <a:latin typeface="Arial" panose="020B0604020202020204" pitchFamily="34" charset="0"/>
              </a:rPr>
              <a:t>CV</a:t>
            </a:r>
            <a:r>
              <a:rPr lang="nb-NO" altLang="nb-NO" sz="1800" baseline="-25000" dirty="0">
                <a:solidFill>
                  <a:srgbClr val="FF0000"/>
                </a:solidFill>
                <a:latin typeface="Arial" panose="020B0604020202020204" pitchFamily="34" charset="0"/>
              </a:rPr>
              <a:t>2</a:t>
            </a:r>
          </a:p>
        </p:txBody>
      </p:sp>
      <p:sp>
        <p:nvSpPr>
          <p:cNvPr id="9" name="Rectangle 8">
            <a:extLst>
              <a:ext uri="{FF2B5EF4-FFF2-40B4-BE49-F238E27FC236}">
                <a16:creationId xmlns:a16="http://schemas.microsoft.com/office/drawing/2014/main" id="{7E5E1F95-4EAB-417C-8D38-98B2A1384D2D}"/>
              </a:ext>
            </a:extLst>
          </p:cNvPr>
          <p:cNvSpPr>
            <a:spLocks noChangeArrowheads="1"/>
          </p:cNvSpPr>
          <p:nvPr/>
        </p:nvSpPr>
        <p:spPr bwMode="auto">
          <a:xfrm>
            <a:off x="10085802" y="6284356"/>
            <a:ext cx="719137" cy="3603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nb-NO" altLang="nb-NO" sz="1400" dirty="0">
                <a:latin typeface="Arial" panose="020B0604020202020204" pitchFamily="34" charset="0"/>
              </a:rPr>
              <a:t>Process</a:t>
            </a:r>
          </a:p>
        </p:txBody>
      </p:sp>
      <p:sp>
        <p:nvSpPr>
          <p:cNvPr id="10" name="Text Box 9">
            <a:extLst>
              <a:ext uri="{FF2B5EF4-FFF2-40B4-BE49-F238E27FC236}">
                <a16:creationId xmlns:a16="http://schemas.microsoft.com/office/drawing/2014/main" id="{98B3CCE7-37C3-4BDA-B4ED-ED37EBB003F4}"/>
              </a:ext>
            </a:extLst>
          </p:cNvPr>
          <p:cNvSpPr txBox="1">
            <a:spLocks noChangeArrowheads="1"/>
          </p:cNvSpPr>
          <p:nvPr/>
        </p:nvSpPr>
        <p:spPr bwMode="auto">
          <a:xfrm>
            <a:off x="11330389" y="5970223"/>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400">
                <a:solidFill>
                  <a:schemeClr val="accent2"/>
                </a:solidFill>
                <a:latin typeface="Arial" panose="020B0604020202020204" pitchFamily="34" charset="0"/>
              </a:rPr>
              <a:t>MVs</a:t>
            </a:r>
          </a:p>
        </p:txBody>
      </p:sp>
      <p:sp>
        <p:nvSpPr>
          <p:cNvPr id="3" name="TextBox 2">
            <a:extLst>
              <a:ext uri="{FF2B5EF4-FFF2-40B4-BE49-F238E27FC236}">
                <a16:creationId xmlns:a16="http://schemas.microsoft.com/office/drawing/2014/main" id="{7F93F937-F652-44AF-A800-0B54D76DEE39}"/>
              </a:ext>
            </a:extLst>
          </p:cNvPr>
          <p:cNvSpPr txBox="1"/>
          <p:nvPr/>
        </p:nvSpPr>
        <p:spPr>
          <a:xfrm>
            <a:off x="8586423" y="3027680"/>
            <a:ext cx="565411" cy="369332"/>
          </a:xfrm>
          <a:prstGeom prst="rect">
            <a:avLst/>
          </a:prstGeom>
          <a:noFill/>
        </p:spPr>
        <p:txBody>
          <a:bodyPr wrap="none" rtlCol="0">
            <a:spAutoFit/>
          </a:bodyPr>
          <a:lstStyle/>
          <a:p>
            <a:r>
              <a:rPr lang="nb-NO" dirty="0"/>
              <a:t>RTO</a:t>
            </a:r>
          </a:p>
        </p:txBody>
      </p:sp>
    </p:spTree>
    <p:extLst>
      <p:ext uri="{BB962C8B-B14F-4D97-AF65-F5344CB8AC3E}">
        <p14:creationId xmlns:p14="http://schemas.microsoft.com/office/powerpoint/2010/main" val="855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Rectangle 48"/>
          <p:cNvSpPr/>
          <p:nvPr/>
        </p:nvSpPr>
        <p:spPr>
          <a:xfrm>
            <a:off x="-34926" y="6316664"/>
            <a:ext cx="12435931" cy="7127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27651" name="Group 47"/>
          <p:cNvGrpSpPr>
            <a:grpSpLocks/>
          </p:cNvGrpSpPr>
          <p:nvPr/>
        </p:nvGrpSpPr>
        <p:grpSpPr bwMode="auto">
          <a:xfrm>
            <a:off x="3596060" y="1345080"/>
            <a:ext cx="5256212" cy="5622925"/>
            <a:chOff x="1565" y="527"/>
            <a:chExt cx="3311" cy="3542"/>
          </a:xfrm>
        </p:grpSpPr>
        <p:sp>
          <p:nvSpPr>
            <p:cNvPr id="27656" name="Rectangle 48"/>
            <p:cNvSpPr>
              <a:spLocks noChangeArrowheads="1"/>
            </p:cNvSpPr>
            <p:nvPr/>
          </p:nvSpPr>
          <p:spPr bwMode="auto">
            <a:xfrm>
              <a:off x="2364" y="527"/>
              <a:ext cx="924" cy="504"/>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Optimizer (RTO)</a:t>
              </a:r>
            </a:p>
          </p:txBody>
        </p:sp>
        <p:sp>
          <p:nvSpPr>
            <p:cNvPr id="27657" name="Rectangle 49"/>
            <p:cNvSpPr>
              <a:spLocks noChangeArrowheads="1"/>
            </p:cNvSpPr>
            <p:nvPr/>
          </p:nvSpPr>
          <p:spPr bwMode="auto">
            <a:xfrm>
              <a:off x="2364" y="3159"/>
              <a:ext cx="924" cy="504"/>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PROCESS</a:t>
              </a:r>
            </a:p>
          </p:txBody>
        </p:sp>
        <p:sp>
          <p:nvSpPr>
            <p:cNvPr id="27658" name="Rectangle 50"/>
            <p:cNvSpPr>
              <a:spLocks noChangeArrowheads="1"/>
            </p:cNvSpPr>
            <p:nvPr/>
          </p:nvSpPr>
          <p:spPr bwMode="auto">
            <a:xfrm>
              <a:off x="2364" y="1391"/>
              <a:ext cx="924" cy="504"/>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600" dirty="0">
                  <a:solidFill>
                    <a:srgbClr val="FF0000"/>
                  </a:solidFill>
                  <a:latin typeface="Arial" panose="020B0604020202020204" pitchFamily="34" charset="0"/>
                </a:rPr>
                <a:t>Supervisory controller (MPC)</a:t>
              </a:r>
            </a:p>
            <a:p>
              <a:pPr eaLnBrk="1" hangingPunct="1">
                <a:spcBef>
                  <a:spcPct val="0"/>
                </a:spcBef>
                <a:buFontTx/>
                <a:buNone/>
              </a:pPr>
              <a:endParaRPr lang="en-US" altLang="nb-NO" sz="1600" dirty="0">
                <a:latin typeface="Arial" panose="020B0604020202020204" pitchFamily="34" charset="0"/>
              </a:endParaRPr>
            </a:p>
          </p:txBody>
        </p:sp>
        <p:sp>
          <p:nvSpPr>
            <p:cNvPr id="27659" name="Rectangle 51"/>
            <p:cNvSpPr>
              <a:spLocks noChangeArrowheads="1"/>
            </p:cNvSpPr>
            <p:nvPr/>
          </p:nvSpPr>
          <p:spPr bwMode="auto">
            <a:xfrm>
              <a:off x="2364" y="2255"/>
              <a:ext cx="924" cy="503"/>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600" dirty="0">
                  <a:solidFill>
                    <a:schemeClr val="tx2">
                      <a:lumMod val="60000"/>
                      <a:lumOff val="40000"/>
                    </a:schemeClr>
                  </a:solidFill>
                  <a:latin typeface="Arial" panose="020B0604020202020204" pitchFamily="34" charset="0"/>
                </a:rPr>
                <a:t>Regulatory controller (PID)</a:t>
              </a:r>
            </a:p>
          </p:txBody>
        </p:sp>
        <p:sp>
          <p:nvSpPr>
            <p:cNvPr id="27660" name="Line 52"/>
            <p:cNvSpPr>
              <a:spLocks noChangeShapeType="1"/>
            </p:cNvSpPr>
            <p:nvPr/>
          </p:nvSpPr>
          <p:spPr bwMode="auto">
            <a:xfrm>
              <a:off x="2804" y="2758"/>
              <a:ext cx="0" cy="43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1" name="Line 53"/>
            <p:cNvSpPr>
              <a:spLocks noChangeShapeType="1"/>
            </p:cNvSpPr>
            <p:nvPr/>
          </p:nvSpPr>
          <p:spPr bwMode="auto">
            <a:xfrm>
              <a:off x="2804" y="1895"/>
              <a:ext cx="0" cy="36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2" name="Line 54"/>
            <p:cNvSpPr>
              <a:spLocks noChangeShapeType="1"/>
            </p:cNvSpPr>
            <p:nvPr/>
          </p:nvSpPr>
          <p:spPr bwMode="auto">
            <a:xfrm>
              <a:off x="2804" y="1031"/>
              <a:ext cx="0" cy="36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3" name="Line 55"/>
            <p:cNvSpPr>
              <a:spLocks noChangeShapeType="1"/>
            </p:cNvSpPr>
            <p:nvPr/>
          </p:nvSpPr>
          <p:spPr bwMode="auto">
            <a:xfrm>
              <a:off x="1840" y="3368"/>
              <a:ext cx="528"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4" name="Line 56"/>
            <p:cNvSpPr>
              <a:spLocks noChangeShapeType="1"/>
            </p:cNvSpPr>
            <p:nvPr/>
          </p:nvSpPr>
          <p:spPr bwMode="auto">
            <a:xfrm>
              <a:off x="3292" y="3368"/>
              <a:ext cx="1364"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5" name="Line 57"/>
            <p:cNvSpPr>
              <a:spLocks noChangeShapeType="1"/>
            </p:cNvSpPr>
            <p:nvPr/>
          </p:nvSpPr>
          <p:spPr bwMode="auto">
            <a:xfrm flipV="1">
              <a:off x="4656" y="2864"/>
              <a:ext cx="0" cy="50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6" name="Line 58"/>
            <p:cNvSpPr>
              <a:spLocks noChangeShapeType="1"/>
            </p:cNvSpPr>
            <p:nvPr/>
          </p:nvSpPr>
          <p:spPr bwMode="auto">
            <a:xfrm flipV="1">
              <a:off x="3908" y="2864"/>
              <a:ext cx="0" cy="504"/>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7" name="Line 59"/>
            <p:cNvSpPr>
              <a:spLocks noChangeShapeType="1"/>
            </p:cNvSpPr>
            <p:nvPr/>
          </p:nvSpPr>
          <p:spPr bwMode="auto">
            <a:xfrm flipH="1">
              <a:off x="3292" y="2432"/>
              <a:ext cx="616"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nb-NO"/>
            </a:p>
          </p:txBody>
        </p:sp>
        <p:sp>
          <p:nvSpPr>
            <p:cNvPr id="27668" name="Text Box 60"/>
            <p:cNvSpPr txBox="1">
              <a:spLocks noChangeArrowheads="1"/>
            </p:cNvSpPr>
            <p:nvPr/>
          </p:nvSpPr>
          <p:spPr bwMode="auto">
            <a:xfrm>
              <a:off x="3696" y="2526"/>
              <a:ext cx="396" cy="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nb-NO" altLang="nb-NO" sz="2400" b="1">
                  <a:solidFill>
                    <a:schemeClr val="accent2"/>
                  </a:solidFill>
                  <a:latin typeface="Times New Roman" panose="02020603050405020304" pitchFamily="18" charset="0"/>
                </a:rPr>
                <a:t>H</a:t>
              </a:r>
              <a:r>
                <a:rPr lang="nb-NO" altLang="nb-NO" sz="2400" b="1" baseline="-25000">
                  <a:solidFill>
                    <a:schemeClr val="accent2"/>
                  </a:solidFill>
                  <a:latin typeface="Times New Roman" panose="02020603050405020304" pitchFamily="18" charset="0"/>
                </a:rPr>
                <a:t>2</a:t>
              </a:r>
              <a:endParaRPr lang="en-US" altLang="nb-NO" sz="2400" b="1">
                <a:solidFill>
                  <a:schemeClr val="accent2"/>
                </a:solidFill>
                <a:latin typeface="Arial" panose="020B0604020202020204" pitchFamily="34" charset="0"/>
              </a:endParaRPr>
            </a:p>
          </p:txBody>
        </p:sp>
        <p:sp>
          <p:nvSpPr>
            <p:cNvPr id="27669" name="Text Box 61"/>
            <p:cNvSpPr txBox="1">
              <a:spLocks noChangeArrowheads="1"/>
            </p:cNvSpPr>
            <p:nvPr/>
          </p:nvSpPr>
          <p:spPr bwMode="auto">
            <a:xfrm>
              <a:off x="4480" y="2497"/>
              <a:ext cx="396" cy="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nb-NO" altLang="nb-NO" sz="2800" b="1">
                  <a:latin typeface="Times New Roman" panose="02020603050405020304" pitchFamily="18" charset="0"/>
                </a:rPr>
                <a:t>H</a:t>
              </a:r>
              <a:endParaRPr lang="en-US" altLang="nb-NO" sz="2800" b="1" baseline="-25000">
                <a:latin typeface="Arial" panose="020B0604020202020204" pitchFamily="34" charset="0"/>
              </a:endParaRPr>
            </a:p>
          </p:txBody>
        </p:sp>
        <p:sp>
          <p:nvSpPr>
            <p:cNvPr id="27670" name="Line 62"/>
            <p:cNvSpPr>
              <a:spLocks noChangeShapeType="1"/>
            </p:cNvSpPr>
            <p:nvPr/>
          </p:nvSpPr>
          <p:spPr bwMode="auto">
            <a:xfrm flipV="1">
              <a:off x="3923" y="2432"/>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71" name="Line 63"/>
            <p:cNvSpPr>
              <a:spLocks noChangeShapeType="1"/>
            </p:cNvSpPr>
            <p:nvPr/>
          </p:nvSpPr>
          <p:spPr bwMode="auto">
            <a:xfrm flipV="1">
              <a:off x="4649" y="1616"/>
              <a:ext cx="0" cy="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72" name="Line 64"/>
            <p:cNvSpPr>
              <a:spLocks noChangeShapeType="1"/>
            </p:cNvSpPr>
            <p:nvPr/>
          </p:nvSpPr>
          <p:spPr bwMode="auto">
            <a:xfrm flipH="1">
              <a:off x="3288" y="1616"/>
              <a:ext cx="136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nvGrpSpPr>
            <p:cNvPr id="27673" name="Group 65"/>
            <p:cNvGrpSpPr>
              <a:grpSpLocks/>
            </p:cNvGrpSpPr>
            <p:nvPr/>
          </p:nvGrpSpPr>
          <p:grpSpPr bwMode="auto">
            <a:xfrm>
              <a:off x="2699" y="2931"/>
              <a:ext cx="226" cy="136"/>
              <a:chOff x="2699" y="2886"/>
              <a:chExt cx="226" cy="136"/>
            </a:xfrm>
          </p:grpSpPr>
          <p:sp>
            <p:nvSpPr>
              <p:cNvPr id="27693" name="Line 66"/>
              <p:cNvSpPr>
                <a:spLocks noChangeShapeType="1"/>
              </p:cNvSpPr>
              <p:nvPr/>
            </p:nvSpPr>
            <p:spPr bwMode="auto">
              <a:xfrm>
                <a:off x="2699" y="2886"/>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94" name="Line 67"/>
              <p:cNvSpPr>
                <a:spLocks noChangeShapeType="1"/>
              </p:cNvSpPr>
              <p:nvPr/>
            </p:nvSpPr>
            <p:spPr bwMode="auto">
              <a:xfrm>
                <a:off x="2699" y="2886"/>
                <a:ext cx="226"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95" name="Line 68"/>
              <p:cNvSpPr>
                <a:spLocks noChangeShapeType="1"/>
              </p:cNvSpPr>
              <p:nvPr/>
            </p:nvSpPr>
            <p:spPr bwMode="auto">
              <a:xfrm flipH="1">
                <a:off x="2699" y="2886"/>
                <a:ext cx="226"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96" name="Line 69"/>
              <p:cNvSpPr>
                <a:spLocks noChangeShapeType="1"/>
              </p:cNvSpPr>
              <p:nvPr/>
            </p:nvSpPr>
            <p:spPr bwMode="auto">
              <a:xfrm>
                <a:off x="2699" y="3022"/>
                <a:ext cx="1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sp>
          <p:nvSpPr>
            <p:cNvPr id="27674" name="Text Box 72"/>
            <p:cNvSpPr txBox="1">
              <a:spLocks noChangeArrowheads="1"/>
            </p:cNvSpPr>
            <p:nvPr/>
          </p:nvSpPr>
          <p:spPr bwMode="auto">
            <a:xfrm>
              <a:off x="3412" y="3125"/>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y</a:t>
              </a:r>
            </a:p>
          </p:txBody>
        </p:sp>
        <p:sp>
          <p:nvSpPr>
            <p:cNvPr id="27675" name="Line 73"/>
            <p:cNvSpPr>
              <a:spLocks noChangeShapeType="1"/>
            </p:cNvSpPr>
            <p:nvPr/>
          </p:nvSpPr>
          <p:spPr bwMode="auto">
            <a:xfrm flipV="1">
              <a:off x="3742" y="3385"/>
              <a:ext cx="0"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76" name="Text Box 74"/>
            <p:cNvSpPr txBox="1">
              <a:spLocks noChangeArrowheads="1"/>
            </p:cNvSpPr>
            <p:nvPr/>
          </p:nvSpPr>
          <p:spPr bwMode="auto">
            <a:xfrm>
              <a:off x="3833" y="3838"/>
              <a:ext cx="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n</a:t>
              </a:r>
              <a:r>
                <a:rPr lang="en-US" altLang="nb-NO" sz="1800" baseline="30000">
                  <a:latin typeface="Arial" panose="020B0604020202020204" pitchFamily="34" charset="0"/>
                </a:rPr>
                <a:t>y</a:t>
              </a:r>
            </a:p>
          </p:txBody>
        </p:sp>
        <p:sp>
          <p:nvSpPr>
            <p:cNvPr id="27677" name="Text Box 75"/>
            <p:cNvSpPr txBox="1">
              <a:spLocks noChangeArrowheads="1"/>
            </p:cNvSpPr>
            <p:nvPr/>
          </p:nvSpPr>
          <p:spPr bwMode="auto">
            <a:xfrm>
              <a:off x="1960" y="312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d</a:t>
              </a:r>
            </a:p>
          </p:txBody>
        </p:sp>
        <p:sp>
          <p:nvSpPr>
            <p:cNvPr id="27678" name="Rectangle 76"/>
            <p:cNvSpPr>
              <a:spLocks noChangeArrowheads="1"/>
            </p:cNvSpPr>
            <p:nvPr/>
          </p:nvSpPr>
          <p:spPr bwMode="auto">
            <a:xfrm>
              <a:off x="2290" y="2115"/>
              <a:ext cx="1996" cy="1633"/>
            </a:xfrm>
            <a:prstGeom prst="rect">
              <a:avLst/>
            </a:prstGeom>
            <a:noFill/>
            <a:ln w="22225">
              <a:solidFill>
                <a:srgbClr val="FF0000"/>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nb-NO" altLang="nb-NO" sz="1800">
                <a:latin typeface="Arial" panose="020B0604020202020204" pitchFamily="34" charset="0"/>
              </a:endParaRPr>
            </a:p>
          </p:txBody>
        </p:sp>
        <p:sp>
          <p:nvSpPr>
            <p:cNvPr id="27679" name="Text Box 77"/>
            <p:cNvSpPr txBox="1">
              <a:spLocks noChangeArrowheads="1"/>
            </p:cNvSpPr>
            <p:nvPr/>
          </p:nvSpPr>
          <p:spPr bwMode="auto">
            <a:xfrm>
              <a:off x="2368" y="3715"/>
              <a:ext cx="1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dirty="0">
                  <a:solidFill>
                    <a:schemeClr val="tx2"/>
                  </a:solidFill>
                  <a:latin typeface="Arial" panose="020B0604020202020204" pitchFamily="34" charset="0"/>
                </a:rPr>
                <a:t>Stabilized process</a:t>
              </a:r>
            </a:p>
          </p:txBody>
        </p:sp>
        <p:sp>
          <p:nvSpPr>
            <p:cNvPr id="27680" name="Line 78"/>
            <p:cNvSpPr>
              <a:spLocks noChangeShapeType="1"/>
            </p:cNvSpPr>
            <p:nvPr/>
          </p:nvSpPr>
          <p:spPr bwMode="auto">
            <a:xfrm flipH="1">
              <a:off x="2109" y="2024"/>
              <a:ext cx="590"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1" name="Line 79"/>
            <p:cNvSpPr>
              <a:spLocks noChangeShapeType="1"/>
            </p:cNvSpPr>
            <p:nvPr/>
          </p:nvSpPr>
          <p:spPr bwMode="auto">
            <a:xfrm>
              <a:off x="2109" y="2024"/>
              <a:ext cx="0" cy="816"/>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2" name="Line 80"/>
            <p:cNvSpPr>
              <a:spLocks noChangeShapeType="1"/>
            </p:cNvSpPr>
            <p:nvPr/>
          </p:nvSpPr>
          <p:spPr bwMode="auto">
            <a:xfrm>
              <a:off x="2109" y="2840"/>
              <a:ext cx="726" cy="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3" name="Text Box 83"/>
            <p:cNvSpPr txBox="1">
              <a:spLocks noChangeArrowheads="1"/>
            </p:cNvSpPr>
            <p:nvPr/>
          </p:nvSpPr>
          <p:spPr bwMode="auto">
            <a:xfrm>
              <a:off x="2880" y="2795"/>
              <a:ext cx="94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600">
                  <a:solidFill>
                    <a:schemeClr val="accent2"/>
                  </a:solidFill>
                  <a:latin typeface="Arial" panose="020B0604020202020204" pitchFamily="34" charset="0"/>
                </a:rPr>
                <a:t>Physical</a:t>
              </a:r>
            </a:p>
            <a:p>
              <a:pPr eaLnBrk="1" hangingPunct="1">
                <a:spcBef>
                  <a:spcPct val="0"/>
                </a:spcBef>
                <a:buFontTx/>
                <a:buNone/>
              </a:pPr>
              <a:r>
                <a:rPr lang="en-US" altLang="nb-NO" sz="1600">
                  <a:solidFill>
                    <a:schemeClr val="accent2"/>
                  </a:solidFill>
                  <a:latin typeface="Arial" panose="020B0604020202020204" pitchFamily="34" charset="0"/>
                </a:rPr>
                <a:t>inputs (valves)</a:t>
              </a:r>
            </a:p>
          </p:txBody>
        </p:sp>
        <p:sp>
          <p:nvSpPr>
            <p:cNvPr id="27684" name="Line 84"/>
            <p:cNvSpPr>
              <a:spLocks noChangeShapeType="1"/>
            </p:cNvSpPr>
            <p:nvPr/>
          </p:nvSpPr>
          <p:spPr bwMode="auto">
            <a:xfrm flipH="1">
              <a:off x="1882" y="1162"/>
              <a:ext cx="90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5" name="Line 85"/>
            <p:cNvSpPr>
              <a:spLocks noChangeShapeType="1"/>
            </p:cNvSpPr>
            <p:nvPr/>
          </p:nvSpPr>
          <p:spPr bwMode="auto">
            <a:xfrm>
              <a:off x="1882" y="1207"/>
              <a:ext cx="0" cy="163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6" name="Line 86"/>
            <p:cNvSpPr>
              <a:spLocks noChangeShapeType="1"/>
            </p:cNvSpPr>
            <p:nvPr/>
          </p:nvSpPr>
          <p:spPr bwMode="auto">
            <a:xfrm>
              <a:off x="1882" y="2840"/>
              <a:ext cx="227" cy="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7" name="Text Box 87"/>
            <p:cNvSpPr txBox="1">
              <a:spLocks noChangeArrowheads="1"/>
            </p:cNvSpPr>
            <p:nvPr/>
          </p:nvSpPr>
          <p:spPr bwMode="auto">
            <a:xfrm>
              <a:off x="1565" y="1026"/>
              <a:ext cx="101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000">
                  <a:latin typeface="Arial" panose="020B0604020202020204" pitchFamily="34" charset="0"/>
                </a:rPr>
                <a:t>Optimally constant valves</a:t>
              </a:r>
            </a:p>
          </p:txBody>
        </p:sp>
        <p:sp>
          <p:nvSpPr>
            <p:cNvPr id="27688" name="Line 88"/>
            <p:cNvSpPr>
              <a:spLocks noChangeShapeType="1"/>
            </p:cNvSpPr>
            <p:nvPr/>
          </p:nvSpPr>
          <p:spPr bwMode="auto">
            <a:xfrm>
              <a:off x="2699" y="1888"/>
              <a:ext cx="0" cy="136"/>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89" name="Line 89"/>
            <p:cNvSpPr>
              <a:spLocks noChangeShapeType="1"/>
            </p:cNvSpPr>
            <p:nvPr/>
          </p:nvSpPr>
          <p:spPr bwMode="auto">
            <a:xfrm flipH="1">
              <a:off x="2200" y="1298"/>
              <a:ext cx="0" cy="63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90" name="Line 90"/>
            <p:cNvSpPr>
              <a:spLocks noChangeShapeType="1"/>
            </p:cNvSpPr>
            <p:nvPr/>
          </p:nvSpPr>
          <p:spPr bwMode="auto">
            <a:xfrm>
              <a:off x="2200" y="1933"/>
              <a:ext cx="590" cy="0"/>
            </a:xfrm>
            <a:prstGeom prst="line">
              <a:avLst/>
            </a:prstGeom>
            <a:noFill/>
            <a:ln w="9525">
              <a:solidFill>
                <a:schemeClr val="tx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91" name="Line 91"/>
            <p:cNvSpPr>
              <a:spLocks noChangeShapeType="1"/>
            </p:cNvSpPr>
            <p:nvPr/>
          </p:nvSpPr>
          <p:spPr bwMode="auto">
            <a:xfrm>
              <a:off x="2200" y="1298"/>
              <a:ext cx="589"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27692" name="Text Box 92"/>
            <p:cNvSpPr txBox="1">
              <a:spLocks noChangeArrowheads="1"/>
            </p:cNvSpPr>
            <p:nvPr/>
          </p:nvSpPr>
          <p:spPr bwMode="auto">
            <a:xfrm>
              <a:off x="1882" y="1162"/>
              <a:ext cx="100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000">
                  <a:latin typeface="Arial" panose="020B0604020202020204" pitchFamily="34" charset="0"/>
                </a:rPr>
                <a:t>Always active constraints</a:t>
              </a:r>
            </a:p>
          </p:txBody>
        </p:sp>
      </p:grpSp>
      <p:sp>
        <p:nvSpPr>
          <p:cNvPr id="27652" name="Text Box 4"/>
          <p:cNvSpPr txBox="1">
            <a:spLocks noChangeArrowheads="1"/>
          </p:cNvSpPr>
          <p:nvPr/>
        </p:nvSpPr>
        <p:spPr bwMode="auto">
          <a:xfrm>
            <a:off x="5768043" y="2177500"/>
            <a:ext cx="862013"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2400" dirty="0">
                <a:solidFill>
                  <a:srgbClr val="FF3300"/>
                </a:solidFill>
              </a:rPr>
              <a:t>CV</a:t>
            </a:r>
            <a:r>
              <a:rPr lang="en-US" altLang="nb-NO" sz="2400" baseline="-25000" dirty="0">
                <a:solidFill>
                  <a:srgbClr val="FF3300"/>
                </a:solidFill>
              </a:rPr>
              <a:t>1s</a:t>
            </a:r>
          </a:p>
        </p:txBody>
      </p:sp>
      <p:sp>
        <p:nvSpPr>
          <p:cNvPr id="27653" name="Text Box 4"/>
          <p:cNvSpPr txBox="1">
            <a:spLocks noChangeArrowheads="1"/>
          </p:cNvSpPr>
          <p:nvPr/>
        </p:nvSpPr>
        <p:spPr bwMode="auto">
          <a:xfrm>
            <a:off x="7123768" y="2536275"/>
            <a:ext cx="862013"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2400">
                <a:solidFill>
                  <a:srgbClr val="FF3300"/>
                </a:solidFill>
              </a:rPr>
              <a:t>CV</a:t>
            </a:r>
            <a:r>
              <a:rPr lang="en-US" altLang="nb-NO" sz="2400" baseline="-25000">
                <a:solidFill>
                  <a:srgbClr val="FF3300"/>
                </a:solidFill>
              </a:rPr>
              <a:t>1</a:t>
            </a:r>
          </a:p>
        </p:txBody>
      </p:sp>
      <p:sp>
        <p:nvSpPr>
          <p:cNvPr id="27654" name="Text Box 7"/>
          <p:cNvSpPr txBox="1">
            <a:spLocks noChangeArrowheads="1"/>
          </p:cNvSpPr>
          <p:nvPr/>
        </p:nvSpPr>
        <p:spPr bwMode="auto">
          <a:xfrm>
            <a:off x="5680730" y="3637999"/>
            <a:ext cx="703262"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a:solidFill>
                  <a:schemeClr val="accent2"/>
                </a:solidFill>
              </a:rPr>
              <a:t>CV</a:t>
            </a:r>
            <a:r>
              <a:rPr lang="en-US" altLang="nb-NO" baseline="-25000">
                <a:solidFill>
                  <a:schemeClr val="accent2"/>
                </a:solidFill>
              </a:rPr>
              <a:t>2s</a:t>
            </a:r>
          </a:p>
        </p:txBody>
      </p:sp>
      <p:sp>
        <p:nvSpPr>
          <p:cNvPr id="27655" name="Text Box 7"/>
          <p:cNvSpPr txBox="1">
            <a:spLocks noChangeArrowheads="1"/>
          </p:cNvSpPr>
          <p:nvPr/>
        </p:nvSpPr>
        <p:spPr bwMode="auto">
          <a:xfrm>
            <a:off x="6585605" y="3955499"/>
            <a:ext cx="703262"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a:solidFill>
                  <a:schemeClr val="accent2"/>
                </a:solidFill>
              </a:rPr>
              <a:t>CV</a:t>
            </a:r>
            <a:r>
              <a:rPr lang="en-US" altLang="nb-NO" baseline="-25000">
                <a:solidFill>
                  <a:schemeClr val="accent2"/>
                </a:solidFill>
              </a:rPr>
              <a:t>2</a:t>
            </a:r>
          </a:p>
        </p:txBody>
      </p:sp>
      <p:sp>
        <p:nvSpPr>
          <p:cNvPr id="2" name="TextBox 1"/>
          <p:cNvSpPr txBox="1"/>
          <p:nvPr/>
        </p:nvSpPr>
        <p:spPr>
          <a:xfrm>
            <a:off x="-34926" y="205801"/>
            <a:ext cx="10785966" cy="584775"/>
          </a:xfrm>
          <a:prstGeom prst="rect">
            <a:avLst/>
          </a:prstGeom>
          <a:noFill/>
        </p:spPr>
        <p:txBody>
          <a:bodyPr wrap="none" rtlCol="0">
            <a:spAutoFit/>
          </a:bodyPr>
          <a:lstStyle/>
          <a:p>
            <a:r>
              <a:rPr lang="nb-NO" sz="3200" dirty="0" err="1"/>
              <a:t>Engineer</a:t>
            </a:r>
            <a:r>
              <a:rPr lang="nb-NO" sz="3200" dirty="0"/>
              <a:t>: Must </a:t>
            </a:r>
            <a:r>
              <a:rPr lang="nb-NO" sz="3200" dirty="0" err="1"/>
              <a:t>choose</a:t>
            </a:r>
            <a:r>
              <a:rPr lang="nb-NO" sz="3200" dirty="0"/>
              <a:t> </a:t>
            </a:r>
            <a:r>
              <a:rPr lang="nb-NO" sz="3200" dirty="0" err="1"/>
              <a:t>what</a:t>
            </a:r>
            <a:r>
              <a:rPr lang="nb-NO" sz="3200" dirty="0"/>
              <a:t> to control in </a:t>
            </a:r>
            <a:r>
              <a:rPr lang="nb-NO" sz="3200" dirty="0" err="1"/>
              <a:t>both</a:t>
            </a:r>
            <a:r>
              <a:rPr lang="nb-NO" sz="3200" dirty="0"/>
              <a:t> </a:t>
            </a:r>
            <a:r>
              <a:rPr lang="nb-NO" sz="3200" dirty="0" err="1"/>
              <a:t>layers</a:t>
            </a:r>
            <a:r>
              <a:rPr lang="nb-NO" sz="3200" dirty="0"/>
              <a:t> (H</a:t>
            </a:r>
            <a:r>
              <a:rPr lang="nb-NO" sz="3200" baseline="-25000" dirty="0"/>
              <a:t>2</a:t>
            </a:r>
            <a:r>
              <a:rPr lang="nb-NO" sz="3200" dirty="0"/>
              <a:t> and H)</a:t>
            </a:r>
          </a:p>
        </p:txBody>
      </p:sp>
      <p:pic>
        <p:nvPicPr>
          <p:cNvPr id="50" name="Picture 49">
            <a:extLst>
              <a:ext uri="{FF2B5EF4-FFF2-40B4-BE49-F238E27FC236}">
                <a16:creationId xmlns:a16="http://schemas.microsoft.com/office/drawing/2014/main" id="{C382216E-69E3-40CD-94A4-0995B20B693B}"/>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17115058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3756" y="213531"/>
            <a:ext cx="10972800" cy="1143000"/>
          </a:xfrm>
        </p:spPr>
        <p:txBody>
          <a:bodyPr>
            <a:normAutofit fontScale="90000"/>
          </a:bodyPr>
          <a:lstStyle/>
          <a:p>
            <a:r>
              <a:rPr lang="en-GB" altLang="nb-NO" sz="4900" b="1" dirty="0"/>
              <a:t>Step 1. Define optimal operation (economics)</a:t>
            </a:r>
            <a:br>
              <a:rPr lang="en-GB" altLang="nb-NO" sz="4900" b="1" dirty="0"/>
            </a:br>
            <a:r>
              <a:rPr lang="en-GB" altLang="nb-NO" sz="4400" dirty="0"/>
              <a:t>              Usually steady state</a:t>
            </a:r>
            <a:endParaRPr lang="nb-NO" sz="4400" dirty="0"/>
          </a:p>
        </p:txBody>
      </p:sp>
      <p:sp>
        <p:nvSpPr>
          <p:cNvPr id="16" name="Plassholder for innhold 2"/>
          <p:cNvSpPr txBox="1">
            <a:spLocks/>
          </p:cNvSpPr>
          <p:nvPr/>
        </p:nvSpPr>
        <p:spPr>
          <a:xfrm>
            <a:off x="609147" y="1761401"/>
            <a:ext cx="5007882" cy="1686650"/>
          </a:xfrm>
          <a:prstGeom prst="rect">
            <a:avLst/>
          </a:prstGeom>
          <a:ln w="28575">
            <a:noFill/>
          </a:ln>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j-lt"/>
                <a:ea typeface="+mn-ea"/>
                <a:cs typeface="Arial"/>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j-lt"/>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j-lt"/>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j-lt"/>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b="1" dirty="0" err="1">
                <a:solidFill>
                  <a:srgbClr val="00B050"/>
                </a:solidFill>
              </a:rPr>
              <a:t>Minimize</a:t>
            </a:r>
            <a:r>
              <a:rPr lang="es-MX" b="1" dirty="0">
                <a:solidFill>
                  <a:srgbClr val="00B050"/>
                </a:solidFill>
              </a:rPr>
              <a:t> </a:t>
            </a:r>
            <a:r>
              <a:rPr lang="es-MX" b="1" dirty="0" err="1">
                <a:solidFill>
                  <a:srgbClr val="00B050"/>
                </a:solidFill>
              </a:rPr>
              <a:t>cost</a:t>
            </a:r>
            <a:r>
              <a:rPr lang="es-MX" b="1" dirty="0">
                <a:solidFill>
                  <a:srgbClr val="00B050"/>
                </a:solidFill>
              </a:rPr>
              <a:t>  J</a:t>
            </a:r>
            <a:r>
              <a:rPr lang="es-MX" dirty="0"/>
              <a:t> = </a:t>
            </a:r>
            <a:r>
              <a:rPr lang="en-US" dirty="0">
                <a:sym typeface="Wingdings" panose="05000000000000000000" pitchFamily="2" charset="2"/>
              </a:rPr>
              <a:t>J(</a:t>
            </a:r>
            <a:r>
              <a:rPr lang="en-US" b="1" dirty="0" err="1">
                <a:solidFill>
                  <a:schemeClr val="accent2"/>
                </a:solidFill>
                <a:sym typeface="Wingdings" panose="05000000000000000000" pitchFamily="2" charset="2"/>
              </a:rPr>
              <a:t>u</a:t>
            </a:r>
            <a:r>
              <a:rPr lang="en-US" dirty="0" err="1">
                <a:sym typeface="Wingdings" panose="05000000000000000000" pitchFamily="2" charset="2"/>
              </a:rPr>
              <a:t>,</a:t>
            </a:r>
            <a:r>
              <a:rPr lang="en-US" b="1" dirty="0" err="1">
                <a:sym typeface="Wingdings" panose="05000000000000000000" pitchFamily="2" charset="2"/>
              </a:rPr>
              <a:t>x</a:t>
            </a:r>
            <a:r>
              <a:rPr lang="en-US" dirty="0" err="1">
                <a:sym typeface="Wingdings" panose="05000000000000000000" pitchFamily="2" charset="2"/>
              </a:rPr>
              <a:t>,</a:t>
            </a:r>
            <a:r>
              <a:rPr lang="en-US" b="1" dirty="0" err="1">
                <a:solidFill>
                  <a:schemeClr val="accent3">
                    <a:lumMod val="75000"/>
                  </a:schemeClr>
                </a:solidFill>
                <a:sym typeface="Wingdings" panose="05000000000000000000" pitchFamily="2" charset="2"/>
              </a:rPr>
              <a:t>d</a:t>
            </a:r>
            <a:r>
              <a:rPr lang="en-US" dirty="0">
                <a:sym typeface="Wingdings" panose="05000000000000000000" pitchFamily="2" charset="2"/>
              </a:rPr>
              <a:t>)</a:t>
            </a:r>
          </a:p>
          <a:p>
            <a:pPr lvl="1">
              <a:lnSpc>
                <a:spcPct val="90000"/>
              </a:lnSpc>
              <a:buFontTx/>
              <a:buNone/>
            </a:pPr>
            <a:r>
              <a:rPr lang="en-GB" altLang="nb-NO" sz="1800" dirty="0"/>
              <a:t>subject to:</a:t>
            </a:r>
          </a:p>
          <a:p>
            <a:pPr lvl="1">
              <a:lnSpc>
                <a:spcPct val="90000"/>
              </a:lnSpc>
              <a:buFontTx/>
              <a:buNone/>
            </a:pPr>
            <a:r>
              <a:rPr lang="en-GB" altLang="nb-NO" sz="1800" dirty="0"/>
              <a:t>	Model equations: 		f(</a:t>
            </a:r>
            <a:r>
              <a:rPr lang="en-GB" altLang="nb-NO" sz="1800" dirty="0" err="1">
                <a:solidFill>
                  <a:schemeClr val="accent2"/>
                </a:solidFill>
              </a:rPr>
              <a:t>u</a:t>
            </a:r>
            <a:r>
              <a:rPr lang="en-GB" altLang="nb-NO" sz="1800" dirty="0" err="1"/>
              <a:t>,x,d</a:t>
            </a:r>
            <a:r>
              <a:rPr lang="en-GB" altLang="nb-NO" sz="1800" dirty="0"/>
              <a:t>) = 0</a:t>
            </a:r>
          </a:p>
          <a:p>
            <a:pPr lvl="1">
              <a:lnSpc>
                <a:spcPct val="90000"/>
              </a:lnSpc>
              <a:buFontTx/>
              <a:buNone/>
            </a:pPr>
            <a:r>
              <a:rPr lang="en-GB" altLang="nb-NO" sz="1800" dirty="0"/>
              <a:t>	Operational constraints:    g(</a:t>
            </a:r>
            <a:r>
              <a:rPr lang="en-GB" altLang="nb-NO" sz="1800" dirty="0" err="1">
                <a:solidFill>
                  <a:schemeClr val="accent2"/>
                </a:solidFill>
              </a:rPr>
              <a:t>u</a:t>
            </a:r>
            <a:r>
              <a:rPr lang="en-GB" altLang="nb-NO" sz="1800" dirty="0" err="1"/>
              <a:t>,x,d</a:t>
            </a:r>
            <a:r>
              <a:rPr lang="en-GB" altLang="nb-NO" sz="1800" dirty="0"/>
              <a:t>) &lt; 0</a:t>
            </a:r>
          </a:p>
          <a:p>
            <a:pPr lvl="1">
              <a:lnSpc>
                <a:spcPct val="90000"/>
              </a:lnSpc>
              <a:buFontTx/>
              <a:buNone/>
            </a:pPr>
            <a:endParaRPr lang="en-GB" altLang="nb-NO" sz="1800" dirty="0"/>
          </a:p>
          <a:p>
            <a:pPr marL="760050" lvl="1">
              <a:spcBef>
                <a:spcPts val="0"/>
              </a:spcBef>
            </a:pPr>
            <a:r>
              <a:rPr lang="es-MX" sz="1800" b="1" dirty="0">
                <a:solidFill>
                  <a:schemeClr val="accent2"/>
                </a:solidFill>
              </a:rPr>
              <a:t>u </a:t>
            </a:r>
            <a:r>
              <a:rPr lang="es-MX" sz="1800" dirty="0"/>
              <a:t>= </a:t>
            </a:r>
            <a:r>
              <a:rPr lang="es-MX" sz="1800" dirty="0" err="1"/>
              <a:t>degrees</a:t>
            </a:r>
            <a:r>
              <a:rPr lang="es-MX" sz="1800" dirty="0"/>
              <a:t> of </a:t>
            </a:r>
            <a:r>
              <a:rPr lang="es-MX" sz="1800" dirty="0" err="1"/>
              <a:t>freedom</a:t>
            </a:r>
            <a:r>
              <a:rPr lang="es-MX" sz="1800" dirty="0"/>
              <a:t> </a:t>
            </a:r>
          </a:p>
          <a:p>
            <a:pPr marL="760050" lvl="1">
              <a:spcBef>
                <a:spcPts val="0"/>
              </a:spcBef>
            </a:pPr>
            <a:r>
              <a:rPr lang="es-MX" sz="1800" b="1" dirty="0"/>
              <a:t>x</a:t>
            </a:r>
            <a:r>
              <a:rPr lang="es-MX" sz="1800" dirty="0"/>
              <a:t> = </a:t>
            </a:r>
            <a:r>
              <a:rPr lang="es-MX" sz="1800" dirty="0" err="1"/>
              <a:t>states</a:t>
            </a:r>
            <a:r>
              <a:rPr lang="es-MX" sz="1800" dirty="0"/>
              <a:t> (</a:t>
            </a:r>
            <a:r>
              <a:rPr lang="es-MX" sz="1400" dirty="0" err="1"/>
              <a:t>internal</a:t>
            </a:r>
            <a:r>
              <a:rPr lang="es-MX" sz="1400" dirty="0"/>
              <a:t> variables)</a:t>
            </a:r>
          </a:p>
          <a:p>
            <a:pPr marL="760050" lvl="1">
              <a:spcBef>
                <a:spcPts val="0"/>
              </a:spcBef>
            </a:pPr>
            <a:r>
              <a:rPr lang="es-MX" sz="1800" b="1" dirty="0">
                <a:solidFill>
                  <a:schemeClr val="accent3">
                    <a:lumMod val="75000"/>
                  </a:schemeClr>
                </a:solidFill>
              </a:rPr>
              <a:t>d</a:t>
            </a:r>
            <a:r>
              <a:rPr lang="es-MX" sz="1800" b="1" dirty="0"/>
              <a:t> </a:t>
            </a:r>
            <a:r>
              <a:rPr lang="es-MX" sz="1800" dirty="0"/>
              <a:t>= </a:t>
            </a:r>
            <a:r>
              <a:rPr lang="es-MX" sz="1800" dirty="0" err="1"/>
              <a:t>disturbances</a:t>
            </a:r>
            <a:endParaRPr lang="nb-NO" sz="1800" dirty="0"/>
          </a:p>
        </p:txBody>
      </p:sp>
      <p:sp>
        <p:nvSpPr>
          <p:cNvPr id="75" name="Plassholder for innhold 2"/>
          <p:cNvSpPr txBox="1">
            <a:spLocks/>
          </p:cNvSpPr>
          <p:nvPr/>
        </p:nvSpPr>
        <p:spPr>
          <a:xfrm>
            <a:off x="609148" y="5395389"/>
            <a:ext cx="7125419" cy="666065"/>
          </a:xfrm>
          <a:prstGeom prst="rect">
            <a:avLst/>
          </a:prstGeom>
          <a:ln w="28575">
            <a:solidFill>
              <a:schemeClr val="accent5"/>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j-lt"/>
                <a:ea typeface="+mn-ea"/>
                <a:cs typeface="Arial"/>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j-lt"/>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j-lt"/>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j-lt"/>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b="1" dirty="0">
                <a:solidFill>
                  <a:srgbClr val="00B050"/>
                </a:solidFill>
              </a:rPr>
              <a:t>J</a:t>
            </a:r>
            <a:r>
              <a:rPr lang="es-MX" dirty="0"/>
              <a:t> = </a:t>
            </a:r>
            <a:r>
              <a:rPr lang="es-MX" dirty="0" err="1"/>
              <a:t>cost</a:t>
            </a:r>
            <a:r>
              <a:rPr lang="es-MX" dirty="0"/>
              <a:t> </a:t>
            </a:r>
            <a:r>
              <a:rPr lang="es-MX" dirty="0" err="1"/>
              <a:t>feed</a:t>
            </a:r>
            <a:r>
              <a:rPr lang="es-MX" dirty="0"/>
              <a:t> + </a:t>
            </a:r>
            <a:r>
              <a:rPr lang="es-MX" dirty="0" err="1"/>
              <a:t>cost</a:t>
            </a:r>
            <a:r>
              <a:rPr lang="es-MX" dirty="0"/>
              <a:t> </a:t>
            </a:r>
            <a:r>
              <a:rPr lang="es-MX" dirty="0" err="1"/>
              <a:t>energy</a:t>
            </a:r>
            <a:r>
              <a:rPr lang="es-MX" dirty="0"/>
              <a:t> – </a:t>
            </a:r>
            <a:r>
              <a:rPr lang="es-MX" dirty="0" err="1"/>
              <a:t>value</a:t>
            </a:r>
            <a:r>
              <a:rPr lang="es-MX" dirty="0"/>
              <a:t> of </a:t>
            </a:r>
            <a:r>
              <a:rPr lang="es-MX" dirty="0" err="1"/>
              <a:t>products</a:t>
            </a:r>
            <a:endParaRPr lang="nb-NO" dirty="0"/>
          </a:p>
        </p:txBody>
      </p:sp>
      <p:grpSp>
        <p:nvGrpSpPr>
          <p:cNvPr id="99" name="Gruppe 98"/>
          <p:cNvGrpSpPr/>
          <p:nvPr/>
        </p:nvGrpSpPr>
        <p:grpSpPr>
          <a:xfrm>
            <a:off x="6612683" y="1519200"/>
            <a:ext cx="4710001" cy="3349256"/>
            <a:chOff x="3695663" y="1976047"/>
            <a:chExt cx="4073658" cy="2698074"/>
          </a:xfrm>
        </p:grpSpPr>
        <p:grpSp>
          <p:nvGrpSpPr>
            <p:cNvPr id="100" name="Gruppe 99"/>
            <p:cNvGrpSpPr/>
            <p:nvPr/>
          </p:nvGrpSpPr>
          <p:grpSpPr>
            <a:xfrm>
              <a:off x="3695663" y="1976047"/>
              <a:ext cx="4073658" cy="2698074"/>
              <a:chOff x="3695663" y="1976047"/>
              <a:chExt cx="4073658" cy="2698074"/>
            </a:xfrm>
          </p:grpSpPr>
          <p:grpSp>
            <p:nvGrpSpPr>
              <p:cNvPr id="102" name="Group 13"/>
              <p:cNvGrpSpPr>
                <a:grpSpLocks/>
              </p:cNvGrpSpPr>
              <p:nvPr/>
            </p:nvGrpSpPr>
            <p:grpSpPr bwMode="auto">
              <a:xfrm>
                <a:off x="3701237" y="1976047"/>
                <a:ext cx="4068084" cy="2698074"/>
                <a:chOff x="1924050" y="4403725"/>
                <a:chExt cx="3344863" cy="2080443"/>
              </a:xfrm>
            </p:grpSpPr>
            <p:sp>
              <p:nvSpPr>
                <p:cNvPr id="105" name="Line 9"/>
                <p:cNvSpPr>
                  <a:spLocks noChangeShapeType="1"/>
                </p:cNvSpPr>
                <p:nvPr/>
              </p:nvSpPr>
              <p:spPr bwMode="auto">
                <a:xfrm flipV="1">
                  <a:off x="2668588" y="4403725"/>
                  <a:ext cx="1587" cy="1741488"/>
                </a:xfrm>
                <a:prstGeom prst="line">
                  <a:avLst/>
                </a:prstGeom>
                <a:noFill/>
                <a:ln w="28575">
                  <a:solidFill>
                    <a:schemeClr val="tx2">
                      <a:lumMod val="75000"/>
                    </a:schemeClr>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106" name="Line 10"/>
                <p:cNvSpPr>
                  <a:spLocks noChangeShapeType="1"/>
                </p:cNvSpPr>
                <p:nvPr/>
              </p:nvSpPr>
              <p:spPr bwMode="auto">
                <a:xfrm flipV="1">
                  <a:off x="2668588" y="6142038"/>
                  <a:ext cx="2600325" cy="3175"/>
                </a:xfrm>
                <a:prstGeom prst="line">
                  <a:avLst/>
                </a:prstGeom>
                <a:noFill/>
                <a:ln w="28575">
                  <a:solidFill>
                    <a:schemeClr val="tx2">
                      <a:lumMod val="75000"/>
                    </a:schemeClr>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107" name="Text Box 12"/>
                <p:cNvSpPr txBox="1">
                  <a:spLocks noChangeArrowheads="1"/>
                </p:cNvSpPr>
                <p:nvPr/>
              </p:nvSpPr>
              <p:spPr bwMode="auto">
                <a:xfrm>
                  <a:off x="1924050" y="4480783"/>
                  <a:ext cx="979308" cy="558826"/>
                </a:xfrm>
                <a:prstGeom prst="rect">
                  <a:avLst/>
                </a:prstGeom>
                <a:noFill/>
                <a:ln w="28575">
                  <a:no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b="1" dirty="0">
                      <a:solidFill>
                        <a:srgbClr val="00B050"/>
                      </a:solidFill>
                      <a:latin typeface="+mj-lt"/>
                      <a:cs typeface="Arial" panose="020B0604020202020204" pitchFamily="34" charset="0"/>
                    </a:rPr>
                    <a:t>J</a:t>
                  </a:r>
                </a:p>
                <a:p>
                  <a:pPr algn="ctr">
                    <a:spcBef>
                      <a:spcPct val="0"/>
                    </a:spcBef>
                    <a:buFontTx/>
                    <a:buNone/>
                  </a:pPr>
                  <a:endParaRPr lang="en-GB" altLang="nb-NO" sz="2800" b="1" baseline="-25000" dirty="0">
                    <a:solidFill>
                      <a:srgbClr val="00B050"/>
                    </a:solidFill>
                    <a:latin typeface="+mj-lt"/>
                    <a:cs typeface="Arial" panose="020B0604020202020204" pitchFamily="34" charset="0"/>
                  </a:endParaRPr>
                </a:p>
              </p:txBody>
            </p:sp>
            <p:grpSp>
              <p:nvGrpSpPr>
                <p:cNvPr id="108" name="Group 13"/>
                <p:cNvGrpSpPr>
                  <a:grpSpLocks/>
                </p:cNvGrpSpPr>
                <p:nvPr/>
              </p:nvGrpSpPr>
              <p:grpSpPr bwMode="auto">
                <a:xfrm>
                  <a:off x="2949575" y="4498975"/>
                  <a:ext cx="2051050" cy="1217613"/>
                  <a:chOff x="2448" y="864"/>
                  <a:chExt cx="1248" cy="1056"/>
                </a:xfrm>
              </p:grpSpPr>
              <p:sp>
                <p:nvSpPr>
                  <p:cNvPr id="111" name="Arc 14"/>
                  <p:cNvSpPr>
                    <a:spLocks/>
                  </p:cNvSpPr>
                  <p:nvPr/>
                </p:nvSpPr>
                <p:spPr bwMode="auto">
                  <a:xfrm flipV="1">
                    <a:off x="3072"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112" name="Arc 15"/>
                  <p:cNvSpPr>
                    <a:spLocks/>
                  </p:cNvSpPr>
                  <p:nvPr/>
                </p:nvSpPr>
                <p:spPr bwMode="auto">
                  <a:xfrm flipH="1" flipV="1">
                    <a:off x="2448"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grpSp>
            <p:sp>
              <p:nvSpPr>
                <p:cNvPr id="109" name="Text Box 16"/>
                <p:cNvSpPr txBox="1">
                  <a:spLocks noChangeArrowheads="1"/>
                </p:cNvSpPr>
                <p:nvPr/>
              </p:nvSpPr>
              <p:spPr bwMode="auto">
                <a:xfrm>
                  <a:off x="3638446" y="6165849"/>
                  <a:ext cx="492473" cy="318319"/>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2400" b="1" dirty="0" err="1">
                      <a:solidFill>
                        <a:schemeClr val="accent2"/>
                      </a:solidFill>
                      <a:latin typeface="+mj-lt"/>
                    </a:rPr>
                    <a:t>u</a:t>
                  </a:r>
                  <a:r>
                    <a:rPr lang="nb-NO" altLang="nb-NO" sz="2400" b="1" baseline="30000" dirty="0" err="1">
                      <a:solidFill>
                        <a:schemeClr val="accent2"/>
                      </a:solidFill>
                      <a:latin typeface="+mj-lt"/>
                    </a:rPr>
                    <a:t>opt</a:t>
                  </a:r>
                  <a:endParaRPr lang="en-US" altLang="nb-NO" sz="2400" b="1" baseline="30000" dirty="0">
                    <a:solidFill>
                      <a:schemeClr val="accent2"/>
                    </a:solidFill>
                    <a:latin typeface="+mj-lt"/>
                  </a:endParaRPr>
                </a:p>
              </p:txBody>
            </p:sp>
            <p:sp>
              <p:nvSpPr>
                <p:cNvPr id="110" name="Line 18"/>
                <p:cNvSpPr>
                  <a:spLocks noChangeShapeType="1"/>
                </p:cNvSpPr>
                <p:nvPr/>
              </p:nvSpPr>
              <p:spPr bwMode="auto">
                <a:xfrm>
                  <a:off x="3924300" y="5734050"/>
                  <a:ext cx="0" cy="431800"/>
                </a:xfrm>
                <a:prstGeom prst="line">
                  <a:avLst/>
                </a:prstGeom>
                <a:noFill/>
                <a:ln w="12700">
                  <a:solidFill>
                    <a:schemeClr val="tx2">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grpSp>
          <p:sp>
            <p:nvSpPr>
              <p:cNvPr id="103" name="Text Box 12"/>
              <p:cNvSpPr txBox="1">
                <a:spLocks noChangeArrowheads="1"/>
              </p:cNvSpPr>
              <p:nvPr/>
            </p:nvSpPr>
            <p:spPr bwMode="auto">
              <a:xfrm>
                <a:off x="3695663" y="3445545"/>
                <a:ext cx="1191052" cy="724728"/>
              </a:xfrm>
              <a:prstGeom prst="rect">
                <a:avLst/>
              </a:prstGeom>
              <a:noFill/>
              <a:ln w="28575">
                <a:no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b="1" dirty="0" err="1">
                    <a:solidFill>
                      <a:srgbClr val="00B050"/>
                    </a:solidFill>
                    <a:latin typeface="+mj-lt"/>
                    <a:cs typeface="Arial" panose="020B0604020202020204" pitchFamily="34" charset="0"/>
                  </a:rPr>
                  <a:t>J</a:t>
                </a:r>
                <a:r>
                  <a:rPr lang="en-GB" altLang="nb-NO" sz="2800" b="1" baseline="30000" dirty="0" err="1">
                    <a:solidFill>
                      <a:srgbClr val="00B050"/>
                    </a:solidFill>
                    <a:latin typeface="+mj-lt"/>
                    <a:cs typeface="Arial" panose="020B0604020202020204" pitchFamily="34" charset="0"/>
                  </a:rPr>
                  <a:t>opt</a:t>
                </a:r>
                <a:endParaRPr lang="en-GB" altLang="nb-NO" sz="2800" b="1" baseline="30000" dirty="0">
                  <a:solidFill>
                    <a:srgbClr val="00B050"/>
                  </a:solidFill>
                  <a:latin typeface="+mj-lt"/>
                  <a:cs typeface="Arial" panose="020B0604020202020204" pitchFamily="34" charset="0"/>
                </a:endParaRPr>
              </a:p>
              <a:p>
                <a:pPr algn="ctr">
                  <a:spcBef>
                    <a:spcPct val="0"/>
                  </a:spcBef>
                  <a:buFontTx/>
                  <a:buNone/>
                </a:pPr>
                <a:endParaRPr lang="en-GB" altLang="nb-NO" sz="2800" b="1" baseline="-25000" dirty="0">
                  <a:solidFill>
                    <a:srgbClr val="00B050"/>
                  </a:solidFill>
                  <a:latin typeface="+mj-lt"/>
                  <a:cs typeface="Arial" panose="020B0604020202020204" pitchFamily="34" charset="0"/>
                </a:endParaRPr>
              </a:p>
            </p:txBody>
          </p:sp>
          <p:sp>
            <p:nvSpPr>
              <p:cNvPr id="104" name="Line 18"/>
              <p:cNvSpPr>
                <a:spLocks noChangeShapeType="1"/>
              </p:cNvSpPr>
              <p:nvPr/>
            </p:nvSpPr>
            <p:spPr bwMode="auto">
              <a:xfrm flipH="1" flipV="1">
                <a:off x="4606757" y="3678664"/>
                <a:ext cx="1527221" cy="22647"/>
              </a:xfrm>
              <a:prstGeom prst="line">
                <a:avLst/>
              </a:prstGeom>
              <a:noFill/>
              <a:ln w="12700">
                <a:solidFill>
                  <a:schemeClr val="tx2">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grpSp>
        <p:sp>
          <p:nvSpPr>
            <p:cNvPr id="101" name="Ellipse 100"/>
            <p:cNvSpPr/>
            <p:nvPr/>
          </p:nvSpPr>
          <p:spPr>
            <a:xfrm>
              <a:off x="6111424" y="3638550"/>
              <a:ext cx="89101" cy="9525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grpSp>
      <p:sp>
        <p:nvSpPr>
          <p:cNvPr id="4" name="TextBox 3"/>
          <p:cNvSpPr txBox="1"/>
          <p:nvPr/>
        </p:nvSpPr>
        <p:spPr>
          <a:xfrm>
            <a:off x="104775" y="4863388"/>
            <a:ext cx="3872086" cy="369332"/>
          </a:xfrm>
          <a:prstGeom prst="rect">
            <a:avLst/>
          </a:prstGeom>
          <a:noFill/>
        </p:spPr>
        <p:txBody>
          <a:bodyPr wrap="none" rtlCol="0">
            <a:spAutoFit/>
          </a:bodyPr>
          <a:lstStyle/>
          <a:p>
            <a:r>
              <a:rPr lang="nb-NO" dirty="0" err="1"/>
              <a:t>Typical</a:t>
            </a:r>
            <a:r>
              <a:rPr lang="nb-NO" dirty="0"/>
              <a:t> </a:t>
            </a:r>
            <a:r>
              <a:rPr lang="nb-NO" dirty="0" err="1"/>
              <a:t>cost</a:t>
            </a:r>
            <a:r>
              <a:rPr lang="nb-NO" dirty="0"/>
              <a:t> </a:t>
            </a:r>
            <a:r>
              <a:rPr lang="nb-NO" dirty="0" err="1"/>
              <a:t>function</a:t>
            </a:r>
            <a:r>
              <a:rPr lang="nb-NO" dirty="0"/>
              <a:t> in </a:t>
            </a:r>
            <a:r>
              <a:rPr lang="nb-NO" dirty="0" err="1"/>
              <a:t>process</a:t>
            </a:r>
            <a:r>
              <a:rPr lang="nb-NO" dirty="0"/>
              <a:t> control:</a:t>
            </a:r>
          </a:p>
        </p:txBody>
      </p:sp>
      <p:pic>
        <p:nvPicPr>
          <p:cNvPr id="20" name="Picture 19">
            <a:extLst>
              <a:ext uri="{FF2B5EF4-FFF2-40B4-BE49-F238E27FC236}">
                <a16:creationId xmlns:a16="http://schemas.microsoft.com/office/drawing/2014/main" id="{20AFA6EF-86BC-4B88-AE01-A5BEE6D5E2EF}"/>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5732807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sp>
        <p:nvSpPr>
          <p:cNvPr id="33796" name="Rectangle 2"/>
          <p:cNvSpPr>
            <a:spLocks noGrp="1" noChangeArrowheads="1"/>
          </p:cNvSpPr>
          <p:nvPr>
            <p:ph type="title"/>
          </p:nvPr>
        </p:nvSpPr>
        <p:spPr>
          <a:xfrm>
            <a:off x="661478" y="990600"/>
            <a:ext cx="7772400" cy="1143000"/>
          </a:xfrm>
        </p:spPr>
        <p:txBody>
          <a:bodyPr>
            <a:normAutofit fontScale="90000"/>
          </a:bodyPr>
          <a:lstStyle/>
          <a:p>
            <a:br>
              <a:rPr lang="en-US" altLang="nb-NO" sz="3200" dirty="0"/>
            </a:br>
            <a:br>
              <a:rPr lang="en-US" altLang="nb-NO" sz="3200" dirty="0"/>
            </a:br>
            <a:r>
              <a:rPr lang="en-US" altLang="nb-NO" sz="3200" dirty="0"/>
              <a:t>(a) Identify degrees of freedom </a:t>
            </a:r>
            <a:br>
              <a:rPr lang="en-US" altLang="nb-NO" sz="3200" dirty="0"/>
            </a:br>
            <a:r>
              <a:rPr lang="en-US" altLang="nb-NO" sz="3200" dirty="0"/>
              <a:t>(b) Optimize for expected disturbances</a:t>
            </a:r>
          </a:p>
        </p:txBody>
      </p:sp>
      <p:sp>
        <p:nvSpPr>
          <p:cNvPr id="1068035" name="Rectangle 3"/>
          <p:cNvSpPr>
            <a:spLocks noGrp="1" noChangeArrowheads="1"/>
          </p:cNvSpPr>
          <p:nvPr>
            <p:ph type="body" idx="1"/>
          </p:nvPr>
        </p:nvSpPr>
        <p:spPr>
          <a:xfrm>
            <a:off x="1417128" y="2349500"/>
            <a:ext cx="7772400" cy="4114800"/>
          </a:xfrm>
        </p:spPr>
        <p:txBody>
          <a:bodyPr/>
          <a:lstStyle/>
          <a:p>
            <a:pPr>
              <a:buFontTx/>
              <a:buNone/>
            </a:pPr>
            <a:endParaRPr lang="nb-NO" altLang="nb-NO" dirty="0"/>
          </a:p>
          <a:p>
            <a:r>
              <a:rPr lang="nb-NO" altLang="nb-NO" dirty="0" err="1"/>
              <a:t>Need</a:t>
            </a:r>
            <a:r>
              <a:rPr lang="nb-NO" altLang="nb-NO" dirty="0"/>
              <a:t> </a:t>
            </a:r>
            <a:r>
              <a:rPr lang="nb-NO" altLang="nb-NO" dirty="0" err="1"/>
              <a:t>good</a:t>
            </a:r>
            <a:r>
              <a:rPr lang="nb-NO" altLang="nb-NO" dirty="0"/>
              <a:t> </a:t>
            </a:r>
            <a:r>
              <a:rPr lang="nb-NO" altLang="nb-NO" dirty="0" err="1"/>
              <a:t>model</a:t>
            </a:r>
            <a:r>
              <a:rPr lang="nb-NO" altLang="nb-NO" dirty="0"/>
              <a:t>, </a:t>
            </a:r>
            <a:r>
              <a:rPr lang="nb-NO" altLang="nb-NO" dirty="0" err="1"/>
              <a:t>usually</a:t>
            </a:r>
            <a:r>
              <a:rPr lang="nb-NO" altLang="nb-NO" dirty="0"/>
              <a:t> steady-</a:t>
            </a:r>
            <a:r>
              <a:rPr lang="nb-NO" altLang="nb-NO" dirty="0" err="1"/>
              <a:t>state</a:t>
            </a:r>
            <a:r>
              <a:rPr lang="nb-NO" altLang="nb-NO" dirty="0"/>
              <a:t> is OK</a:t>
            </a:r>
          </a:p>
          <a:p>
            <a:r>
              <a:rPr lang="nb-NO" altLang="nb-NO" dirty="0" err="1"/>
              <a:t>Optimization</a:t>
            </a:r>
            <a:r>
              <a:rPr lang="nb-NO" altLang="nb-NO" dirty="0"/>
              <a:t> is time </a:t>
            </a:r>
            <a:r>
              <a:rPr lang="nb-NO" altLang="nb-NO" dirty="0" err="1"/>
              <a:t>consuming</a:t>
            </a:r>
            <a:r>
              <a:rPr lang="nb-NO" altLang="nb-NO" dirty="0"/>
              <a:t>! </a:t>
            </a:r>
            <a:r>
              <a:rPr lang="nb-NO" altLang="nb-NO" dirty="0" err="1"/>
              <a:t>But</a:t>
            </a:r>
            <a:r>
              <a:rPr lang="nb-NO" altLang="nb-NO" dirty="0"/>
              <a:t> it is offline</a:t>
            </a:r>
          </a:p>
          <a:p>
            <a:r>
              <a:rPr lang="nb-NO" altLang="nb-NO" dirty="0"/>
              <a:t>Main goal: </a:t>
            </a:r>
            <a:r>
              <a:rPr lang="nb-NO" altLang="nb-NO" dirty="0" err="1"/>
              <a:t>Identify</a:t>
            </a:r>
            <a:r>
              <a:rPr lang="nb-NO" altLang="nb-NO" dirty="0"/>
              <a:t> </a:t>
            </a:r>
            <a:r>
              <a:rPr lang="nb-NO" altLang="nb-NO" b="1" dirty="0">
                <a:solidFill>
                  <a:srgbClr val="FF0000"/>
                </a:solidFill>
              </a:rPr>
              <a:t>ACTIVE CONSTRAINTS</a:t>
            </a:r>
          </a:p>
          <a:p>
            <a:r>
              <a:rPr lang="nb-NO" altLang="nb-NO" dirty="0"/>
              <a:t>A </a:t>
            </a:r>
            <a:r>
              <a:rPr lang="nb-NO" altLang="nb-NO" dirty="0" err="1"/>
              <a:t>good</a:t>
            </a:r>
            <a:r>
              <a:rPr lang="nb-NO" altLang="nb-NO" dirty="0"/>
              <a:t> </a:t>
            </a:r>
            <a:r>
              <a:rPr lang="nb-NO" altLang="nb-NO" dirty="0" err="1"/>
              <a:t>engineer</a:t>
            </a:r>
            <a:r>
              <a:rPr lang="nb-NO" altLang="nb-NO" dirty="0"/>
              <a:t> </a:t>
            </a:r>
            <a:r>
              <a:rPr lang="nb-NO" altLang="nb-NO" dirty="0" err="1"/>
              <a:t>can</a:t>
            </a:r>
            <a:r>
              <a:rPr lang="nb-NO" altLang="nb-NO" dirty="0"/>
              <a:t> </a:t>
            </a:r>
            <a:r>
              <a:rPr lang="nb-NO" altLang="nb-NO" dirty="0" err="1"/>
              <a:t>often</a:t>
            </a:r>
            <a:r>
              <a:rPr lang="nb-NO" altLang="nb-NO" dirty="0"/>
              <a:t> </a:t>
            </a:r>
            <a:r>
              <a:rPr lang="nb-NO" altLang="nb-NO" dirty="0" err="1"/>
              <a:t>guess</a:t>
            </a:r>
            <a:r>
              <a:rPr lang="nb-NO" altLang="nb-NO" dirty="0"/>
              <a:t> </a:t>
            </a:r>
            <a:r>
              <a:rPr lang="nb-NO" altLang="nb-NO" dirty="0" err="1"/>
              <a:t>the</a:t>
            </a:r>
            <a:r>
              <a:rPr lang="nb-NO" altLang="nb-NO" dirty="0"/>
              <a:t> </a:t>
            </a:r>
            <a:r>
              <a:rPr lang="nb-NO" altLang="nb-NO" dirty="0" err="1"/>
              <a:t>active</a:t>
            </a:r>
            <a:r>
              <a:rPr lang="nb-NO" altLang="nb-NO" dirty="0"/>
              <a:t> </a:t>
            </a:r>
            <a:r>
              <a:rPr lang="nb-NO" altLang="nb-NO" dirty="0" err="1"/>
              <a:t>constraints</a:t>
            </a:r>
            <a:endParaRPr lang="en-US" altLang="nb-NO" dirty="0"/>
          </a:p>
        </p:txBody>
      </p:sp>
      <p:sp>
        <p:nvSpPr>
          <p:cNvPr id="6" name="Tittel 1"/>
          <p:cNvSpPr txBox="1">
            <a:spLocks/>
          </p:cNvSpPr>
          <p:nvPr/>
        </p:nvSpPr>
        <p:spPr>
          <a:xfrm>
            <a:off x="391885" y="218858"/>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en-GB" altLang="nb-NO" sz="4400" dirty="0"/>
              <a:t>Step 2.  Optimize</a:t>
            </a:r>
            <a:endParaRPr lang="nb-NO" sz="4400" dirty="0"/>
          </a:p>
        </p:txBody>
      </p:sp>
      <p:grpSp>
        <p:nvGrpSpPr>
          <p:cNvPr id="7" name="Gruppe 17"/>
          <p:cNvGrpSpPr/>
          <p:nvPr/>
        </p:nvGrpSpPr>
        <p:grpSpPr>
          <a:xfrm>
            <a:off x="7279149" y="208768"/>
            <a:ext cx="4805694" cy="3707686"/>
            <a:chOff x="5273754" y="1597970"/>
            <a:chExt cx="4805694" cy="3707686"/>
          </a:xfrm>
        </p:grpSpPr>
        <p:sp>
          <p:nvSpPr>
            <p:cNvPr id="8" name="Frihåndsform 84"/>
            <p:cNvSpPr/>
            <p:nvPr/>
          </p:nvSpPr>
          <p:spPr>
            <a:xfrm>
              <a:off x="6394857" y="2062611"/>
              <a:ext cx="3287139" cy="2648467"/>
            </a:xfrm>
            <a:custGeom>
              <a:avLst/>
              <a:gdLst>
                <a:gd name="connsiteX0" fmla="*/ 0 w 2812211"/>
                <a:gd name="connsiteY0" fmla="*/ 0 h 2113471"/>
                <a:gd name="connsiteX1" fmla="*/ 327804 w 2812211"/>
                <a:gd name="connsiteY1" fmla="*/ 8626 h 2113471"/>
                <a:gd name="connsiteX2" fmla="*/ 2812211 w 2812211"/>
                <a:gd name="connsiteY2" fmla="*/ 2113471 h 2113471"/>
                <a:gd name="connsiteX3" fmla="*/ 0 w 2812211"/>
                <a:gd name="connsiteY3" fmla="*/ 2113471 h 2113471"/>
                <a:gd name="connsiteX4" fmla="*/ 0 w 2812211"/>
                <a:gd name="connsiteY4" fmla="*/ 0 h 2113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11" h="2113471">
                  <a:moveTo>
                    <a:pt x="0" y="0"/>
                  </a:moveTo>
                  <a:lnTo>
                    <a:pt x="327804" y="8626"/>
                  </a:lnTo>
                  <a:lnTo>
                    <a:pt x="2812211" y="2113471"/>
                  </a:lnTo>
                  <a:lnTo>
                    <a:pt x="0" y="2113471"/>
                  </a:lnTo>
                  <a:cubicBezTo>
                    <a:pt x="2876" y="1408981"/>
                    <a:pt x="5751" y="704490"/>
                    <a:pt x="0" y="0"/>
                  </a:cubicBezTo>
                  <a:close/>
                </a:path>
              </a:pathLst>
            </a:custGeom>
            <a:solidFill>
              <a:schemeClr val="accent5">
                <a:lumMod val="20000"/>
                <a:lumOff val="80000"/>
                <a:alpha val="4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9" name="Gruppe 85"/>
            <p:cNvGrpSpPr/>
            <p:nvPr/>
          </p:nvGrpSpPr>
          <p:grpSpPr>
            <a:xfrm>
              <a:off x="5273754" y="1883924"/>
              <a:ext cx="4805694" cy="3421732"/>
              <a:chOff x="1002262" y="2643395"/>
              <a:chExt cx="4111364" cy="2730535"/>
            </a:xfrm>
          </p:grpSpPr>
          <p:grpSp>
            <p:nvGrpSpPr>
              <p:cNvPr id="15" name="Gruppe 91"/>
              <p:cNvGrpSpPr/>
              <p:nvPr/>
            </p:nvGrpSpPr>
            <p:grpSpPr>
              <a:xfrm>
                <a:off x="1045542" y="2643395"/>
                <a:ext cx="4068084" cy="2730535"/>
                <a:chOff x="4016399" y="1940717"/>
                <a:chExt cx="4068084" cy="2730535"/>
              </a:xfrm>
            </p:grpSpPr>
            <p:sp>
              <p:nvSpPr>
                <p:cNvPr id="17" name="Text Box 12"/>
                <p:cNvSpPr txBox="1">
                  <a:spLocks noChangeArrowheads="1"/>
                </p:cNvSpPr>
                <p:nvPr/>
              </p:nvSpPr>
              <p:spPr bwMode="auto">
                <a:xfrm>
                  <a:off x="4016399" y="2040652"/>
                  <a:ext cx="1191052" cy="738082"/>
                </a:xfrm>
                <a:prstGeom prst="rect">
                  <a:avLst/>
                </a:prstGeom>
                <a:noFill/>
                <a:ln w="28575">
                  <a:no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b="1" dirty="0">
                      <a:solidFill>
                        <a:srgbClr val="00B050"/>
                      </a:solidFill>
                      <a:latin typeface="+mj-lt"/>
                      <a:cs typeface="Arial" panose="020B0604020202020204" pitchFamily="34" charset="0"/>
                    </a:rPr>
                    <a:t>J</a:t>
                  </a:r>
                </a:p>
                <a:p>
                  <a:pPr algn="ctr">
                    <a:spcBef>
                      <a:spcPct val="0"/>
                    </a:spcBef>
                    <a:buFontTx/>
                    <a:buNone/>
                  </a:pPr>
                  <a:endParaRPr lang="en-GB" altLang="nb-NO" sz="2800" b="1" baseline="-25000" dirty="0">
                    <a:solidFill>
                      <a:srgbClr val="00B050"/>
                    </a:solidFill>
                    <a:latin typeface="+mj-lt"/>
                    <a:cs typeface="Arial" panose="020B0604020202020204" pitchFamily="34" charset="0"/>
                  </a:endParaRPr>
                </a:p>
              </p:txBody>
            </p:sp>
            <p:grpSp>
              <p:nvGrpSpPr>
                <p:cNvPr id="18" name="Group 13"/>
                <p:cNvGrpSpPr>
                  <a:grpSpLocks/>
                </p:cNvGrpSpPr>
                <p:nvPr/>
              </p:nvGrpSpPr>
              <p:grpSpPr bwMode="auto">
                <a:xfrm>
                  <a:off x="5263661" y="2064244"/>
                  <a:ext cx="2494525" cy="1579091"/>
                  <a:chOff x="2448" y="864"/>
                  <a:chExt cx="1248" cy="1056"/>
                </a:xfrm>
              </p:grpSpPr>
              <p:sp>
                <p:nvSpPr>
                  <p:cNvPr id="28" name="Arc 14"/>
                  <p:cNvSpPr>
                    <a:spLocks/>
                  </p:cNvSpPr>
                  <p:nvPr/>
                </p:nvSpPr>
                <p:spPr bwMode="auto">
                  <a:xfrm flipV="1">
                    <a:off x="3072"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29" name="Arc 15"/>
                  <p:cNvSpPr>
                    <a:spLocks/>
                  </p:cNvSpPr>
                  <p:nvPr/>
                </p:nvSpPr>
                <p:spPr bwMode="auto">
                  <a:xfrm flipH="1" flipV="1">
                    <a:off x="2448"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grpSp>
            <p:sp>
              <p:nvSpPr>
                <p:cNvPr id="19" name="Text Box 16"/>
                <p:cNvSpPr txBox="1">
                  <a:spLocks noChangeArrowheads="1"/>
                </p:cNvSpPr>
                <p:nvPr/>
              </p:nvSpPr>
              <p:spPr bwMode="auto">
                <a:xfrm>
                  <a:off x="6635287" y="4250825"/>
                  <a:ext cx="605327" cy="420427"/>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2400" b="1" dirty="0" err="1">
                      <a:solidFill>
                        <a:schemeClr val="accent2"/>
                      </a:solidFill>
                      <a:latin typeface="+mj-lt"/>
                    </a:rPr>
                    <a:t>u</a:t>
                  </a:r>
                  <a:r>
                    <a:rPr lang="nb-NO" altLang="nb-NO" sz="2400" b="1" baseline="30000" dirty="0" err="1">
                      <a:solidFill>
                        <a:schemeClr val="accent2"/>
                      </a:solidFill>
                      <a:latin typeface="+mj-lt"/>
                    </a:rPr>
                    <a:t>opt</a:t>
                  </a:r>
                  <a:endParaRPr lang="en-US" altLang="nb-NO" sz="2400" b="1" baseline="30000" dirty="0">
                    <a:solidFill>
                      <a:schemeClr val="accent2"/>
                    </a:solidFill>
                    <a:latin typeface="+mj-lt"/>
                  </a:endParaRPr>
                </a:p>
              </p:txBody>
            </p:sp>
            <p:sp>
              <p:nvSpPr>
                <p:cNvPr id="20" name="Line 18"/>
                <p:cNvSpPr>
                  <a:spLocks noChangeShapeType="1"/>
                </p:cNvSpPr>
                <p:nvPr/>
              </p:nvSpPr>
              <p:spPr bwMode="auto">
                <a:xfrm>
                  <a:off x="6449139" y="3665982"/>
                  <a:ext cx="7230" cy="526680"/>
                </a:xfrm>
                <a:prstGeom prst="line">
                  <a:avLst/>
                </a:prstGeom>
                <a:noFill/>
                <a:ln w="28575">
                  <a:solidFill>
                    <a:schemeClr val="tx2">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sp>
              <p:nvSpPr>
                <p:cNvPr id="21" name="Line 18"/>
                <p:cNvSpPr>
                  <a:spLocks noChangeShapeType="1"/>
                </p:cNvSpPr>
                <p:nvPr/>
              </p:nvSpPr>
              <p:spPr bwMode="auto">
                <a:xfrm>
                  <a:off x="6955631" y="3538387"/>
                  <a:ext cx="0" cy="660822"/>
                </a:xfrm>
                <a:prstGeom prst="line">
                  <a:avLst/>
                </a:prstGeom>
                <a:noFill/>
                <a:ln w="28575">
                  <a:solidFill>
                    <a:schemeClr val="tx2">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cxnSp>
              <p:nvCxnSpPr>
                <p:cNvPr id="22" name="Rett pilkobling 99"/>
                <p:cNvCxnSpPr/>
                <p:nvPr/>
              </p:nvCxnSpPr>
              <p:spPr>
                <a:xfrm>
                  <a:off x="6503201" y="3945977"/>
                  <a:ext cx="405599" cy="0"/>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3" name="Line 18"/>
                <p:cNvSpPr>
                  <a:spLocks noChangeShapeType="1"/>
                </p:cNvSpPr>
                <p:nvPr/>
              </p:nvSpPr>
              <p:spPr bwMode="auto">
                <a:xfrm flipH="1" flipV="1">
                  <a:off x="4923850" y="3643335"/>
                  <a:ext cx="1525290" cy="22647"/>
                </a:xfrm>
                <a:prstGeom prst="line">
                  <a:avLst/>
                </a:prstGeom>
                <a:noFill/>
                <a:ln w="28575">
                  <a:solidFill>
                    <a:srgbClr val="00B05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sp>
              <p:nvSpPr>
                <p:cNvPr id="24" name="Line 18"/>
                <p:cNvSpPr>
                  <a:spLocks noChangeShapeType="1"/>
                </p:cNvSpPr>
                <p:nvPr/>
              </p:nvSpPr>
              <p:spPr bwMode="auto">
                <a:xfrm flipH="1" flipV="1">
                  <a:off x="4921919" y="3497151"/>
                  <a:ext cx="2033711" cy="22647"/>
                </a:xfrm>
                <a:prstGeom prst="line">
                  <a:avLst/>
                </a:prstGeom>
                <a:noFill/>
                <a:ln w="28575">
                  <a:solidFill>
                    <a:srgbClr val="00B05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cxnSp>
              <p:nvCxnSpPr>
                <p:cNvPr id="25" name="Rett pilkobling 102"/>
                <p:cNvCxnSpPr/>
                <p:nvPr/>
              </p:nvCxnSpPr>
              <p:spPr>
                <a:xfrm flipV="1">
                  <a:off x="5709451" y="3479283"/>
                  <a:ext cx="0" cy="280462"/>
                </a:xfrm>
                <a:prstGeom prst="straightConnector1">
                  <a:avLst/>
                </a:prstGeom>
                <a:ln w="5715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6" name="Line 9"/>
                <p:cNvSpPr>
                  <a:spLocks noChangeShapeType="1"/>
                </p:cNvSpPr>
                <p:nvPr/>
              </p:nvSpPr>
              <p:spPr bwMode="auto">
                <a:xfrm flipV="1">
                  <a:off x="4921920" y="1940717"/>
                  <a:ext cx="1930" cy="2258491"/>
                </a:xfrm>
                <a:prstGeom prst="line">
                  <a:avLst/>
                </a:prstGeom>
                <a:noFill/>
                <a:ln w="28575">
                  <a:solidFill>
                    <a:schemeClr val="tx2">
                      <a:lumMod val="75000"/>
                    </a:schemeClr>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27" name="Line 10"/>
                <p:cNvSpPr>
                  <a:spLocks noChangeShapeType="1"/>
                </p:cNvSpPr>
                <p:nvPr/>
              </p:nvSpPr>
              <p:spPr bwMode="auto">
                <a:xfrm flipV="1">
                  <a:off x="4921920" y="4195091"/>
                  <a:ext cx="3162563" cy="4118"/>
                </a:xfrm>
                <a:prstGeom prst="line">
                  <a:avLst/>
                </a:prstGeom>
                <a:noFill/>
                <a:ln w="28575">
                  <a:solidFill>
                    <a:schemeClr val="tx2">
                      <a:lumMod val="75000"/>
                    </a:schemeClr>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grpSp>
          <p:sp>
            <p:nvSpPr>
              <p:cNvPr id="16" name="Text Box 12"/>
              <p:cNvSpPr txBox="1">
                <a:spLocks noChangeArrowheads="1"/>
              </p:cNvSpPr>
              <p:nvPr/>
            </p:nvSpPr>
            <p:spPr bwMode="auto">
              <a:xfrm>
                <a:off x="1002262" y="4033899"/>
                <a:ext cx="1191052" cy="738082"/>
              </a:xfrm>
              <a:prstGeom prst="rect">
                <a:avLst/>
              </a:prstGeom>
              <a:noFill/>
              <a:ln w="28575">
                <a:no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b="1" dirty="0" err="1">
                    <a:solidFill>
                      <a:srgbClr val="00B050"/>
                    </a:solidFill>
                    <a:latin typeface="+mj-lt"/>
                    <a:cs typeface="Arial" panose="020B0604020202020204" pitchFamily="34" charset="0"/>
                  </a:rPr>
                  <a:t>J</a:t>
                </a:r>
                <a:r>
                  <a:rPr lang="en-GB" altLang="nb-NO" sz="2800" b="1" baseline="30000" dirty="0" err="1">
                    <a:solidFill>
                      <a:srgbClr val="00B050"/>
                    </a:solidFill>
                    <a:latin typeface="+mj-lt"/>
                    <a:cs typeface="Arial" panose="020B0604020202020204" pitchFamily="34" charset="0"/>
                  </a:rPr>
                  <a:t>opt</a:t>
                </a:r>
                <a:endParaRPr lang="en-GB" altLang="nb-NO" sz="2800" b="1" baseline="30000" dirty="0">
                  <a:solidFill>
                    <a:srgbClr val="00B050"/>
                  </a:solidFill>
                  <a:latin typeface="+mj-lt"/>
                  <a:cs typeface="Arial" panose="020B0604020202020204" pitchFamily="34" charset="0"/>
                </a:endParaRPr>
              </a:p>
              <a:p>
                <a:pPr algn="ctr">
                  <a:spcBef>
                    <a:spcPct val="0"/>
                  </a:spcBef>
                  <a:buFontTx/>
                  <a:buNone/>
                </a:pPr>
                <a:endParaRPr lang="en-GB" altLang="nb-NO" sz="2800" b="1" baseline="-25000" dirty="0">
                  <a:solidFill>
                    <a:srgbClr val="00B050"/>
                  </a:solidFill>
                  <a:latin typeface="+mj-lt"/>
                  <a:cs typeface="Arial" panose="020B0604020202020204" pitchFamily="34" charset="0"/>
                </a:endParaRPr>
              </a:p>
            </p:txBody>
          </p:sp>
        </p:grpSp>
        <p:sp>
          <p:nvSpPr>
            <p:cNvPr id="10" name="Ellipse 86"/>
            <p:cNvSpPr/>
            <p:nvPr/>
          </p:nvSpPr>
          <p:spPr>
            <a:xfrm>
              <a:off x="8126671" y="3959758"/>
              <a:ext cx="104148" cy="11936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cxnSp>
          <p:nvCxnSpPr>
            <p:cNvPr id="11" name="Rett linje 87"/>
            <p:cNvCxnSpPr/>
            <p:nvPr/>
          </p:nvCxnSpPr>
          <p:spPr>
            <a:xfrm>
              <a:off x="6535882" y="1883924"/>
              <a:ext cx="3146114" cy="2821994"/>
            </a:xfrm>
            <a:prstGeom prst="line">
              <a:avLst/>
            </a:prstGeom>
          </p:spPr>
          <p:style>
            <a:lnRef idx="2">
              <a:schemeClr val="accent1"/>
            </a:lnRef>
            <a:fillRef idx="0">
              <a:schemeClr val="accent1"/>
            </a:fillRef>
            <a:effectRef idx="1">
              <a:schemeClr val="accent1"/>
            </a:effectRef>
            <a:fontRef idx="minor">
              <a:schemeClr val="tx1"/>
            </a:fontRef>
          </p:style>
        </p:cxnSp>
        <p:sp>
          <p:nvSpPr>
            <p:cNvPr id="12" name="Ellipse 88"/>
            <p:cNvSpPr/>
            <p:nvPr/>
          </p:nvSpPr>
          <p:spPr>
            <a:xfrm>
              <a:off x="8718223" y="3794010"/>
              <a:ext cx="104148" cy="11936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sp>
          <p:nvSpPr>
            <p:cNvPr id="13" name="Text Box 16"/>
            <p:cNvSpPr txBox="1">
              <a:spLocks noChangeArrowheads="1"/>
            </p:cNvSpPr>
            <p:nvPr/>
          </p:nvSpPr>
          <p:spPr bwMode="auto">
            <a:xfrm>
              <a:off x="7108321" y="1597970"/>
              <a:ext cx="1433699" cy="461665"/>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2400" dirty="0" err="1">
                  <a:solidFill>
                    <a:schemeClr val="accent1"/>
                  </a:solidFill>
                  <a:latin typeface="+mj-lt"/>
                </a:rPr>
                <a:t>constraint</a:t>
              </a:r>
              <a:endParaRPr lang="en-US" altLang="nb-NO" sz="2400" baseline="30000" dirty="0">
                <a:solidFill>
                  <a:schemeClr val="accent1"/>
                </a:solidFill>
                <a:latin typeface="+mj-lt"/>
              </a:endParaRPr>
            </a:p>
          </p:txBody>
        </p:sp>
        <p:cxnSp>
          <p:nvCxnSpPr>
            <p:cNvPr id="14" name="Rett pilkobling 90"/>
            <p:cNvCxnSpPr>
              <a:stCxn id="13" idx="2"/>
            </p:cNvCxnSpPr>
            <p:nvPr/>
          </p:nvCxnSpPr>
          <p:spPr>
            <a:xfrm flipH="1">
              <a:off x="7329499" y="2059635"/>
              <a:ext cx="495672" cy="5327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0" name="Picture 29">
            <a:extLst>
              <a:ext uri="{FF2B5EF4-FFF2-40B4-BE49-F238E27FC236}">
                <a16:creationId xmlns:a16="http://schemas.microsoft.com/office/drawing/2014/main" id="{F0A8FE04-E15C-41B3-B6CA-F54F7932EA13}"/>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4344847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68035">
                                            <p:txEl>
                                              <p:pRg st="1" end="1"/>
                                            </p:txEl>
                                          </p:spTgt>
                                        </p:tgtEl>
                                        <p:attrNameLst>
                                          <p:attrName>style.visibility</p:attrName>
                                        </p:attrNameLst>
                                      </p:cBhvr>
                                      <p:to>
                                        <p:strVal val="visible"/>
                                      </p:to>
                                    </p:set>
                                    <p:animEffect transition="in" filter="blinds(horizontal)">
                                      <p:cBhvr>
                                        <p:cTn id="7" dur="500"/>
                                        <p:tgtEl>
                                          <p:spTgt spid="1068035">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68035">
                                            <p:txEl>
                                              <p:pRg st="3" end="3"/>
                                            </p:txEl>
                                          </p:spTgt>
                                        </p:tgtEl>
                                        <p:attrNameLst>
                                          <p:attrName>style.visibility</p:attrName>
                                        </p:attrNameLst>
                                      </p:cBhvr>
                                      <p:to>
                                        <p:strVal val="visible"/>
                                      </p:to>
                                    </p:set>
                                    <p:animEffect transition="in" filter="blinds(horizontal)">
                                      <p:cBhvr>
                                        <p:cTn id="10" dur="500"/>
                                        <p:tgtEl>
                                          <p:spTgt spid="1068035">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68035">
                                            <p:txEl>
                                              <p:pRg st="2" end="2"/>
                                            </p:txEl>
                                          </p:spTgt>
                                        </p:tgtEl>
                                        <p:attrNameLst>
                                          <p:attrName>style.visibility</p:attrName>
                                        </p:attrNameLst>
                                      </p:cBhvr>
                                      <p:to>
                                        <p:strVal val="visible"/>
                                      </p:to>
                                    </p:set>
                                    <p:animEffect transition="in" filter="blinds(horizontal)">
                                      <p:cBhvr>
                                        <p:cTn id="13" dur="500"/>
                                        <p:tgtEl>
                                          <p:spTgt spid="106803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68035">
                                            <p:txEl>
                                              <p:pRg st="4" end="4"/>
                                            </p:txEl>
                                          </p:spTgt>
                                        </p:tgtEl>
                                        <p:attrNameLst>
                                          <p:attrName>style.visibility</p:attrName>
                                        </p:attrNameLst>
                                      </p:cBhvr>
                                      <p:to>
                                        <p:strVal val="visible"/>
                                      </p:to>
                                    </p:set>
                                    <p:animEffect transition="in" filter="blinds(horizontal)">
                                      <p:cBhvr>
                                        <p:cTn id="16" dur="500"/>
                                        <p:tgtEl>
                                          <p:spTgt spid="10680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Active </a:t>
            </a:r>
            <a:r>
              <a:rPr lang="nb-NO" dirty="0" err="1"/>
              <a:t>constraints</a:t>
            </a:r>
            <a:endParaRPr lang="nb-NO" dirty="0"/>
          </a:p>
        </p:txBody>
      </p:sp>
      <p:sp>
        <p:nvSpPr>
          <p:cNvPr id="3" name="Plassholder for innhold 2"/>
          <p:cNvSpPr>
            <a:spLocks noGrp="1"/>
          </p:cNvSpPr>
          <p:nvPr>
            <p:ph idx="1"/>
          </p:nvPr>
        </p:nvSpPr>
        <p:spPr>
          <a:xfrm>
            <a:off x="609600" y="1600201"/>
            <a:ext cx="10972800" cy="2132396"/>
          </a:xfrm>
        </p:spPr>
        <p:txBody>
          <a:bodyPr>
            <a:noAutofit/>
          </a:bodyPr>
          <a:lstStyle/>
          <a:p>
            <a:r>
              <a:rPr lang="nb-NO" b="1" dirty="0">
                <a:solidFill>
                  <a:schemeClr val="accent1"/>
                </a:solidFill>
              </a:rPr>
              <a:t>Active </a:t>
            </a:r>
            <a:r>
              <a:rPr lang="nb-NO" b="1" dirty="0" err="1">
                <a:solidFill>
                  <a:schemeClr val="accent1"/>
                </a:solidFill>
              </a:rPr>
              <a:t>constraints</a:t>
            </a:r>
            <a:r>
              <a:rPr lang="nb-NO" b="1" dirty="0">
                <a:solidFill>
                  <a:schemeClr val="accent1"/>
                </a:solidFill>
              </a:rPr>
              <a:t>: </a:t>
            </a:r>
          </a:p>
          <a:p>
            <a:pPr lvl="1"/>
            <a:r>
              <a:rPr lang="nb-NO" sz="2400" dirty="0"/>
              <a:t>variables </a:t>
            </a:r>
            <a:r>
              <a:rPr lang="en-US" sz="2400" dirty="0"/>
              <a:t>that should optimally be kept at their limiting value.</a:t>
            </a:r>
          </a:p>
          <a:p>
            <a:r>
              <a:rPr lang="en-US" b="1" dirty="0">
                <a:solidFill>
                  <a:schemeClr val="accent1"/>
                </a:solidFill>
              </a:rPr>
              <a:t>Active constraint region:</a:t>
            </a:r>
          </a:p>
          <a:p>
            <a:pPr lvl="1"/>
            <a:r>
              <a:rPr lang="en-US" sz="2400" dirty="0"/>
              <a:t>region in the disturbance space defined by which constraints are active within it. </a:t>
            </a:r>
            <a:r>
              <a:rPr lang="en-US" sz="2400" dirty="0">
                <a:sym typeface="Wingdings" panose="05000000000000000000" pitchFamily="2" charset="2"/>
              </a:rPr>
              <a:t>	</a:t>
            </a:r>
          </a:p>
        </p:txBody>
      </p:sp>
      <p:grpSp>
        <p:nvGrpSpPr>
          <p:cNvPr id="4" name="Gruppe 3"/>
          <p:cNvGrpSpPr/>
          <p:nvPr/>
        </p:nvGrpSpPr>
        <p:grpSpPr>
          <a:xfrm>
            <a:off x="1612900" y="3563430"/>
            <a:ext cx="4184362" cy="2759767"/>
            <a:chOff x="2623635" y="3830127"/>
            <a:chExt cx="3884827" cy="2384040"/>
          </a:xfrm>
        </p:grpSpPr>
        <p:sp>
          <p:nvSpPr>
            <p:cNvPr id="5" name="Rektangel 4"/>
            <p:cNvSpPr/>
            <p:nvPr/>
          </p:nvSpPr>
          <p:spPr>
            <a:xfrm>
              <a:off x="3026435" y="4031174"/>
              <a:ext cx="3332517" cy="52704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Frihåndsform 5"/>
            <p:cNvSpPr/>
            <p:nvPr/>
          </p:nvSpPr>
          <p:spPr>
            <a:xfrm>
              <a:off x="4108392" y="4185668"/>
              <a:ext cx="2258147" cy="1600645"/>
            </a:xfrm>
            <a:custGeom>
              <a:avLst/>
              <a:gdLst>
                <a:gd name="connsiteX0" fmla="*/ 972423 w 2336403"/>
                <a:gd name="connsiteY0" fmla="*/ 1600645 h 1600645"/>
                <a:gd name="connsiteX1" fmla="*/ 713343 w 2336403"/>
                <a:gd name="connsiteY1" fmla="*/ 1158685 h 1600645"/>
                <a:gd name="connsiteX2" fmla="*/ 446643 w 2336403"/>
                <a:gd name="connsiteY2" fmla="*/ 792925 h 1600645"/>
                <a:gd name="connsiteX3" fmla="*/ 179943 w 2336403"/>
                <a:gd name="connsiteY3" fmla="*/ 472885 h 1600645"/>
                <a:gd name="connsiteX4" fmla="*/ 19923 w 2336403"/>
                <a:gd name="connsiteY4" fmla="*/ 366205 h 1600645"/>
                <a:gd name="connsiteX5" fmla="*/ 88503 w 2336403"/>
                <a:gd name="connsiteY5" fmla="*/ 305245 h 1600645"/>
                <a:gd name="connsiteX6" fmla="*/ 789543 w 2336403"/>
                <a:gd name="connsiteY6" fmla="*/ 91885 h 1600645"/>
                <a:gd name="connsiteX7" fmla="*/ 1810623 w 2336403"/>
                <a:gd name="connsiteY7" fmla="*/ 8065 h 1600645"/>
                <a:gd name="connsiteX8" fmla="*/ 2336403 w 2336403"/>
                <a:gd name="connsiteY8" fmla="*/ 8065 h 160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6403" h="1600645">
                  <a:moveTo>
                    <a:pt x="972423" y="1600645"/>
                  </a:moveTo>
                  <a:cubicBezTo>
                    <a:pt x="886698" y="1446975"/>
                    <a:pt x="800973" y="1293305"/>
                    <a:pt x="713343" y="1158685"/>
                  </a:cubicBezTo>
                  <a:cubicBezTo>
                    <a:pt x="625713" y="1024065"/>
                    <a:pt x="535543" y="907225"/>
                    <a:pt x="446643" y="792925"/>
                  </a:cubicBezTo>
                  <a:cubicBezTo>
                    <a:pt x="357743" y="678625"/>
                    <a:pt x="251063" y="544005"/>
                    <a:pt x="179943" y="472885"/>
                  </a:cubicBezTo>
                  <a:cubicBezTo>
                    <a:pt x="108823" y="401765"/>
                    <a:pt x="35163" y="394145"/>
                    <a:pt x="19923" y="366205"/>
                  </a:cubicBezTo>
                  <a:cubicBezTo>
                    <a:pt x="4683" y="338265"/>
                    <a:pt x="-39767" y="350965"/>
                    <a:pt x="88503" y="305245"/>
                  </a:cubicBezTo>
                  <a:cubicBezTo>
                    <a:pt x="216773" y="259525"/>
                    <a:pt x="502523" y="141415"/>
                    <a:pt x="789543" y="91885"/>
                  </a:cubicBezTo>
                  <a:cubicBezTo>
                    <a:pt x="1076563" y="42355"/>
                    <a:pt x="1552813" y="22035"/>
                    <a:pt x="1810623" y="8065"/>
                  </a:cubicBezTo>
                  <a:cubicBezTo>
                    <a:pt x="2068433" y="-5905"/>
                    <a:pt x="2202418" y="1080"/>
                    <a:pt x="2336403" y="8065"/>
                  </a:cubicBezTo>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Frihåndsform 6"/>
            <p:cNvSpPr/>
            <p:nvPr/>
          </p:nvSpPr>
          <p:spPr>
            <a:xfrm>
              <a:off x="5024617" y="4193098"/>
              <a:ext cx="1334334" cy="1585461"/>
            </a:xfrm>
            <a:custGeom>
              <a:avLst/>
              <a:gdLst>
                <a:gd name="connsiteX0" fmla="*/ 1346200 w 1346200"/>
                <a:gd name="connsiteY0" fmla="*/ 0 h 1593850"/>
                <a:gd name="connsiteX1" fmla="*/ 1330325 w 1346200"/>
                <a:gd name="connsiteY1" fmla="*/ 1584325 h 1593850"/>
                <a:gd name="connsiteX2" fmla="*/ 0 w 1346200"/>
                <a:gd name="connsiteY2" fmla="*/ 1593850 h 1593850"/>
                <a:gd name="connsiteX3" fmla="*/ 1346200 w 1346200"/>
                <a:gd name="connsiteY3" fmla="*/ 0 h 1593850"/>
              </a:gdLst>
              <a:ahLst/>
              <a:cxnLst>
                <a:cxn ang="0">
                  <a:pos x="connsiteX0" y="connsiteY0"/>
                </a:cxn>
                <a:cxn ang="0">
                  <a:pos x="connsiteX1" y="connsiteY1"/>
                </a:cxn>
                <a:cxn ang="0">
                  <a:pos x="connsiteX2" y="connsiteY2"/>
                </a:cxn>
                <a:cxn ang="0">
                  <a:pos x="connsiteX3" y="connsiteY3"/>
                </a:cxn>
              </a:cxnLst>
              <a:rect l="l" t="t" r="r" b="b"/>
              <a:pathLst>
                <a:path w="1346200" h="1593850">
                  <a:moveTo>
                    <a:pt x="1346200" y="0"/>
                  </a:moveTo>
                  <a:lnTo>
                    <a:pt x="1330325" y="1584325"/>
                  </a:lnTo>
                  <a:lnTo>
                    <a:pt x="0" y="1593850"/>
                  </a:lnTo>
                  <a:lnTo>
                    <a:pt x="1346200" y="0"/>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8" name="Gruppe 7"/>
            <p:cNvGrpSpPr/>
            <p:nvPr/>
          </p:nvGrpSpPr>
          <p:grpSpPr>
            <a:xfrm>
              <a:off x="3000554" y="4351523"/>
              <a:ext cx="2078966" cy="1441320"/>
              <a:chOff x="3149600" y="4524051"/>
              <a:chExt cx="2078966" cy="1441320"/>
            </a:xfrm>
          </p:grpSpPr>
          <p:sp>
            <p:nvSpPr>
              <p:cNvPr id="9" name="Frihåndsform 8"/>
              <p:cNvSpPr/>
              <p:nvPr/>
            </p:nvSpPr>
            <p:spPr>
              <a:xfrm>
                <a:off x="3149600" y="4524052"/>
                <a:ext cx="2078966" cy="1441319"/>
              </a:xfrm>
              <a:custGeom>
                <a:avLst/>
                <a:gdLst>
                  <a:gd name="connsiteX0" fmla="*/ 0 w 2078966"/>
                  <a:gd name="connsiteY0" fmla="*/ 708 h 1441319"/>
                  <a:gd name="connsiteX1" fmla="*/ 1112808 w 2078966"/>
                  <a:gd name="connsiteY1" fmla="*/ 181863 h 1441319"/>
                  <a:gd name="connsiteX2" fmla="*/ 1915064 w 2078966"/>
                  <a:gd name="connsiteY2" fmla="*/ 1122142 h 1441319"/>
                  <a:gd name="connsiteX3" fmla="*/ 2078966 w 2078966"/>
                  <a:gd name="connsiteY3" fmla="*/ 1441319 h 1441319"/>
                </a:gdLst>
                <a:ahLst/>
                <a:cxnLst>
                  <a:cxn ang="0">
                    <a:pos x="connsiteX0" y="connsiteY0"/>
                  </a:cxn>
                  <a:cxn ang="0">
                    <a:pos x="connsiteX1" y="connsiteY1"/>
                  </a:cxn>
                  <a:cxn ang="0">
                    <a:pos x="connsiteX2" y="connsiteY2"/>
                  </a:cxn>
                  <a:cxn ang="0">
                    <a:pos x="connsiteX3" y="connsiteY3"/>
                  </a:cxn>
                </a:cxnLst>
                <a:rect l="l" t="t" r="r" b="b"/>
                <a:pathLst>
                  <a:path w="2078966" h="1441319">
                    <a:moveTo>
                      <a:pt x="0" y="708"/>
                    </a:moveTo>
                    <a:cubicBezTo>
                      <a:pt x="396815" y="-2168"/>
                      <a:pt x="793631" y="-5043"/>
                      <a:pt x="1112808" y="181863"/>
                    </a:cubicBezTo>
                    <a:cubicBezTo>
                      <a:pt x="1431985" y="368769"/>
                      <a:pt x="1754038" y="912233"/>
                      <a:pt x="1915064" y="1122142"/>
                    </a:cubicBezTo>
                    <a:cubicBezTo>
                      <a:pt x="2076090" y="1332051"/>
                      <a:pt x="2077528" y="1386685"/>
                      <a:pt x="2078966" y="1441319"/>
                    </a:cubicBezTo>
                  </a:path>
                </a:pathLst>
              </a:cu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Frihåndsform 9"/>
              <p:cNvSpPr/>
              <p:nvPr/>
            </p:nvSpPr>
            <p:spPr>
              <a:xfrm>
                <a:off x="3175480" y="4524051"/>
                <a:ext cx="2053086" cy="1431985"/>
              </a:xfrm>
              <a:custGeom>
                <a:avLst/>
                <a:gdLst>
                  <a:gd name="connsiteX0" fmla="*/ 0 w 2053086"/>
                  <a:gd name="connsiteY0" fmla="*/ 0 h 1431985"/>
                  <a:gd name="connsiteX1" fmla="*/ 17252 w 2053086"/>
                  <a:gd name="connsiteY1" fmla="*/ 1431985 h 1431985"/>
                  <a:gd name="connsiteX2" fmla="*/ 2053086 w 2053086"/>
                  <a:gd name="connsiteY2" fmla="*/ 1431985 h 1431985"/>
                  <a:gd name="connsiteX3" fmla="*/ 0 w 2053086"/>
                  <a:gd name="connsiteY3" fmla="*/ 0 h 1431985"/>
                </a:gdLst>
                <a:ahLst/>
                <a:cxnLst>
                  <a:cxn ang="0">
                    <a:pos x="connsiteX0" y="connsiteY0"/>
                  </a:cxn>
                  <a:cxn ang="0">
                    <a:pos x="connsiteX1" y="connsiteY1"/>
                  </a:cxn>
                  <a:cxn ang="0">
                    <a:pos x="connsiteX2" y="connsiteY2"/>
                  </a:cxn>
                  <a:cxn ang="0">
                    <a:pos x="connsiteX3" y="connsiteY3"/>
                  </a:cxn>
                </a:cxnLst>
                <a:rect l="l" t="t" r="r" b="b"/>
                <a:pathLst>
                  <a:path w="2053086" h="1431985">
                    <a:moveTo>
                      <a:pt x="0" y="0"/>
                    </a:moveTo>
                    <a:lnTo>
                      <a:pt x="17252" y="1431985"/>
                    </a:lnTo>
                    <a:lnTo>
                      <a:pt x="2053086" y="1431985"/>
                    </a:lnTo>
                    <a:lnTo>
                      <a:pt x="0" y="0"/>
                    </a:lnTo>
                    <a:close/>
                  </a:path>
                </a:pathLst>
              </a:cu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grpSp>
        <p:cxnSp>
          <p:nvCxnSpPr>
            <p:cNvPr id="11" name="Rett pilkobling 10"/>
            <p:cNvCxnSpPr/>
            <p:nvPr/>
          </p:nvCxnSpPr>
          <p:spPr>
            <a:xfrm flipV="1">
              <a:off x="3000555" y="5776084"/>
              <a:ext cx="3507907" cy="7424"/>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cxnSp>
          <p:nvCxnSpPr>
            <p:cNvPr id="12" name="Rett pilkobling 11"/>
            <p:cNvCxnSpPr/>
            <p:nvPr/>
          </p:nvCxnSpPr>
          <p:spPr>
            <a:xfrm flipV="1">
              <a:off x="3025954" y="3830127"/>
              <a:ext cx="480" cy="1962716"/>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sp>
          <p:nvSpPr>
            <p:cNvPr id="13" name="TekstSylinder 12"/>
            <p:cNvSpPr txBox="1"/>
            <p:nvPr/>
          </p:nvSpPr>
          <p:spPr>
            <a:xfrm>
              <a:off x="3207956" y="4920374"/>
              <a:ext cx="1059286" cy="369332"/>
            </a:xfrm>
            <a:prstGeom prst="rect">
              <a:avLst/>
            </a:prstGeom>
            <a:noFill/>
          </p:spPr>
          <p:txBody>
            <a:bodyPr wrap="square" rtlCol="0">
              <a:spAutoFit/>
            </a:bodyPr>
            <a:lstStyle/>
            <a:p>
              <a:r>
                <a:rPr lang="nb-NO" b="1" dirty="0">
                  <a:solidFill>
                    <a:schemeClr val="bg1"/>
                  </a:solidFill>
                </a:rPr>
                <a:t>Region 1</a:t>
              </a:r>
            </a:p>
          </p:txBody>
        </p:sp>
        <p:sp>
          <p:nvSpPr>
            <p:cNvPr id="14" name="TekstSylinder 13"/>
            <p:cNvSpPr txBox="1"/>
            <p:nvPr/>
          </p:nvSpPr>
          <p:spPr>
            <a:xfrm>
              <a:off x="4920669" y="4755370"/>
              <a:ext cx="1059286" cy="369332"/>
            </a:xfrm>
            <a:prstGeom prst="rect">
              <a:avLst/>
            </a:prstGeom>
            <a:noFill/>
          </p:spPr>
          <p:txBody>
            <a:bodyPr wrap="square" rtlCol="0">
              <a:spAutoFit/>
            </a:bodyPr>
            <a:lstStyle/>
            <a:p>
              <a:r>
                <a:rPr lang="nb-NO" b="1" dirty="0">
                  <a:solidFill>
                    <a:schemeClr val="bg1"/>
                  </a:solidFill>
                </a:rPr>
                <a:t>Region 2</a:t>
              </a:r>
            </a:p>
          </p:txBody>
        </p:sp>
        <p:sp>
          <p:nvSpPr>
            <p:cNvPr id="15" name="TekstSylinder 14"/>
            <p:cNvSpPr txBox="1"/>
            <p:nvPr/>
          </p:nvSpPr>
          <p:spPr>
            <a:xfrm>
              <a:off x="3586644" y="4042579"/>
              <a:ext cx="1059286" cy="369332"/>
            </a:xfrm>
            <a:prstGeom prst="rect">
              <a:avLst/>
            </a:prstGeom>
            <a:noFill/>
          </p:spPr>
          <p:txBody>
            <a:bodyPr wrap="square" rtlCol="0">
              <a:spAutoFit/>
            </a:bodyPr>
            <a:lstStyle/>
            <a:p>
              <a:r>
                <a:rPr lang="nb-NO" b="1" dirty="0">
                  <a:solidFill>
                    <a:schemeClr val="bg1"/>
                  </a:solidFill>
                </a:rPr>
                <a:t>Region 3</a:t>
              </a:r>
            </a:p>
          </p:txBody>
        </p:sp>
        <p:sp>
          <p:nvSpPr>
            <p:cNvPr id="16" name="TekstSylinder 15"/>
            <p:cNvSpPr txBox="1"/>
            <p:nvPr/>
          </p:nvSpPr>
          <p:spPr>
            <a:xfrm>
              <a:off x="3991620" y="5844835"/>
              <a:ext cx="1483740" cy="369332"/>
            </a:xfrm>
            <a:prstGeom prst="rect">
              <a:avLst/>
            </a:prstGeom>
            <a:noFill/>
          </p:spPr>
          <p:txBody>
            <a:bodyPr wrap="none" rtlCol="0">
              <a:spAutoFit/>
            </a:bodyPr>
            <a:lstStyle/>
            <a:p>
              <a:r>
                <a:rPr lang="nb-NO" dirty="0" err="1"/>
                <a:t>Disturbance</a:t>
              </a:r>
              <a:r>
                <a:rPr lang="nb-NO" dirty="0"/>
                <a:t> 1</a:t>
              </a:r>
            </a:p>
          </p:txBody>
        </p:sp>
        <p:sp>
          <p:nvSpPr>
            <p:cNvPr id="17" name="TekstSylinder 16"/>
            <p:cNvSpPr txBox="1"/>
            <p:nvPr/>
          </p:nvSpPr>
          <p:spPr>
            <a:xfrm rot="16200000">
              <a:off x="2066431" y="4735708"/>
              <a:ext cx="1483740" cy="369332"/>
            </a:xfrm>
            <a:prstGeom prst="rect">
              <a:avLst/>
            </a:prstGeom>
            <a:noFill/>
          </p:spPr>
          <p:txBody>
            <a:bodyPr wrap="none" rtlCol="0">
              <a:spAutoFit/>
            </a:bodyPr>
            <a:lstStyle/>
            <a:p>
              <a:r>
                <a:rPr lang="nb-NO" dirty="0" err="1"/>
                <a:t>Disturbance</a:t>
              </a:r>
              <a:r>
                <a:rPr lang="nb-NO" dirty="0"/>
                <a:t> 2</a:t>
              </a:r>
            </a:p>
          </p:txBody>
        </p:sp>
      </p:grpSp>
      <p:sp>
        <p:nvSpPr>
          <p:cNvPr id="20" name="TekstSylinder 19"/>
          <p:cNvSpPr txBox="1"/>
          <p:nvPr/>
        </p:nvSpPr>
        <p:spPr>
          <a:xfrm>
            <a:off x="7075073" y="4112317"/>
            <a:ext cx="4368782" cy="1200329"/>
          </a:xfrm>
          <a:prstGeom prst="rect">
            <a:avLst/>
          </a:prstGeom>
          <a:ln w="63500"/>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sym typeface="Wingdings" panose="05000000000000000000" pitchFamily="2" charset="2"/>
              </a:rPr>
              <a:t>Optimal operation:</a:t>
            </a:r>
          </a:p>
          <a:p>
            <a:pPr algn="ctr"/>
            <a:r>
              <a:rPr lang="en-US" sz="2400" dirty="0">
                <a:sym typeface="Wingdings" panose="05000000000000000000" pitchFamily="2" charset="2"/>
              </a:rPr>
              <a:t>Need to switch between regions using control system</a:t>
            </a:r>
          </a:p>
        </p:txBody>
      </p:sp>
      <p:pic>
        <p:nvPicPr>
          <p:cNvPr id="19" name="Picture 18">
            <a:extLst>
              <a:ext uri="{FF2B5EF4-FFF2-40B4-BE49-F238E27FC236}">
                <a16:creationId xmlns:a16="http://schemas.microsoft.com/office/drawing/2014/main" id="{EDD62FD0-343D-4E62-865D-F55CDC400AEC}"/>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28040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Title 1"/>
          <p:cNvSpPr>
            <a:spLocks noGrp="1"/>
          </p:cNvSpPr>
          <p:nvPr>
            <p:ph type="title"/>
          </p:nvPr>
        </p:nvSpPr>
        <p:spPr>
          <a:xfrm>
            <a:off x="438784" y="144690"/>
            <a:ext cx="8705215" cy="1143000"/>
          </a:xfrm>
        </p:spPr>
        <p:txBody>
          <a:bodyPr>
            <a:normAutofit/>
          </a:bodyPr>
          <a:lstStyle/>
          <a:p>
            <a:r>
              <a:rPr lang="en-US" altLang="nb-NO" b="0" dirty="0">
                <a:latin typeface="+mj-lt"/>
              </a:rPr>
              <a:t>How many active constraints regions?</a:t>
            </a:r>
          </a:p>
        </p:txBody>
      </p:sp>
      <p:sp>
        <p:nvSpPr>
          <p:cNvPr id="3" name="Content Placeholder 2"/>
          <p:cNvSpPr>
            <a:spLocks noGrp="1"/>
          </p:cNvSpPr>
          <p:nvPr>
            <p:ph idx="1"/>
          </p:nvPr>
        </p:nvSpPr>
        <p:spPr>
          <a:xfrm>
            <a:off x="438785" y="1412875"/>
            <a:ext cx="8321040" cy="3816350"/>
          </a:xfrm>
        </p:spPr>
        <p:txBody>
          <a:bodyPr>
            <a:normAutofit fontScale="77500" lnSpcReduction="20000"/>
          </a:bodyPr>
          <a:lstStyle/>
          <a:p>
            <a:pPr>
              <a:defRPr/>
            </a:pPr>
            <a:r>
              <a:rPr lang="en-US" dirty="0"/>
              <a:t>Maximum:</a:t>
            </a:r>
          </a:p>
          <a:p>
            <a:pPr lvl="1">
              <a:defRPr/>
            </a:pPr>
            <a:endParaRPr lang="en-US" dirty="0"/>
          </a:p>
          <a:p>
            <a:pPr marL="457200" lvl="1" indent="0">
              <a:buNone/>
              <a:defRPr/>
            </a:pPr>
            <a:r>
              <a:rPr lang="en-US" dirty="0"/>
              <a:t>	                  </a:t>
            </a:r>
            <a:r>
              <a:rPr lang="en-US" dirty="0" err="1"/>
              <a:t>n</a:t>
            </a:r>
            <a:r>
              <a:rPr lang="en-US" baseline="-25000" dirty="0" err="1"/>
              <a:t>c</a:t>
            </a:r>
            <a:r>
              <a:rPr lang="en-US" dirty="0"/>
              <a:t> = number of constraints</a:t>
            </a:r>
          </a:p>
          <a:p>
            <a:pPr marL="57150" indent="0">
              <a:buNone/>
              <a:defRPr/>
            </a:pPr>
            <a:endParaRPr lang="en-US" dirty="0"/>
          </a:p>
          <a:p>
            <a:pPr marL="57150" indent="0">
              <a:buNone/>
              <a:defRPr/>
            </a:pPr>
            <a:r>
              <a:rPr lang="en-US" dirty="0"/>
              <a:t>BUT there are usually fewer in practice</a:t>
            </a:r>
          </a:p>
          <a:p>
            <a:pPr marL="400050">
              <a:defRPr/>
            </a:pPr>
            <a:r>
              <a:rPr lang="en-US" dirty="0"/>
              <a:t>Certain constraints are always active (reduces effective n</a:t>
            </a:r>
            <a:r>
              <a:rPr lang="en-US" baseline="-25000" dirty="0"/>
              <a:t>c</a:t>
            </a:r>
            <a:r>
              <a:rPr lang="en-US" dirty="0"/>
              <a:t>)</a:t>
            </a:r>
          </a:p>
          <a:p>
            <a:pPr marL="400050">
              <a:defRPr/>
            </a:pPr>
            <a:r>
              <a:rPr lang="en-US" dirty="0"/>
              <a:t> Only n</a:t>
            </a:r>
            <a:r>
              <a:rPr lang="en-US" baseline="-25000" dirty="0"/>
              <a:t>u</a:t>
            </a:r>
            <a:r>
              <a:rPr lang="en-US" dirty="0"/>
              <a:t> can be active at a given time </a:t>
            </a:r>
          </a:p>
          <a:p>
            <a:pPr marL="514350" lvl="1" indent="0">
              <a:buNone/>
              <a:defRPr/>
            </a:pPr>
            <a:r>
              <a:rPr lang="en-US" sz="1800" dirty="0"/>
              <a:t>	n</a:t>
            </a:r>
            <a:r>
              <a:rPr lang="en-US" sz="1800" baseline="-25000" dirty="0"/>
              <a:t>u</a:t>
            </a:r>
            <a:r>
              <a:rPr lang="en-US" sz="1800" dirty="0"/>
              <a:t> = number of MVs (degrees of freedom)</a:t>
            </a:r>
          </a:p>
          <a:p>
            <a:pPr marL="400050">
              <a:defRPr/>
            </a:pPr>
            <a:r>
              <a:rPr lang="en-US" dirty="0"/>
              <a:t>Certain constraints combinations are not </a:t>
            </a:r>
            <a:r>
              <a:rPr lang="en-US" dirty="0" err="1"/>
              <a:t>possibe</a:t>
            </a:r>
            <a:endParaRPr lang="en-US" dirty="0"/>
          </a:p>
          <a:p>
            <a:pPr marL="800100" lvl="1">
              <a:defRPr/>
            </a:pPr>
            <a:r>
              <a:rPr lang="en-US" sz="1800" dirty="0"/>
              <a:t>For example, max and min on the same variable (e.g. flow)</a:t>
            </a:r>
          </a:p>
          <a:p>
            <a:pPr marL="400050">
              <a:defRPr/>
            </a:pPr>
            <a:r>
              <a:rPr lang="en-US" dirty="0"/>
              <a:t>Certain regions are not reached by the assumed disturbance set</a:t>
            </a:r>
          </a:p>
        </p:txBody>
      </p:sp>
      <p:sp>
        <p:nvSpPr>
          <p:cNvPr id="4"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pic>
        <p:nvPicPr>
          <p:cNvPr id="100358" name="Picture 6"/>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489518" y="1488169"/>
            <a:ext cx="787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9048751" y="1484313"/>
            <a:ext cx="20161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600" b="1" dirty="0">
                <a:solidFill>
                  <a:srgbClr val="FF0000"/>
                </a:solidFill>
                <a:latin typeface="Arial" panose="020B0604020202020204" pitchFamily="34" charset="0"/>
              </a:rPr>
              <a:t>Distillation</a:t>
            </a:r>
          </a:p>
          <a:p>
            <a:pPr eaLnBrk="1" hangingPunct="1">
              <a:spcBef>
                <a:spcPct val="0"/>
              </a:spcBef>
              <a:buFontTx/>
              <a:buNone/>
            </a:pPr>
            <a:r>
              <a:rPr lang="en-US" altLang="nb-NO" sz="1600" b="1" dirty="0" err="1">
                <a:solidFill>
                  <a:srgbClr val="FF0000"/>
                </a:solidFill>
                <a:latin typeface="Arial" panose="020B0604020202020204" pitchFamily="34" charset="0"/>
              </a:rPr>
              <a:t>n</a:t>
            </a:r>
            <a:r>
              <a:rPr lang="en-US" altLang="nb-NO" sz="1600" b="1" baseline="-25000" dirty="0" err="1">
                <a:solidFill>
                  <a:srgbClr val="FF0000"/>
                </a:solidFill>
                <a:latin typeface="Arial" panose="020B0604020202020204" pitchFamily="34" charset="0"/>
              </a:rPr>
              <a:t>c</a:t>
            </a:r>
            <a:r>
              <a:rPr lang="en-US" altLang="nb-NO" sz="1600" b="1" dirty="0">
                <a:solidFill>
                  <a:srgbClr val="FF0000"/>
                </a:solidFill>
                <a:latin typeface="Arial" panose="020B0604020202020204" pitchFamily="34" charset="0"/>
              </a:rPr>
              <a:t> = 5</a:t>
            </a:r>
          </a:p>
          <a:p>
            <a:pPr marL="0" lvl="1">
              <a:spcBef>
                <a:spcPct val="0"/>
              </a:spcBef>
              <a:buNone/>
            </a:pPr>
            <a:r>
              <a:rPr lang="en-US" altLang="nb-NO" sz="1600" b="1" dirty="0">
                <a:solidFill>
                  <a:srgbClr val="FF0000"/>
                </a:solidFill>
              </a:rPr>
              <a:t>2</a:t>
            </a:r>
            <a:r>
              <a:rPr lang="en-US" altLang="nb-NO" sz="1600" b="1" baseline="30000" dirty="0">
                <a:solidFill>
                  <a:srgbClr val="FF0000"/>
                </a:solidFill>
                <a:latin typeface="Arial" panose="020B0604020202020204" pitchFamily="34" charset="0"/>
              </a:rPr>
              <a:t>5 </a:t>
            </a:r>
            <a:r>
              <a:rPr lang="en-US" altLang="nb-NO" sz="1600" b="1" dirty="0">
                <a:solidFill>
                  <a:srgbClr val="FF0000"/>
                </a:solidFill>
                <a:latin typeface="Arial" panose="020B0604020202020204" pitchFamily="34" charset="0"/>
              </a:rPr>
              <a:t>= 32</a:t>
            </a: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r>
              <a:rPr lang="en-US" altLang="nb-NO" sz="1600" b="1" dirty="0" err="1">
                <a:solidFill>
                  <a:srgbClr val="FF0000"/>
                </a:solidFill>
                <a:latin typeface="Arial" panose="020B0604020202020204" pitchFamily="34" charset="0"/>
              </a:rPr>
              <a:t>x</a:t>
            </a:r>
            <a:r>
              <a:rPr lang="en-US" altLang="nb-NO" sz="1600" b="1" baseline="-25000" dirty="0" err="1">
                <a:solidFill>
                  <a:srgbClr val="FF0000"/>
                </a:solidFill>
                <a:latin typeface="Arial" panose="020B0604020202020204" pitchFamily="34" charset="0"/>
              </a:rPr>
              <a:t>B</a:t>
            </a:r>
            <a:r>
              <a:rPr lang="en-US" altLang="nb-NO" sz="1600" b="1" dirty="0">
                <a:solidFill>
                  <a:srgbClr val="FF0000"/>
                </a:solidFill>
                <a:latin typeface="Arial" panose="020B0604020202020204" pitchFamily="34" charset="0"/>
              </a:rPr>
              <a:t> always active</a:t>
            </a:r>
          </a:p>
          <a:p>
            <a:pPr eaLnBrk="1" hangingPunct="1">
              <a:spcBef>
                <a:spcPct val="0"/>
              </a:spcBef>
              <a:buFontTx/>
              <a:buNone/>
            </a:pPr>
            <a:r>
              <a:rPr lang="en-US" altLang="nb-NO" sz="1600" b="1" dirty="0">
                <a:solidFill>
                  <a:srgbClr val="FF0000"/>
                </a:solidFill>
                <a:latin typeface="Arial" panose="020B0604020202020204" pitchFamily="34" charset="0"/>
              </a:rPr>
              <a:t>2^4 = 16</a:t>
            </a: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r>
              <a:rPr lang="en-US" altLang="nb-NO" sz="1600" b="1" dirty="0">
                <a:solidFill>
                  <a:srgbClr val="FF0000"/>
                </a:solidFill>
                <a:latin typeface="Arial" panose="020B0604020202020204" pitchFamily="34" charset="0"/>
              </a:rPr>
              <a:t>-1 = 15</a:t>
            </a: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endParaRPr lang="en-US" altLang="nb-NO" sz="1600" b="1" dirty="0">
              <a:solidFill>
                <a:srgbClr val="FF0000"/>
              </a:solidFill>
              <a:latin typeface="Arial" panose="020B0604020202020204" pitchFamily="34" charset="0"/>
            </a:endParaRPr>
          </a:p>
          <a:p>
            <a:pPr eaLnBrk="1" hangingPunct="1">
              <a:spcBef>
                <a:spcPct val="0"/>
              </a:spcBef>
              <a:buFontTx/>
              <a:buNone/>
            </a:pPr>
            <a:r>
              <a:rPr lang="en-US" altLang="nb-NO" sz="1600" b="1" dirty="0">
                <a:solidFill>
                  <a:srgbClr val="FF0000"/>
                </a:solidFill>
                <a:latin typeface="Arial" panose="020B0604020202020204" pitchFamily="34" charset="0"/>
              </a:rPr>
              <a:t>In practice = 8</a:t>
            </a:r>
          </a:p>
        </p:txBody>
      </p:sp>
      <p:pic>
        <p:nvPicPr>
          <p:cNvPr id="8" name="Picture 7">
            <a:extLst>
              <a:ext uri="{FF2B5EF4-FFF2-40B4-BE49-F238E27FC236}">
                <a16:creationId xmlns:a16="http://schemas.microsoft.com/office/drawing/2014/main" id="{D48001DE-FA22-49D0-8FB6-DD54BEE351E9}"/>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6716280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1216640" cy="4525963"/>
          </a:xfrm>
        </p:spPr>
        <p:txBody>
          <a:bodyPr/>
          <a:lstStyle/>
          <a:p>
            <a:pPr marL="419100" indent="-304800">
              <a:defRPr/>
            </a:pPr>
            <a:r>
              <a:rPr lang="en-US" altLang="nb-NO" sz="3200" dirty="0"/>
              <a:t>Have found the optimal way of operation. How should it be implemented?</a:t>
            </a:r>
          </a:p>
          <a:p>
            <a:pPr marL="419100" indent="-304800">
              <a:defRPr/>
            </a:pPr>
            <a:r>
              <a:rPr lang="en-US" altLang="nb-NO" sz="3200" b="1" dirty="0">
                <a:solidFill>
                  <a:srgbClr val="FF0000"/>
                </a:solidFill>
              </a:rPr>
              <a:t>What to control ? </a:t>
            </a:r>
            <a:r>
              <a:rPr lang="en-US" altLang="nb-NO" sz="3200" dirty="0"/>
              <a:t>(CV</a:t>
            </a:r>
            <a:r>
              <a:rPr lang="en-US" altLang="nb-NO" sz="3200" baseline="-25000" dirty="0"/>
              <a:t>1</a:t>
            </a:r>
            <a:r>
              <a:rPr lang="en-US" altLang="nb-NO" sz="3200" dirty="0"/>
              <a:t>).  </a:t>
            </a:r>
          </a:p>
          <a:p>
            <a:pPr marL="819150" lvl="1" indent="-304800">
              <a:buFontTx/>
              <a:buAutoNum type="arabicPeriod"/>
              <a:defRPr/>
            </a:pPr>
            <a:r>
              <a:rPr lang="en-US" altLang="nb-NO" sz="3000" dirty="0"/>
              <a:t> Active constraints</a:t>
            </a:r>
          </a:p>
          <a:p>
            <a:pPr marL="819150" lvl="1" indent="-304800">
              <a:buFontTx/>
              <a:buAutoNum type="arabicPeriod"/>
              <a:defRPr/>
            </a:pPr>
            <a:r>
              <a:rPr lang="en-US" altLang="nb-NO" sz="3000" dirty="0"/>
              <a:t> Self-optimizing variables (for unconstrained degrees of freedom</a:t>
            </a:r>
            <a:r>
              <a:rPr lang="en-US" altLang="nb-NO" dirty="0"/>
              <a:t>)</a:t>
            </a:r>
            <a:endParaRPr lang="nb-NO" altLang="nb-NO" dirty="0"/>
          </a:p>
          <a:p>
            <a:pPr>
              <a:defRPr/>
            </a:pPr>
            <a:endParaRPr lang="en-US" dirty="0"/>
          </a:p>
        </p:txBody>
      </p:sp>
      <p:sp>
        <p:nvSpPr>
          <p:cNvPr id="4"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sp>
        <p:nvSpPr>
          <p:cNvPr id="35846" name="TextBox 1"/>
          <p:cNvSpPr txBox="1">
            <a:spLocks noChangeArrowheads="1"/>
          </p:cNvSpPr>
          <p:nvPr/>
        </p:nvSpPr>
        <p:spPr bwMode="auto">
          <a:xfrm>
            <a:off x="2578101" y="5259980"/>
            <a:ext cx="8457765" cy="52322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562100" indent="-228600">
              <a:spcBef>
                <a:spcPct val="20000"/>
              </a:spcBef>
              <a:buChar char="–"/>
              <a:defRPr sz="1600">
                <a:solidFill>
                  <a:schemeClr val="tx1"/>
                </a:solidFill>
                <a:latin typeface="Times" panose="02020603050405020304" pitchFamily="18" charset="0"/>
              </a:defRPr>
            </a:lvl4pPr>
            <a:lvl5pPr marL="1981200" indent="-228600">
              <a:spcBef>
                <a:spcPct val="20000"/>
              </a:spcBef>
              <a:buChar char="•"/>
              <a:defRPr sz="1600">
                <a:solidFill>
                  <a:schemeClr val="tx1"/>
                </a:solidFill>
                <a:latin typeface="Times" panose="02020603050405020304" pitchFamily="18" charset="0"/>
              </a:defRPr>
            </a:lvl5pPr>
            <a:lvl6pPr marL="24384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8956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3528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100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2800" dirty="0" err="1">
                <a:latin typeface="Arial" panose="020B0604020202020204" pitchFamily="34" charset="0"/>
              </a:rPr>
              <a:t>Always</a:t>
            </a:r>
            <a:r>
              <a:rPr lang="nb-NO" altLang="nb-NO" sz="2800" dirty="0">
                <a:latin typeface="Arial" panose="020B0604020202020204" pitchFamily="34" charset="0"/>
              </a:rPr>
              <a:t> </a:t>
            </a:r>
            <a:r>
              <a:rPr lang="nb-NO" altLang="nb-NO" sz="2800" dirty="0" err="1">
                <a:latin typeface="Arial" panose="020B0604020202020204" pitchFamily="34" charset="0"/>
              </a:rPr>
              <a:t>try</a:t>
            </a:r>
            <a:r>
              <a:rPr lang="nb-NO" altLang="nb-NO" sz="2800" dirty="0">
                <a:latin typeface="Arial" panose="020B0604020202020204" pitchFamily="34" charset="0"/>
              </a:rPr>
              <a:t> first: </a:t>
            </a:r>
            <a:r>
              <a:rPr lang="nb-NO" altLang="nb-NO" sz="2800" dirty="0" err="1">
                <a:latin typeface="Arial" panose="020B0604020202020204" pitchFamily="34" charset="0"/>
              </a:rPr>
              <a:t>Move</a:t>
            </a:r>
            <a:r>
              <a:rPr lang="nb-NO" altLang="nb-NO" sz="2800" dirty="0">
                <a:latin typeface="Arial" panose="020B0604020202020204" pitchFamily="34" charset="0"/>
              </a:rPr>
              <a:t> </a:t>
            </a:r>
            <a:r>
              <a:rPr lang="nb-NO" altLang="nb-NO" sz="2800" dirty="0" err="1">
                <a:latin typeface="Arial" panose="020B0604020202020204" pitchFamily="34" charset="0"/>
              </a:rPr>
              <a:t>optimization</a:t>
            </a:r>
            <a:r>
              <a:rPr lang="nb-NO" altLang="nb-NO" sz="2800" dirty="0">
                <a:latin typeface="Arial" panose="020B0604020202020204" pitchFamily="34" charset="0"/>
              </a:rPr>
              <a:t> </a:t>
            </a:r>
            <a:r>
              <a:rPr lang="nb-NO" altLang="nb-NO" sz="2800" dirty="0" err="1">
                <a:latin typeface="Arial" panose="020B0604020202020204" pitchFamily="34" charset="0"/>
              </a:rPr>
              <a:t>into</a:t>
            </a:r>
            <a:r>
              <a:rPr lang="nb-NO" altLang="nb-NO" sz="2800" dirty="0">
                <a:latin typeface="Arial" panose="020B0604020202020204" pitchFamily="34" charset="0"/>
              </a:rPr>
              <a:t> control </a:t>
            </a:r>
            <a:r>
              <a:rPr lang="nb-NO" altLang="nb-NO" sz="2800" dirty="0" err="1">
                <a:latin typeface="Arial" panose="020B0604020202020204" pitchFamily="34" charset="0"/>
              </a:rPr>
              <a:t>layer</a:t>
            </a:r>
            <a:endParaRPr lang="nb-NO" altLang="nb-NO" sz="2800" dirty="0">
              <a:latin typeface="Arial" panose="020B0604020202020204" pitchFamily="34" charset="0"/>
            </a:endParaRPr>
          </a:p>
        </p:txBody>
      </p:sp>
      <p:sp>
        <p:nvSpPr>
          <p:cNvPr id="7" name="Tittel 1"/>
          <p:cNvSpPr txBox="1">
            <a:spLocks/>
          </p:cNvSpPr>
          <p:nvPr/>
        </p:nvSpPr>
        <p:spPr>
          <a:xfrm>
            <a:off x="419807" y="342108"/>
            <a:ext cx="109728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en-GB" altLang="nb-NO" sz="4400" dirty="0"/>
              <a:t>Step 3. </a:t>
            </a:r>
            <a:r>
              <a:rPr lang="en-US" altLang="nb-NO" sz="4400" dirty="0"/>
              <a:t>Implementation of optimal operation</a:t>
            </a:r>
            <a:endParaRPr lang="nb-NO" sz="4400" dirty="0"/>
          </a:p>
        </p:txBody>
      </p:sp>
      <p:pic>
        <p:nvPicPr>
          <p:cNvPr id="8" name="Picture 7">
            <a:extLst>
              <a:ext uri="{FF2B5EF4-FFF2-40B4-BE49-F238E27FC236}">
                <a16:creationId xmlns:a16="http://schemas.microsoft.com/office/drawing/2014/main" id="{3DE93F61-E8E1-49F5-A583-E680469C6740}"/>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492227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45" y="307952"/>
            <a:ext cx="10515600" cy="1325563"/>
          </a:xfrm>
        </p:spPr>
        <p:txBody>
          <a:bodyPr/>
          <a:lstStyle/>
          <a:p>
            <a:r>
              <a:rPr lang="nb-NO" dirty="0" err="1"/>
              <a:t>Optimization</a:t>
            </a:r>
            <a:r>
              <a:rPr lang="nb-NO" dirty="0"/>
              <a:t> </a:t>
            </a:r>
            <a:r>
              <a:rPr lang="nb-NO" dirty="0" err="1"/>
              <a:t>with</a:t>
            </a:r>
            <a:r>
              <a:rPr lang="nb-NO" dirty="0"/>
              <a:t> PI-controller</a:t>
            </a:r>
          </a:p>
        </p:txBody>
      </p:sp>
      <p:sp>
        <p:nvSpPr>
          <p:cNvPr id="3" name="Content Placeholder 2"/>
          <p:cNvSpPr>
            <a:spLocks noGrp="1"/>
          </p:cNvSpPr>
          <p:nvPr>
            <p:ph idx="1"/>
          </p:nvPr>
        </p:nvSpPr>
        <p:spPr>
          <a:xfrm>
            <a:off x="517236" y="1417638"/>
            <a:ext cx="11268364" cy="4525963"/>
          </a:xfrm>
        </p:spPr>
        <p:txBody>
          <a:bodyPr>
            <a:normAutofit fontScale="85000" lnSpcReduction="20000"/>
          </a:bodyPr>
          <a:lstStyle/>
          <a:p>
            <a:pPr marL="0" indent="0">
              <a:buNone/>
            </a:pPr>
            <a:r>
              <a:rPr lang="nb-NO" dirty="0"/>
              <a:t>       </a:t>
            </a:r>
            <a:r>
              <a:rPr lang="nb-NO" dirty="0" err="1"/>
              <a:t>max</a:t>
            </a:r>
            <a:r>
              <a:rPr lang="nb-NO" dirty="0"/>
              <a:t> </a:t>
            </a:r>
            <a:r>
              <a:rPr lang="nb-NO" i="1" dirty="0"/>
              <a:t>y</a:t>
            </a:r>
          </a:p>
          <a:p>
            <a:pPr marL="0" indent="0">
              <a:buNone/>
            </a:pPr>
            <a:r>
              <a:rPr lang="nb-NO" dirty="0"/>
              <a:t>       </a:t>
            </a:r>
            <a:r>
              <a:rPr lang="nb-NO" dirty="0" err="1"/>
              <a:t>s.t.</a:t>
            </a:r>
            <a:r>
              <a:rPr lang="nb-NO" dirty="0"/>
              <a:t>   </a:t>
            </a:r>
            <a:r>
              <a:rPr lang="nb-NO" i="1" dirty="0"/>
              <a:t>y</a:t>
            </a:r>
            <a:r>
              <a:rPr lang="nb-NO" dirty="0"/>
              <a:t> </a:t>
            </a:r>
            <a:r>
              <a:rPr lang="nb-NO" i="1" dirty="0"/>
              <a:t>≤ </a:t>
            </a:r>
            <a:r>
              <a:rPr lang="nb-NO" i="1" dirty="0" err="1"/>
              <a:t>y</a:t>
            </a:r>
            <a:r>
              <a:rPr lang="nb-NO" i="1" baseline="30000" dirty="0" err="1"/>
              <a:t>max</a:t>
            </a:r>
            <a:endParaRPr lang="nb-NO" i="1" baseline="30000" dirty="0"/>
          </a:p>
          <a:p>
            <a:pPr marL="0" indent="0">
              <a:buNone/>
            </a:pPr>
            <a:r>
              <a:rPr lang="nb-NO" i="1" dirty="0"/>
              <a:t>                u ≤ </a:t>
            </a:r>
            <a:r>
              <a:rPr lang="nb-NO" i="1" dirty="0" err="1"/>
              <a:t>u</a:t>
            </a:r>
            <a:r>
              <a:rPr lang="nb-NO" i="1" baseline="30000" dirty="0" err="1"/>
              <a:t>max</a:t>
            </a:r>
            <a:endParaRPr lang="nb-NO" i="1" baseline="30000" dirty="0"/>
          </a:p>
          <a:p>
            <a:endParaRPr lang="nb-NO" dirty="0"/>
          </a:p>
          <a:p>
            <a:pPr marL="0" indent="0">
              <a:buNone/>
            </a:pPr>
            <a:r>
              <a:rPr lang="nb-NO" b="1" dirty="0" err="1">
                <a:solidFill>
                  <a:srgbClr val="FF0000"/>
                </a:solidFill>
              </a:rPr>
              <a:t>Example</a:t>
            </a:r>
            <a:r>
              <a:rPr lang="nb-NO" b="1" dirty="0">
                <a:solidFill>
                  <a:srgbClr val="FF0000"/>
                </a:solidFill>
              </a:rPr>
              <a:t>: Drive as fast as </a:t>
            </a:r>
            <a:r>
              <a:rPr lang="nb-NO" b="1" dirty="0" err="1">
                <a:solidFill>
                  <a:srgbClr val="FF0000"/>
                </a:solidFill>
              </a:rPr>
              <a:t>possible</a:t>
            </a:r>
            <a:r>
              <a:rPr lang="nb-NO" b="1" dirty="0">
                <a:solidFill>
                  <a:srgbClr val="FF0000"/>
                </a:solidFill>
              </a:rPr>
              <a:t> to airport </a:t>
            </a:r>
            <a:r>
              <a:rPr lang="nb-NO" dirty="0">
                <a:solidFill>
                  <a:srgbClr val="FF0000"/>
                </a:solidFill>
              </a:rPr>
              <a:t>(</a:t>
            </a:r>
            <a:r>
              <a:rPr lang="nb-NO" i="1" dirty="0">
                <a:solidFill>
                  <a:srgbClr val="FF0000"/>
                </a:solidFill>
              </a:rPr>
              <a:t>u</a:t>
            </a:r>
            <a:r>
              <a:rPr lang="nb-NO" dirty="0">
                <a:solidFill>
                  <a:srgbClr val="FF0000"/>
                </a:solidFill>
              </a:rPr>
              <a:t>=</a:t>
            </a:r>
            <a:r>
              <a:rPr lang="nb-NO" dirty="0" err="1">
                <a:solidFill>
                  <a:srgbClr val="FF0000"/>
                </a:solidFill>
              </a:rPr>
              <a:t>power</a:t>
            </a:r>
            <a:r>
              <a:rPr lang="nb-NO" dirty="0">
                <a:solidFill>
                  <a:srgbClr val="FF0000"/>
                </a:solidFill>
              </a:rPr>
              <a:t>, </a:t>
            </a:r>
            <a:r>
              <a:rPr lang="nb-NO" i="1" dirty="0">
                <a:solidFill>
                  <a:srgbClr val="FF0000"/>
                </a:solidFill>
              </a:rPr>
              <a:t>y</a:t>
            </a:r>
            <a:r>
              <a:rPr lang="nb-NO" dirty="0">
                <a:solidFill>
                  <a:srgbClr val="FF0000"/>
                </a:solidFill>
              </a:rPr>
              <a:t>=speed, </a:t>
            </a:r>
            <a:r>
              <a:rPr lang="nb-NO" i="1" dirty="0" err="1">
                <a:solidFill>
                  <a:srgbClr val="FF0000"/>
                </a:solidFill>
              </a:rPr>
              <a:t>y</a:t>
            </a:r>
            <a:r>
              <a:rPr lang="nb-NO" i="1" baseline="30000" dirty="0" err="1">
                <a:solidFill>
                  <a:srgbClr val="FF0000"/>
                </a:solidFill>
              </a:rPr>
              <a:t>max</a:t>
            </a:r>
            <a:r>
              <a:rPr lang="nb-NO" baseline="30000" dirty="0">
                <a:solidFill>
                  <a:srgbClr val="FF0000"/>
                </a:solidFill>
              </a:rPr>
              <a:t> </a:t>
            </a:r>
            <a:r>
              <a:rPr lang="nb-NO" dirty="0">
                <a:solidFill>
                  <a:srgbClr val="FF0000"/>
                </a:solidFill>
              </a:rPr>
              <a:t>= 120 km/h)</a:t>
            </a:r>
          </a:p>
          <a:p>
            <a:r>
              <a:rPr lang="nb-NO" b="1" dirty="0"/>
              <a:t>Optimal </a:t>
            </a:r>
            <a:r>
              <a:rPr lang="nb-NO" b="1" dirty="0" err="1"/>
              <a:t>solution</a:t>
            </a:r>
            <a:r>
              <a:rPr lang="nb-NO" b="1" dirty="0"/>
              <a:t> has </a:t>
            </a:r>
            <a:r>
              <a:rPr lang="nb-NO" b="1" dirty="0" err="1"/>
              <a:t>two</a:t>
            </a:r>
            <a:r>
              <a:rPr lang="nb-NO" b="1" dirty="0"/>
              <a:t> </a:t>
            </a:r>
            <a:r>
              <a:rPr lang="nb-NO" b="1" dirty="0" err="1"/>
              <a:t>active</a:t>
            </a:r>
            <a:r>
              <a:rPr lang="nb-NO" b="1" dirty="0"/>
              <a:t> </a:t>
            </a:r>
            <a:r>
              <a:rPr lang="nb-NO" b="1" dirty="0" err="1"/>
              <a:t>constraint</a:t>
            </a:r>
            <a:r>
              <a:rPr lang="nb-NO" b="1" dirty="0"/>
              <a:t> regions: </a:t>
            </a:r>
          </a:p>
          <a:p>
            <a:pPr marL="914400" lvl="1" indent="-457200">
              <a:buFont typeface="+mj-lt"/>
              <a:buAutoNum type="arabicPeriod"/>
            </a:pPr>
            <a:r>
              <a:rPr lang="nb-NO" b="1" i="1" dirty="0"/>
              <a:t>y = </a:t>
            </a:r>
            <a:r>
              <a:rPr lang="nb-NO" b="1" i="1" dirty="0" err="1"/>
              <a:t>y</a:t>
            </a:r>
            <a:r>
              <a:rPr lang="nb-NO" b="1" i="1" baseline="30000" dirty="0" err="1"/>
              <a:t>max</a:t>
            </a:r>
            <a:r>
              <a:rPr lang="nb-NO" b="1" i="1" dirty="0"/>
              <a:t>      </a:t>
            </a:r>
            <a:r>
              <a:rPr lang="nb-NO" b="1" dirty="0">
                <a:sym typeface="Wingdings" panose="05000000000000000000" pitchFamily="2" charset="2"/>
              </a:rPr>
              <a:t> </a:t>
            </a:r>
            <a:r>
              <a:rPr lang="nb-NO" b="1" dirty="0"/>
              <a:t>speed limit </a:t>
            </a:r>
          </a:p>
          <a:p>
            <a:pPr marL="914400" lvl="1" indent="-457200">
              <a:buFont typeface="+mj-lt"/>
              <a:buAutoNum type="arabicPeriod"/>
            </a:pPr>
            <a:r>
              <a:rPr lang="nb-NO" b="1" i="1" dirty="0"/>
              <a:t>u = </a:t>
            </a:r>
            <a:r>
              <a:rPr lang="nb-NO" b="1" i="1" dirty="0" err="1"/>
              <a:t>u</a:t>
            </a:r>
            <a:r>
              <a:rPr lang="nb-NO" b="1" i="1" baseline="30000" dirty="0" err="1"/>
              <a:t>max</a:t>
            </a:r>
            <a:r>
              <a:rPr lang="nb-NO" b="1" i="1" dirty="0"/>
              <a:t> </a:t>
            </a:r>
            <a:r>
              <a:rPr lang="nb-NO" b="1" dirty="0"/>
              <a:t>    </a:t>
            </a:r>
            <a:r>
              <a:rPr lang="nb-NO" b="1" dirty="0">
                <a:sym typeface="Wingdings" panose="05000000000000000000" pitchFamily="2" charset="2"/>
              </a:rPr>
              <a:t> </a:t>
            </a:r>
            <a:r>
              <a:rPr lang="nb-NO" b="1" dirty="0" err="1"/>
              <a:t>max</a:t>
            </a:r>
            <a:r>
              <a:rPr lang="nb-NO" b="1" dirty="0"/>
              <a:t> </a:t>
            </a:r>
            <a:r>
              <a:rPr lang="nb-NO" b="1" dirty="0" err="1"/>
              <a:t>power</a:t>
            </a:r>
            <a:endParaRPr lang="nb-NO" b="1" dirty="0"/>
          </a:p>
          <a:p>
            <a:r>
              <a:rPr lang="nb-NO" dirty="0"/>
              <a:t>Note: Positive </a:t>
            </a:r>
            <a:r>
              <a:rPr lang="nb-NO" dirty="0" err="1"/>
              <a:t>gain</a:t>
            </a:r>
            <a:r>
              <a:rPr lang="nb-NO" dirty="0"/>
              <a:t> from MV (</a:t>
            </a:r>
            <a:r>
              <a:rPr lang="nb-NO" i="1" dirty="0"/>
              <a:t>u</a:t>
            </a:r>
            <a:r>
              <a:rPr lang="nb-NO" dirty="0"/>
              <a:t>) to CV (</a:t>
            </a:r>
            <a:r>
              <a:rPr lang="nb-NO" i="1" dirty="0"/>
              <a:t>y</a:t>
            </a:r>
            <a:r>
              <a:rPr lang="nb-NO" dirty="0"/>
              <a:t>)</a:t>
            </a:r>
          </a:p>
          <a:p>
            <a:r>
              <a:rPr lang="nb-NO" b="1" dirty="0" err="1"/>
              <a:t>Solved</a:t>
            </a:r>
            <a:r>
              <a:rPr lang="nb-NO" b="1" dirty="0"/>
              <a:t> </a:t>
            </a:r>
            <a:r>
              <a:rPr lang="nb-NO" b="1" dirty="0" err="1"/>
              <a:t>with</a:t>
            </a:r>
            <a:r>
              <a:rPr lang="nb-NO" b="1" dirty="0"/>
              <a:t> PI-</a:t>
            </a:r>
            <a:r>
              <a:rPr lang="nb-NO" b="1" dirty="0" err="1"/>
              <a:t>controller</a:t>
            </a:r>
            <a:r>
              <a:rPr lang="nb-NO" b="1" dirty="0"/>
              <a:t> </a:t>
            </a:r>
          </a:p>
          <a:p>
            <a:pPr lvl="1"/>
            <a:r>
              <a:rPr lang="nb-NO" b="1" i="1" dirty="0" err="1">
                <a:solidFill>
                  <a:srgbClr val="00B050"/>
                </a:solidFill>
              </a:rPr>
              <a:t>y</a:t>
            </a:r>
            <a:r>
              <a:rPr lang="nb-NO" b="1" i="1" baseline="30000" dirty="0" err="1">
                <a:solidFill>
                  <a:srgbClr val="00B050"/>
                </a:solidFill>
              </a:rPr>
              <a:t>sp</a:t>
            </a:r>
            <a:r>
              <a:rPr lang="nb-NO" b="1" i="1" dirty="0">
                <a:solidFill>
                  <a:srgbClr val="00B050"/>
                </a:solidFill>
              </a:rPr>
              <a:t> = </a:t>
            </a:r>
            <a:r>
              <a:rPr lang="nb-NO" b="1" i="1" dirty="0" err="1">
                <a:solidFill>
                  <a:srgbClr val="00B050"/>
                </a:solidFill>
              </a:rPr>
              <a:t>y</a:t>
            </a:r>
            <a:r>
              <a:rPr lang="nb-NO" b="1" i="1" baseline="30000" dirty="0" err="1">
                <a:solidFill>
                  <a:srgbClr val="00B050"/>
                </a:solidFill>
              </a:rPr>
              <a:t>max</a:t>
            </a:r>
            <a:endParaRPr lang="nb-NO" b="1" i="1" baseline="30000" dirty="0">
              <a:solidFill>
                <a:srgbClr val="00B050"/>
              </a:solidFill>
            </a:endParaRPr>
          </a:p>
          <a:p>
            <a:pPr lvl="1"/>
            <a:r>
              <a:rPr lang="nb-NO" dirty="0"/>
              <a:t>Anti-</a:t>
            </a:r>
            <a:r>
              <a:rPr lang="nb-NO" dirty="0" err="1"/>
              <a:t>windup</a:t>
            </a:r>
            <a:r>
              <a:rPr lang="nb-NO" dirty="0"/>
              <a:t>:  I-action is </a:t>
            </a:r>
            <a:r>
              <a:rPr lang="nb-NO" dirty="0" err="1"/>
              <a:t>off</a:t>
            </a:r>
            <a:r>
              <a:rPr lang="nb-NO" dirty="0"/>
              <a:t> </a:t>
            </a:r>
            <a:r>
              <a:rPr lang="nb-NO" dirty="0" err="1"/>
              <a:t>when</a:t>
            </a:r>
            <a:r>
              <a:rPr lang="nb-NO" dirty="0"/>
              <a:t> </a:t>
            </a:r>
            <a:r>
              <a:rPr lang="nb-NO" i="1" dirty="0"/>
              <a:t>u=</a:t>
            </a:r>
            <a:r>
              <a:rPr lang="nb-NO" i="1" dirty="0" err="1"/>
              <a:t>u</a:t>
            </a:r>
            <a:r>
              <a:rPr lang="nb-NO" i="1" baseline="30000" dirty="0" err="1"/>
              <a:t>max</a:t>
            </a:r>
            <a:endParaRPr lang="nb-NO" i="1" baseline="30000" dirty="0"/>
          </a:p>
        </p:txBody>
      </p:sp>
      <p:sp>
        <p:nvSpPr>
          <p:cNvPr id="5" name="TextBox 4"/>
          <p:cNvSpPr txBox="1"/>
          <p:nvPr/>
        </p:nvSpPr>
        <p:spPr>
          <a:xfrm>
            <a:off x="0" y="6211669"/>
            <a:ext cx="2739917" cy="646331"/>
          </a:xfrm>
          <a:prstGeom prst="rect">
            <a:avLst/>
          </a:prstGeom>
          <a:noFill/>
        </p:spPr>
        <p:txBody>
          <a:bodyPr wrap="none" rtlCol="0">
            <a:spAutoFit/>
          </a:bodyPr>
          <a:lstStyle/>
          <a:p>
            <a:r>
              <a:rPr lang="nb-NO" dirty="0" err="1"/>
              <a:t>s.t.</a:t>
            </a:r>
            <a:r>
              <a:rPr lang="nb-NO" dirty="0"/>
              <a:t> = </a:t>
            </a:r>
            <a:r>
              <a:rPr lang="nb-NO" dirty="0" err="1"/>
              <a:t>subject</a:t>
            </a:r>
            <a:r>
              <a:rPr lang="nb-NO" dirty="0"/>
              <a:t> to</a:t>
            </a:r>
          </a:p>
          <a:p>
            <a:r>
              <a:rPr lang="nb-NO" dirty="0"/>
              <a:t>y = CV = </a:t>
            </a:r>
            <a:r>
              <a:rPr lang="nb-NO" dirty="0" err="1"/>
              <a:t>controlled</a:t>
            </a:r>
            <a:r>
              <a:rPr lang="nb-NO" dirty="0"/>
              <a:t> variable</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938" y="531929"/>
            <a:ext cx="4284662"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pe 9"/>
          <p:cNvGrpSpPr/>
          <p:nvPr/>
        </p:nvGrpSpPr>
        <p:grpSpPr>
          <a:xfrm>
            <a:off x="8677258" y="3447815"/>
            <a:ext cx="2730205" cy="2509824"/>
            <a:chOff x="8422428" y="3511035"/>
            <a:chExt cx="2730205" cy="2509824"/>
          </a:xfrm>
        </p:grpSpPr>
        <p:pic>
          <p:nvPicPr>
            <p:cNvPr id="4" name="Bild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5770" b="85473"/>
            <a:stretch/>
          </p:blipFill>
          <p:spPr>
            <a:xfrm>
              <a:off x="8422428" y="4222084"/>
              <a:ext cx="2031126" cy="1798775"/>
            </a:xfrm>
            <a:prstGeom prst="rect">
              <a:avLst/>
            </a:prstGeom>
          </p:spPr>
        </p:pic>
        <p:pic>
          <p:nvPicPr>
            <p:cNvPr id="9" name="Bild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466" t="38607" r="45493" b="41691"/>
            <a:stretch/>
          </p:blipFill>
          <p:spPr>
            <a:xfrm>
              <a:off x="9665026" y="3511035"/>
              <a:ext cx="1487607" cy="1351128"/>
            </a:xfrm>
            <a:prstGeom prst="rect">
              <a:avLst/>
            </a:prstGeom>
          </p:spPr>
        </p:pic>
      </p:grpSp>
      <p:sp>
        <p:nvSpPr>
          <p:cNvPr id="7" name="TekstSylinder 6"/>
          <p:cNvSpPr txBox="1"/>
          <p:nvPr/>
        </p:nvSpPr>
        <p:spPr>
          <a:xfrm>
            <a:off x="7020678" y="1332893"/>
            <a:ext cx="1042273" cy="369332"/>
          </a:xfrm>
          <a:prstGeom prst="rect">
            <a:avLst/>
          </a:prstGeom>
          <a:solidFill>
            <a:schemeClr val="bg1"/>
          </a:solidFill>
        </p:spPr>
        <p:txBody>
          <a:bodyPr wrap="none" rtlCol="0">
            <a:spAutoFit/>
          </a:bodyPr>
          <a:lstStyle/>
          <a:p>
            <a:r>
              <a:rPr lang="nb-NO" b="1" i="1" dirty="0" err="1">
                <a:solidFill>
                  <a:srgbClr val="00B050"/>
                </a:solidFill>
              </a:rPr>
              <a:t>y</a:t>
            </a:r>
            <a:r>
              <a:rPr lang="nb-NO" b="1" i="1" baseline="30000" dirty="0" err="1">
                <a:solidFill>
                  <a:srgbClr val="00B050"/>
                </a:solidFill>
              </a:rPr>
              <a:t>sp</a:t>
            </a:r>
            <a:r>
              <a:rPr lang="nb-NO" b="1" i="1" dirty="0">
                <a:solidFill>
                  <a:srgbClr val="00B050"/>
                </a:solidFill>
              </a:rPr>
              <a:t> = </a:t>
            </a:r>
            <a:r>
              <a:rPr lang="nb-NO" b="1" i="1" dirty="0" err="1">
                <a:solidFill>
                  <a:srgbClr val="00B050"/>
                </a:solidFill>
              </a:rPr>
              <a:t>y</a:t>
            </a:r>
            <a:r>
              <a:rPr lang="nb-NO" b="1" i="1" baseline="30000" dirty="0" err="1">
                <a:solidFill>
                  <a:srgbClr val="00B050"/>
                </a:solidFill>
              </a:rPr>
              <a:t>max</a:t>
            </a:r>
            <a:endParaRPr lang="nb-NO" b="1" i="1" baseline="30000" dirty="0">
              <a:solidFill>
                <a:srgbClr val="00B050"/>
              </a:solidFill>
            </a:endParaRPr>
          </a:p>
        </p:txBody>
      </p:sp>
      <p:sp>
        <p:nvSpPr>
          <p:cNvPr id="8" name="TextBox 7"/>
          <p:cNvSpPr txBox="1"/>
          <p:nvPr/>
        </p:nvSpPr>
        <p:spPr>
          <a:xfrm>
            <a:off x="8783782" y="1289650"/>
            <a:ext cx="360996" cy="369332"/>
          </a:xfrm>
          <a:prstGeom prst="rect">
            <a:avLst/>
          </a:prstGeom>
          <a:noFill/>
        </p:spPr>
        <p:txBody>
          <a:bodyPr wrap="none" rtlCol="0">
            <a:spAutoFit/>
          </a:bodyPr>
          <a:lstStyle/>
          <a:p>
            <a:r>
              <a:rPr lang="nb-NO" dirty="0"/>
              <a:t>PI</a:t>
            </a:r>
          </a:p>
        </p:txBody>
      </p:sp>
      <p:sp>
        <p:nvSpPr>
          <p:cNvPr id="11" name="TextBox 10">
            <a:extLst>
              <a:ext uri="{FF2B5EF4-FFF2-40B4-BE49-F238E27FC236}">
                <a16:creationId xmlns:a16="http://schemas.microsoft.com/office/drawing/2014/main" id="{3851211B-3B5B-497D-918D-A4F85A7F5C79}"/>
              </a:ext>
            </a:extLst>
          </p:cNvPr>
          <p:cNvSpPr txBox="1"/>
          <p:nvPr/>
        </p:nvSpPr>
        <p:spPr>
          <a:xfrm>
            <a:off x="0" y="51004"/>
            <a:ext cx="4690451" cy="400110"/>
          </a:xfrm>
          <a:prstGeom prst="rect">
            <a:avLst/>
          </a:prstGeom>
          <a:noFill/>
        </p:spPr>
        <p:txBody>
          <a:bodyPr wrap="none" rtlCol="0">
            <a:spAutoFit/>
          </a:bodyPr>
          <a:lstStyle/>
          <a:p>
            <a:r>
              <a:rPr lang="nb-NO" sz="2000" dirty="0">
                <a:highlight>
                  <a:srgbClr val="FFFF00"/>
                </a:highlight>
              </a:rPr>
              <a:t>Active </a:t>
            </a:r>
            <a:r>
              <a:rPr lang="nb-NO" sz="2000" dirty="0" err="1">
                <a:highlight>
                  <a:srgbClr val="FFFF00"/>
                </a:highlight>
              </a:rPr>
              <a:t>constraint</a:t>
            </a:r>
            <a:r>
              <a:rPr lang="nb-NO" sz="2000" dirty="0">
                <a:highlight>
                  <a:srgbClr val="FFFF00"/>
                </a:highlight>
              </a:rPr>
              <a:t> control </a:t>
            </a:r>
            <a:r>
              <a:rPr lang="nb-NO" sz="2000" dirty="0" err="1">
                <a:highlight>
                  <a:srgbClr val="FFFF00"/>
                </a:highlight>
              </a:rPr>
              <a:t>using</a:t>
            </a:r>
            <a:r>
              <a:rPr lang="nb-NO" sz="2000" dirty="0">
                <a:highlight>
                  <a:srgbClr val="FFFF00"/>
                </a:highlight>
              </a:rPr>
              <a:t> PI-controller</a:t>
            </a:r>
          </a:p>
        </p:txBody>
      </p:sp>
      <p:pic>
        <p:nvPicPr>
          <p:cNvPr id="12" name="Picture 11">
            <a:extLst>
              <a:ext uri="{FF2B5EF4-FFF2-40B4-BE49-F238E27FC236}">
                <a16:creationId xmlns:a16="http://schemas.microsoft.com/office/drawing/2014/main" id="{1419E50C-BEA5-4E1C-893C-5BB80ADAF878}"/>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75177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9858-15C3-487F-990C-C7432D4A502D}"/>
              </a:ext>
            </a:extLst>
          </p:cNvPr>
          <p:cNvSpPr>
            <a:spLocks noGrp="1"/>
          </p:cNvSpPr>
          <p:nvPr>
            <p:ph type="title"/>
          </p:nvPr>
        </p:nvSpPr>
        <p:spPr>
          <a:xfrm>
            <a:off x="479981" y="210693"/>
            <a:ext cx="11821998" cy="1325563"/>
          </a:xfrm>
        </p:spPr>
        <p:txBody>
          <a:bodyPr>
            <a:normAutofit/>
          </a:bodyPr>
          <a:lstStyle/>
          <a:p>
            <a:r>
              <a:rPr lang="nb-NO" dirty="0"/>
              <a:t>The less </a:t>
            </a:r>
            <a:r>
              <a:rPr lang="nb-NO" dirty="0" err="1"/>
              <a:t>obvious</a:t>
            </a:r>
            <a:r>
              <a:rPr lang="nb-NO" dirty="0"/>
              <a:t> case: </a:t>
            </a:r>
            <a:r>
              <a:rPr lang="nb-NO" dirty="0" err="1"/>
              <a:t>Unconstrained</a:t>
            </a:r>
            <a:r>
              <a:rPr lang="nb-NO" dirty="0"/>
              <a:t> optimum</a:t>
            </a:r>
          </a:p>
        </p:txBody>
      </p:sp>
      <p:sp>
        <p:nvSpPr>
          <p:cNvPr id="3" name="Content Placeholder 2">
            <a:extLst>
              <a:ext uri="{FF2B5EF4-FFF2-40B4-BE49-F238E27FC236}">
                <a16:creationId xmlns:a16="http://schemas.microsoft.com/office/drawing/2014/main" id="{C62F896C-9EE8-45D7-9835-2C4FC1EFCD49}"/>
              </a:ext>
            </a:extLst>
          </p:cNvPr>
          <p:cNvSpPr>
            <a:spLocks noGrp="1"/>
          </p:cNvSpPr>
          <p:nvPr>
            <p:ph idx="1"/>
          </p:nvPr>
        </p:nvSpPr>
        <p:spPr/>
        <p:txBody>
          <a:bodyPr>
            <a:normAutofit/>
          </a:bodyPr>
          <a:lstStyle/>
          <a:p>
            <a:r>
              <a:rPr lang="nb-NO" sz="3200" dirty="0"/>
              <a:t>u: </a:t>
            </a:r>
            <a:r>
              <a:rPr lang="nb-NO" sz="3200" dirty="0" err="1"/>
              <a:t>unconstrained</a:t>
            </a:r>
            <a:r>
              <a:rPr lang="nb-NO" sz="3200" dirty="0"/>
              <a:t> MV</a:t>
            </a:r>
          </a:p>
          <a:p>
            <a:r>
              <a:rPr lang="nb-NO" sz="3200" dirty="0" err="1"/>
              <a:t>What</a:t>
            </a:r>
            <a:r>
              <a:rPr lang="nb-NO" sz="3200" dirty="0"/>
              <a:t> to control? y=CV=?</a:t>
            </a:r>
          </a:p>
        </p:txBody>
      </p:sp>
      <p:grpSp>
        <p:nvGrpSpPr>
          <p:cNvPr id="4" name="Gruppe 98">
            <a:extLst>
              <a:ext uri="{FF2B5EF4-FFF2-40B4-BE49-F238E27FC236}">
                <a16:creationId xmlns:a16="http://schemas.microsoft.com/office/drawing/2014/main" id="{BB772BC5-43E0-4BB5-9DB0-C509A0D862C8}"/>
              </a:ext>
            </a:extLst>
          </p:cNvPr>
          <p:cNvGrpSpPr/>
          <p:nvPr/>
        </p:nvGrpSpPr>
        <p:grpSpPr>
          <a:xfrm>
            <a:off x="6612683" y="1519200"/>
            <a:ext cx="4710001" cy="3349256"/>
            <a:chOff x="3695663" y="1976047"/>
            <a:chExt cx="4073658" cy="2698074"/>
          </a:xfrm>
        </p:grpSpPr>
        <p:grpSp>
          <p:nvGrpSpPr>
            <p:cNvPr id="5" name="Gruppe 99">
              <a:extLst>
                <a:ext uri="{FF2B5EF4-FFF2-40B4-BE49-F238E27FC236}">
                  <a16:creationId xmlns:a16="http://schemas.microsoft.com/office/drawing/2014/main" id="{2DF483CF-5291-402D-B04A-22654130DA32}"/>
                </a:ext>
              </a:extLst>
            </p:cNvPr>
            <p:cNvGrpSpPr/>
            <p:nvPr/>
          </p:nvGrpSpPr>
          <p:grpSpPr>
            <a:xfrm>
              <a:off x="3695663" y="1976047"/>
              <a:ext cx="4073658" cy="2698074"/>
              <a:chOff x="3695663" y="1976047"/>
              <a:chExt cx="4073658" cy="2698074"/>
            </a:xfrm>
          </p:grpSpPr>
          <p:grpSp>
            <p:nvGrpSpPr>
              <p:cNvPr id="7" name="Group 13">
                <a:extLst>
                  <a:ext uri="{FF2B5EF4-FFF2-40B4-BE49-F238E27FC236}">
                    <a16:creationId xmlns:a16="http://schemas.microsoft.com/office/drawing/2014/main" id="{27A8C5B5-C5DE-4656-AF12-3BED744668F8}"/>
                  </a:ext>
                </a:extLst>
              </p:cNvPr>
              <p:cNvGrpSpPr>
                <a:grpSpLocks/>
              </p:cNvGrpSpPr>
              <p:nvPr/>
            </p:nvGrpSpPr>
            <p:grpSpPr bwMode="auto">
              <a:xfrm>
                <a:off x="3701237" y="1976047"/>
                <a:ext cx="4068084" cy="2698074"/>
                <a:chOff x="1924050" y="4403725"/>
                <a:chExt cx="3344863" cy="2080443"/>
              </a:xfrm>
            </p:grpSpPr>
            <p:sp>
              <p:nvSpPr>
                <p:cNvPr id="10" name="Line 9">
                  <a:extLst>
                    <a:ext uri="{FF2B5EF4-FFF2-40B4-BE49-F238E27FC236}">
                      <a16:creationId xmlns:a16="http://schemas.microsoft.com/office/drawing/2014/main" id="{54129E30-7981-411A-853C-E0E6C9A578D2}"/>
                    </a:ext>
                  </a:extLst>
                </p:cNvPr>
                <p:cNvSpPr>
                  <a:spLocks noChangeShapeType="1"/>
                </p:cNvSpPr>
                <p:nvPr/>
              </p:nvSpPr>
              <p:spPr bwMode="auto">
                <a:xfrm flipV="1">
                  <a:off x="2668588" y="4403725"/>
                  <a:ext cx="1587" cy="1741488"/>
                </a:xfrm>
                <a:prstGeom prst="line">
                  <a:avLst/>
                </a:prstGeom>
                <a:noFill/>
                <a:ln w="28575">
                  <a:solidFill>
                    <a:schemeClr val="tx2">
                      <a:lumMod val="75000"/>
                    </a:schemeClr>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11" name="Line 10">
                  <a:extLst>
                    <a:ext uri="{FF2B5EF4-FFF2-40B4-BE49-F238E27FC236}">
                      <a16:creationId xmlns:a16="http://schemas.microsoft.com/office/drawing/2014/main" id="{01128AF1-C851-423D-AA26-00A6C64C623C}"/>
                    </a:ext>
                  </a:extLst>
                </p:cNvPr>
                <p:cNvSpPr>
                  <a:spLocks noChangeShapeType="1"/>
                </p:cNvSpPr>
                <p:nvPr/>
              </p:nvSpPr>
              <p:spPr bwMode="auto">
                <a:xfrm flipV="1">
                  <a:off x="2668588" y="6142038"/>
                  <a:ext cx="2600325" cy="3175"/>
                </a:xfrm>
                <a:prstGeom prst="line">
                  <a:avLst/>
                </a:prstGeom>
                <a:noFill/>
                <a:ln w="28575">
                  <a:solidFill>
                    <a:schemeClr val="tx2">
                      <a:lumMod val="75000"/>
                    </a:schemeClr>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12" name="Text Box 12">
                  <a:extLst>
                    <a:ext uri="{FF2B5EF4-FFF2-40B4-BE49-F238E27FC236}">
                      <a16:creationId xmlns:a16="http://schemas.microsoft.com/office/drawing/2014/main" id="{C1C56329-2A35-4617-8FCE-3E2354908571}"/>
                    </a:ext>
                  </a:extLst>
                </p:cNvPr>
                <p:cNvSpPr txBox="1">
                  <a:spLocks noChangeArrowheads="1"/>
                </p:cNvSpPr>
                <p:nvPr/>
              </p:nvSpPr>
              <p:spPr bwMode="auto">
                <a:xfrm>
                  <a:off x="1924050" y="4480783"/>
                  <a:ext cx="979308" cy="558826"/>
                </a:xfrm>
                <a:prstGeom prst="rect">
                  <a:avLst/>
                </a:prstGeom>
                <a:noFill/>
                <a:ln w="28575">
                  <a:no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b="1" dirty="0">
                      <a:solidFill>
                        <a:srgbClr val="00B050"/>
                      </a:solidFill>
                      <a:latin typeface="+mj-lt"/>
                      <a:cs typeface="Arial" panose="020B0604020202020204" pitchFamily="34" charset="0"/>
                    </a:rPr>
                    <a:t>J</a:t>
                  </a:r>
                </a:p>
                <a:p>
                  <a:pPr algn="ctr">
                    <a:spcBef>
                      <a:spcPct val="0"/>
                    </a:spcBef>
                    <a:buFontTx/>
                    <a:buNone/>
                  </a:pPr>
                  <a:endParaRPr lang="en-GB" altLang="nb-NO" sz="2800" b="1" baseline="-25000" dirty="0">
                    <a:solidFill>
                      <a:srgbClr val="00B050"/>
                    </a:solidFill>
                    <a:latin typeface="+mj-lt"/>
                    <a:cs typeface="Arial" panose="020B0604020202020204" pitchFamily="34" charset="0"/>
                  </a:endParaRPr>
                </a:p>
              </p:txBody>
            </p:sp>
            <p:grpSp>
              <p:nvGrpSpPr>
                <p:cNvPr id="13" name="Group 13">
                  <a:extLst>
                    <a:ext uri="{FF2B5EF4-FFF2-40B4-BE49-F238E27FC236}">
                      <a16:creationId xmlns:a16="http://schemas.microsoft.com/office/drawing/2014/main" id="{0F12F769-1EAB-4CF4-AA96-C4995B3DA0E0}"/>
                    </a:ext>
                  </a:extLst>
                </p:cNvPr>
                <p:cNvGrpSpPr>
                  <a:grpSpLocks/>
                </p:cNvGrpSpPr>
                <p:nvPr/>
              </p:nvGrpSpPr>
              <p:grpSpPr bwMode="auto">
                <a:xfrm>
                  <a:off x="2949575" y="4498975"/>
                  <a:ext cx="2051050" cy="1217613"/>
                  <a:chOff x="2448" y="864"/>
                  <a:chExt cx="1248" cy="1056"/>
                </a:xfrm>
              </p:grpSpPr>
              <p:sp>
                <p:nvSpPr>
                  <p:cNvPr id="16" name="Arc 14">
                    <a:extLst>
                      <a:ext uri="{FF2B5EF4-FFF2-40B4-BE49-F238E27FC236}">
                        <a16:creationId xmlns:a16="http://schemas.microsoft.com/office/drawing/2014/main" id="{D78FE92A-D86B-4141-AD36-3BC4621A0F6C}"/>
                      </a:ext>
                    </a:extLst>
                  </p:cNvPr>
                  <p:cNvSpPr>
                    <a:spLocks/>
                  </p:cNvSpPr>
                  <p:nvPr/>
                </p:nvSpPr>
                <p:spPr bwMode="auto">
                  <a:xfrm flipV="1">
                    <a:off x="3072"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sp>
                <p:nvSpPr>
                  <p:cNvPr id="17" name="Arc 15">
                    <a:extLst>
                      <a:ext uri="{FF2B5EF4-FFF2-40B4-BE49-F238E27FC236}">
                        <a16:creationId xmlns:a16="http://schemas.microsoft.com/office/drawing/2014/main" id="{DE3495AB-5754-48B5-BEDF-C8D74E90E559}"/>
                      </a:ext>
                    </a:extLst>
                  </p:cNvPr>
                  <p:cNvSpPr>
                    <a:spLocks/>
                  </p:cNvSpPr>
                  <p:nvPr/>
                </p:nvSpPr>
                <p:spPr bwMode="auto">
                  <a:xfrm flipH="1" flipV="1">
                    <a:off x="2448"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latin typeface="+mj-lt"/>
                    </a:endParaRPr>
                  </a:p>
                </p:txBody>
              </p:sp>
            </p:grpSp>
            <p:sp>
              <p:nvSpPr>
                <p:cNvPr id="14" name="Text Box 16">
                  <a:extLst>
                    <a:ext uri="{FF2B5EF4-FFF2-40B4-BE49-F238E27FC236}">
                      <a16:creationId xmlns:a16="http://schemas.microsoft.com/office/drawing/2014/main" id="{897F804C-D02D-4DCB-951E-8CA69A9F7A55}"/>
                    </a:ext>
                  </a:extLst>
                </p:cNvPr>
                <p:cNvSpPr txBox="1">
                  <a:spLocks noChangeArrowheads="1"/>
                </p:cNvSpPr>
                <p:nvPr/>
              </p:nvSpPr>
              <p:spPr bwMode="auto">
                <a:xfrm>
                  <a:off x="3638446" y="6165849"/>
                  <a:ext cx="492473" cy="318319"/>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2400" b="1" dirty="0" err="1">
                      <a:solidFill>
                        <a:schemeClr val="accent2"/>
                      </a:solidFill>
                      <a:latin typeface="+mj-lt"/>
                    </a:rPr>
                    <a:t>u</a:t>
                  </a:r>
                  <a:r>
                    <a:rPr lang="nb-NO" altLang="nb-NO" sz="2400" b="1" baseline="30000" dirty="0" err="1">
                      <a:solidFill>
                        <a:schemeClr val="accent2"/>
                      </a:solidFill>
                      <a:latin typeface="+mj-lt"/>
                    </a:rPr>
                    <a:t>opt</a:t>
                  </a:r>
                  <a:endParaRPr lang="en-US" altLang="nb-NO" sz="2400" b="1" baseline="30000" dirty="0">
                    <a:solidFill>
                      <a:schemeClr val="accent2"/>
                    </a:solidFill>
                    <a:latin typeface="+mj-lt"/>
                  </a:endParaRPr>
                </a:p>
              </p:txBody>
            </p:sp>
            <p:sp>
              <p:nvSpPr>
                <p:cNvPr id="15" name="Line 18">
                  <a:extLst>
                    <a:ext uri="{FF2B5EF4-FFF2-40B4-BE49-F238E27FC236}">
                      <a16:creationId xmlns:a16="http://schemas.microsoft.com/office/drawing/2014/main" id="{1470FBE4-2DDE-498A-AA25-04DD8D09377F}"/>
                    </a:ext>
                  </a:extLst>
                </p:cNvPr>
                <p:cNvSpPr>
                  <a:spLocks noChangeShapeType="1"/>
                </p:cNvSpPr>
                <p:nvPr/>
              </p:nvSpPr>
              <p:spPr bwMode="auto">
                <a:xfrm>
                  <a:off x="3924300" y="5734050"/>
                  <a:ext cx="0" cy="431800"/>
                </a:xfrm>
                <a:prstGeom prst="line">
                  <a:avLst/>
                </a:prstGeom>
                <a:noFill/>
                <a:ln w="12700">
                  <a:solidFill>
                    <a:schemeClr val="tx2">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grpSp>
          <p:sp>
            <p:nvSpPr>
              <p:cNvPr id="8" name="Text Box 12">
                <a:extLst>
                  <a:ext uri="{FF2B5EF4-FFF2-40B4-BE49-F238E27FC236}">
                    <a16:creationId xmlns:a16="http://schemas.microsoft.com/office/drawing/2014/main" id="{7AAF01C6-14D7-420B-80EC-2DB95DDD587D}"/>
                  </a:ext>
                </a:extLst>
              </p:cNvPr>
              <p:cNvSpPr txBox="1">
                <a:spLocks noChangeArrowheads="1"/>
              </p:cNvSpPr>
              <p:nvPr/>
            </p:nvSpPr>
            <p:spPr bwMode="auto">
              <a:xfrm>
                <a:off x="3695663" y="3445545"/>
                <a:ext cx="1191052" cy="724728"/>
              </a:xfrm>
              <a:prstGeom prst="rect">
                <a:avLst/>
              </a:prstGeom>
              <a:noFill/>
              <a:ln w="28575">
                <a:noFill/>
                <a:miter lim="800000"/>
                <a:headEnd type="none" w="sm" len="sm"/>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b="1" dirty="0" err="1">
                    <a:solidFill>
                      <a:srgbClr val="00B050"/>
                    </a:solidFill>
                    <a:latin typeface="+mj-lt"/>
                    <a:cs typeface="Arial" panose="020B0604020202020204" pitchFamily="34" charset="0"/>
                  </a:rPr>
                  <a:t>J</a:t>
                </a:r>
                <a:r>
                  <a:rPr lang="en-GB" altLang="nb-NO" sz="2800" b="1" baseline="30000" dirty="0" err="1">
                    <a:solidFill>
                      <a:srgbClr val="00B050"/>
                    </a:solidFill>
                    <a:latin typeface="+mj-lt"/>
                    <a:cs typeface="Arial" panose="020B0604020202020204" pitchFamily="34" charset="0"/>
                  </a:rPr>
                  <a:t>opt</a:t>
                </a:r>
                <a:endParaRPr lang="en-GB" altLang="nb-NO" sz="2800" b="1" baseline="30000" dirty="0">
                  <a:solidFill>
                    <a:srgbClr val="00B050"/>
                  </a:solidFill>
                  <a:latin typeface="+mj-lt"/>
                  <a:cs typeface="Arial" panose="020B0604020202020204" pitchFamily="34" charset="0"/>
                </a:endParaRPr>
              </a:p>
              <a:p>
                <a:pPr algn="ctr">
                  <a:spcBef>
                    <a:spcPct val="0"/>
                  </a:spcBef>
                  <a:buFontTx/>
                  <a:buNone/>
                </a:pPr>
                <a:endParaRPr lang="en-GB" altLang="nb-NO" sz="2800" b="1" baseline="-25000" dirty="0">
                  <a:solidFill>
                    <a:srgbClr val="00B050"/>
                  </a:solidFill>
                  <a:latin typeface="+mj-lt"/>
                  <a:cs typeface="Arial" panose="020B0604020202020204" pitchFamily="34" charset="0"/>
                </a:endParaRPr>
              </a:p>
            </p:txBody>
          </p:sp>
          <p:sp>
            <p:nvSpPr>
              <p:cNvPr id="9" name="Line 18">
                <a:extLst>
                  <a:ext uri="{FF2B5EF4-FFF2-40B4-BE49-F238E27FC236}">
                    <a16:creationId xmlns:a16="http://schemas.microsoft.com/office/drawing/2014/main" id="{7A85230F-D0F6-4297-B5D1-86534BA155E3}"/>
                  </a:ext>
                </a:extLst>
              </p:cNvPr>
              <p:cNvSpPr>
                <a:spLocks noChangeShapeType="1"/>
              </p:cNvSpPr>
              <p:nvPr/>
            </p:nvSpPr>
            <p:spPr bwMode="auto">
              <a:xfrm flipH="1" flipV="1">
                <a:off x="4606757" y="3678664"/>
                <a:ext cx="1527221" cy="22647"/>
              </a:xfrm>
              <a:prstGeom prst="line">
                <a:avLst/>
              </a:prstGeom>
              <a:noFill/>
              <a:ln w="12700">
                <a:solidFill>
                  <a:schemeClr val="tx2">
                    <a:lumMod val="75000"/>
                  </a:schemeClr>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latin typeface="+mj-lt"/>
                </a:endParaRPr>
              </a:p>
            </p:txBody>
          </p:sp>
        </p:grpSp>
        <p:sp>
          <p:nvSpPr>
            <p:cNvPr id="6" name="Ellipse 100">
              <a:extLst>
                <a:ext uri="{FF2B5EF4-FFF2-40B4-BE49-F238E27FC236}">
                  <a16:creationId xmlns:a16="http://schemas.microsoft.com/office/drawing/2014/main" id="{B068D112-19B9-4F0D-A393-1E1DD179FF27}"/>
                </a:ext>
              </a:extLst>
            </p:cNvPr>
            <p:cNvSpPr/>
            <p:nvPr/>
          </p:nvSpPr>
          <p:spPr>
            <a:xfrm>
              <a:off x="6111424" y="3638550"/>
              <a:ext cx="89101" cy="9525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nb-NO"/>
            </a:p>
          </p:txBody>
        </p:sp>
      </p:grpSp>
      <p:pic>
        <p:nvPicPr>
          <p:cNvPr id="18" name="Picture 17">
            <a:extLst>
              <a:ext uri="{FF2B5EF4-FFF2-40B4-BE49-F238E27FC236}">
                <a16:creationId xmlns:a16="http://schemas.microsoft.com/office/drawing/2014/main" id="{0A1B45A2-6454-48A7-A200-CC7BD0FC45A3}"/>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9243753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9" name="Footer Placeholder 6"/>
          <p:cNvSpPr>
            <a:spLocks noGrp="1"/>
          </p:cNvSpPr>
          <p:nvPr>
            <p:ph type="ftr" sz="quarter" idx="11"/>
          </p:nvPr>
        </p:nvSpPr>
        <p:spPr/>
        <p:txBody>
          <a:bodyPr/>
          <a:lstStyle/>
          <a:p>
            <a:pPr>
              <a:defRPr/>
            </a:pPr>
            <a:endParaRPr lang="nn-NO"/>
          </a:p>
          <a:p>
            <a:pPr>
              <a:defRPr/>
            </a:pPr>
            <a:endParaRPr lang="nn-NO"/>
          </a:p>
        </p:txBody>
      </p:sp>
      <p:sp>
        <p:nvSpPr>
          <p:cNvPr id="36868" name="Rectangle 2"/>
          <p:cNvSpPr>
            <a:spLocks noGrp="1" noChangeArrowheads="1"/>
          </p:cNvSpPr>
          <p:nvPr>
            <p:ph type="body" sz="half" idx="1"/>
          </p:nvPr>
        </p:nvSpPr>
        <p:spPr>
          <a:xfrm>
            <a:off x="2424113" y="2193925"/>
            <a:ext cx="7416800" cy="4114800"/>
          </a:xfrm>
        </p:spPr>
        <p:txBody>
          <a:bodyPr/>
          <a:lstStyle/>
          <a:p>
            <a:pPr lvl="1"/>
            <a:r>
              <a:rPr lang="nb-NO" altLang="nb-NO" sz="2400"/>
              <a:t>Cost to be minimized, J=T</a:t>
            </a:r>
          </a:p>
          <a:p>
            <a:pPr lvl="1"/>
            <a:r>
              <a:rPr lang="nb-NO" altLang="nb-NO" sz="2400"/>
              <a:t>One degree of freedom (u=power)</a:t>
            </a:r>
          </a:p>
          <a:p>
            <a:pPr lvl="1"/>
            <a:r>
              <a:rPr lang="nb-NO" altLang="nb-NO" sz="2400"/>
              <a:t>What should we control?</a:t>
            </a:r>
          </a:p>
          <a:p>
            <a:pPr lvl="2"/>
            <a:endParaRPr lang="nb-NO" altLang="nb-NO" sz="2000"/>
          </a:p>
          <a:p>
            <a:pPr lvl="2"/>
            <a:endParaRPr lang="nb-NO" altLang="nb-NO" sz="2000" baseline="-25000"/>
          </a:p>
        </p:txBody>
      </p:sp>
      <p:pic>
        <p:nvPicPr>
          <p:cNvPr id="36869" name="Picture 3" descr="run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88164" y="4652964"/>
            <a:ext cx="1285875" cy="1220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0" name="Picture 4" descr="run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191626" y="4581525"/>
            <a:ext cx="1285875" cy="12207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1" name="Line 5"/>
          <p:cNvSpPr>
            <a:spLocks noChangeShapeType="1"/>
          </p:cNvSpPr>
          <p:nvPr/>
        </p:nvSpPr>
        <p:spPr bwMode="auto">
          <a:xfrm flipH="1">
            <a:off x="6167438" y="5734050"/>
            <a:ext cx="4500562" cy="0"/>
          </a:xfrm>
          <a:prstGeom prst="line">
            <a:avLst/>
          </a:prstGeom>
          <a:noFill/>
          <a:ln w="476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sp>
        <p:nvSpPr>
          <p:cNvPr id="36873" name="Rectangle 7"/>
          <p:cNvSpPr>
            <a:spLocks noGrp="1" noChangeArrowheads="1"/>
          </p:cNvSpPr>
          <p:nvPr>
            <p:ph type="title"/>
          </p:nvPr>
        </p:nvSpPr>
        <p:spPr>
          <a:xfrm>
            <a:off x="304800" y="544513"/>
            <a:ext cx="10363200" cy="1143000"/>
          </a:xfrm>
        </p:spPr>
        <p:txBody>
          <a:bodyPr>
            <a:normAutofit/>
          </a:bodyPr>
          <a:lstStyle/>
          <a:p>
            <a:r>
              <a:rPr lang="nb-NO" altLang="nb-NO" dirty="0" err="1"/>
              <a:t>Example</a:t>
            </a:r>
            <a:r>
              <a:rPr lang="nb-NO" altLang="nb-NO" dirty="0"/>
              <a:t>: Optimal </a:t>
            </a:r>
            <a:r>
              <a:rPr lang="nb-NO" altLang="nb-NO" dirty="0" err="1"/>
              <a:t>operation</a:t>
            </a:r>
            <a:r>
              <a:rPr lang="nb-NO" altLang="nb-NO" dirty="0"/>
              <a:t> of runner</a:t>
            </a:r>
            <a:endParaRPr lang="en-US" altLang="nb-NO" dirty="0"/>
          </a:p>
        </p:txBody>
      </p:sp>
      <p:pic>
        <p:nvPicPr>
          <p:cNvPr id="10" name="Picture 9">
            <a:extLst>
              <a:ext uri="{FF2B5EF4-FFF2-40B4-BE49-F238E27FC236}">
                <a16:creationId xmlns:a16="http://schemas.microsoft.com/office/drawing/2014/main" id="{698D31A8-EB8E-475E-AC4A-510B01EC4BD1}"/>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070594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3BC36-3C84-4FCC-8719-A5A4892C8B3A}"/>
              </a:ext>
            </a:extLst>
          </p:cNvPr>
          <p:cNvSpPr>
            <a:spLocks noGrp="1"/>
          </p:cNvSpPr>
          <p:nvPr>
            <p:ph type="title"/>
          </p:nvPr>
        </p:nvSpPr>
        <p:spPr/>
        <p:txBody>
          <a:bodyPr/>
          <a:lstStyle/>
          <a:p>
            <a:r>
              <a:rPr lang="en-GB" dirty="0">
                <a:solidFill>
                  <a:schemeClr val="tx2"/>
                </a:solidFill>
                <a:latin typeface="Calibri Light" panose="020F0302020204030204" pitchFamily="34" charset="0"/>
                <a:cs typeface="Calibri Light" panose="020F0302020204030204" pitchFamily="34" charset="0"/>
              </a:rPr>
              <a:t>Two main operation modes</a:t>
            </a:r>
            <a:endParaRPr lang="nb-NO" dirty="0"/>
          </a:p>
        </p:txBody>
      </p:sp>
      <p:sp>
        <p:nvSpPr>
          <p:cNvPr id="3" name="Content Placeholder 2">
            <a:extLst>
              <a:ext uri="{FF2B5EF4-FFF2-40B4-BE49-F238E27FC236}">
                <a16:creationId xmlns:a16="http://schemas.microsoft.com/office/drawing/2014/main" id="{28A4BC83-FB36-47F7-94B0-ED8913019F0A}"/>
              </a:ext>
            </a:extLst>
          </p:cNvPr>
          <p:cNvSpPr>
            <a:spLocks noGrp="1"/>
          </p:cNvSpPr>
          <p:nvPr>
            <p:ph idx="1"/>
          </p:nvPr>
        </p:nvSpPr>
        <p:spPr/>
        <p:txBody>
          <a:bodyPr/>
          <a:lstStyle/>
          <a:p>
            <a:pPr marL="457200" lvl="1" indent="0">
              <a:buNone/>
            </a:pPr>
            <a:r>
              <a:rPr lang="en-US" sz="2800" dirty="0">
                <a:latin typeface="Calibri Light" panose="020F0302020204030204" pitchFamily="34" charset="0"/>
                <a:cs typeface="Calibri Light" panose="020F0302020204030204" pitchFamily="34" charset="0"/>
              </a:rPr>
              <a:t>I. Sales limited by market: </a:t>
            </a:r>
            <a:r>
              <a:rPr lang="en-US" sz="2800" b="1" dirty="0">
                <a:solidFill>
                  <a:srgbClr val="FF0000"/>
                </a:solidFill>
                <a:latin typeface="Calibri Light" panose="020F0302020204030204" pitchFamily="34" charset="0"/>
                <a:cs typeface="Calibri Light" panose="020F0302020204030204" pitchFamily="34" charset="0"/>
              </a:rPr>
              <a:t>Given production </a:t>
            </a:r>
            <a:r>
              <a:rPr lang="en-US" sz="2800" dirty="0">
                <a:latin typeface="Calibri Light" panose="020F0302020204030204" pitchFamily="34" charset="0"/>
                <a:cs typeface="Calibri Light" panose="020F0302020204030204" pitchFamily="34" charset="0"/>
              </a:rPr>
              <a:t>(constraint)</a:t>
            </a:r>
          </a:p>
          <a:p>
            <a:pPr lvl="2"/>
            <a:r>
              <a:rPr lang="en-US" sz="2400" dirty="0">
                <a:latin typeface="Calibri Light" panose="020F0302020204030204" pitchFamily="34" charset="0"/>
                <a:cs typeface="Calibri Light" panose="020F0302020204030204" pitchFamily="34" charset="0"/>
              </a:rPr>
              <a:t>Optimal with high energy efficiency (good for environment)</a:t>
            </a:r>
          </a:p>
          <a:p>
            <a:pPr marL="914400" lvl="2" indent="0">
              <a:buNone/>
            </a:pPr>
            <a:endParaRPr lang="en-US" sz="2400" dirty="0">
              <a:latin typeface="Calibri Light" panose="020F0302020204030204" pitchFamily="34" charset="0"/>
              <a:cs typeface="Calibri Light" panose="020F0302020204030204" pitchFamily="34" charset="0"/>
            </a:endParaRPr>
          </a:p>
          <a:p>
            <a:pPr marL="457200" lvl="1" indent="0">
              <a:buNone/>
            </a:pPr>
            <a:r>
              <a:rPr lang="nb-NO" sz="2800" dirty="0">
                <a:latin typeface="Calibri Light" panose="020F0302020204030204" pitchFamily="34" charset="0"/>
                <a:cs typeface="Calibri Light" panose="020F0302020204030204" pitchFamily="34" charset="0"/>
              </a:rPr>
              <a:t>II. High </a:t>
            </a:r>
            <a:r>
              <a:rPr lang="nb-NO" sz="2800" dirty="0" err="1">
                <a:latin typeface="Calibri Light" panose="020F0302020204030204" pitchFamily="34" charset="0"/>
                <a:cs typeface="Calibri Light" panose="020F0302020204030204" pitchFamily="34" charset="0"/>
              </a:rPr>
              <a:t>price</a:t>
            </a:r>
            <a:r>
              <a:rPr lang="nb-NO" sz="2800" dirty="0">
                <a:latin typeface="Calibri Light" panose="020F0302020204030204" pitchFamily="34" charset="0"/>
                <a:cs typeface="Calibri Light" panose="020F0302020204030204" pitchFamily="34" charset="0"/>
              </a:rPr>
              <a:t> </a:t>
            </a:r>
            <a:r>
              <a:rPr lang="nb-NO" sz="2800" dirty="0" err="1">
                <a:latin typeface="Calibri Light" panose="020F0302020204030204" pitchFamily="34" charset="0"/>
                <a:cs typeface="Calibri Light" panose="020F0302020204030204" pitchFamily="34" charset="0"/>
              </a:rPr>
              <a:t>product</a:t>
            </a:r>
            <a:r>
              <a:rPr lang="nb-NO" sz="2800" dirty="0">
                <a:latin typeface="Calibri Light" panose="020F0302020204030204" pitchFamily="34" charset="0"/>
                <a:cs typeface="Calibri Light" panose="020F0302020204030204" pitchFamily="34" charset="0"/>
              </a:rPr>
              <a:t> and </a:t>
            </a:r>
            <a:r>
              <a:rPr lang="nb-NO" sz="2800" dirty="0" err="1">
                <a:latin typeface="Calibri Light" panose="020F0302020204030204" pitchFamily="34" charset="0"/>
                <a:cs typeface="Calibri Light" panose="020F0302020204030204" pitchFamily="34" charset="0"/>
              </a:rPr>
              <a:t>high</a:t>
            </a:r>
            <a:r>
              <a:rPr lang="nb-NO" sz="2800" dirty="0">
                <a:latin typeface="Calibri Light" panose="020F0302020204030204" pitchFamily="34" charset="0"/>
                <a:cs typeface="Calibri Light" panose="020F0302020204030204" pitchFamily="34" charset="0"/>
              </a:rPr>
              <a:t> </a:t>
            </a:r>
            <a:r>
              <a:rPr lang="nb-NO" sz="2800" dirty="0" err="1">
                <a:latin typeface="Calibri Light" panose="020F0302020204030204" pitchFamily="34" charset="0"/>
                <a:cs typeface="Calibri Light" panose="020F0302020204030204" pitchFamily="34" charset="0"/>
              </a:rPr>
              <a:t>demand</a:t>
            </a:r>
            <a:r>
              <a:rPr lang="nb-NO" sz="2800" dirty="0">
                <a:latin typeface="Calibri Light" panose="020F0302020204030204" pitchFamily="34" charset="0"/>
                <a:cs typeface="Calibri Light" panose="020F0302020204030204" pitchFamily="34" charset="0"/>
              </a:rPr>
              <a:t>: </a:t>
            </a:r>
            <a:r>
              <a:rPr lang="nb-NO" sz="2800" b="1" dirty="0" err="1">
                <a:solidFill>
                  <a:srgbClr val="FF0000"/>
                </a:solidFill>
                <a:latin typeface="Calibri Light" panose="020F0302020204030204" pitchFamily="34" charset="0"/>
                <a:cs typeface="Calibri Light" panose="020F0302020204030204" pitchFamily="34" charset="0"/>
              </a:rPr>
              <a:t>Maximize</a:t>
            </a:r>
            <a:r>
              <a:rPr lang="nb-NO" sz="2800" b="1" dirty="0">
                <a:solidFill>
                  <a:srgbClr val="FF0000"/>
                </a:solidFill>
                <a:latin typeface="Calibri Light" panose="020F0302020204030204" pitchFamily="34" charset="0"/>
                <a:cs typeface="Calibri Light" panose="020F0302020204030204" pitchFamily="34" charset="0"/>
              </a:rPr>
              <a:t> </a:t>
            </a:r>
            <a:r>
              <a:rPr lang="nb-NO" sz="2800" b="1" dirty="0" err="1">
                <a:solidFill>
                  <a:srgbClr val="FF0000"/>
                </a:solidFill>
                <a:latin typeface="Calibri Light" panose="020F0302020204030204" pitchFamily="34" charset="0"/>
                <a:cs typeface="Calibri Light" panose="020F0302020204030204" pitchFamily="34" charset="0"/>
              </a:rPr>
              <a:t>production</a:t>
            </a:r>
            <a:endParaRPr lang="nb-NO" sz="2800" b="1" dirty="0">
              <a:solidFill>
                <a:srgbClr val="FF0000"/>
              </a:solidFill>
              <a:latin typeface="Calibri Light" panose="020F0302020204030204" pitchFamily="34" charset="0"/>
              <a:cs typeface="Calibri Light" panose="020F0302020204030204" pitchFamily="34" charset="0"/>
            </a:endParaRPr>
          </a:p>
          <a:p>
            <a:pPr lvl="2"/>
            <a:r>
              <a:rPr lang="nb-NO" sz="2400" dirty="0" err="1">
                <a:latin typeface="Calibri Light" panose="020F0302020204030204" pitchFamily="34" charset="0"/>
                <a:cs typeface="Calibri Light" panose="020F0302020204030204" pitchFamily="34" charset="0"/>
              </a:rPr>
              <a:t>Lower</a:t>
            </a:r>
            <a:r>
              <a:rPr lang="nb-NO" sz="2400" dirty="0">
                <a:latin typeface="Calibri Light" panose="020F0302020204030204" pitchFamily="34" charset="0"/>
                <a:cs typeface="Calibri Light" panose="020F0302020204030204" pitchFamily="34" charset="0"/>
              </a:rPr>
              <a:t> energy </a:t>
            </a:r>
            <a:r>
              <a:rPr lang="nb-NO" sz="2400" dirty="0" err="1">
                <a:latin typeface="Calibri Light" panose="020F0302020204030204" pitchFamily="34" charset="0"/>
                <a:cs typeface="Calibri Light" panose="020F0302020204030204" pitchFamily="34" charset="0"/>
              </a:rPr>
              <a:t>efficiency</a:t>
            </a:r>
            <a:r>
              <a:rPr lang="nb-NO" sz="2400" dirty="0">
                <a:latin typeface="Calibri Light" panose="020F0302020204030204" pitchFamily="34" charset="0"/>
                <a:cs typeface="Calibri Light" panose="020F0302020204030204" pitchFamily="34" charset="0"/>
              </a:rPr>
              <a:t> </a:t>
            </a:r>
          </a:p>
          <a:p>
            <a:pPr lvl="2"/>
            <a:r>
              <a:rPr lang="nb-NO" sz="2400" dirty="0">
                <a:latin typeface="Calibri Light" panose="020F0302020204030204" pitchFamily="34" charset="0"/>
                <a:cs typeface="Calibri Light" panose="020F0302020204030204" pitchFamily="34" charset="0"/>
              </a:rPr>
              <a:t>Optimal to </a:t>
            </a:r>
            <a:r>
              <a:rPr lang="nb-NO" sz="2400" dirty="0" err="1">
                <a:latin typeface="Calibri Light" panose="020F0302020204030204" pitchFamily="34" charset="0"/>
                <a:cs typeface="Calibri Light" panose="020F0302020204030204" pitchFamily="34" charset="0"/>
              </a:rPr>
              <a:t>overpurify</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waste</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products</a:t>
            </a:r>
            <a:r>
              <a:rPr lang="nb-NO" sz="2400" dirty="0">
                <a:latin typeface="Calibri Light" panose="020F0302020204030204" pitchFamily="34" charset="0"/>
                <a:cs typeface="Calibri Light" panose="020F0302020204030204" pitchFamily="34" charset="0"/>
              </a:rPr>
              <a:t> to </a:t>
            </a:r>
            <a:r>
              <a:rPr lang="nb-NO" sz="2400" dirty="0" err="1">
                <a:latin typeface="Calibri Light" panose="020F0302020204030204" pitchFamily="34" charset="0"/>
                <a:cs typeface="Calibri Light" panose="020F0302020204030204" pitchFamily="34" charset="0"/>
              </a:rPr>
              <a:t>recover</a:t>
            </a:r>
            <a:r>
              <a:rPr lang="nb-NO" sz="2400" dirty="0">
                <a:latin typeface="Calibri Light" panose="020F0302020204030204" pitchFamily="34" charset="0"/>
                <a:cs typeface="Calibri Light" panose="020F0302020204030204" pitchFamily="34" charset="0"/>
              </a:rPr>
              <a:t> more (</a:t>
            </a:r>
            <a:r>
              <a:rPr lang="nb-NO" sz="2400" dirty="0" err="1">
                <a:latin typeface="Calibri Light" panose="020F0302020204030204" pitchFamily="34" charset="0"/>
                <a:cs typeface="Calibri Light" panose="020F0302020204030204" pitchFamily="34" charset="0"/>
              </a:rPr>
              <a:t>good</a:t>
            </a:r>
            <a:r>
              <a:rPr lang="nb-NO" sz="2400" dirty="0">
                <a:latin typeface="Calibri Light" panose="020F0302020204030204" pitchFamily="34" charset="0"/>
                <a:cs typeface="Calibri Light" panose="020F0302020204030204" pitchFamily="34" charset="0"/>
              </a:rPr>
              <a:t> for </a:t>
            </a:r>
            <a:r>
              <a:rPr lang="nb-NO" sz="2400" dirty="0" err="1">
                <a:latin typeface="Calibri Light" panose="020F0302020204030204" pitchFamily="34" charset="0"/>
                <a:cs typeface="Calibri Light" panose="020F0302020204030204" pitchFamily="34" charset="0"/>
              </a:rPr>
              <a:t>environment</a:t>
            </a:r>
            <a:r>
              <a:rPr lang="nb-NO" sz="2400" dirty="0">
                <a:latin typeface="Calibri Light" panose="020F0302020204030204" pitchFamily="34" charset="0"/>
                <a:cs typeface="Calibri Light" panose="020F0302020204030204" pitchFamily="34" charset="0"/>
              </a:rPr>
              <a:t>)</a:t>
            </a:r>
          </a:p>
          <a:p>
            <a:endParaRPr lang="nb-NO" dirty="0"/>
          </a:p>
        </p:txBody>
      </p:sp>
    </p:spTree>
    <p:extLst>
      <p:ext uri="{BB962C8B-B14F-4D97-AF65-F5344CB8AC3E}">
        <p14:creationId xmlns:p14="http://schemas.microsoft.com/office/powerpoint/2010/main" val="9559221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9" name="Footer Placeholder 6"/>
          <p:cNvSpPr>
            <a:spLocks noGrp="1"/>
          </p:cNvSpPr>
          <p:nvPr>
            <p:ph type="ftr" sz="quarter" idx="11"/>
          </p:nvPr>
        </p:nvSpPr>
        <p:spPr/>
        <p:txBody>
          <a:bodyPr/>
          <a:lstStyle/>
          <a:p>
            <a:pPr>
              <a:defRPr/>
            </a:pPr>
            <a:endParaRPr lang="nn-NO"/>
          </a:p>
          <a:p>
            <a:pPr>
              <a:defRPr/>
            </a:pPr>
            <a:endParaRPr lang="nn-NO"/>
          </a:p>
        </p:txBody>
      </p:sp>
      <p:sp>
        <p:nvSpPr>
          <p:cNvPr id="38916" name="Rectangle 2"/>
          <p:cNvSpPr>
            <a:spLocks noGrp="1" noChangeArrowheads="1"/>
          </p:cNvSpPr>
          <p:nvPr>
            <p:ph type="title"/>
          </p:nvPr>
        </p:nvSpPr>
        <p:spPr>
          <a:xfrm>
            <a:off x="401639" y="613457"/>
            <a:ext cx="7772400" cy="1143000"/>
          </a:xfrm>
        </p:spPr>
        <p:txBody>
          <a:bodyPr/>
          <a:lstStyle/>
          <a:p>
            <a:r>
              <a:rPr lang="en-US" altLang="nb-NO" dirty="0"/>
              <a:t>1. </a:t>
            </a:r>
            <a:r>
              <a:rPr lang="nb-NO" altLang="nb-NO" dirty="0"/>
              <a:t>Optimal </a:t>
            </a:r>
            <a:r>
              <a:rPr lang="nb-NO" altLang="nb-NO" dirty="0" err="1"/>
              <a:t>operation</a:t>
            </a:r>
            <a:r>
              <a:rPr lang="nb-NO" altLang="nb-NO" dirty="0"/>
              <a:t> of Sprinter</a:t>
            </a:r>
            <a:endParaRPr lang="en-US" altLang="nb-NO" dirty="0"/>
          </a:p>
        </p:txBody>
      </p:sp>
      <p:sp>
        <p:nvSpPr>
          <p:cNvPr id="1806339" name="Rectangle 3"/>
          <p:cNvSpPr>
            <a:spLocks noGrp="1" noChangeArrowheads="1"/>
          </p:cNvSpPr>
          <p:nvPr>
            <p:ph type="body" sz="half" idx="1"/>
          </p:nvPr>
        </p:nvSpPr>
        <p:spPr>
          <a:xfrm>
            <a:off x="2424113" y="1916113"/>
            <a:ext cx="7416800" cy="4114800"/>
          </a:xfrm>
        </p:spPr>
        <p:txBody>
          <a:bodyPr/>
          <a:lstStyle/>
          <a:p>
            <a:pPr lvl="1"/>
            <a:r>
              <a:rPr lang="nb-NO" altLang="nb-NO" sz="2600"/>
              <a:t>100m. J=T</a:t>
            </a:r>
          </a:p>
          <a:p>
            <a:pPr lvl="1"/>
            <a:r>
              <a:rPr lang="nb-NO" altLang="nb-NO" sz="2400">
                <a:solidFill>
                  <a:srgbClr val="FF0000"/>
                </a:solidFill>
              </a:rPr>
              <a:t>Active constraint control:</a:t>
            </a:r>
          </a:p>
          <a:p>
            <a:pPr lvl="2"/>
            <a:r>
              <a:rPr lang="nb-NO" altLang="nb-NO" sz="2000"/>
              <a:t>Maximum speed (”no thinking required”)</a:t>
            </a:r>
          </a:p>
          <a:p>
            <a:pPr lvl="2"/>
            <a:r>
              <a:rPr lang="nb-NO" altLang="nb-NO" sz="2000"/>
              <a:t>CV = power (at max)</a:t>
            </a:r>
          </a:p>
          <a:p>
            <a:pPr lvl="2"/>
            <a:endParaRPr lang="nb-NO" altLang="nb-NO" sz="2000"/>
          </a:p>
          <a:p>
            <a:pPr lvl="2"/>
            <a:endParaRPr lang="nb-NO" altLang="nb-NO" sz="2000" baseline="-25000"/>
          </a:p>
        </p:txBody>
      </p:sp>
      <p:pic>
        <p:nvPicPr>
          <p:cNvPr id="38918" name="Picture 4" descr="run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88164" y="4652964"/>
            <a:ext cx="1285875" cy="1220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9" name="Picture 5" descr="run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191626" y="4581525"/>
            <a:ext cx="1285875" cy="12207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20" name="Line 6"/>
          <p:cNvSpPr>
            <a:spLocks noChangeShapeType="1"/>
          </p:cNvSpPr>
          <p:nvPr/>
        </p:nvSpPr>
        <p:spPr bwMode="auto">
          <a:xfrm flipH="1">
            <a:off x="6167438" y="5734050"/>
            <a:ext cx="4500562" cy="0"/>
          </a:xfrm>
          <a:prstGeom prst="line">
            <a:avLst/>
          </a:prstGeom>
          <a:noFill/>
          <a:ln w="476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nb-NO"/>
          </a:p>
        </p:txBody>
      </p:sp>
      <p:pic>
        <p:nvPicPr>
          <p:cNvPr id="10" name="Picture 9">
            <a:extLst>
              <a:ext uri="{FF2B5EF4-FFF2-40B4-BE49-F238E27FC236}">
                <a16:creationId xmlns:a16="http://schemas.microsoft.com/office/drawing/2014/main" id="{5A971C2A-15E1-40E2-98AA-73DFC9B71627}"/>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76975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06339">
                                            <p:txEl>
                                              <p:pRg st="1" end="1"/>
                                            </p:txEl>
                                          </p:spTgt>
                                        </p:tgtEl>
                                        <p:attrNameLst>
                                          <p:attrName>style.visibility</p:attrName>
                                        </p:attrNameLst>
                                      </p:cBhvr>
                                      <p:to>
                                        <p:strVal val="visible"/>
                                      </p:to>
                                    </p:set>
                                    <p:animEffect transition="in" filter="blinds(horizontal)">
                                      <p:cBhvr>
                                        <p:cTn id="7" dur="500"/>
                                        <p:tgtEl>
                                          <p:spTgt spid="180633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06339">
                                            <p:txEl>
                                              <p:pRg st="2" end="2"/>
                                            </p:txEl>
                                          </p:spTgt>
                                        </p:tgtEl>
                                        <p:attrNameLst>
                                          <p:attrName>style.visibility</p:attrName>
                                        </p:attrNameLst>
                                      </p:cBhvr>
                                      <p:to>
                                        <p:strVal val="visible"/>
                                      </p:to>
                                    </p:set>
                                    <p:animEffect transition="in" filter="blinds(horizontal)">
                                      <p:cBhvr>
                                        <p:cTn id="10" dur="500"/>
                                        <p:tgtEl>
                                          <p:spTgt spid="180633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06339">
                                            <p:txEl>
                                              <p:pRg st="3" end="3"/>
                                            </p:txEl>
                                          </p:spTgt>
                                        </p:tgtEl>
                                        <p:attrNameLst>
                                          <p:attrName>style.visibility</p:attrName>
                                        </p:attrNameLst>
                                      </p:cBhvr>
                                      <p:to>
                                        <p:strVal val="visible"/>
                                      </p:to>
                                    </p:set>
                                    <p:animEffect transition="in" filter="blinds(horizontal)">
                                      <p:cBhvr>
                                        <p:cTn id="13" dur="500"/>
                                        <p:tgtEl>
                                          <p:spTgt spid="1806339">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06339">
                                            <p:txEl>
                                              <p:pRg st="1" end="1"/>
                                            </p:txEl>
                                          </p:spTgt>
                                        </p:tgtEl>
                                        <p:attrNameLst>
                                          <p:attrName>style.visibility</p:attrName>
                                        </p:attrNameLst>
                                      </p:cBhvr>
                                      <p:to>
                                        <p:strVal val="visible"/>
                                      </p:to>
                                    </p:set>
                                    <p:animEffect transition="in" filter="blinds(horizontal)">
                                      <p:cBhvr>
                                        <p:cTn id="16" dur="500"/>
                                        <p:tgtEl>
                                          <p:spTgt spid="1806339">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806339">
                                            <p:txEl>
                                              <p:pRg st="2" end="2"/>
                                            </p:txEl>
                                          </p:spTgt>
                                        </p:tgtEl>
                                        <p:attrNameLst>
                                          <p:attrName>style.visibility</p:attrName>
                                        </p:attrNameLst>
                                      </p:cBhvr>
                                      <p:to>
                                        <p:strVal val="visible"/>
                                      </p:to>
                                    </p:set>
                                    <p:animEffect transition="in" filter="blinds(horizontal)">
                                      <p:cBhvr>
                                        <p:cTn id="19" dur="500"/>
                                        <p:tgtEl>
                                          <p:spTgt spid="1806339">
                                            <p:txEl>
                                              <p:pRg st="2" end="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806339">
                                            <p:txEl>
                                              <p:pRg st="3" end="3"/>
                                            </p:txEl>
                                          </p:spTgt>
                                        </p:tgtEl>
                                        <p:attrNameLst>
                                          <p:attrName>style.visibility</p:attrName>
                                        </p:attrNameLst>
                                      </p:cBhvr>
                                      <p:to>
                                        <p:strVal val="visible"/>
                                      </p:to>
                                    </p:set>
                                    <p:animEffect transition="in" filter="blinds(horizontal)">
                                      <p:cBhvr>
                                        <p:cTn id="22" dur="500"/>
                                        <p:tgtEl>
                                          <p:spTgt spid="1806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9" name="Footer Placeholder 6"/>
          <p:cNvSpPr>
            <a:spLocks noGrp="1"/>
          </p:cNvSpPr>
          <p:nvPr>
            <p:ph type="ftr" sz="quarter" idx="11"/>
          </p:nvPr>
        </p:nvSpPr>
        <p:spPr/>
        <p:txBody>
          <a:bodyPr/>
          <a:lstStyle/>
          <a:p>
            <a:pPr>
              <a:defRPr/>
            </a:pPr>
            <a:endParaRPr lang="nn-NO"/>
          </a:p>
          <a:p>
            <a:pPr>
              <a:defRPr/>
            </a:pPr>
            <a:endParaRPr lang="nn-NO"/>
          </a:p>
        </p:txBody>
      </p:sp>
      <p:sp>
        <p:nvSpPr>
          <p:cNvPr id="14340" name="Rectangle 2"/>
          <p:cNvSpPr>
            <a:spLocks noGrp="1" noChangeArrowheads="1"/>
          </p:cNvSpPr>
          <p:nvPr>
            <p:ph type="body" sz="half" idx="1"/>
          </p:nvPr>
        </p:nvSpPr>
        <p:spPr>
          <a:xfrm>
            <a:off x="2424113" y="1916113"/>
            <a:ext cx="7416800" cy="4114800"/>
          </a:xfrm>
        </p:spPr>
        <p:txBody>
          <a:bodyPr/>
          <a:lstStyle/>
          <a:p>
            <a:pPr marL="742950" lvl="2" indent="-342900"/>
            <a:r>
              <a:rPr lang="nb-NO" altLang="nb-NO" sz="2200"/>
              <a:t>40 km. J=T</a:t>
            </a:r>
          </a:p>
          <a:p>
            <a:pPr marL="742950" lvl="2" indent="-342900"/>
            <a:r>
              <a:rPr lang="nb-NO" altLang="nb-NO" sz="2200"/>
              <a:t>What should we control? CV=?</a:t>
            </a:r>
          </a:p>
          <a:p>
            <a:pPr marL="742950" lvl="2" indent="-342900"/>
            <a:r>
              <a:rPr lang="nb-NO" altLang="nb-NO" sz="2200">
                <a:solidFill>
                  <a:srgbClr val="FF0000"/>
                </a:solidFill>
              </a:rPr>
              <a:t>Unconstrained optimum</a:t>
            </a:r>
          </a:p>
          <a:p>
            <a:pPr marL="742950" lvl="2" indent="-342900"/>
            <a:endParaRPr lang="nb-NO" altLang="nb-NO" sz="2200"/>
          </a:p>
          <a:p>
            <a:endParaRPr lang="nb-NO" altLang="nb-NO" sz="2800"/>
          </a:p>
        </p:txBody>
      </p:sp>
      <p:pic>
        <p:nvPicPr>
          <p:cNvPr id="40965" name="Picture 3" descr="run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88164" y="4652964"/>
            <a:ext cx="1285875" cy="1220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6" name="Picture 4" descr="run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191626" y="4581525"/>
            <a:ext cx="1285875" cy="12207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7" name="Freeform 5"/>
          <p:cNvSpPr>
            <a:spLocks/>
          </p:cNvSpPr>
          <p:nvPr/>
        </p:nvSpPr>
        <p:spPr bwMode="auto">
          <a:xfrm>
            <a:off x="6122989" y="5500689"/>
            <a:ext cx="4378325" cy="788987"/>
          </a:xfrm>
          <a:custGeom>
            <a:avLst/>
            <a:gdLst>
              <a:gd name="T0" fmla="*/ 0 w 2758"/>
              <a:gd name="T1" fmla="*/ 2147483646 h 497"/>
              <a:gd name="T2" fmla="*/ 2147483646 w 2758"/>
              <a:gd name="T3" fmla="*/ 2147483646 h 497"/>
              <a:gd name="T4" fmla="*/ 2147483646 w 2758"/>
              <a:gd name="T5" fmla="*/ 2147483646 h 497"/>
              <a:gd name="T6" fmla="*/ 2147483646 w 2758"/>
              <a:gd name="T7" fmla="*/ 2147483646 h 497"/>
              <a:gd name="T8" fmla="*/ 2147483646 w 2758"/>
              <a:gd name="T9" fmla="*/ 2147483646 h 497"/>
              <a:gd name="T10" fmla="*/ 2147483646 w 2758"/>
              <a:gd name="T11" fmla="*/ 2147483646 h 497"/>
              <a:gd name="T12" fmla="*/ 2147483646 w 2758"/>
              <a:gd name="T13" fmla="*/ 2147483646 h 497"/>
              <a:gd name="T14" fmla="*/ 2147483646 w 2758"/>
              <a:gd name="T15" fmla="*/ 2147483646 h 497"/>
              <a:gd name="T16" fmla="*/ 2147483646 w 2758"/>
              <a:gd name="T17" fmla="*/ 2147483646 h 497"/>
              <a:gd name="T18" fmla="*/ 2147483646 w 2758"/>
              <a:gd name="T19" fmla="*/ 0 h 497"/>
              <a:gd name="T20" fmla="*/ 2147483646 w 2758"/>
              <a:gd name="T21" fmla="*/ 2147483646 h 497"/>
              <a:gd name="T22" fmla="*/ 2147483646 w 2758"/>
              <a:gd name="T23" fmla="*/ 2147483646 h 497"/>
              <a:gd name="T24" fmla="*/ 2147483646 w 2758"/>
              <a:gd name="T25" fmla="*/ 2147483646 h 497"/>
              <a:gd name="T26" fmla="*/ 2147483646 w 2758"/>
              <a:gd name="T27" fmla="*/ 2147483646 h 497"/>
              <a:gd name="T28" fmla="*/ 2147483646 w 2758"/>
              <a:gd name="T29" fmla="*/ 2147483646 h 497"/>
              <a:gd name="T30" fmla="*/ 2147483646 w 2758"/>
              <a:gd name="T31" fmla="*/ 2147483646 h 497"/>
              <a:gd name="T32" fmla="*/ 2147483646 w 2758"/>
              <a:gd name="T33" fmla="*/ 2147483646 h 4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58" h="497">
                <a:moveTo>
                  <a:pt x="0" y="497"/>
                </a:moveTo>
                <a:cubicBezTo>
                  <a:pt x="1" y="492"/>
                  <a:pt x="13" y="444"/>
                  <a:pt x="18" y="436"/>
                </a:cubicBezTo>
                <a:cubicBezTo>
                  <a:pt x="25" y="426"/>
                  <a:pt x="36" y="420"/>
                  <a:pt x="44" y="410"/>
                </a:cubicBezTo>
                <a:cubicBezTo>
                  <a:pt x="84" y="359"/>
                  <a:pt x="127" y="282"/>
                  <a:pt x="192" y="262"/>
                </a:cubicBezTo>
                <a:cubicBezTo>
                  <a:pt x="239" y="215"/>
                  <a:pt x="323" y="217"/>
                  <a:pt x="384" y="209"/>
                </a:cubicBezTo>
                <a:cubicBezTo>
                  <a:pt x="553" y="213"/>
                  <a:pt x="755" y="230"/>
                  <a:pt x="934" y="209"/>
                </a:cubicBezTo>
                <a:cubicBezTo>
                  <a:pt x="1057" y="194"/>
                  <a:pt x="1166" y="143"/>
                  <a:pt x="1283" y="113"/>
                </a:cubicBezTo>
                <a:cubicBezTo>
                  <a:pt x="1292" y="107"/>
                  <a:pt x="1300" y="100"/>
                  <a:pt x="1310" y="96"/>
                </a:cubicBezTo>
                <a:cubicBezTo>
                  <a:pt x="1327" y="89"/>
                  <a:pt x="1362" y="78"/>
                  <a:pt x="1362" y="78"/>
                </a:cubicBezTo>
                <a:cubicBezTo>
                  <a:pt x="1411" y="29"/>
                  <a:pt x="1495" y="12"/>
                  <a:pt x="1563" y="0"/>
                </a:cubicBezTo>
                <a:cubicBezTo>
                  <a:pt x="1589" y="3"/>
                  <a:pt x="1615" y="3"/>
                  <a:pt x="1641" y="8"/>
                </a:cubicBezTo>
                <a:cubicBezTo>
                  <a:pt x="1730" y="26"/>
                  <a:pt x="1664" y="18"/>
                  <a:pt x="1720" y="43"/>
                </a:cubicBezTo>
                <a:cubicBezTo>
                  <a:pt x="1776" y="68"/>
                  <a:pt x="1836" y="86"/>
                  <a:pt x="1894" y="104"/>
                </a:cubicBezTo>
                <a:cubicBezTo>
                  <a:pt x="1934" y="144"/>
                  <a:pt x="1996" y="162"/>
                  <a:pt x="2051" y="174"/>
                </a:cubicBezTo>
                <a:cubicBezTo>
                  <a:pt x="2130" y="171"/>
                  <a:pt x="2208" y="171"/>
                  <a:pt x="2287" y="166"/>
                </a:cubicBezTo>
                <a:cubicBezTo>
                  <a:pt x="2328" y="163"/>
                  <a:pt x="2369" y="139"/>
                  <a:pt x="2409" y="131"/>
                </a:cubicBezTo>
                <a:cubicBezTo>
                  <a:pt x="2524" y="108"/>
                  <a:pt x="2641" y="96"/>
                  <a:pt x="2758" y="96"/>
                </a:cubicBezTo>
              </a:path>
            </a:pathLst>
          </a:custGeom>
          <a:noFill/>
          <a:ln w="349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0969" name="Rectangle 2"/>
          <p:cNvSpPr>
            <a:spLocks noGrp="1" noChangeArrowheads="1"/>
          </p:cNvSpPr>
          <p:nvPr>
            <p:ph type="title"/>
          </p:nvPr>
        </p:nvSpPr>
        <p:spPr>
          <a:xfrm>
            <a:off x="422176" y="558841"/>
            <a:ext cx="8971395" cy="1143000"/>
          </a:xfrm>
        </p:spPr>
        <p:txBody>
          <a:bodyPr>
            <a:normAutofit fontScale="90000"/>
          </a:bodyPr>
          <a:lstStyle/>
          <a:p>
            <a:r>
              <a:rPr lang="en-US" altLang="nb-NO" dirty="0"/>
              <a:t>2. </a:t>
            </a:r>
            <a:r>
              <a:rPr lang="nb-NO" altLang="nb-NO" dirty="0"/>
              <a:t>Optimal </a:t>
            </a:r>
            <a:r>
              <a:rPr lang="nb-NO" altLang="nb-NO" dirty="0" err="1"/>
              <a:t>operation</a:t>
            </a:r>
            <a:r>
              <a:rPr lang="nb-NO" altLang="nb-NO" dirty="0"/>
              <a:t> of Marathon runner</a:t>
            </a:r>
            <a:endParaRPr lang="en-US" altLang="nb-NO" dirty="0"/>
          </a:p>
        </p:txBody>
      </p:sp>
      <p:grpSp>
        <p:nvGrpSpPr>
          <p:cNvPr id="14" name="Group 13"/>
          <p:cNvGrpSpPr>
            <a:grpSpLocks/>
          </p:cNvGrpSpPr>
          <p:nvPr/>
        </p:nvGrpSpPr>
        <p:grpSpPr bwMode="auto">
          <a:xfrm>
            <a:off x="3281364" y="3500438"/>
            <a:ext cx="2662237" cy="1547812"/>
            <a:chOff x="1557157" y="4403725"/>
            <a:chExt cx="4463188" cy="2314373"/>
          </a:xfrm>
        </p:grpSpPr>
        <p:sp>
          <p:nvSpPr>
            <p:cNvPr id="40971" name="Line 9"/>
            <p:cNvSpPr>
              <a:spLocks noChangeShapeType="1"/>
            </p:cNvSpPr>
            <p:nvPr/>
          </p:nvSpPr>
          <p:spPr bwMode="auto">
            <a:xfrm flipV="1">
              <a:off x="2668588" y="4403725"/>
              <a:ext cx="1587" cy="1741488"/>
            </a:xfrm>
            <a:prstGeom prst="line">
              <a:avLst/>
            </a:prstGeom>
            <a:noFill/>
            <a:ln w="28575">
              <a:solidFill>
                <a:srgbClr val="FF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0972" name="Line 10"/>
            <p:cNvSpPr>
              <a:spLocks noChangeShapeType="1"/>
            </p:cNvSpPr>
            <p:nvPr/>
          </p:nvSpPr>
          <p:spPr bwMode="auto">
            <a:xfrm flipV="1">
              <a:off x="2668588" y="6142038"/>
              <a:ext cx="2600325" cy="3175"/>
            </a:xfrm>
            <a:prstGeom prst="line">
              <a:avLst/>
            </a:prstGeom>
            <a:noFill/>
            <a:ln w="28575">
              <a:solidFill>
                <a:srgbClr val="FF0000"/>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0973" name="Text Box 11"/>
            <p:cNvSpPr txBox="1">
              <a:spLocks noChangeArrowheads="1"/>
            </p:cNvSpPr>
            <p:nvPr/>
          </p:nvSpPr>
          <p:spPr bwMode="auto">
            <a:xfrm>
              <a:off x="4283969" y="6142037"/>
              <a:ext cx="1736376" cy="4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1400">
                  <a:solidFill>
                    <a:srgbClr val="FF0000"/>
                  </a:solidFill>
                  <a:latin typeface="Times New Roman" panose="02020603050405020304" pitchFamily="18" charset="0"/>
                </a:rPr>
                <a:t>u=power</a:t>
              </a:r>
              <a:endParaRPr lang="en-GB" altLang="nb-NO" sz="1400" baseline="-25000">
                <a:solidFill>
                  <a:srgbClr val="FF0000"/>
                </a:solidFill>
                <a:latin typeface="Times New Roman" panose="02020603050405020304" pitchFamily="18" charset="0"/>
              </a:endParaRPr>
            </a:p>
          </p:txBody>
        </p:sp>
        <p:sp>
          <p:nvSpPr>
            <p:cNvPr id="40974" name="Text Box 12"/>
            <p:cNvSpPr txBox="1">
              <a:spLocks noChangeArrowheads="1"/>
            </p:cNvSpPr>
            <p:nvPr/>
          </p:nvSpPr>
          <p:spPr bwMode="auto">
            <a:xfrm>
              <a:off x="1557157" y="4480783"/>
              <a:ext cx="1346201" cy="55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1800" i="1">
                  <a:solidFill>
                    <a:srgbClr val="FF0000"/>
                  </a:solidFill>
                  <a:latin typeface="Times New Roman" panose="02020603050405020304" pitchFamily="18" charset="0"/>
                </a:rPr>
                <a:t>J=T</a:t>
              </a:r>
              <a:endParaRPr lang="en-GB" altLang="nb-NO" sz="1800" i="1" baseline="-25000">
                <a:solidFill>
                  <a:srgbClr val="FF0000"/>
                </a:solidFill>
                <a:latin typeface="Times New Roman" panose="02020603050405020304" pitchFamily="18" charset="0"/>
              </a:endParaRPr>
            </a:p>
          </p:txBody>
        </p:sp>
        <p:grpSp>
          <p:nvGrpSpPr>
            <p:cNvPr id="40975" name="Group 13"/>
            <p:cNvGrpSpPr>
              <a:grpSpLocks/>
            </p:cNvGrpSpPr>
            <p:nvPr/>
          </p:nvGrpSpPr>
          <p:grpSpPr bwMode="auto">
            <a:xfrm>
              <a:off x="2949575" y="4498975"/>
              <a:ext cx="2051050" cy="1217613"/>
              <a:chOff x="2448" y="864"/>
              <a:chExt cx="1248" cy="1056"/>
            </a:xfrm>
          </p:grpSpPr>
          <p:sp>
            <p:nvSpPr>
              <p:cNvPr id="40978" name="Arc 14"/>
              <p:cNvSpPr>
                <a:spLocks/>
              </p:cNvSpPr>
              <p:nvPr/>
            </p:nvSpPr>
            <p:spPr bwMode="auto">
              <a:xfrm flipV="1">
                <a:off x="3072"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0979" name="Arc 15"/>
              <p:cNvSpPr>
                <a:spLocks/>
              </p:cNvSpPr>
              <p:nvPr/>
            </p:nvSpPr>
            <p:spPr bwMode="auto">
              <a:xfrm flipH="1" flipV="1">
                <a:off x="2448"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grpSp>
        <p:sp>
          <p:nvSpPr>
            <p:cNvPr id="40976" name="Text Box 16"/>
            <p:cNvSpPr txBox="1">
              <a:spLocks noChangeArrowheads="1"/>
            </p:cNvSpPr>
            <p:nvPr/>
          </p:nvSpPr>
          <p:spPr bwMode="auto">
            <a:xfrm>
              <a:off x="3630613" y="6165849"/>
              <a:ext cx="881628" cy="55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solidFill>
                    <a:srgbClr val="FF0000"/>
                  </a:solidFill>
                  <a:latin typeface="Arial" panose="020B0604020202020204" pitchFamily="34" charset="0"/>
                </a:rPr>
                <a:t>u</a:t>
              </a:r>
              <a:r>
                <a:rPr lang="nb-NO" altLang="nb-NO" sz="1800" baseline="-25000">
                  <a:solidFill>
                    <a:srgbClr val="FF0000"/>
                  </a:solidFill>
                  <a:latin typeface="Arial" panose="020B0604020202020204" pitchFamily="34" charset="0"/>
                </a:rPr>
                <a:t>opt</a:t>
              </a:r>
              <a:endParaRPr lang="en-US" altLang="nb-NO" sz="1800" baseline="-25000">
                <a:solidFill>
                  <a:srgbClr val="FF0000"/>
                </a:solidFill>
                <a:latin typeface="Arial" panose="020B0604020202020204" pitchFamily="34" charset="0"/>
              </a:endParaRPr>
            </a:p>
          </p:txBody>
        </p:sp>
        <p:sp>
          <p:nvSpPr>
            <p:cNvPr id="40977" name="Line 18"/>
            <p:cNvSpPr>
              <a:spLocks noChangeShapeType="1"/>
            </p:cNvSpPr>
            <p:nvPr/>
          </p:nvSpPr>
          <p:spPr bwMode="auto">
            <a:xfrm>
              <a:off x="3924300" y="5734050"/>
              <a:ext cx="0" cy="4318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pic>
        <p:nvPicPr>
          <p:cNvPr id="19" name="Picture 18">
            <a:extLst>
              <a:ext uri="{FF2B5EF4-FFF2-40B4-BE49-F238E27FC236}">
                <a16:creationId xmlns:a16="http://schemas.microsoft.com/office/drawing/2014/main" id="{87182C3B-692F-46C5-8F27-9A988D4B4B6E}"/>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93825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9" name="Footer Placeholder 6"/>
          <p:cNvSpPr>
            <a:spLocks noGrp="1"/>
          </p:cNvSpPr>
          <p:nvPr>
            <p:ph type="ftr" sz="quarter" idx="11"/>
          </p:nvPr>
        </p:nvSpPr>
        <p:spPr/>
        <p:txBody>
          <a:bodyPr/>
          <a:lstStyle/>
          <a:p>
            <a:pPr>
              <a:defRPr/>
            </a:pPr>
            <a:endParaRPr lang="nn-NO"/>
          </a:p>
          <a:p>
            <a:pPr>
              <a:defRPr/>
            </a:pPr>
            <a:endParaRPr lang="nn-NO"/>
          </a:p>
        </p:txBody>
      </p:sp>
      <p:sp>
        <p:nvSpPr>
          <p:cNvPr id="1814530" name="Rectangle 2"/>
          <p:cNvSpPr>
            <a:spLocks noGrp="1" noChangeArrowheads="1"/>
          </p:cNvSpPr>
          <p:nvPr>
            <p:ph type="body" sz="half" idx="1"/>
          </p:nvPr>
        </p:nvSpPr>
        <p:spPr>
          <a:xfrm>
            <a:off x="2424113" y="1916113"/>
            <a:ext cx="7416800" cy="4114800"/>
          </a:xfrm>
        </p:spPr>
        <p:txBody>
          <a:bodyPr/>
          <a:lstStyle/>
          <a:p>
            <a:r>
              <a:rPr lang="nb-NO" altLang="nb-NO" sz="2800" dirty="0" err="1"/>
              <a:t>Any</a:t>
            </a:r>
            <a:r>
              <a:rPr lang="nb-NO" altLang="nb-NO" sz="2800" dirty="0"/>
              <a:t> </a:t>
            </a:r>
            <a:r>
              <a:rPr lang="nb-NO" altLang="nb-NO" sz="2800" dirty="0" err="1">
                <a:solidFill>
                  <a:srgbClr val="FF0000"/>
                </a:solidFill>
              </a:rPr>
              <a:t>self-optimizing</a:t>
            </a:r>
            <a:r>
              <a:rPr lang="nb-NO" altLang="nb-NO" sz="2800" dirty="0">
                <a:solidFill>
                  <a:srgbClr val="FF0000"/>
                </a:solidFill>
              </a:rPr>
              <a:t> variable </a:t>
            </a:r>
            <a:r>
              <a:rPr lang="nb-NO" altLang="nb-NO" sz="2800" dirty="0"/>
              <a:t>(to control at </a:t>
            </a:r>
            <a:r>
              <a:rPr lang="nb-NO" altLang="nb-NO" sz="2800" dirty="0" err="1"/>
              <a:t>constant</a:t>
            </a:r>
            <a:r>
              <a:rPr lang="nb-NO" altLang="nb-NO" sz="2800" dirty="0"/>
              <a:t> setpoint)?</a:t>
            </a:r>
          </a:p>
          <a:p>
            <a:pPr lvl="2"/>
            <a:r>
              <a:rPr lang="nb-NO" altLang="nb-NO" sz="2000" dirty="0"/>
              <a:t>c</a:t>
            </a:r>
            <a:r>
              <a:rPr lang="nb-NO" altLang="nb-NO" sz="2000" baseline="-25000" dirty="0"/>
              <a:t>1 </a:t>
            </a:r>
            <a:r>
              <a:rPr lang="nb-NO" altLang="nb-NO" sz="2000" dirty="0"/>
              <a:t>= </a:t>
            </a:r>
            <a:r>
              <a:rPr lang="nb-NO" altLang="nb-NO" sz="2000" dirty="0" err="1"/>
              <a:t>distance</a:t>
            </a:r>
            <a:r>
              <a:rPr lang="nb-NO" altLang="nb-NO" sz="2000" dirty="0"/>
              <a:t> to leader of race</a:t>
            </a:r>
          </a:p>
          <a:p>
            <a:pPr lvl="2"/>
            <a:r>
              <a:rPr lang="nb-NO" altLang="nb-NO" sz="2000" dirty="0"/>
              <a:t>c</a:t>
            </a:r>
            <a:r>
              <a:rPr lang="nb-NO" altLang="nb-NO" sz="2000" baseline="-25000" dirty="0"/>
              <a:t>2 </a:t>
            </a:r>
            <a:r>
              <a:rPr lang="nb-NO" altLang="nb-NO" sz="2000" dirty="0"/>
              <a:t>= speed</a:t>
            </a:r>
          </a:p>
          <a:p>
            <a:pPr lvl="2"/>
            <a:r>
              <a:rPr lang="nb-NO" altLang="nb-NO" sz="2000" b="1" dirty="0">
                <a:solidFill>
                  <a:srgbClr val="FF0000"/>
                </a:solidFill>
              </a:rPr>
              <a:t>c</a:t>
            </a:r>
            <a:r>
              <a:rPr lang="nb-NO" altLang="nb-NO" sz="2000" b="1" baseline="-25000" dirty="0">
                <a:solidFill>
                  <a:srgbClr val="FF0000"/>
                </a:solidFill>
              </a:rPr>
              <a:t>3 </a:t>
            </a:r>
            <a:r>
              <a:rPr lang="nb-NO" altLang="nb-NO" sz="2000" b="1" dirty="0">
                <a:solidFill>
                  <a:srgbClr val="FF0000"/>
                </a:solidFill>
              </a:rPr>
              <a:t>= </a:t>
            </a:r>
            <a:r>
              <a:rPr lang="nb-NO" altLang="nb-NO" sz="2000" b="1" dirty="0" err="1">
                <a:solidFill>
                  <a:srgbClr val="FF0000"/>
                </a:solidFill>
              </a:rPr>
              <a:t>heart</a:t>
            </a:r>
            <a:r>
              <a:rPr lang="nb-NO" altLang="nb-NO" sz="2000" b="1" dirty="0">
                <a:solidFill>
                  <a:srgbClr val="FF0000"/>
                </a:solidFill>
              </a:rPr>
              <a:t> rate</a:t>
            </a:r>
          </a:p>
          <a:p>
            <a:pPr lvl="2"/>
            <a:r>
              <a:rPr lang="nb-NO" altLang="nb-NO" sz="2000" dirty="0"/>
              <a:t>c</a:t>
            </a:r>
            <a:r>
              <a:rPr lang="nb-NO" altLang="nb-NO" sz="2000" baseline="-25000" dirty="0"/>
              <a:t>4</a:t>
            </a:r>
            <a:r>
              <a:rPr lang="nb-NO" altLang="nb-NO" sz="2000" dirty="0"/>
              <a:t> = </a:t>
            </a:r>
            <a:r>
              <a:rPr lang="nb-NO" altLang="nb-NO" sz="2000" dirty="0" err="1"/>
              <a:t>level</a:t>
            </a:r>
            <a:r>
              <a:rPr lang="nb-NO" altLang="nb-NO" sz="2000" dirty="0"/>
              <a:t> of </a:t>
            </a:r>
            <a:r>
              <a:rPr lang="nb-NO" altLang="nb-NO" sz="2000" dirty="0" err="1"/>
              <a:t>lactate</a:t>
            </a:r>
            <a:r>
              <a:rPr lang="nb-NO" altLang="nb-NO" sz="2000" dirty="0"/>
              <a:t> in </a:t>
            </a:r>
            <a:r>
              <a:rPr lang="nb-NO" altLang="nb-NO" sz="2000" dirty="0" err="1"/>
              <a:t>muscles</a:t>
            </a:r>
            <a:endParaRPr lang="nb-NO" altLang="nb-NO" sz="2000" dirty="0"/>
          </a:p>
          <a:p>
            <a:pPr lvl="2"/>
            <a:endParaRPr lang="nb-NO" altLang="nb-NO" sz="2000" baseline="-25000" dirty="0"/>
          </a:p>
        </p:txBody>
      </p:sp>
      <p:pic>
        <p:nvPicPr>
          <p:cNvPr id="43013" name="Picture 3" descr="run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888164" y="4652964"/>
            <a:ext cx="1285875" cy="12207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4" name="Picture 4" descr="run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191626" y="4581525"/>
            <a:ext cx="1285875" cy="12207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5" name="Freeform 5"/>
          <p:cNvSpPr>
            <a:spLocks/>
          </p:cNvSpPr>
          <p:nvPr/>
        </p:nvSpPr>
        <p:spPr bwMode="auto">
          <a:xfrm>
            <a:off x="6122989" y="5500689"/>
            <a:ext cx="4378325" cy="788987"/>
          </a:xfrm>
          <a:custGeom>
            <a:avLst/>
            <a:gdLst>
              <a:gd name="T0" fmla="*/ 0 w 2758"/>
              <a:gd name="T1" fmla="*/ 2147483646 h 497"/>
              <a:gd name="T2" fmla="*/ 2147483646 w 2758"/>
              <a:gd name="T3" fmla="*/ 2147483646 h 497"/>
              <a:gd name="T4" fmla="*/ 2147483646 w 2758"/>
              <a:gd name="T5" fmla="*/ 2147483646 h 497"/>
              <a:gd name="T6" fmla="*/ 2147483646 w 2758"/>
              <a:gd name="T7" fmla="*/ 2147483646 h 497"/>
              <a:gd name="T8" fmla="*/ 2147483646 w 2758"/>
              <a:gd name="T9" fmla="*/ 2147483646 h 497"/>
              <a:gd name="T10" fmla="*/ 2147483646 w 2758"/>
              <a:gd name="T11" fmla="*/ 2147483646 h 497"/>
              <a:gd name="T12" fmla="*/ 2147483646 w 2758"/>
              <a:gd name="T13" fmla="*/ 2147483646 h 497"/>
              <a:gd name="T14" fmla="*/ 2147483646 w 2758"/>
              <a:gd name="T15" fmla="*/ 2147483646 h 497"/>
              <a:gd name="T16" fmla="*/ 2147483646 w 2758"/>
              <a:gd name="T17" fmla="*/ 2147483646 h 497"/>
              <a:gd name="T18" fmla="*/ 2147483646 w 2758"/>
              <a:gd name="T19" fmla="*/ 0 h 497"/>
              <a:gd name="T20" fmla="*/ 2147483646 w 2758"/>
              <a:gd name="T21" fmla="*/ 2147483646 h 497"/>
              <a:gd name="T22" fmla="*/ 2147483646 w 2758"/>
              <a:gd name="T23" fmla="*/ 2147483646 h 497"/>
              <a:gd name="T24" fmla="*/ 2147483646 w 2758"/>
              <a:gd name="T25" fmla="*/ 2147483646 h 497"/>
              <a:gd name="T26" fmla="*/ 2147483646 w 2758"/>
              <a:gd name="T27" fmla="*/ 2147483646 h 497"/>
              <a:gd name="T28" fmla="*/ 2147483646 w 2758"/>
              <a:gd name="T29" fmla="*/ 2147483646 h 497"/>
              <a:gd name="T30" fmla="*/ 2147483646 w 2758"/>
              <a:gd name="T31" fmla="*/ 2147483646 h 497"/>
              <a:gd name="T32" fmla="*/ 2147483646 w 2758"/>
              <a:gd name="T33" fmla="*/ 2147483646 h 4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58" h="497">
                <a:moveTo>
                  <a:pt x="0" y="497"/>
                </a:moveTo>
                <a:cubicBezTo>
                  <a:pt x="1" y="492"/>
                  <a:pt x="13" y="444"/>
                  <a:pt x="18" y="436"/>
                </a:cubicBezTo>
                <a:cubicBezTo>
                  <a:pt x="25" y="426"/>
                  <a:pt x="36" y="420"/>
                  <a:pt x="44" y="410"/>
                </a:cubicBezTo>
                <a:cubicBezTo>
                  <a:pt x="84" y="359"/>
                  <a:pt x="127" y="282"/>
                  <a:pt x="192" y="262"/>
                </a:cubicBezTo>
                <a:cubicBezTo>
                  <a:pt x="239" y="215"/>
                  <a:pt x="323" y="217"/>
                  <a:pt x="384" y="209"/>
                </a:cubicBezTo>
                <a:cubicBezTo>
                  <a:pt x="553" y="213"/>
                  <a:pt x="755" y="230"/>
                  <a:pt x="934" y="209"/>
                </a:cubicBezTo>
                <a:cubicBezTo>
                  <a:pt x="1057" y="194"/>
                  <a:pt x="1166" y="143"/>
                  <a:pt x="1283" y="113"/>
                </a:cubicBezTo>
                <a:cubicBezTo>
                  <a:pt x="1292" y="107"/>
                  <a:pt x="1300" y="100"/>
                  <a:pt x="1310" y="96"/>
                </a:cubicBezTo>
                <a:cubicBezTo>
                  <a:pt x="1327" y="89"/>
                  <a:pt x="1362" y="78"/>
                  <a:pt x="1362" y="78"/>
                </a:cubicBezTo>
                <a:cubicBezTo>
                  <a:pt x="1411" y="29"/>
                  <a:pt x="1495" y="12"/>
                  <a:pt x="1563" y="0"/>
                </a:cubicBezTo>
                <a:cubicBezTo>
                  <a:pt x="1589" y="3"/>
                  <a:pt x="1615" y="3"/>
                  <a:pt x="1641" y="8"/>
                </a:cubicBezTo>
                <a:cubicBezTo>
                  <a:pt x="1730" y="26"/>
                  <a:pt x="1664" y="18"/>
                  <a:pt x="1720" y="43"/>
                </a:cubicBezTo>
                <a:cubicBezTo>
                  <a:pt x="1776" y="68"/>
                  <a:pt x="1836" y="86"/>
                  <a:pt x="1894" y="104"/>
                </a:cubicBezTo>
                <a:cubicBezTo>
                  <a:pt x="1934" y="144"/>
                  <a:pt x="1996" y="162"/>
                  <a:pt x="2051" y="174"/>
                </a:cubicBezTo>
                <a:cubicBezTo>
                  <a:pt x="2130" y="171"/>
                  <a:pt x="2208" y="171"/>
                  <a:pt x="2287" y="166"/>
                </a:cubicBezTo>
                <a:cubicBezTo>
                  <a:pt x="2328" y="163"/>
                  <a:pt x="2369" y="139"/>
                  <a:pt x="2409" y="131"/>
                </a:cubicBezTo>
                <a:cubicBezTo>
                  <a:pt x="2524" y="108"/>
                  <a:pt x="2641" y="96"/>
                  <a:pt x="2758" y="96"/>
                </a:cubicBezTo>
              </a:path>
            </a:pathLst>
          </a:custGeom>
          <a:noFill/>
          <a:ln w="349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0" name="Rectangle 7"/>
          <p:cNvSpPr txBox="1">
            <a:spLocks noChangeArrowheads="1"/>
          </p:cNvSpPr>
          <p:nvPr/>
        </p:nvSpPr>
        <p:spPr bwMode="auto">
          <a:xfrm>
            <a:off x="539751" y="7042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pitchFamily="18" charset="0"/>
              </a:defRPr>
            </a:lvl2pPr>
            <a:lvl3pPr algn="l" rtl="0" eaLnBrk="0" fontAlgn="base" hangingPunct="0">
              <a:spcBef>
                <a:spcPct val="0"/>
              </a:spcBef>
              <a:spcAft>
                <a:spcPct val="0"/>
              </a:spcAft>
              <a:defRPr sz="3600">
                <a:solidFill>
                  <a:schemeClr val="tx2"/>
                </a:solidFill>
                <a:latin typeface="Times" pitchFamily="18" charset="0"/>
              </a:defRPr>
            </a:lvl3pPr>
            <a:lvl4pPr algn="l" rtl="0" eaLnBrk="0" fontAlgn="base" hangingPunct="0">
              <a:spcBef>
                <a:spcPct val="0"/>
              </a:spcBef>
              <a:spcAft>
                <a:spcPct val="0"/>
              </a:spcAft>
              <a:defRPr sz="3600">
                <a:solidFill>
                  <a:schemeClr val="tx2"/>
                </a:solidFill>
                <a:latin typeface="Times" pitchFamily="18" charset="0"/>
              </a:defRPr>
            </a:lvl4pPr>
            <a:lvl5pPr algn="l" rtl="0" eaLnBrk="0" fontAlgn="base" hangingPunct="0">
              <a:spcBef>
                <a:spcPct val="0"/>
              </a:spcBef>
              <a:spcAft>
                <a:spcPct val="0"/>
              </a:spcAft>
              <a:defRPr sz="3600">
                <a:solidFill>
                  <a:schemeClr val="tx2"/>
                </a:solidFill>
                <a:latin typeface="Times" pitchFamily="18" charset="0"/>
              </a:defRPr>
            </a:lvl5pPr>
            <a:lvl6pPr marL="457200" algn="l" rtl="0" eaLnBrk="0" fontAlgn="base" hangingPunct="0">
              <a:spcBef>
                <a:spcPct val="0"/>
              </a:spcBef>
              <a:spcAft>
                <a:spcPct val="0"/>
              </a:spcAft>
              <a:defRPr sz="3600">
                <a:solidFill>
                  <a:schemeClr val="tx2"/>
                </a:solidFill>
                <a:latin typeface="Times" pitchFamily="18" charset="0"/>
              </a:defRPr>
            </a:lvl6pPr>
            <a:lvl7pPr marL="914400" algn="l" rtl="0" eaLnBrk="0" fontAlgn="base" hangingPunct="0">
              <a:spcBef>
                <a:spcPct val="0"/>
              </a:spcBef>
              <a:spcAft>
                <a:spcPct val="0"/>
              </a:spcAft>
              <a:defRPr sz="3600">
                <a:solidFill>
                  <a:schemeClr val="tx2"/>
                </a:solidFill>
                <a:latin typeface="Times" pitchFamily="18" charset="0"/>
              </a:defRPr>
            </a:lvl7pPr>
            <a:lvl8pPr marL="1371600" algn="l" rtl="0" eaLnBrk="0" fontAlgn="base" hangingPunct="0">
              <a:spcBef>
                <a:spcPct val="0"/>
              </a:spcBef>
              <a:spcAft>
                <a:spcPct val="0"/>
              </a:spcAft>
              <a:defRPr sz="3600">
                <a:solidFill>
                  <a:schemeClr val="tx2"/>
                </a:solidFill>
                <a:latin typeface="Times" pitchFamily="18" charset="0"/>
              </a:defRPr>
            </a:lvl8pPr>
            <a:lvl9pPr marL="1828800" algn="l" rtl="0" eaLnBrk="0" fontAlgn="base" hangingPunct="0">
              <a:spcBef>
                <a:spcPct val="0"/>
              </a:spcBef>
              <a:spcAft>
                <a:spcPct val="0"/>
              </a:spcAft>
              <a:defRPr sz="3600">
                <a:solidFill>
                  <a:schemeClr val="tx2"/>
                </a:solidFill>
                <a:latin typeface="Times" pitchFamily="18" charset="0"/>
              </a:defRPr>
            </a:lvl9pPr>
          </a:lstStyle>
          <a:p>
            <a:pPr>
              <a:defRPr/>
            </a:pPr>
            <a:r>
              <a:rPr lang="en-US" altLang="nb-NO" kern="0" dirty="0">
                <a:solidFill>
                  <a:schemeClr val="tx1"/>
                </a:solidFill>
              </a:rPr>
              <a:t>Marathon runner (40 km)</a:t>
            </a:r>
          </a:p>
        </p:txBody>
      </p:sp>
      <p:pic>
        <p:nvPicPr>
          <p:cNvPr id="11" name="Picture 10">
            <a:extLst>
              <a:ext uri="{FF2B5EF4-FFF2-40B4-BE49-F238E27FC236}">
                <a16:creationId xmlns:a16="http://schemas.microsoft.com/office/drawing/2014/main" id="{760BC046-8D6E-47DF-A9D9-F80D8D5B67F4}"/>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2503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453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453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453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4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3"/>
          <p:cNvSpPr>
            <a:spLocks noGrp="1"/>
          </p:cNvSpPr>
          <p:nvPr>
            <p:ph type="dt" sz="quarter" idx="4294967295"/>
          </p:nvPr>
        </p:nvSpPr>
        <p:spPr>
          <a:xfrm>
            <a:off x="0" y="-368132"/>
            <a:ext cx="0" cy="0"/>
          </a:xfrm>
        </p:spPr>
        <p:txBody>
          <a:bodyPr/>
          <a:lstStyle/>
          <a:p>
            <a:pPr>
              <a:defRPr/>
            </a:pPr>
            <a:endParaRPr lang="nn-NO"/>
          </a:p>
          <a:p>
            <a:pPr>
              <a:defRPr/>
            </a:pPr>
            <a:r>
              <a:rPr lang="nn-NO"/>
              <a:t> </a:t>
            </a:r>
          </a:p>
          <a:p>
            <a:pPr>
              <a:defRPr/>
            </a:pPr>
            <a:endParaRPr lang="nn-NO"/>
          </a:p>
        </p:txBody>
      </p:sp>
      <p:sp>
        <p:nvSpPr>
          <p:cNvPr id="15" name="Footer Placeholder 4"/>
          <p:cNvSpPr>
            <a:spLocks noGrp="1"/>
          </p:cNvSpPr>
          <p:nvPr>
            <p:ph type="ftr" sz="quarter" idx="4294967295"/>
          </p:nvPr>
        </p:nvSpPr>
        <p:spPr>
          <a:xfrm>
            <a:off x="0" y="-368132"/>
            <a:ext cx="0" cy="0"/>
          </a:xfrm>
        </p:spPr>
        <p:txBody>
          <a:bodyPr/>
          <a:lstStyle/>
          <a:p>
            <a:pPr>
              <a:defRPr/>
            </a:pPr>
            <a:endParaRPr lang="nn-NO"/>
          </a:p>
          <a:p>
            <a:pPr>
              <a:defRPr/>
            </a:pPr>
            <a:endParaRPr lang="nn-NO"/>
          </a:p>
        </p:txBody>
      </p:sp>
      <p:sp>
        <p:nvSpPr>
          <p:cNvPr id="45060" name="Rectangle 2"/>
          <p:cNvSpPr>
            <a:spLocks noGrp="1" noChangeArrowheads="1"/>
          </p:cNvSpPr>
          <p:nvPr>
            <p:ph type="title"/>
          </p:nvPr>
        </p:nvSpPr>
        <p:spPr>
          <a:xfrm>
            <a:off x="389186" y="-35548"/>
            <a:ext cx="7772400" cy="1117599"/>
          </a:xfrm>
        </p:spPr>
        <p:txBody>
          <a:bodyPr>
            <a:normAutofit fontScale="90000"/>
          </a:bodyPr>
          <a:lstStyle/>
          <a:p>
            <a:br>
              <a:rPr lang="en-US" altLang="nb-NO" sz="3200" dirty="0"/>
            </a:br>
            <a:r>
              <a:rPr lang="en-US" altLang="nb-NO" dirty="0"/>
              <a:t>Conclusion Marathon runner</a:t>
            </a:r>
          </a:p>
        </p:txBody>
      </p:sp>
      <p:sp>
        <p:nvSpPr>
          <p:cNvPr id="45061" name="Rectangle 3"/>
          <p:cNvSpPr>
            <a:spLocks noGrp="1" noChangeArrowheads="1"/>
          </p:cNvSpPr>
          <p:nvPr>
            <p:ph type="body" idx="1"/>
          </p:nvPr>
        </p:nvSpPr>
        <p:spPr>
          <a:xfrm>
            <a:off x="2625726" y="1019344"/>
            <a:ext cx="7885113" cy="2663825"/>
          </a:xfrm>
        </p:spPr>
        <p:txBody>
          <a:bodyPr/>
          <a:lstStyle/>
          <a:p>
            <a:endParaRPr lang="en-US" altLang="nb-NO">
              <a:solidFill>
                <a:srgbClr val="FF0000"/>
              </a:solidFill>
            </a:endParaRPr>
          </a:p>
          <a:p>
            <a:endParaRPr lang="en-US" altLang="nb-NO" b="1"/>
          </a:p>
        </p:txBody>
      </p:sp>
      <p:pic>
        <p:nvPicPr>
          <p:cNvPr id="450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4" y="1260644"/>
            <a:ext cx="5545137"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Rectangle 5"/>
          <p:cNvSpPr>
            <a:spLocks noChangeArrowheads="1"/>
          </p:cNvSpPr>
          <p:nvPr/>
        </p:nvSpPr>
        <p:spPr bwMode="auto">
          <a:xfrm>
            <a:off x="5616575" y="2003593"/>
            <a:ext cx="1276350" cy="9858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endParaRPr lang="en-US" altLang="nb-NO" sz="1800">
              <a:latin typeface="Arial" panose="020B0604020202020204" pitchFamily="34" charset="0"/>
            </a:endParaRPr>
          </a:p>
        </p:txBody>
      </p:sp>
      <p:sp>
        <p:nvSpPr>
          <p:cNvPr id="45064" name="Line 6"/>
          <p:cNvSpPr>
            <a:spLocks noChangeShapeType="1"/>
          </p:cNvSpPr>
          <p:nvPr/>
        </p:nvSpPr>
        <p:spPr bwMode="auto">
          <a:xfrm flipV="1">
            <a:off x="4008438" y="1409869"/>
            <a:ext cx="1530350" cy="714375"/>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5065" name="Line 7"/>
          <p:cNvSpPr>
            <a:spLocks noChangeShapeType="1"/>
          </p:cNvSpPr>
          <p:nvPr/>
        </p:nvSpPr>
        <p:spPr bwMode="auto">
          <a:xfrm>
            <a:off x="4008438" y="1405107"/>
            <a:ext cx="1446212" cy="714375"/>
          </a:xfrm>
          <a:prstGeom prst="line">
            <a:avLst/>
          </a:prstGeom>
          <a:noFill/>
          <a:ln w="952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5066" name="Text Box 8"/>
          <p:cNvSpPr txBox="1">
            <a:spLocks noChangeArrowheads="1"/>
          </p:cNvSpPr>
          <p:nvPr/>
        </p:nvSpPr>
        <p:spPr bwMode="auto">
          <a:xfrm>
            <a:off x="5735638" y="2629069"/>
            <a:ext cx="14970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400">
                <a:latin typeface="Arial" panose="020B0604020202020204" pitchFamily="34" charset="0"/>
              </a:rPr>
              <a:t>CV</a:t>
            </a:r>
            <a:r>
              <a:rPr lang="en-US" altLang="nb-NO" sz="1400" baseline="-25000">
                <a:latin typeface="Arial" panose="020B0604020202020204" pitchFamily="34" charset="0"/>
              </a:rPr>
              <a:t>1</a:t>
            </a:r>
            <a:r>
              <a:rPr lang="en-US" altLang="nb-NO" sz="1400">
                <a:latin typeface="Arial" panose="020B0604020202020204" pitchFamily="34" charset="0"/>
              </a:rPr>
              <a:t> = heart rate</a:t>
            </a:r>
          </a:p>
        </p:txBody>
      </p:sp>
      <p:pic>
        <p:nvPicPr>
          <p:cNvPr id="4506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4" y="4068931"/>
            <a:ext cx="1152525" cy="85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8" name="Text Box 10"/>
          <p:cNvSpPr txBox="1">
            <a:spLocks noChangeArrowheads="1"/>
          </p:cNvSpPr>
          <p:nvPr/>
        </p:nvSpPr>
        <p:spPr bwMode="auto">
          <a:xfrm>
            <a:off x="7732714" y="1906756"/>
            <a:ext cx="2124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400">
                <a:solidFill>
                  <a:srgbClr val="FF0000"/>
                </a:solidFill>
                <a:latin typeface="Arial" panose="020B0604020202020204" pitchFamily="34" charset="0"/>
              </a:rPr>
              <a:t>select one measurement</a:t>
            </a:r>
          </a:p>
        </p:txBody>
      </p:sp>
      <p:sp>
        <p:nvSpPr>
          <p:cNvPr id="45069" name="Line 11"/>
          <p:cNvSpPr>
            <a:spLocks noChangeShapeType="1"/>
          </p:cNvSpPr>
          <p:nvPr/>
        </p:nvSpPr>
        <p:spPr bwMode="auto">
          <a:xfrm flipH="1">
            <a:off x="8256588" y="2197268"/>
            <a:ext cx="576262" cy="50323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45070" name="Text Box 12"/>
          <p:cNvSpPr txBox="1">
            <a:spLocks noChangeArrowheads="1"/>
          </p:cNvSpPr>
          <p:nvPr/>
        </p:nvSpPr>
        <p:spPr bwMode="auto">
          <a:xfrm>
            <a:off x="2945710" y="5075155"/>
            <a:ext cx="72929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pPr>
            <a:r>
              <a:rPr lang="en-US" altLang="nb-NO" sz="1800" dirty="0">
                <a:latin typeface="Arial" panose="020B0604020202020204" pitchFamily="34" charset="0"/>
              </a:rPr>
              <a:t> CV = heart rate is good “self-optimizing” variable</a:t>
            </a:r>
          </a:p>
          <a:p>
            <a:pPr>
              <a:spcBef>
                <a:spcPct val="0"/>
              </a:spcBef>
            </a:pPr>
            <a:r>
              <a:rPr lang="en-US" altLang="nb-NO" sz="1800" dirty="0">
                <a:latin typeface="Arial" panose="020B0604020202020204" pitchFamily="34" charset="0"/>
              </a:rPr>
              <a:t> Simple and robust implementation</a:t>
            </a:r>
          </a:p>
          <a:p>
            <a:pPr>
              <a:spcBef>
                <a:spcPct val="0"/>
              </a:spcBef>
            </a:pPr>
            <a:r>
              <a:rPr lang="en-US" altLang="nb-NO" sz="1800" dirty="0">
                <a:latin typeface="Arial" panose="020B0604020202020204" pitchFamily="34" charset="0"/>
              </a:rPr>
              <a:t> Disturbances are indirectly handled by keeping a constant heart rate</a:t>
            </a:r>
          </a:p>
          <a:p>
            <a:pPr>
              <a:spcBef>
                <a:spcPct val="0"/>
              </a:spcBef>
            </a:pPr>
            <a:r>
              <a:rPr lang="en-US" altLang="nb-NO" sz="1800" dirty="0">
                <a:latin typeface="Arial" panose="020B0604020202020204" pitchFamily="34" charset="0"/>
              </a:rPr>
              <a:t> </a:t>
            </a:r>
            <a:r>
              <a:rPr lang="en-US" altLang="nb-NO" sz="1800" u="sng" dirty="0">
                <a:latin typeface="Arial" panose="020B0604020202020204" pitchFamily="34" charset="0"/>
              </a:rPr>
              <a:t>May </a:t>
            </a:r>
            <a:r>
              <a:rPr lang="en-US" altLang="nb-NO" sz="1800" dirty="0">
                <a:latin typeface="Arial" panose="020B0604020202020204" pitchFamily="34" charset="0"/>
              </a:rPr>
              <a:t>have infrequent adjustment of setpoint (</a:t>
            </a:r>
            <a:r>
              <a:rPr lang="en-US" altLang="nb-NO" sz="1800" dirty="0" err="1">
                <a:latin typeface="Arial" panose="020B0604020202020204" pitchFamily="34" charset="0"/>
              </a:rPr>
              <a:t>c</a:t>
            </a:r>
            <a:r>
              <a:rPr lang="en-US" altLang="nb-NO" sz="1800" baseline="-25000" dirty="0" err="1">
                <a:latin typeface="Arial" panose="020B0604020202020204" pitchFamily="34" charset="0"/>
              </a:rPr>
              <a:t>s</a:t>
            </a:r>
            <a:r>
              <a:rPr lang="en-US" altLang="nb-NO" sz="1800" dirty="0">
                <a:latin typeface="Arial" panose="020B0604020202020204" pitchFamily="34" charset="0"/>
              </a:rPr>
              <a:t>)</a:t>
            </a:r>
          </a:p>
        </p:txBody>
      </p:sp>
      <p:grpSp>
        <p:nvGrpSpPr>
          <p:cNvPr id="45072" name="Group 15"/>
          <p:cNvGrpSpPr>
            <a:grpSpLocks/>
          </p:cNvGrpSpPr>
          <p:nvPr/>
        </p:nvGrpSpPr>
        <p:grpSpPr bwMode="auto">
          <a:xfrm>
            <a:off x="9408125" y="188912"/>
            <a:ext cx="2662237" cy="1547566"/>
            <a:chOff x="1557157" y="4403725"/>
            <a:chExt cx="4463188" cy="2314487"/>
          </a:xfrm>
        </p:grpSpPr>
        <p:sp>
          <p:nvSpPr>
            <p:cNvPr id="45074" name="Line 9"/>
            <p:cNvSpPr>
              <a:spLocks noChangeShapeType="1"/>
            </p:cNvSpPr>
            <p:nvPr/>
          </p:nvSpPr>
          <p:spPr bwMode="auto">
            <a:xfrm flipV="1">
              <a:off x="2668588" y="4403725"/>
              <a:ext cx="1587" cy="1741488"/>
            </a:xfrm>
            <a:prstGeom prst="line">
              <a:avLst/>
            </a:prstGeom>
            <a:noFill/>
            <a:ln w="28575">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5075" name="Line 10"/>
            <p:cNvSpPr>
              <a:spLocks noChangeShapeType="1"/>
            </p:cNvSpPr>
            <p:nvPr/>
          </p:nvSpPr>
          <p:spPr bwMode="auto">
            <a:xfrm flipV="1">
              <a:off x="2668588" y="6142038"/>
              <a:ext cx="2600325" cy="3175"/>
            </a:xfrm>
            <a:prstGeom prst="line">
              <a:avLst/>
            </a:prstGeom>
            <a:noFill/>
            <a:ln w="28575">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5076" name="Text Box 11"/>
            <p:cNvSpPr txBox="1">
              <a:spLocks noChangeArrowheads="1"/>
            </p:cNvSpPr>
            <p:nvPr/>
          </p:nvSpPr>
          <p:spPr bwMode="auto">
            <a:xfrm>
              <a:off x="4283969" y="6142037"/>
              <a:ext cx="1736376" cy="46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1400">
                  <a:latin typeface="Times New Roman" panose="02020603050405020304" pitchFamily="18" charset="0"/>
                </a:rPr>
                <a:t>c=heart rate</a:t>
              </a:r>
              <a:endParaRPr lang="en-GB" altLang="nb-NO" sz="1400" baseline="-25000">
                <a:latin typeface="Times New Roman" panose="02020603050405020304" pitchFamily="18" charset="0"/>
              </a:endParaRPr>
            </a:p>
          </p:txBody>
        </p:sp>
        <p:sp>
          <p:nvSpPr>
            <p:cNvPr id="45077" name="Text Box 12"/>
            <p:cNvSpPr txBox="1">
              <a:spLocks noChangeArrowheads="1"/>
            </p:cNvSpPr>
            <p:nvPr/>
          </p:nvSpPr>
          <p:spPr bwMode="auto">
            <a:xfrm>
              <a:off x="1557157" y="4480783"/>
              <a:ext cx="1346201" cy="55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accent2"/>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1800" i="1">
                  <a:latin typeface="Times New Roman" panose="02020603050405020304" pitchFamily="18" charset="0"/>
                </a:rPr>
                <a:t>J=T</a:t>
              </a:r>
              <a:endParaRPr lang="en-GB" altLang="nb-NO" sz="1800" i="1" baseline="-25000">
                <a:latin typeface="Times New Roman" panose="02020603050405020304" pitchFamily="18" charset="0"/>
              </a:endParaRPr>
            </a:p>
          </p:txBody>
        </p:sp>
        <p:grpSp>
          <p:nvGrpSpPr>
            <p:cNvPr id="45078" name="Group 13"/>
            <p:cNvGrpSpPr>
              <a:grpSpLocks/>
            </p:cNvGrpSpPr>
            <p:nvPr/>
          </p:nvGrpSpPr>
          <p:grpSpPr bwMode="auto">
            <a:xfrm>
              <a:off x="2949575" y="4498975"/>
              <a:ext cx="2051050" cy="1217613"/>
              <a:chOff x="2448" y="864"/>
              <a:chExt cx="1248" cy="1056"/>
            </a:xfrm>
          </p:grpSpPr>
          <p:sp>
            <p:nvSpPr>
              <p:cNvPr id="45081" name="Arc 14"/>
              <p:cNvSpPr>
                <a:spLocks/>
              </p:cNvSpPr>
              <p:nvPr/>
            </p:nvSpPr>
            <p:spPr bwMode="auto">
              <a:xfrm flipV="1">
                <a:off x="3072"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45082" name="Arc 15"/>
              <p:cNvSpPr>
                <a:spLocks/>
              </p:cNvSpPr>
              <p:nvPr/>
            </p:nvSpPr>
            <p:spPr bwMode="auto">
              <a:xfrm flipH="1" flipV="1">
                <a:off x="2448" y="864"/>
                <a:ext cx="624" cy="105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grpSp>
        <p:sp>
          <p:nvSpPr>
            <p:cNvPr id="45079" name="Text Box 16"/>
            <p:cNvSpPr txBox="1">
              <a:spLocks noChangeArrowheads="1"/>
            </p:cNvSpPr>
            <p:nvPr/>
          </p:nvSpPr>
          <p:spPr bwMode="auto">
            <a:xfrm>
              <a:off x="3630613" y="6165851"/>
              <a:ext cx="860507" cy="55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latin typeface="Arial" panose="020B0604020202020204" pitchFamily="34" charset="0"/>
                </a:rPr>
                <a:t>c</a:t>
              </a:r>
              <a:r>
                <a:rPr lang="nb-NO" altLang="nb-NO" sz="1800" baseline="-25000">
                  <a:latin typeface="Arial" panose="020B0604020202020204" pitchFamily="34" charset="0"/>
                </a:rPr>
                <a:t>opt</a:t>
              </a:r>
              <a:endParaRPr lang="en-US" altLang="nb-NO" sz="1800" baseline="-25000">
                <a:latin typeface="Arial" panose="020B0604020202020204" pitchFamily="34" charset="0"/>
              </a:endParaRPr>
            </a:p>
          </p:txBody>
        </p:sp>
        <p:sp>
          <p:nvSpPr>
            <p:cNvPr id="45080" name="Line 18"/>
            <p:cNvSpPr>
              <a:spLocks noChangeShapeType="1"/>
            </p:cNvSpPr>
            <p:nvPr/>
          </p:nvSpPr>
          <p:spPr bwMode="auto">
            <a:xfrm>
              <a:off x="3924300" y="5734050"/>
              <a:ext cx="0" cy="4318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pic>
        <p:nvPicPr>
          <p:cNvPr id="45073"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50" y="1295569"/>
            <a:ext cx="12001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6" name="Picture 25">
            <a:extLst>
              <a:ext uri="{FF2B5EF4-FFF2-40B4-BE49-F238E27FC236}">
                <a16:creationId xmlns:a16="http://schemas.microsoft.com/office/drawing/2014/main" id="{1A9DB410-19D7-4C87-8927-A4BC1CEDEA1C}"/>
              </a:ext>
            </a:extLst>
          </p:cNvPr>
          <p:cNvPicPr>
            <a:picLocks noChangeAspect="1"/>
          </p:cNvPicPr>
          <p:nvPr/>
        </p:nvPicPr>
        <p:blipFill>
          <a:blip r:embed="rId6"/>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3163390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Self-optimizing control </a:t>
            </a:r>
          </a:p>
        </p:txBody>
      </p:sp>
      <p:sp>
        <p:nvSpPr>
          <p:cNvPr id="2" name="Content Placeholder 1"/>
          <p:cNvSpPr>
            <a:spLocks noGrp="1"/>
          </p:cNvSpPr>
          <p:nvPr>
            <p:ph sz="half" idx="1"/>
          </p:nvPr>
        </p:nvSpPr>
        <p:spPr>
          <a:xfrm>
            <a:off x="838199" y="1825625"/>
            <a:ext cx="10707015" cy="4351338"/>
          </a:xfrm>
        </p:spPr>
        <p:txBody>
          <a:bodyPr>
            <a:normAutofit/>
          </a:bodyPr>
          <a:lstStyle/>
          <a:p>
            <a:pPr marL="0" indent="0">
              <a:buNone/>
            </a:pPr>
            <a:r>
              <a:rPr lang="en-US" sz="2400" i="1" dirty="0">
                <a:latin typeface="Calibri Light" panose="020F0302020204030204" pitchFamily="34" charset="0"/>
              </a:rPr>
              <a:t>Self-optimizing control is when we can achieve an </a:t>
            </a:r>
            <a:r>
              <a:rPr lang="en-US" sz="2400" i="1" dirty="0">
                <a:solidFill>
                  <a:srgbClr val="FF0000"/>
                </a:solidFill>
                <a:latin typeface="Calibri Light" panose="020F0302020204030204" pitchFamily="34" charset="0"/>
              </a:rPr>
              <a:t>acceptable loss </a:t>
            </a:r>
            <a:r>
              <a:rPr lang="en-US" sz="2400" i="1" dirty="0">
                <a:latin typeface="Calibri Light" panose="020F0302020204030204" pitchFamily="34" charset="0"/>
              </a:rPr>
              <a:t>with </a:t>
            </a:r>
            <a:r>
              <a:rPr lang="en-US" sz="2400" i="1" dirty="0">
                <a:solidFill>
                  <a:srgbClr val="FF0000"/>
                </a:solidFill>
                <a:latin typeface="Calibri Light" panose="020F0302020204030204" pitchFamily="34" charset="0"/>
              </a:rPr>
              <a:t>constant setpoint </a:t>
            </a:r>
            <a:r>
              <a:rPr lang="en-US" sz="2400" i="1" dirty="0">
                <a:latin typeface="Calibri Light" panose="020F0302020204030204" pitchFamily="34" charset="0"/>
              </a:rPr>
              <a:t>values for the controlled variables</a:t>
            </a:r>
            <a:endParaRPr lang="en-GB" sz="2400" i="1" dirty="0">
              <a:latin typeface="Calibri Light" panose="020F0302020204030204" pitchFamily="34" charset="0"/>
            </a:endParaRPr>
          </a:p>
        </p:txBody>
      </p:sp>
      <p:pic>
        <p:nvPicPr>
          <p:cNvPr id="5" name="Content Placeholder 4"/>
          <p:cNvPicPr>
            <a:picLocks noGrp="1" noChangeAspect="1"/>
          </p:cNvPicPr>
          <p:nvPr>
            <p:ph sz="half" idx="2"/>
          </p:nvPr>
        </p:nvPicPr>
        <p:blipFill>
          <a:blip r:embed="rId2"/>
          <a:stretch>
            <a:fillRect/>
          </a:stretch>
        </p:blipFill>
        <p:spPr>
          <a:xfrm>
            <a:off x="1120355" y="2738275"/>
            <a:ext cx="5181600" cy="3056801"/>
          </a:xfrm>
          <a:prstGeom prst="rect">
            <a:avLst/>
          </a:prstGeom>
        </p:spPr>
      </p:pic>
      <p:pic>
        <p:nvPicPr>
          <p:cNvPr id="6" name="Picture 5"/>
          <p:cNvPicPr>
            <a:picLocks noChangeAspect="1"/>
          </p:cNvPicPr>
          <p:nvPr/>
        </p:nvPicPr>
        <p:blipFill>
          <a:blip r:embed="rId3"/>
          <a:stretch>
            <a:fillRect/>
          </a:stretch>
        </p:blipFill>
        <p:spPr>
          <a:xfrm>
            <a:off x="8606651" y="5117707"/>
            <a:ext cx="3432175" cy="1487593"/>
          </a:xfrm>
          <a:prstGeom prst="rect">
            <a:avLst/>
          </a:prstGeom>
        </p:spPr>
      </p:pic>
      <p:pic>
        <p:nvPicPr>
          <p:cNvPr id="8" name="Picture 7"/>
          <p:cNvPicPr>
            <a:picLocks noChangeAspect="1"/>
          </p:cNvPicPr>
          <p:nvPr/>
        </p:nvPicPr>
        <p:blipFill>
          <a:blip r:embed="rId4"/>
          <a:stretch>
            <a:fillRect/>
          </a:stretch>
        </p:blipFill>
        <p:spPr>
          <a:xfrm>
            <a:off x="8537949" y="2738275"/>
            <a:ext cx="3007265" cy="2100966"/>
          </a:xfrm>
          <a:prstGeom prst="rect">
            <a:avLst/>
          </a:prstGeom>
        </p:spPr>
      </p:pic>
      <p:pic>
        <p:nvPicPr>
          <p:cNvPr id="9" name="Picture 8">
            <a:extLst>
              <a:ext uri="{FF2B5EF4-FFF2-40B4-BE49-F238E27FC236}">
                <a16:creationId xmlns:a16="http://schemas.microsoft.com/office/drawing/2014/main" id="{F711FD58-72DD-7F42-AC83-458155B13C61}"/>
              </a:ext>
            </a:extLst>
          </p:cNvPr>
          <p:cNvPicPr>
            <a:picLocks noChangeAspect="1"/>
          </p:cNvPicPr>
          <p:nvPr/>
        </p:nvPicPr>
        <p:blipFill>
          <a:blip r:embed="rId5"/>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6927433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19" name="Footer Placeholder 2"/>
          <p:cNvSpPr>
            <a:spLocks noGrp="1"/>
          </p:cNvSpPr>
          <p:nvPr>
            <p:ph type="ftr" sz="quarter" idx="4294967295"/>
          </p:nvPr>
        </p:nvSpPr>
        <p:spPr/>
        <p:txBody>
          <a:bodyPr/>
          <a:lstStyle/>
          <a:p>
            <a:pPr>
              <a:defRPr/>
            </a:pPr>
            <a:endParaRPr lang="nn-NO"/>
          </a:p>
          <a:p>
            <a:pPr>
              <a:defRPr/>
            </a:pPr>
            <a:endParaRPr lang="nn-NO"/>
          </a:p>
        </p:txBody>
      </p:sp>
      <p:sp>
        <p:nvSpPr>
          <p:cNvPr id="5" name="Date Placeholder 3"/>
          <p:cNvSpPr txBox="1">
            <a:spLocks noGrp="1"/>
          </p:cNvSpPr>
          <p:nvPr/>
        </p:nvSpPr>
        <p:spPr bwMode="auto">
          <a:xfrm>
            <a:off x="8458200" y="6243638"/>
            <a:ext cx="1905000" cy="457200"/>
          </a:xfrm>
          <a:prstGeom prst="rect">
            <a:avLst/>
          </a:prstGeom>
          <a:noFill/>
          <a:ln>
            <a:miter lim="800000"/>
            <a:headEnd/>
            <a:tailEnd/>
          </a:ln>
        </p:spPr>
        <p:txBody>
          <a:bodyPr/>
          <a:lstStyle/>
          <a:p>
            <a:pPr algn="r">
              <a:defRPr/>
            </a:pPr>
            <a:endParaRPr lang="nn-NO" sz="1400"/>
          </a:p>
          <a:p>
            <a:pPr algn="r">
              <a:defRPr/>
            </a:pPr>
            <a:r>
              <a:rPr lang="nn-NO" sz="1400"/>
              <a:t> </a:t>
            </a:r>
          </a:p>
          <a:p>
            <a:pPr algn="r">
              <a:defRPr/>
            </a:pPr>
            <a:endParaRPr lang="nn-NO" sz="1400"/>
          </a:p>
        </p:txBody>
      </p:sp>
      <p:sp>
        <p:nvSpPr>
          <p:cNvPr id="6" name="Footer Placeholder 4"/>
          <p:cNvSpPr txBox="1">
            <a:spLocks noGrp="1"/>
          </p:cNvSpPr>
          <p:nvPr/>
        </p:nvSpPr>
        <p:spPr bwMode="auto">
          <a:xfrm>
            <a:off x="2438400" y="6248400"/>
            <a:ext cx="2895600" cy="457200"/>
          </a:xfrm>
          <a:prstGeom prst="rect">
            <a:avLst/>
          </a:prstGeom>
          <a:noFill/>
          <a:ln>
            <a:miter lim="800000"/>
            <a:headEnd/>
            <a:tailEnd/>
          </a:ln>
        </p:spPr>
        <p:txBody>
          <a:bodyPr/>
          <a:lstStyle/>
          <a:p>
            <a:pPr>
              <a:defRPr/>
            </a:pPr>
            <a:endParaRPr lang="nn-NO" sz="1400"/>
          </a:p>
          <a:p>
            <a:pPr>
              <a:defRPr/>
            </a:pPr>
            <a:endParaRPr lang="nn-NO" sz="1400"/>
          </a:p>
        </p:txBody>
      </p:sp>
      <p:sp>
        <p:nvSpPr>
          <p:cNvPr id="49158" name="Rectangle 2"/>
          <p:cNvSpPr>
            <a:spLocks noGrp="1" noChangeArrowheads="1"/>
          </p:cNvSpPr>
          <p:nvPr>
            <p:ph type="title" idx="4294967295"/>
          </p:nvPr>
        </p:nvSpPr>
        <p:spPr>
          <a:xfrm>
            <a:off x="87984" y="467661"/>
            <a:ext cx="12104016" cy="1325563"/>
          </a:xfrm>
        </p:spPr>
        <p:txBody>
          <a:bodyPr>
            <a:normAutofit/>
          </a:bodyPr>
          <a:lstStyle/>
          <a:p>
            <a:r>
              <a:rPr lang="en-US" altLang="nb-NO" dirty="0"/>
              <a:t>The ideal “self-optimizing” variable is the gradient, J</a:t>
            </a:r>
            <a:r>
              <a:rPr lang="en-US" altLang="nb-NO" baseline="-25000" dirty="0"/>
              <a:t>u</a:t>
            </a:r>
          </a:p>
        </p:txBody>
      </p:sp>
      <p:sp>
        <p:nvSpPr>
          <p:cNvPr id="1246211" name="Rectangle 3"/>
          <p:cNvSpPr>
            <a:spLocks noGrp="1" noChangeArrowheads="1"/>
          </p:cNvSpPr>
          <p:nvPr>
            <p:ph type="body" idx="4294967295"/>
          </p:nvPr>
        </p:nvSpPr>
        <p:spPr>
          <a:xfrm>
            <a:off x="2119984" y="1290637"/>
            <a:ext cx="8496300" cy="1123950"/>
          </a:xfrm>
        </p:spPr>
        <p:txBody>
          <a:bodyPr/>
          <a:lstStyle/>
          <a:p>
            <a:endParaRPr lang="en-US" altLang="nb-NO" sz="700" dirty="0"/>
          </a:p>
          <a:p>
            <a:pPr>
              <a:buFontTx/>
              <a:buNone/>
            </a:pPr>
            <a:r>
              <a:rPr lang="nb-NO" altLang="nb-NO" sz="2800" dirty="0"/>
              <a:t>			c = </a:t>
            </a:r>
            <a:r>
              <a:rPr lang="nb-NO" altLang="nb-NO" sz="2800" dirty="0">
                <a:latin typeface="Symbol" panose="05050102010706020507" pitchFamily="18" charset="2"/>
                <a:sym typeface="Symbol" panose="05050102010706020507" pitchFamily="18" charset="2"/>
              </a:rPr>
              <a:t></a:t>
            </a:r>
            <a:r>
              <a:rPr lang="nb-NO" altLang="nb-NO" sz="2800" dirty="0"/>
              <a:t> J/</a:t>
            </a:r>
            <a:r>
              <a:rPr lang="nb-NO" altLang="nb-NO" sz="2800" dirty="0">
                <a:latin typeface="Symbol" panose="05050102010706020507" pitchFamily="18" charset="2"/>
                <a:sym typeface="Symbol" panose="05050102010706020507" pitchFamily="18" charset="2"/>
              </a:rPr>
              <a:t></a:t>
            </a:r>
            <a:r>
              <a:rPr lang="nb-NO" altLang="nb-NO" sz="2800" dirty="0"/>
              <a:t> u = J</a:t>
            </a:r>
            <a:r>
              <a:rPr lang="nb-NO" altLang="nb-NO" sz="2800" baseline="-25000" dirty="0"/>
              <a:t>u</a:t>
            </a:r>
            <a:endParaRPr lang="nb-NO" altLang="nb-NO" sz="2800" dirty="0"/>
          </a:p>
          <a:p>
            <a:pPr marL="762000" lvl="1" indent="-304800"/>
            <a:r>
              <a:rPr lang="nb-NO" altLang="nb-NO" dirty="0" err="1"/>
              <a:t>Keep</a:t>
            </a:r>
            <a:r>
              <a:rPr lang="nb-NO" altLang="nb-NO" dirty="0"/>
              <a:t> gradient at zero for all </a:t>
            </a:r>
            <a:r>
              <a:rPr lang="nb-NO" altLang="nb-NO" dirty="0" err="1"/>
              <a:t>disturbances</a:t>
            </a:r>
            <a:r>
              <a:rPr lang="nb-NO" altLang="nb-NO" dirty="0"/>
              <a:t> (</a:t>
            </a:r>
            <a:r>
              <a:rPr lang="nb-NO" altLang="nb-NO" dirty="0">
                <a:solidFill>
                  <a:srgbClr val="FF3300"/>
                </a:solidFill>
              </a:rPr>
              <a:t>c = J</a:t>
            </a:r>
            <a:r>
              <a:rPr lang="nb-NO" altLang="nb-NO" baseline="-25000" dirty="0">
                <a:solidFill>
                  <a:srgbClr val="FF3300"/>
                </a:solidFill>
              </a:rPr>
              <a:t>u</a:t>
            </a:r>
            <a:r>
              <a:rPr lang="nb-NO" altLang="nb-NO" dirty="0">
                <a:solidFill>
                  <a:srgbClr val="FF3300"/>
                </a:solidFill>
              </a:rPr>
              <a:t>=0</a:t>
            </a:r>
            <a:r>
              <a:rPr lang="nb-NO" altLang="nb-NO" dirty="0"/>
              <a:t>)</a:t>
            </a:r>
          </a:p>
          <a:p>
            <a:pPr marL="762000" lvl="1" indent="-304800"/>
            <a:endParaRPr lang="en-US" altLang="nb-NO" sz="1600" dirty="0">
              <a:solidFill>
                <a:srgbClr val="0000FF"/>
              </a:solidFill>
            </a:endParaRPr>
          </a:p>
        </p:txBody>
      </p:sp>
      <p:sp>
        <p:nvSpPr>
          <p:cNvPr id="49160" name="Text Box 5"/>
          <p:cNvSpPr txBox="1">
            <a:spLocks noChangeArrowheads="1"/>
          </p:cNvSpPr>
          <p:nvPr/>
        </p:nvSpPr>
        <p:spPr bwMode="auto">
          <a:xfrm>
            <a:off x="0" y="0"/>
            <a:ext cx="3702050" cy="366713"/>
          </a:xfrm>
          <a:prstGeom prst="rect">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err="1">
                <a:latin typeface="Arial" panose="020B0604020202020204" pitchFamily="34" charset="0"/>
              </a:rPr>
              <a:t>Unconstrained</a:t>
            </a:r>
            <a:r>
              <a:rPr lang="nb-NO" altLang="nb-NO" sz="1800" dirty="0">
                <a:latin typeface="Arial" panose="020B0604020202020204" pitchFamily="34" charset="0"/>
              </a:rPr>
              <a:t> </a:t>
            </a:r>
            <a:r>
              <a:rPr lang="nb-NO" altLang="nb-NO" sz="1800" dirty="0" err="1">
                <a:latin typeface="Arial" panose="020B0604020202020204" pitchFamily="34" charset="0"/>
              </a:rPr>
              <a:t>degrees</a:t>
            </a:r>
            <a:r>
              <a:rPr lang="nb-NO" altLang="nb-NO" sz="1800" dirty="0">
                <a:latin typeface="Arial" panose="020B0604020202020204" pitchFamily="34" charset="0"/>
              </a:rPr>
              <a:t> of </a:t>
            </a:r>
            <a:r>
              <a:rPr lang="nb-NO" altLang="nb-NO" sz="1800" dirty="0" err="1">
                <a:latin typeface="Arial" panose="020B0604020202020204" pitchFamily="34" charset="0"/>
              </a:rPr>
              <a:t>freedom</a:t>
            </a:r>
            <a:endParaRPr lang="en-US" altLang="nb-NO" sz="1800" dirty="0">
              <a:latin typeface="Arial" panose="020B0604020202020204" pitchFamily="34" charset="0"/>
            </a:endParaRPr>
          </a:p>
        </p:txBody>
      </p:sp>
      <p:grpSp>
        <p:nvGrpSpPr>
          <p:cNvPr id="11273" name="Group 7"/>
          <p:cNvGrpSpPr>
            <a:grpSpLocks/>
          </p:cNvGrpSpPr>
          <p:nvPr/>
        </p:nvGrpSpPr>
        <p:grpSpPr bwMode="auto">
          <a:xfrm>
            <a:off x="3071812" y="2600180"/>
            <a:ext cx="3444876" cy="1984344"/>
            <a:chOff x="3197224" y="4214812"/>
            <a:chExt cx="3445264" cy="1984344"/>
          </a:xfrm>
        </p:grpSpPr>
        <p:grpSp>
          <p:nvGrpSpPr>
            <p:cNvPr id="49171" name="Group 6"/>
            <p:cNvGrpSpPr>
              <a:grpSpLocks/>
            </p:cNvGrpSpPr>
            <p:nvPr/>
          </p:nvGrpSpPr>
          <p:grpSpPr bwMode="auto">
            <a:xfrm>
              <a:off x="3197224" y="4214812"/>
              <a:ext cx="3341829" cy="1984344"/>
              <a:chOff x="5500688" y="5002213"/>
              <a:chExt cx="2916278" cy="1753535"/>
            </a:xfrm>
          </p:grpSpPr>
          <p:grpSp>
            <p:nvGrpSpPr>
              <p:cNvPr id="49174" name="Group 3"/>
              <p:cNvGrpSpPr>
                <a:grpSpLocks/>
              </p:cNvGrpSpPr>
              <p:nvPr/>
            </p:nvGrpSpPr>
            <p:grpSpPr bwMode="auto">
              <a:xfrm>
                <a:off x="5500688" y="5002213"/>
                <a:ext cx="2916278" cy="1753535"/>
                <a:chOff x="5500688" y="5002213"/>
                <a:chExt cx="2916278" cy="1753535"/>
              </a:xfrm>
            </p:grpSpPr>
            <p:grpSp>
              <p:nvGrpSpPr>
                <p:cNvPr id="49176" name="Group 2"/>
                <p:cNvGrpSpPr>
                  <a:grpSpLocks/>
                </p:cNvGrpSpPr>
                <p:nvPr/>
              </p:nvGrpSpPr>
              <p:grpSpPr bwMode="auto">
                <a:xfrm>
                  <a:off x="5500688" y="5002213"/>
                  <a:ext cx="2916278" cy="1753535"/>
                  <a:chOff x="5500688" y="5002213"/>
                  <a:chExt cx="2916278" cy="1753535"/>
                </a:xfrm>
              </p:grpSpPr>
              <p:grpSp>
                <p:nvGrpSpPr>
                  <p:cNvPr id="49178" name="Group 1"/>
                  <p:cNvGrpSpPr>
                    <a:grpSpLocks/>
                  </p:cNvGrpSpPr>
                  <p:nvPr/>
                </p:nvGrpSpPr>
                <p:grpSpPr bwMode="auto">
                  <a:xfrm>
                    <a:off x="5500688" y="5002213"/>
                    <a:ext cx="2916278" cy="1753535"/>
                    <a:chOff x="5500688" y="5002213"/>
                    <a:chExt cx="2916278" cy="1753535"/>
                  </a:xfrm>
                </p:grpSpPr>
                <p:cxnSp>
                  <p:nvCxnSpPr>
                    <p:cNvPr id="49182" name="Straight Arrow Connector 8"/>
                    <p:cNvCxnSpPr>
                      <a:cxnSpLocks noChangeShapeType="1"/>
                    </p:cNvCxnSpPr>
                    <p:nvPr/>
                  </p:nvCxnSpPr>
                  <p:spPr bwMode="auto">
                    <a:xfrm>
                      <a:off x="6215063" y="6572250"/>
                      <a:ext cx="1785937"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9183" name="Straight Arrow Connector 10"/>
                    <p:cNvCxnSpPr>
                      <a:cxnSpLocks noChangeShapeType="1"/>
                    </p:cNvCxnSpPr>
                    <p:nvPr/>
                  </p:nvCxnSpPr>
                  <p:spPr bwMode="auto">
                    <a:xfrm rot="5400000" flipH="1" flipV="1">
                      <a:off x="5430044" y="5787232"/>
                      <a:ext cx="1571625"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9184" name="TextBox 11"/>
                    <p:cNvSpPr txBox="1">
                      <a:spLocks noChangeArrowheads="1"/>
                    </p:cNvSpPr>
                    <p:nvPr/>
                  </p:nvSpPr>
                  <p:spPr bwMode="auto">
                    <a:xfrm>
                      <a:off x="8143875" y="6429375"/>
                      <a:ext cx="273091" cy="3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u</a:t>
                      </a:r>
                    </a:p>
                  </p:txBody>
                </p:sp>
                <p:sp>
                  <p:nvSpPr>
                    <p:cNvPr id="49185" name="TextBox 12"/>
                    <p:cNvSpPr txBox="1">
                      <a:spLocks noChangeArrowheads="1"/>
                    </p:cNvSpPr>
                    <p:nvPr/>
                  </p:nvSpPr>
                  <p:spPr bwMode="auto">
                    <a:xfrm>
                      <a:off x="5500688" y="5214938"/>
                      <a:ext cx="687205" cy="3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cost J</a:t>
                      </a:r>
                    </a:p>
                  </p:txBody>
                </p:sp>
              </p:grpSp>
              <p:sp>
                <p:nvSpPr>
                  <p:cNvPr id="49179" name="Freeform 17"/>
                  <p:cNvSpPr>
                    <a:spLocks noChangeArrowheads="1"/>
                  </p:cNvSpPr>
                  <p:nvPr/>
                </p:nvSpPr>
                <p:spPr bwMode="auto">
                  <a:xfrm>
                    <a:off x="6376988" y="5556250"/>
                    <a:ext cx="1552575" cy="730250"/>
                  </a:xfrm>
                  <a:custGeom>
                    <a:avLst/>
                    <a:gdLst>
                      <a:gd name="T0" fmla="*/ 0 w 1230923"/>
                      <a:gd name="T1" fmla="*/ 0 h 520153"/>
                      <a:gd name="T2" fmla="*/ 2147483646 w 1230923"/>
                      <a:gd name="T3" fmla="*/ 2147483646 h 520153"/>
                      <a:gd name="T4" fmla="*/ 2147483646 w 1230923"/>
                      <a:gd name="T5" fmla="*/ 2147483646 h 520153"/>
                      <a:gd name="T6" fmla="*/ 2147483646 w 1230923"/>
                      <a:gd name="T7" fmla="*/ 2147483646 h 520153"/>
                      <a:gd name="T8" fmla="*/ 2147483646 w 1230923"/>
                      <a:gd name="T9" fmla="*/ 2147483646 h 520153"/>
                      <a:gd name="T10" fmla="*/ 2147483646 w 1230923"/>
                      <a:gd name="T11" fmla="*/ 2147483646 h 520153"/>
                      <a:gd name="T12" fmla="*/ 2147483646 w 1230923"/>
                      <a:gd name="T13" fmla="*/ 2147483646 h 520153"/>
                      <a:gd name="T14" fmla="*/ 2147483646 w 1230923"/>
                      <a:gd name="T15" fmla="*/ 2147483646 h 520153"/>
                      <a:gd name="T16" fmla="*/ 2147483646 w 1230923"/>
                      <a:gd name="T17" fmla="*/ 2147483646 h 520153"/>
                      <a:gd name="T18" fmla="*/ 2147483646 w 1230923"/>
                      <a:gd name="T19" fmla="*/ 2147483646 h 520153"/>
                      <a:gd name="T20" fmla="*/ 2147483646 w 1230923"/>
                      <a:gd name="T21" fmla="*/ 2147483646 h 520153"/>
                      <a:gd name="T22" fmla="*/ 2147483646 w 1230923"/>
                      <a:gd name="T23" fmla="*/ 2147483646 h 520153"/>
                      <a:gd name="T24" fmla="*/ 2147483646 w 1230923"/>
                      <a:gd name="T25" fmla="*/ 2147483646 h 520153"/>
                      <a:gd name="T26" fmla="*/ 2147483646 w 1230923"/>
                      <a:gd name="T27" fmla="*/ 2147483646 h 520153"/>
                      <a:gd name="T28" fmla="*/ 2147483646 w 1230923"/>
                      <a:gd name="T29" fmla="*/ 2147483646 h 5201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30923"/>
                      <a:gd name="T46" fmla="*/ 0 h 520153"/>
                      <a:gd name="T47" fmla="*/ 1230923 w 1230923"/>
                      <a:gd name="T48" fmla="*/ 520153 h 5201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30923" h="520153">
                        <a:moveTo>
                          <a:pt x="0" y="0"/>
                        </a:moveTo>
                        <a:cubicBezTo>
                          <a:pt x="4141" y="33131"/>
                          <a:pt x="10113" y="130716"/>
                          <a:pt x="35169" y="164124"/>
                        </a:cubicBezTo>
                        <a:cubicBezTo>
                          <a:pt x="46892" y="179755"/>
                          <a:pt x="57472" y="196312"/>
                          <a:pt x="70338" y="211016"/>
                        </a:cubicBezTo>
                        <a:cubicBezTo>
                          <a:pt x="110978" y="257461"/>
                          <a:pt x="175886" y="308736"/>
                          <a:pt x="222738" y="339970"/>
                        </a:cubicBezTo>
                        <a:cubicBezTo>
                          <a:pt x="234461" y="347785"/>
                          <a:pt x="245675" y="356426"/>
                          <a:pt x="257908" y="363416"/>
                        </a:cubicBezTo>
                        <a:cubicBezTo>
                          <a:pt x="273081" y="372086"/>
                          <a:pt x="289815" y="377871"/>
                          <a:pt x="304800" y="386862"/>
                        </a:cubicBezTo>
                        <a:cubicBezTo>
                          <a:pt x="404495" y="446679"/>
                          <a:pt x="338680" y="424640"/>
                          <a:pt x="422031" y="445477"/>
                        </a:cubicBezTo>
                        <a:cubicBezTo>
                          <a:pt x="445477" y="457200"/>
                          <a:pt x="467734" y="471689"/>
                          <a:pt x="492369" y="480647"/>
                        </a:cubicBezTo>
                        <a:cubicBezTo>
                          <a:pt x="601007" y="520153"/>
                          <a:pt x="850837" y="460242"/>
                          <a:pt x="879231" y="457200"/>
                        </a:cubicBezTo>
                        <a:cubicBezTo>
                          <a:pt x="981263" y="413472"/>
                          <a:pt x="964312" y="430735"/>
                          <a:pt x="1055077" y="339970"/>
                        </a:cubicBezTo>
                        <a:cubicBezTo>
                          <a:pt x="1089648" y="305399"/>
                          <a:pt x="1107009" y="277409"/>
                          <a:pt x="1125415" y="234462"/>
                        </a:cubicBezTo>
                        <a:cubicBezTo>
                          <a:pt x="1130283" y="223104"/>
                          <a:pt x="1131137" y="210095"/>
                          <a:pt x="1137138" y="199293"/>
                        </a:cubicBezTo>
                        <a:cubicBezTo>
                          <a:pt x="1150823" y="174660"/>
                          <a:pt x="1165475" y="150161"/>
                          <a:pt x="1184031" y="128954"/>
                        </a:cubicBezTo>
                        <a:cubicBezTo>
                          <a:pt x="1193309" y="118351"/>
                          <a:pt x="1207929" y="113962"/>
                          <a:pt x="1219200" y="105508"/>
                        </a:cubicBezTo>
                        <a:cubicBezTo>
                          <a:pt x="1223621" y="102192"/>
                          <a:pt x="1227015" y="97693"/>
                          <a:pt x="1230923" y="93785"/>
                        </a:cubicBezTo>
                      </a:path>
                    </a:pathLst>
                  </a:cu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cxnSp>
                <p:nvCxnSpPr>
                  <p:cNvPr id="14" name="Straight Connector 13"/>
                  <p:cNvCxnSpPr/>
                  <p:nvPr/>
                </p:nvCxnSpPr>
                <p:spPr bwMode="auto">
                  <a:xfrm>
                    <a:off x="6804445" y="6236721"/>
                    <a:ext cx="792507" cy="0"/>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181" name="TextBox 15"/>
                  <p:cNvSpPr txBox="1">
                    <a:spLocks noChangeArrowheads="1"/>
                  </p:cNvSpPr>
                  <p:nvPr/>
                </p:nvSpPr>
                <p:spPr bwMode="auto">
                  <a:xfrm>
                    <a:off x="7812088" y="6092825"/>
                    <a:ext cx="565489" cy="3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GB" altLang="nb-NO" sz="1800">
                        <a:solidFill>
                          <a:srgbClr val="FF3300"/>
                        </a:solidFill>
                        <a:latin typeface="Arial" panose="020B0604020202020204" pitchFamily="34" charset="0"/>
                      </a:rPr>
                      <a:t>J</a:t>
                    </a:r>
                    <a:r>
                      <a:rPr lang="en-GB" altLang="nb-NO" sz="1800" baseline="-25000">
                        <a:solidFill>
                          <a:srgbClr val="FF3300"/>
                        </a:solidFill>
                        <a:latin typeface="Arial" panose="020B0604020202020204" pitchFamily="34" charset="0"/>
                      </a:rPr>
                      <a:t>u</a:t>
                    </a:r>
                    <a:r>
                      <a:rPr lang="en-GB" altLang="nb-NO" sz="1800">
                        <a:solidFill>
                          <a:srgbClr val="FF3300"/>
                        </a:solidFill>
                        <a:latin typeface="Arial" panose="020B0604020202020204" pitchFamily="34" charset="0"/>
                      </a:rPr>
                      <a:t>=0</a:t>
                    </a:r>
                  </a:p>
                </p:txBody>
              </p:sp>
            </p:grpSp>
            <p:cxnSp>
              <p:nvCxnSpPr>
                <p:cNvPr id="49177" name="Straight Connector 17"/>
                <p:cNvCxnSpPr>
                  <a:cxnSpLocks noChangeShapeType="1"/>
                </p:cNvCxnSpPr>
                <p:nvPr/>
              </p:nvCxnSpPr>
              <p:spPr bwMode="auto">
                <a:xfrm rot="16200000" flipH="1">
                  <a:off x="6300788" y="5661025"/>
                  <a:ext cx="431800" cy="43180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grpSp>
          <p:sp>
            <p:nvSpPr>
              <p:cNvPr id="49175" name="TextBox 20"/>
              <p:cNvSpPr txBox="1">
                <a:spLocks noChangeArrowheads="1"/>
              </p:cNvSpPr>
              <p:nvPr/>
            </p:nvSpPr>
            <p:spPr bwMode="auto">
              <a:xfrm>
                <a:off x="5946337" y="5805488"/>
                <a:ext cx="565426" cy="3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GB" altLang="nb-NO" sz="1800">
                    <a:solidFill>
                      <a:srgbClr val="FF3300"/>
                    </a:solidFill>
                    <a:latin typeface="Arial" panose="020B0604020202020204" pitchFamily="34" charset="0"/>
                  </a:rPr>
                  <a:t>J</a:t>
                </a:r>
                <a:r>
                  <a:rPr lang="en-GB" altLang="nb-NO" sz="1800" baseline="-25000">
                    <a:solidFill>
                      <a:srgbClr val="FF3300"/>
                    </a:solidFill>
                    <a:latin typeface="Arial" panose="020B0604020202020204" pitchFamily="34" charset="0"/>
                  </a:rPr>
                  <a:t>u</a:t>
                </a:r>
                <a:r>
                  <a:rPr lang="en-GB" altLang="nb-NO" sz="1800">
                    <a:solidFill>
                      <a:srgbClr val="FF3300"/>
                    </a:solidFill>
                    <a:latin typeface="Arial" panose="020B0604020202020204" pitchFamily="34" charset="0"/>
                  </a:rPr>
                  <a:t>&lt;0</a:t>
                </a:r>
              </a:p>
            </p:txBody>
          </p:sp>
        </p:grpSp>
        <p:sp>
          <p:nvSpPr>
            <p:cNvPr id="49172" name="TextBox 20"/>
            <p:cNvSpPr txBox="1">
              <a:spLocks noChangeArrowheads="1"/>
            </p:cNvSpPr>
            <p:nvPr/>
          </p:nvSpPr>
          <p:spPr bwMode="auto">
            <a:xfrm>
              <a:off x="5994553" y="4967546"/>
              <a:ext cx="647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GB" altLang="nb-NO" sz="1800">
                  <a:solidFill>
                    <a:srgbClr val="FF3300"/>
                  </a:solidFill>
                  <a:latin typeface="Arial" panose="020B0604020202020204" pitchFamily="34" charset="0"/>
                </a:rPr>
                <a:t>J</a:t>
              </a:r>
              <a:r>
                <a:rPr lang="en-GB" altLang="nb-NO" sz="1800" baseline="-25000">
                  <a:solidFill>
                    <a:srgbClr val="FF3300"/>
                  </a:solidFill>
                  <a:latin typeface="Arial" panose="020B0604020202020204" pitchFamily="34" charset="0"/>
                </a:rPr>
                <a:t>u</a:t>
              </a:r>
              <a:r>
                <a:rPr lang="en-GB" altLang="nb-NO" sz="1800">
                  <a:solidFill>
                    <a:srgbClr val="FF3300"/>
                  </a:solidFill>
                  <a:latin typeface="Arial" panose="020B0604020202020204" pitchFamily="34" charset="0"/>
                </a:rPr>
                <a:t>&lt;0</a:t>
              </a:r>
            </a:p>
          </p:txBody>
        </p:sp>
        <p:cxnSp>
          <p:nvCxnSpPr>
            <p:cNvPr id="23" name="Straight Connector 22"/>
            <p:cNvCxnSpPr/>
            <p:nvPr/>
          </p:nvCxnSpPr>
          <p:spPr bwMode="auto">
            <a:xfrm flipV="1">
              <a:off x="5651776" y="4967288"/>
              <a:ext cx="338175" cy="481012"/>
            </a:xfrm>
            <a:prstGeom prst="line">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Group 25"/>
          <p:cNvGrpSpPr>
            <a:grpSpLocks/>
          </p:cNvGrpSpPr>
          <p:nvPr/>
        </p:nvGrpSpPr>
        <p:grpSpPr bwMode="auto">
          <a:xfrm>
            <a:off x="3302001" y="3971782"/>
            <a:ext cx="2613025" cy="1755775"/>
            <a:chOff x="1777331" y="4944459"/>
            <a:chExt cx="2613050" cy="1756379"/>
          </a:xfrm>
        </p:grpSpPr>
        <p:cxnSp>
          <p:nvCxnSpPr>
            <p:cNvPr id="49164" name="Straight Connector 9"/>
            <p:cNvCxnSpPr>
              <a:cxnSpLocks noChangeShapeType="1"/>
            </p:cNvCxnSpPr>
            <p:nvPr/>
          </p:nvCxnSpPr>
          <p:spPr bwMode="auto">
            <a:xfrm>
              <a:off x="3441401" y="4944459"/>
              <a:ext cx="0" cy="1527779"/>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65" name="TextBox 11"/>
            <p:cNvSpPr txBox="1">
              <a:spLocks noChangeArrowheads="1"/>
            </p:cNvSpPr>
            <p:nvPr/>
          </p:nvSpPr>
          <p:spPr bwMode="auto">
            <a:xfrm>
              <a:off x="3222053" y="5289594"/>
              <a:ext cx="526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u</a:t>
              </a:r>
              <a:r>
                <a:rPr lang="en-US" altLang="nb-NO" sz="1800" baseline="-25000">
                  <a:latin typeface="Arial" panose="020B0604020202020204" pitchFamily="34" charset="0"/>
                </a:rPr>
                <a:t>opt</a:t>
              </a:r>
              <a:endParaRPr lang="en-US" altLang="nb-NO" sz="1800">
                <a:latin typeface="Arial" panose="020B0604020202020204" pitchFamily="34" charset="0"/>
              </a:endParaRPr>
            </a:p>
          </p:txBody>
        </p:sp>
        <p:cxnSp>
          <p:nvCxnSpPr>
            <p:cNvPr id="49166" name="Straight Arrow Connector 14"/>
            <p:cNvCxnSpPr>
              <a:cxnSpLocks noChangeShapeType="1"/>
            </p:cNvCxnSpPr>
            <p:nvPr/>
          </p:nvCxnSpPr>
          <p:spPr bwMode="auto">
            <a:xfrm flipH="1" flipV="1">
              <a:off x="2411760" y="5534595"/>
              <a:ext cx="14553" cy="93764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67" name="TextBox 15"/>
            <p:cNvSpPr txBox="1">
              <a:spLocks noChangeArrowheads="1"/>
            </p:cNvSpPr>
            <p:nvPr/>
          </p:nvSpPr>
          <p:spPr bwMode="auto">
            <a:xfrm>
              <a:off x="1777331" y="5853166"/>
              <a:ext cx="385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J</a:t>
              </a:r>
              <a:r>
                <a:rPr lang="en-US" altLang="nb-NO" sz="1800" baseline="-25000">
                  <a:latin typeface="Arial" panose="020B0604020202020204" pitchFamily="34" charset="0"/>
                </a:rPr>
                <a:t>u</a:t>
              </a:r>
            </a:p>
          </p:txBody>
        </p:sp>
        <p:cxnSp>
          <p:nvCxnSpPr>
            <p:cNvPr id="49168" name="Straight Connector 19"/>
            <p:cNvCxnSpPr>
              <a:cxnSpLocks noChangeShapeType="1"/>
            </p:cNvCxnSpPr>
            <p:nvPr/>
          </p:nvCxnSpPr>
          <p:spPr bwMode="auto">
            <a:xfrm>
              <a:off x="2339752" y="6037832"/>
              <a:ext cx="2050629" cy="0"/>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69" name="TextBox 20"/>
            <p:cNvSpPr txBox="1">
              <a:spLocks noChangeArrowheads="1"/>
            </p:cNvSpPr>
            <p:nvPr/>
          </p:nvSpPr>
          <p:spPr bwMode="auto">
            <a:xfrm>
              <a:off x="2113407" y="584686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solidFill>
                    <a:srgbClr val="FF0000"/>
                  </a:solidFill>
                  <a:latin typeface="Arial" panose="020B0604020202020204" pitchFamily="34" charset="0"/>
                </a:rPr>
                <a:t>0</a:t>
              </a:r>
            </a:p>
          </p:txBody>
        </p:sp>
        <p:cxnSp>
          <p:nvCxnSpPr>
            <p:cNvPr id="49170" name="Straight Connector 24"/>
            <p:cNvCxnSpPr>
              <a:cxnSpLocks noChangeShapeType="1"/>
            </p:cNvCxnSpPr>
            <p:nvPr/>
          </p:nvCxnSpPr>
          <p:spPr bwMode="auto">
            <a:xfrm flipV="1">
              <a:off x="2514600" y="5534595"/>
              <a:ext cx="1681750" cy="1166243"/>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Box 1"/>
          <p:cNvSpPr txBox="1">
            <a:spLocks noChangeArrowheads="1"/>
          </p:cNvSpPr>
          <p:nvPr/>
        </p:nvSpPr>
        <p:spPr bwMode="auto">
          <a:xfrm>
            <a:off x="3035300" y="5959331"/>
            <a:ext cx="487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latin typeface="Arial" panose="020B0604020202020204" pitchFamily="34" charset="0"/>
              </a:rPr>
              <a:t>Problem: Usually no measurement of gradient</a:t>
            </a:r>
            <a:endParaRPr lang="en-US" altLang="nb-NO" sz="1800">
              <a:latin typeface="Arial" panose="020B0604020202020204" pitchFamily="34" charset="0"/>
            </a:endParaRPr>
          </a:p>
          <a:p>
            <a:pPr>
              <a:spcBef>
                <a:spcPct val="0"/>
              </a:spcBef>
              <a:buFontTx/>
              <a:buNone/>
            </a:pPr>
            <a:endParaRPr lang="nb-NO" altLang="nb-NO" sz="1800">
              <a:latin typeface="Arial" panose="020B0604020202020204" pitchFamily="34" charset="0"/>
            </a:endParaRPr>
          </a:p>
        </p:txBody>
      </p:sp>
      <p:pic>
        <p:nvPicPr>
          <p:cNvPr id="34" name="Picture 33">
            <a:extLst>
              <a:ext uri="{FF2B5EF4-FFF2-40B4-BE49-F238E27FC236}">
                <a16:creationId xmlns:a16="http://schemas.microsoft.com/office/drawing/2014/main" id="{6DB77C49-B5D8-44AC-85DB-CAF26486FDBB}"/>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292875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621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62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211"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7" name="Footer Placeholder 4"/>
          <p:cNvSpPr>
            <a:spLocks noGrp="1"/>
          </p:cNvSpPr>
          <p:nvPr>
            <p:ph type="ftr" sz="quarter" idx="4294967295"/>
          </p:nvPr>
        </p:nvSpPr>
        <p:spPr/>
        <p:txBody>
          <a:bodyPr/>
          <a:lstStyle/>
          <a:p>
            <a:pPr>
              <a:defRPr/>
            </a:pPr>
            <a:endParaRPr lang="nn-NO"/>
          </a:p>
          <a:p>
            <a:pPr>
              <a:defRPr/>
            </a:pPr>
            <a:endParaRPr lang="nn-NO"/>
          </a:p>
        </p:txBody>
      </p:sp>
      <p:pic>
        <p:nvPicPr>
          <p:cNvPr id="52228" name="Picture 2" descr="cont_red_flow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1595438"/>
            <a:ext cx="367347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3"/>
          <p:cNvSpPr txBox="1">
            <a:spLocks noChangeArrowheads="1"/>
          </p:cNvSpPr>
          <p:nvPr/>
        </p:nvSpPr>
        <p:spPr bwMode="auto">
          <a:xfrm>
            <a:off x="7608888" y="34940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solidFill>
                  <a:srgbClr val="FF0000"/>
                </a:solidFill>
                <a:latin typeface="Arial" panose="020B0604020202020204" pitchFamily="34" charset="0"/>
              </a:rPr>
              <a:t>H</a:t>
            </a:r>
          </a:p>
        </p:txBody>
      </p:sp>
      <p:pic>
        <p:nvPicPr>
          <p:cNvPr id="31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926" y="4162426"/>
            <a:ext cx="6600825"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2231" name="TextBox 7"/>
          <p:cNvSpPr txBox="1">
            <a:spLocks noChangeArrowheads="1"/>
          </p:cNvSpPr>
          <p:nvPr/>
        </p:nvSpPr>
        <p:spPr bwMode="auto">
          <a:xfrm>
            <a:off x="234881" y="349976"/>
            <a:ext cx="119571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GB" altLang="nb-NO" sz="3200" dirty="0">
                <a:latin typeface="Arial" panose="020B0604020202020204" pitchFamily="34" charset="0"/>
              </a:rPr>
              <a:t>Ideal: c = </a:t>
            </a:r>
            <a:r>
              <a:rPr lang="en-GB" altLang="nb-NO" sz="3200" dirty="0" err="1">
                <a:latin typeface="Arial" panose="020B0604020202020204" pitchFamily="34" charset="0"/>
              </a:rPr>
              <a:t>J</a:t>
            </a:r>
            <a:r>
              <a:rPr lang="en-GB" altLang="nb-NO" sz="3200" baseline="-25000" dirty="0" err="1">
                <a:latin typeface="Arial" panose="020B0604020202020204" pitchFamily="34" charset="0"/>
              </a:rPr>
              <a:t>u</a:t>
            </a:r>
            <a:endParaRPr lang="en-GB" altLang="nb-NO" sz="3200" baseline="-25000" dirty="0">
              <a:latin typeface="Arial" panose="020B0604020202020204" pitchFamily="34" charset="0"/>
            </a:endParaRPr>
          </a:p>
          <a:p>
            <a:pPr>
              <a:spcBef>
                <a:spcPct val="0"/>
              </a:spcBef>
              <a:buFontTx/>
              <a:buNone/>
            </a:pPr>
            <a:r>
              <a:rPr lang="en-GB" altLang="nb-NO" sz="3200" dirty="0">
                <a:latin typeface="Arial" panose="020B0604020202020204" pitchFamily="34" charset="0"/>
              </a:rPr>
              <a:t>In practise, use available measurements: c = H y. </a:t>
            </a:r>
            <a:r>
              <a:rPr lang="en-GB" altLang="nb-NO" sz="3200" dirty="0">
                <a:solidFill>
                  <a:srgbClr val="FF0000"/>
                </a:solidFill>
                <a:latin typeface="Arial" panose="020B0604020202020204" pitchFamily="34" charset="0"/>
              </a:rPr>
              <a:t>Task: Select H!</a:t>
            </a:r>
          </a:p>
        </p:txBody>
      </p:sp>
      <p:sp>
        <p:nvSpPr>
          <p:cNvPr id="8" name="Text Box 5"/>
          <p:cNvSpPr txBox="1">
            <a:spLocks noChangeArrowheads="1"/>
          </p:cNvSpPr>
          <p:nvPr/>
        </p:nvSpPr>
        <p:spPr bwMode="auto">
          <a:xfrm>
            <a:off x="0" y="0"/>
            <a:ext cx="3702050" cy="366713"/>
          </a:xfrm>
          <a:prstGeom prst="rect">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err="1">
                <a:latin typeface="Arial" panose="020B0604020202020204" pitchFamily="34" charset="0"/>
              </a:rPr>
              <a:t>Unconstrained</a:t>
            </a:r>
            <a:r>
              <a:rPr lang="nb-NO" altLang="nb-NO" sz="1800" dirty="0">
                <a:latin typeface="Arial" panose="020B0604020202020204" pitchFamily="34" charset="0"/>
              </a:rPr>
              <a:t> </a:t>
            </a:r>
            <a:r>
              <a:rPr lang="nb-NO" altLang="nb-NO" sz="1800" dirty="0" err="1">
                <a:latin typeface="Arial" panose="020B0604020202020204" pitchFamily="34" charset="0"/>
              </a:rPr>
              <a:t>degrees</a:t>
            </a:r>
            <a:r>
              <a:rPr lang="nb-NO" altLang="nb-NO" sz="1800" dirty="0">
                <a:latin typeface="Arial" panose="020B0604020202020204" pitchFamily="34" charset="0"/>
              </a:rPr>
              <a:t> of </a:t>
            </a:r>
            <a:r>
              <a:rPr lang="nb-NO" altLang="nb-NO" sz="1800" dirty="0" err="1">
                <a:latin typeface="Arial" panose="020B0604020202020204" pitchFamily="34" charset="0"/>
              </a:rPr>
              <a:t>freedom</a:t>
            </a:r>
            <a:endParaRPr lang="en-US" altLang="nb-NO" sz="1800" dirty="0">
              <a:latin typeface="Arial" panose="020B0604020202020204" pitchFamily="34" charset="0"/>
            </a:endParaRPr>
          </a:p>
        </p:txBody>
      </p:sp>
      <p:pic>
        <p:nvPicPr>
          <p:cNvPr id="9" name="Picture 8">
            <a:extLst>
              <a:ext uri="{FF2B5EF4-FFF2-40B4-BE49-F238E27FC236}">
                <a16:creationId xmlns:a16="http://schemas.microsoft.com/office/drawing/2014/main" id="{652E485D-52E2-46F8-AAA3-2E4CE3DBEE57}"/>
              </a:ext>
            </a:extLst>
          </p:cNvPr>
          <p:cNvPicPr>
            <a:picLocks noChangeAspect="1"/>
          </p:cNvPicPr>
          <p:nvPr/>
        </p:nvPicPr>
        <p:blipFill>
          <a:blip r:embed="rId5"/>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103989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blinds(horizontal)">
                                      <p:cBhvr>
                                        <p:cTn id="7"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1126" y="1717008"/>
            <a:ext cx="12009748" cy="1143000"/>
          </a:xfrm>
        </p:spPr>
        <p:txBody>
          <a:bodyPr>
            <a:normAutofit fontScale="90000"/>
          </a:bodyPr>
          <a:lstStyle/>
          <a:p>
            <a:r>
              <a:rPr lang="en-US" altLang="nb-NO" dirty="0"/>
              <a:t>Combinations of measurements, c= Hy</a:t>
            </a:r>
            <a:br>
              <a:rPr lang="en-US" altLang="nb-NO" dirty="0"/>
            </a:br>
            <a:br>
              <a:rPr lang="en-US" altLang="nb-NO" dirty="0"/>
            </a:br>
            <a:r>
              <a:rPr lang="en-US" altLang="nb-NO" b="1" dirty="0" err="1">
                <a:solidFill>
                  <a:srgbClr val="FF0000"/>
                </a:solidFill>
              </a:rPr>
              <a:t>Nullspace</a:t>
            </a:r>
            <a:r>
              <a:rPr lang="en-US" altLang="nb-NO" b="1" dirty="0">
                <a:solidFill>
                  <a:srgbClr val="FF0000"/>
                </a:solidFill>
              </a:rPr>
              <a:t> method </a:t>
            </a:r>
            <a:r>
              <a:rPr lang="en-US" altLang="nb-NO" dirty="0"/>
              <a:t>for H (Alstad): </a:t>
            </a:r>
            <a:br>
              <a:rPr lang="en-US" altLang="nb-NO" dirty="0"/>
            </a:br>
            <a:br>
              <a:rPr lang="en-US" altLang="nb-NO" dirty="0"/>
            </a:br>
            <a:r>
              <a:rPr lang="en-US" altLang="nb-NO" b="1" dirty="0">
                <a:solidFill>
                  <a:srgbClr val="FF0000"/>
                </a:solidFill>
              </a:rPr>
              <a:t>HF=0</a:t>
            </a:r>
            <a:r>
              <a:rPr lang="en-US" altLang="nb-NO" dirty="0"/>
              <a:t> where F=</a:t>
            </a:r>
            <a:r>
              <a:rPr lang="en-US" altLang="nb-NO" dirty="0" err="1"/>
              <a:t>dy</a:t>
            </a:r>
            <a:r>
              <a:rPr lang="en-US" altLang="nb-NO" baseline="-25000" dirty="0" err="1"/>
              <a:t>opt</a:t>
            </a:r>
            <a:r>
              <a:rPr lang="en-US" altLang="nb-NO" dirty="0"/>
              <a:t>/dd</a:t>
            </a:r>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sp>
        <p:nvSpPr>
          <p:cNvPr id="8" name="Rectangle 3"/>
          <p:cNvSpPr txBox="1">
            <a:spLocks noChangeArrowheads="1"/>
          </p:cNvSpPr>
          <p:nvPr/>
        </p:nvSpPr>
        <p:spPr bwMode="auto">
          <a:xfrm>
            <a:off x="531178" y="5997576"/>
            <a:ext cx="7772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chemeClr val="tx1"/>
                </a:solidFill>
                <a:latin typeface="+mn-lt"/>
              </a:defRPr>
            </a:lvl6pPr>
            <a:lvl7pPr marL="2895600" indent="-228600" algn="l" rtl="0" eaLnBrk="0" fontAlgn="base" hangingPunct="0">
              <a:spcBef>
                <a:spcPct val="20000"/>
              </a:spcBef>
              <a:spcAft>
                <a:spcPct val="0"/>
              </a:spcAft>
              <a:buChar char="•"/>
              <a:defRPr sz="1600">
                <a:solidFill>
                  <a:schemeClr val="tx1"/>
                </a:solidFill>
                <a:latin typeface="+mn-lt"/>
              </a:defRPr>
            </a:lvl7pPr>
            <a:lvl8pPr marL="3352800" indent="-228600" algn="l" rtl="0" eaLnBrk="0" fontAlgn="base" hangingPunct="0">
              <a:spcBef>
                <a:spcPct val="20000"/>
              </a:spcBef>
              <a:spcAft>
                <a:spcPct val="0"/>
              </a:spcAft>
              <a:buChar char="•"/>
              <a:defRPr sz="1600">
                <a:solidFill>
                  <a:schemeClr val="tx1"/>
                </a:solidFill>
                <a:latin typeface="+mn-lt"/>
              </a:defRPr>
            </a:lvl8pPr>
            <a:lvl9pPr marL="3810000" indent="-228600" algn="l" rtl="0" eaLnBrk="0" fontAlgn="base" hangingPunct="0">
              <a:spcBef>
                <a:spcPct val="20000"/>
              </a:spcBef>
              <a:spcAft>
                <a:spcPct val="0"/>
              </a:spcAft>
              <a:buChar char="•"/>
              <a:defRPr sz="1600">
                <a:solidFill>
                  <a:schemeClr val="tx1"/>
                </a:solidFill>
                <a:latin typeface="+mn-lt"/>
              </a:defRPr>
            </a:lvl9pPr>
          </a:lstStyle>
          <a:p>
            <a:pPr>
              <a:defRPr/>
            </a:pPr>
            <a:r>
              <a:rPr lang="nb-NO" altLang="nb-NO" sz="1200" kern="0" dirty="0" err="1"/>
              <a:t>Proof</a:t>
            </a:r>
            <a:r>
              <a:rPr lang="nb-NO" altLang="nb-NO" sz="1200" kern="0" dirty="0"/>
              <a:t>. </a:t>
            </a:r>
            <a:r>
              <a:rPr lang="nb-NO" altLang="nb-NO" sz="1200" kern="0" dirty="0" err="1"/>
              <a:t>Appendix</a:t>
            </a:r>
            <a:r>
              <a:rPr lang="nb-NO" altLang="nb-NO" sz="1200" kern="0" dirty="0"/>
              <a:t> B in:	</a:t>
            </a:r>
            <a:r>
              <a:rPr lang="nb-NO" altLang="nb-NO" sz="1200" kern="0" dirty="0" err="1"/>
              <a:t>Jäschke</a:t>
            </a:r>
            <a:r>
              <a:rPr lang="nb-NO" altLang="nb-NO" sz="1200" kern="0" dirty="0"/>
              <a:t> and </a:t>
            </a:r>
            <a:r>
              <a:rPr lang="nb-NO" altLang="nb-NO" sz="1200" kern="0" dirty="0" err="1"/>
              <a:t>Skogestad</a:t>
            </a:r>
            <a:r>
              <a:rPr lang="nb-NO" altLang="nb-NO" sz="1200" kern="0" dirty="0"/>
              <a:t>, ”</a:t>
            </a:r>
            <a:r>
              <a:rPr lang="en-US" altLang="nb-NO" sz="1200" kern="0" dirty="0"/>
              <a:t>NCO  tracking  and  self-optimizing  control  in  the  context  of  real-time  optimization”, </a:t>
            </a:r>
            <a:r>
              <a:rPr lang="en-US" altLang="nb-NO" sz="1200" i="1" kern="0" dirty="0"/>
              <a:t>Journal of Process Control</a:t>
            </a:r>
            <a:r>
              <a:rPr lang="en-US" altLang="nb-NO" sz="1200" kern="0" dirty="0"/>
              <a:t>, 1407-1416 (2011)</a:t>
            </a:r>
          </a:p>
          <a:p>
            <a:pPr>
              <a:defRPr/>
            </a:pPr>
            <a:endParaRPr lang="en-US" altLang="nb-NO" kern="0" dirty="0"/>
          </a:p>
          <a:p>
            <a:pPr>
              <a:defRPr/>
            </a:pPr>
            <a:endParaRPr lang="en-US" altLang="nb-NO" kern="0" dirty="0"/>
          </a:p>
          <a:p>
            <a:pPr>
              <a:defRPr/>
            </a:pPr>
            <a:endParaRPr lang="en-US" altLang="nb-NO" kern="0" dirty="0"/>
          </a:p>
          <a:p>
            <a:pPr>
              <a:defRPr/>
            </a:pPr>
            <a:endParaRPr lang="en-US" altLang="nb-NO" kern="0" dirty="0"/>
          </a:p>
          <a:p>
            <a:pPr>
              <a:defRPr/>
            </a:pPr>
            <a:r>
              <a:rPr lang="en-US" altLang="nb-NO" kern="0" dirty="0"/>
              <a:t>.</a:t>
            </a:r>
          </a:p>
        </p:txBody>
      </p:sp>
      <p:sp>
        <p:nvSpPr>
          <p:cNvPr id="9" name="Text Box 5"/>
          <p:cNvSpPr txBox="1">
            <a:spLocks noChangeArrowheads="1"/>
          </p:cNvSpPr>
          <p:nvPr/>
        </p:nvSpPr>
        <p:spPr bwMode="auto">
          <a:xfrm>
            <a:off x="0" y="0"/>
            <a:ext cx="3702050" cy="366713"/>
          </a:xfrm>
          <a:prstGeom prst="rect">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err="1">
                <a:latin typeface="Arial" panose="020B0604020202020204" pitchFamily="34" charset="0"/>
              </a:rPr>
              <a:t>Unconstrained</a:t>
            </a:r>
            <a:r>
              <a:rPr lang="nb-NO" altLang="nb-NO" sz="1800" dirty="0">
                <a:latin typeface="Arial" panose="020B0604020202020204" pitchFamily="34" charset="0"/>
              </a:rPr>
              <a:t> </a:t>
            </a:r>
            <a:r>
              <a:rPr lang="nb-NO" altLang="nb-NO" sz="1800" dirty="0" err="1">
                <a:latin typeface="Arial" panose="020B0604020202020204" pitchFamily="34" charset="0"/>
              </a:rPr>
              <a:t>degrees</a:t>
            </a:r>
            <a:r>
              <a:rPr lang="nb-NO" altLang="nb-NO" sz="1800" dirty="0">
                <a:latin typeface="Arial" panose="020B0604020202020204" pitchFamily="34" charset="0"/>
              </a:rPr>
              <a:t> of </a:t>
            </a:r>
            <a:r>
              <a:rPr lang="nb-NO" altLang="nb-NO" sz="1800" dirty="0" err="1">
                <a:latin typeface="Arial" panose="020B0604020202020204" pitchFamily="34" charset="0"/>
              </a:rPr>
              <a:t>freedom</a:t>
            </a:r>
            <a:endParaRPr lang="en-US" altLang="nb-NO" sz="1800" dirty="0">
              <a:latin typeface="Arial" panose="020B0604020202020204" pitchFamily="34" charset="0"/>
            </a:endParaRPr>
          </a:p>
        </p:txBody>
      </p:sp>
      <p:pic>
        <p:nvPicPr>
          <p:cNvPr id="11" name="Picture 10">
            <a:extLst>
              <a:ext uri="{FF2B5EF4-FFF2-40B4-BE49-F238E27FC236}">
                <a16:creationId xmlns:a16="http://schemas.microsoft.com/office/drawing/2014/main" id="{57E7845F-1067-4F98-B70A-28290EDB10FD}"/>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5747370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76286" y="366713"/>
            <a:ext cx="11595755" cy="1325563"/>
          </a:xfrm>
        </p:spPr>
        <p:txBody>
          <a:bodyPr/>
          <a:lstStyle/>
          <a:p>
            <a:r>
              <a:rPr lang="nb-NO" altLang="nb-NO" dirty="0" err="1"/>
              <a:t>Example</a:t>
            </a:r>
            <a:r>
              <a:rPr lang="nb-NO" altLang="nb-NO" dirty="0"/>
              <a:t>. Nullspace Method for Marathon runner</a:t>
            </a:r>
          </a:p>
        </p:txBody>
      </p:sp>
      <p:sp>
        <p:nvSpPr>
          <p:cNvPr id="54275" name="Content Placeholder 2"/>
          <p:cNvSpPr>
            <a:spLocks noGrp="1"/>
          </p:cNvSpPr>
          <p:nvPr>
            <p:ph idx="1"/>
          </p:nvPr>
        </p:nvSpPr>
        <p:spPr/>
        <p:txBody>
          <a:bodyPr>
            <a:normAutofit fontScale="92500" lnSpcReduction="20000"/>
          </a:bodyPr>
          <a:lstStyle/>
          <a:p>
            <a:pPr>
              <a:buFontTx/>
              <a:buNone/>
            </a:pPr>
            <a:r>
              <a:rPr lang="nb-NO" altLang="nb-NO"/>
              <a:t>u = power, d = slope [degrees]</a:t>
            </a:r>
          </a:p>
          <a:p>
            <a:pPr>
              <a:buFontTx/>
              <a:buNone/>
            </a:pPr>
            <a:r>
              <a:rPr lang="nb-NO" altLang="nb-NO"/>
              <a:t>y</a:t>
            </a:r>
            <a:r>
              <a:rPr lang="nb-NO" altLang="nb-NO" baseline="-25000"/>
              <a:t>1</a:t>
            </a:r>
            <a:r>
              <a:rPr lang="nb-NO" altLang="nb-NO"/>
              <a:t> = hr [beat/min], y</a:t>
            </a:r>
            <a:r>
              <a:rPr lang="nb-NO" altLang="nb-NO" baseline="-25000"/>
              <a:t>2</a:t>
            </a:r>
            <a:r>
              <a:rPr lang="nb-NO" altLang="nb-NO"/>
              <a:t> = v [m/s]</a:t>
            </a:r>
          </a:p>
          <a:p>
            <a:pPr>
              <a:buFontTx/>
              <a:buNone/>
            </a:pPr>
            <a:r>
              <a:rPr lang="nb-NO" altLang="nb-NO"/>
              <a:t>c = Hy, H = [h</a:t>
            </a:r>
            <a:r>
              <a:rPr lang="nb-NO" altLang="nb-NO" baseline="-25000"/>
              <a:t>1</a:t>
            </a:r>
            <a:r>
              <a:rPr lang="nb-NO" altLang="nb-NO"/>
              <a:t>  h</a:t>
            </a:r>
            <a:r>
              <a:rPr lang="nb-NO" altLang="nb-NO" baseline="-25000"/>
              <a:t>2</a:t>
            </a:r>
            <a:r>
              <a:rPr lang="nb-NO" altLang="nb-NO"/>
              <a:t>]]</a:t>
            </a:r>
          </a:p>
          <a:p>
            <a:pPr>
              <a:buFontTx/>
              <a:buNone/>
            </a:pPr>
            <a:endParaRPr lang="nb-NO" altLang="nb-NO"/>
          </a:p>
          <a:p>
            <a:pPr>
              <a:buFontTx/>
              <a:buNone/>
            </a:pPr>
            <a:r>
              <a:rPr lang="nb-NO" altLang="nb-NO"/>
              <a:t>F = dy</a:t>
            </a:r>
            <a:r>
              <a:rPr lang="nb-NO" altLang="nb-NO" baseline="-25000"/>
              <a:t>opt</a:t>
            </a:r>
            <a:r>
              <a:rPr lang="nb-NO" altLang="nb-NO"/>
              <a:t>/dd = [0.25  -0.2]’</a:t>
            </a:r>
          </a:p>
          <a:p>
            <a:pPr>
              <a:buFontTx/>
              <a:buNone/>
            </a:pPr>
            <a:r>
              <a:rPr lang="nb-NO" altLang="nb-NO" b="1">
                <a:solidFill>
                  <a:srgbClr val="FF3300"/>
                </a:solidFill>
              </a:rPr>
              <a:t>HF = 0  -&gt; </a:t>
            </a:r>
            <a:r>
              <a:rPr lang="nb-NO" altLang="nb-NO"/>
              <a:t>h</a:t>
            </a:r>
            <a:r>
              <a:rPr lang="nb-NO" altLang="nb-NO" baseline="-25000"/>
              <a:t>1</a:t>
            </a:r>
            <a:r>
              <a:rPr lang="nb-NO" altLang="nb-NO"/>
              <a:t> f</a:t>
            </a:r>
            <a:r>
              <a:rPr lang="nb-NO" altLang="nb-NO" baseline="-25000"/>
              <a:t>1</a:t>
            </a:r>
            <a:r>
              <a:rPr lang="nb-NO" altLang="nb-NO"/>
              <a:t> + h</a:t>
            </a:r>
            <a:r>
              <a:rPr lang="nb-NO" altLang="nb-NO" baseline="-25000"/>
              <a:t>2</a:t>
            </a:r>
            <a:r>
              <a:rPr lang="nb-NO" altLang="nb-NO"/>
              <a:t> f</a:t>
            </a:r>
            <a:r>
              <a:rPr lang="nb-NO" altLang="nb-NO" baseline="-25000"/>
              <a:t>2</a:t>
            </a:r>
            <a:r>
              <a:rPr lang="nb-NO" altLang="nb-NO"/>
              <a:t> = 0.25 h</a:t>
            </a:r>
            <a:r>
              <a:rPr lang="nb-NO" altLang="nb-NO" baseline="-25000"/>
              <a:t>1</a:t>
            </a:r>
            <a:r>
              <a:rPr lang="nb-NO" altLang="nb-NO"/>
              <a:t> – 0.2 h</a:t>
            </a:r>
            <a:r>
              <a:rPr lang="nb-NO" altLang="nb-NO" baseline="-25000"/>
              <a:t>2</a:t>
            </a:r>
            <a:r>
              <a:rPr lang="nb-NO" altLang="nb-NO"/>
              <a:t> = 0</a:t>
            </a:r>
          </a:p>
          <a:p>
            <a:pPr>
              <a:buFontTx/>
              <a:buNone/>
            </a:pPr>
            <a:r>
              <a:rPr lang="nb-NO" altLang="nb-NO"/>
              <a:t>Choose h</a:t>
            </a:r>
            <a:r>
              <a:rPr lang="nb-NO" altLang="nb-NO" baseline="-25000"/>
              <a:t>1</a:t>
            </a:r>
            <a:r>
              <a:rPr lang="nb-NO" altLang="nb-NO"/>
              <a:t> = 1 </a:t>
            </a:r>
            <a:r>
              <a:rPr lang="nb-NO" altLang="nb-NO">
                <a:solidFill>
                  <a:srgbClr val="FF3300"/>
                </a:solidFill>
              </a:rPr>
              <a:t>-&gt;</a:t>
            </a:r>
            <a:r>
              <a:rPr lang="nb-NO" altLang="nb-NO"/>
              <a:t>  h</a:t>
            </a:r>
            <a:r>
              <a:rPr lang="nb-NO" altLang="nb-NO" baseline="-25000"/>
              <a:t>2</a:t>
            </a:r>
            <a:r>
              <a:rPr lang="nb-NO" altLang="nb-NO"/>
              <a:t> = 0.25/0.2 = 1.25</a:t>
            </a:r>
          </a:p>
          <a:p>
            <a:pPr>
              <a:buFontTx/>
              <a:buNone/>
            </a:pPr>
            <a:endParaRPr lang="nb-NO" altLang="nb-NO"/>
          </a:p>
          <a:p>
            <a:pPr>
              <a:buFontTx/>
              <a:buNone/>
            </a:pPr>
            <a:r>
              <a:rPr lang="nb-NO" altLang="nb-NO"/>
              <a:t>Conclusion: </a:t>
            </a:r>
            <a:r>
              <a:rPr lang="nb-NO" altLang="nb-NO" b="1">
                <a:solidFill>
                  <a:srgbClr val="FF3300"/>
                </a:solidFill>
              </a:rPr>
              <a:t>c = hr + 1.25 v</a:t>
            </a:r>
          </a:p>
          <a:p>
            <a:pPr>
              <a:buFontTx/>
              <a:buNone/>
            </a:pPr>
            <a:r>
              <a:rPr lang="nb-NO" altLang="nb-NO"/>
              <a:t>Control </a:t>
            </a:r>
            <a:r>
              <a:rPr lang="nb-NO" altLang="nb-NO" b="1">
                <a:solidFill>
                  <a:srgbClr val="FF3300"/>
                </a:solidFill>
              </a:rPr>
              <a:t>c = constant</a:t>
            </a:r>
            <a:r>
              <a:rPr lang="nb-NO" altLang="nb-NO"/>
              <a:t> -&gt; hr increases when v decreases (OK uphill!)</a:t>
            </a:r>
          </a:p>
          <a:p>
            <a:pPr>
              <a:buFontTx/>
              <a:buNone/>
            </a:pPr>
            <a:endParaRPr lang="nb-NO" altLang="nb-NO"/>
          </a:p>
        </p:txBody>
      </p:sp>
      <p:sp>
        <p:nvSpPr>
          <p:cNvPr id="4"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sp>
        <p:nvSpPr>
          <p:cNvPr id="6" name="Text Box 5"/>
          <p:cNvSpPr txBox="1">
            <a:spLocks noChangeArrowheads="1"/>
          </p:cNvSpPr>
          <p:nvPr/>
        </p:nvSpPr>
        <p:spPr bwMode="auto">
          <a:xfrm>
            <a:off x="0" y="0"/>
            <a:ext cx="3702050" cy="366713"/>
          </a:xfrm>
          <a:prstGeom prst="rect">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err="1">
                <a:latin typeface="Arial" panose="020B0604020202020204" pitchFamily="34" charset="0"/>
              </a:rPr>
              <a:t>Unconstrained</a:t>
            </a:r>
            <a:r>
              <a:rPr lang="nb-NO" altLang="nb-NO" sz="1800" dirty="0">
                <a:latin typeface="Arial" panose="020B0604020202020204" pitchFamily="34" charset="0"/>
              </a:rPr>
              <a:t> </a:t>
            </a:r>
            <a:r>
              <a:rPr lang="nb-NO" altLang="nb-NO" sz="1800" dirty="0" err="1">
                <a:latin typeface="Arial" panose="020B0604020202020204" pitchFamily="34" charset="0"/>
              </a:rPr>
              <a:t>degrees</a:t>
            </a:r>
            <a:r>
              <a:rPr lang="nb-NO" altLang="nb-NO" sz="1800" dirty="0">
                <a:latin typeface="Arial" panose="020B0604020202020204" pitchFamily="34" charset="0"/>
              </a:rPr>
              <a:t> of </a:t>
            </a:r>
            <a:r>
              <a:rPr lang="nb-NO" altLang="nb-NO" sz="1800" dirty="0" err="1">
                <a:latin typeface="Arial" panose="020B0604020202020204" pitchFamily="34" charset="0"/>
              </a:rPr>
              <a:t>freedom</a:t>
            </a:r>
            <a:endParaRPr lang="en-US" altLang="nb-NO" sz="1800" dirty="0">
              <a:latin typeface="Arial" panose="020B0604020202020204" pitchFamily="34" charset="0"/>
            </a:endParaRPr>
          </a:p>
        </p:txBody>
      </p:sp>
      <p:pic>
        <p:nvPicPr>
          <p:cNvPr id="7" name="Picture 6">
            <a:extLst>
              <a:ext uri="{FF2B5EF4-FFF2-40B4-BE49-F238E27FC236}">
                <a16:creationId xmlns:a16="http://schemas.microsoft.com/office/drawing/2014/main" id="{BBB2714E-B1C8-45C7-B5D7-3D15DCEA8554}"/>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831211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27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2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Date Placeholder 3"/>
          <p:cNvSpPr txBox="1">
            <a:spLocks noGrp="1"/>
          </p:cNvSpPr>
          <p:nvPr/>
        </p:nvSpPr>
        <p:spPr bwMode="auto">
          <a:xfrm>
            <a:off x="8458200" y="6243638"/>
            <a:ext cx="1905000" cy="457200"/>
          </a:xfrm>
          <a:prstGeom prst="rect">
            <a:avLst/>
          </a:prstGeom>
          <a:noFill/>
          <a:ln>
            <a:miter lim="800000"/>
            <a:headEnd/>
            <a:tailEnd/>
          </a:ln>
        </p:spPr>
        <p:txBody>
          <a:bodyPr/>
          <a:lstStyle/>
          <a:p>
            <a:pPr algn="r">
              <a:defRPr/>
            </a:pPr>
            <a:endParaRPr lang="nn-NO" sz="1400"/>
          </a:p>
          <a:p>
            <a:pPr algn="r">
              <a:defRPr/>
            </a:pPr>
            <a:r>
              <a:rPr lang="nn-NO" sz="1400"/>
              <a:t> </a:t>
            </a:r>
          </a:p>
          <a:p>
            <a:pPr algn="r">
              <a:defRPr/>
            </a:pPr>
            <a:endParaRPr lang="nn-NO" sz="1400"/>
          </a:p>
        </p:txBody>
      </p:sp>
      <p:sp>
        <p:nvSpPr>
          <p:cNvPr id="60" name="Footer Placeholder 4"/>
          <p:cNvSpPr txBox="1">
            <a:spLocks noGrp="1"/>
          </p:cNvSpPr>
          <p:nvPr/>
        </p:nvSpPr>
        <p:spPr bwMode="auto">
          <a:xfrm>
            <a:off x="2438400" y="6248400"/>
            <a:ext cx="2895600" cy="457200"/>
          </a:xfrm>
          <a:prstGeom prst="rect">
            <a:avLst/>
          </a:prstGeom>
          <a:noFill/>
          <a:ln>
            <a:miter lim="800000"/>
            <a:headEnd/>
            <a:tailEnd/>
          </a:ln>
        </p:spPr>
        <p:txBody>
          <a:bodyPr/>
          <a:lstStyle/>
          <a:p>
            <a:pPr>
              <a:defRPr/>
            </a:pPr>
            <a:endParaRPr lang="nn-NO" sz="1400"/>
          </a:p>
          <a:p>
            <a:pPr>
              <a:defRPr/>
            </a:pPr>
            <a:endParaRPr lang="nn-NO" sz="1400"/>
          </a:p>
        </p:txBody>
      </p:sp>
      <p:pic>
        <p:nvPicPr>
          <p:cNvPr id="57348" name="Picture 2"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208213" y="2139950"/>
            <a:ext cx="84248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17587" name="Text Box 51"/>
          <p:cNvSpPr txBox="1">
            <a:spLocks noChangeArrowheads="1"/>
          </p:cNvSpPr>
          <p:nvPr/>
        </p:nvSpPr>
        <p:spPr bwMode="auto">
          <a:xfrm>
            <a:off x="3343276" y="3292475"/>
            <a:ext cx="34782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solidFill>
                  <a:schemeClr val="accent2"/>
                </a:solidFill>
                <a:latin typeface="Arial" panose="020B0604020202020204" pitchFamily="34" charset="0"/>
              </a:rPr>
              <a:t>“Minimize” in Maximum gain rule</a:t>
            </a:r>
          </a:p>
          <a:p>
            <a:pPr>
              <a:spcBef>
                <a:spcPct val="0"/>
              </a:spcBef>
              <a:buFontTx/>
              <a:buNone/>
            </a:pPr>
            <a:r>
              <a:rPr lang="en-US" altLang="nb-NO" sz="1800">
                <a:solidFill>
                  <a:schemeClr val="accent2"/>
                </a:solidFill>
                <a:latin typeface="Arial" panose="020B0604020202020204" pitchFamily="34" charset="0"/>
              </a:rPr>
              <a:t>( maximize S</a:t>
            </a:r>
            <a:r>
              <a:rPr lang="en-US" altLang="nb-NO" sz="1800" baseline="-25000">
                <a:solidFill>
                  <a:schemeClr val="accent2"/>
                </a:solidFill>
                <a:latin typeface="Arial" panose="020B0604020202020204" pitchFamily="34" charset="0"/>
              </a:rPr>
              <a:t>1</a:t>
            </a:r>
            <a:r>
              <a:rPr lang="en-US" altLang="nb-NO" sz="1800">
                <a:solidFill>
                  <a:schemeClr val="accent2"/>
                </a:solidFill>
                <a:latin typeface="Arial" panose="020B0604020202020204" pitchFamily="34" charset="0"/>
              </a:rPr>
              <a:t> G J</a:t>
            </a:r>
            <a:r>
              <a:rPr lang="en-US" altLang="nb-NO" sz="1800" baseline="-25000">
                <a:solidFill>
                  <a:schemeClr val="accent2"/>
                </a:solidFill>
                <a:latin typeface="Arial" panose="020B0604020202020204" pitchFamily="34" charset="0"/>
              </a:rPr>
              <a:t>uu</a:t>
            </a:r>
            <a:r>
              <a:rPr lang="en-US" altLang="nb-NO" sz="1800" baseline="30000">
                <a:solidFill>
                  <a:schemeClr val="accent2"/>
                </a:solidFill>
                <a:latin typeface="Arial" panose="020B0604020202020204" pitchFamily="34" charset="0"/>
              </a:rPr>
              <a:t>-1/2</a:t>
            </a:r>
            <a:r>
              <a:rPr lang="en-US" altLang="nb-NO" sz="1800">
                <a:solidFill>
                  <a:schemeClr val="accent2"/>
                </a:solidFill>
                <a:latin typeface="Arial" panose="020B0604020202020204" pitchFamily="34" charset="0"/>
              </a:rPr>
              <a:t> , G=HG</a:t>
            </a:r>
            <a:r>
              <a:rPr lang="en-US" altLang="nb-NO" sz="1800" baseline="30000">
                <a:solidFill>
                  <a:schemeClr val="accent2"/>
                </a:solidFill>
                <a:latin typeface="Arial" panose="020B0604020202020204" pitchFamily="34" charset="0"/>
              </a:rPr>
              <a:t>y</a:t>
            </a:r>
            <a:r>
              <a:rPr lang="en-US" altLang="nb-NO" sz="1800" baseline="-25000">
                <a:solidFill>
                  <a:schemeClr val="accent2"/>
                </a:solidFill>
                <a:latin typeface="Arial" panose="020B0604020202020204" pitchFamily="34" charset="0"/>
              </a:rPr>
              <a:t> </a:t>
            </a:r>
            <a:r>
              <a:rPr lang="en-US" altLang="nb-NO" sz="1800">
                <a:solidFill>
                  <a:schemeClr val="accent2"/>
                </a:solidFill>
                <a:latin typeface="Arial" panose="020B0604020202020204" pitchFamily="34" charset="0"/>
              </a:rPr>
              <a:t>)</a:t>
            </a:r>
            <a:endParaRPr lang="en-US" altLang="nb-NO" sz="1800" baseline="30000">
              <a:solidFill>
                <a:schemeClr val="accent2"/>
              </a:solidFill>
              <a:latin typeface="Arial" panose="020B0604020202020204" pitchFamily="34" charset="0"/>
            </a:endParaRPr>
          </a:p>
        </p:txBody>
      </p:sp>
      <p:sp>
        <p:nvSpPr>
          <p:cNvPr id="1217588" name="AutoShape 52"/>
          <p:cNvSpPr>
            <a:spLocks/>
          </p:cNvSpPr>
          <p:nvPr/>
        </p:nvSpPr>
        <p:spPr bwMode="auto">
          <a:xfrm rot="5400000">
            <a:off x="5155407" y="1712120"/>
            <a:ext cx="296863" cy="2879725"/>
          </a:xfrm>
          <a:prstGeom prst="rightBrace">
            <a:avLst>
              <a:gd name="adj1" fmla="val 80838"/>
              <a:gd name="adj2" fmla="val 50000"/>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endParaRPr lang="en-US" altLang="nb-NO" sz="1800">
              <a:solidFill>
                <a:schemeClr val="accent2"/>
              </a:solidFill>
              <a:latin typeface="Arial" panose="020B0604020202020204" pitchFamily="34" charset="0"/>
            </a:endParaRPr>
          </a:p>
        </p:txBody>
      </p:sp>
      <p:sp>
        <p:nvSpPr>
          <p:cNvPr id="1217589" name="AutoShape 53"/>
          <p:cNvSpPr>
            <a:spLocks/>
          </p:cNvSpPr>
          <p:nvPr/>
        </p:nvSpPr>
        <p:spPr bwMode="auto">
          <a:xfrm rot="5400000">
            <a:off x="8395494" y="1567657"/>
            <a:ext cx="296863" cy="3168650"/>
          </a:xfrm>
          <a:prstGeom prst="rightBrace">
            <a:avLst>
              <a:gd name="adj1" fmla="val 88948"/>
              <a:gd name="adj2" fmla="val 50000"/>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sp>
        <p:nvSpPr>
          <p:cNvPr id="1217590" name="Text Box 54"/>
          <p:cNvSpPr txBox="1">
            <a:spLocks noChangeArrowheads="1"/>
          </p:cNvSpPr>
          <p:nvPr/>
        </p:nvSpPr>
        <p:spPr bwMode="auto">
          <a:xfrm>
            <a:off x="7878764" y="3292476"/>
            <a:ext cx="1385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solidFill>
                  <a:schemeClr val="accent2"/>
                </a:solidFill>
                <a:latin typeface="Arial" panose="020B0604020202020204" pitchFamily="34" charset="0"/>
              </a:rPr>
              <a:t>“Scaling” S</a:t>
            </a:r>
            <a:r>
              <a:rPr lang="en-US" altLang="nb-NO" sz="1800" baseline="-25000">
                <a:solidFill>
                  <a:schemeClr val="accent2"/>
                </a:solidFill>
                <a:latin typeface="Arial" panose="020B0604020202020204" pitchFamily="34" charset="0"/>
              </a:rPr>
              <a:t>1</a:t>
            </a:r>
            <a:endParaRPr lang="en-US" altLang="nb-NO" sz="1800">
              <a:solidFill>
                <a:schemeClr val="accent2"/>
              </a:solidFill>
              <a:latin typeface="Arial" panose="020B0604020202020204" pitchFamily="34" charset="0"/>
            </a:endParaRPr>
          </a:p>
        </p:txBody>
      </p:sp>
      <p:sp>
        <p:nvSpPr>
          <p:cNvPr id="1217591" name="Text Box 55"/>
          <p:cNvSpPr txBox="1">
            <a:spLocks noChangeArrowheads="1"/>
          </p:cNvSpPr>
          <p:nvPr/>
        </p:nvSpPr>
        <p:spPr bwMode="auto">
          <a:xfrm>
            <a:off x="6148388" y="1727201"/>
            <a:ext cx="377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solidFill>
                  <a:srgbClr val="FF3300"/>
                </a:solidFill>
                <a:latin typeface="Arial" panose="020B0604020202020204" pitchFamily="34" charset="0"/>
              </a:rPr>
              <a:t>“=0” in nullspace method (no noise)</a:t>
            </a:r>
          </a:p>
        </p:txBody>
      </p:sp>
      <p:sp>
        <p:nvSpPr>
          <p:cNvPr id="1217592" name="AutoShape 56"/>
          <p:cNvSpPr>
            <a:spLocks/>
          </p:cNvSpPr>
          <p:nvPr/>
        </p:nvSpPr>
        <p:spPr bwMode="auto">
          <a:xfrm rot="5400000">
            <a:off x="7362825" y="1687513"/>
            <a:ext cx="152400" cy="914400"/>
          </a:xfrm>
          <a:prstGeom prst="leftBrace">
            <a:avLst>
              <a:gd name="adj1" fmla="val 5000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sp>
        <p:nvSpPr>
          <p:cNvPr id="57355" name="Text Box 58"/>
          <p:cNvSpPr txBox="1">
            <a:spLocks noChangeArrowheads="1"/>
          </p:cNvSpPr>
          <p:nvPr/>
        </p:nvSpPr>
        <p:spPr bwMode="auto">
          <a:xfrm>
            <a:off x="0" y="-15877"/>
            <a:ext cx="2711450" cy="366713"/>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latin typeface="Arial" panose="020B0604020202020204" pitchFamily="34" charset="0"/>
              </a:rPr>
              <a:t>With measurement noise</a:t>
            </a:r>
            <a:endParaRPr lang="en-US" altLang="nb-NO" sz="1800">
              <a:latin typeface="Arial" panose="020B0604020202020204" pitchFamily="34" charset="0"/>
            </a:endParaRPr>
          </a:p>
        </p:txBody>
      </p:sp>
      <p:sp>
        <p:nvSpPr>
          <p:cNvPr id="13" name="Title 1"/>
          <p:cNvSpPr txBox="1">
            <a:spLocks/>
          </p:cNvSpPr>
          <p:nvPr/>
        </p:nvSpPr>
        <p:spPr>
          <a:xfrm>
            <a:off x="817200" y="708026"/>
            <a:ext cx="7772400" cy="701673"/>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Times" pitchFamily="18" charset="0"/>
              </a:defRPr>
            </a:lvl2pPr>
            <a:lvl3pPr algn="l" rtl="0" eaLnBrk="0" fontAlgn="base" hangingPunct="0">
              <a:spcBef>
                <a:spcPct val="0"/>
              </a:spcBef>
              <a:spcAft>
                <a:spcPct val="0"/>
              </a:spcAft>
              <a:defRPr sz="3600">
                <a:solidFill>
                  <a:schemeClr val="tx2"/>
                </a:solidFill>
                <a:latin typeface="Times" pitchFamily="18" charset="0"/>
              </a:defRPr>
            </a:lvl3pPr>
            <a:lvl4pPr algn="l" rtl="0" eaLnBrk="0" fontAlgn="base" hangingPunct="0">
              <a:spcBef>
                <a:spcPct val="0"/>
              </a:spcBef>
              <a:spcAft>
                <a:spcPct val="0"/>
              </a:spcAft>
              <a:defRPr sz="3600">
                <a:solidFill>
                  <a:schemeClr val="tx2"/>
                </a:solidFill>
                <a:latin typeface="Times" pitchFamily="18" charset="0"/>
              </a:defRPr>
            </a:lvl4pPr>
            <a:lvl5pPr algn="l" rtl="0" eaLnBrk="0" fontAlgn="base" hangingPunct="0">
              <a:spcBef>
                <a:spcPct val="0"/>
              </a:spcBef>
              <a:spcAft>
                <a:spcPct val="0"/>
              </a:spcAft>
              <a:defRPr sz="3600">
                <a:solidFill>
                  <a:schemeClr val="tx2"/>
                </a:solidFill>
                <a:latin typeface="Times" pitchFamily="18" charset="0"/>
              </a:defRPr>
            </a:lvl5pPr>
            <a:lvl6pPr marL="457200" algn="l" rtl="0" eaLnBrk="0" fontAlgn="base" hangingPunct="0">
              <a:spcBef>
                <a:spcPct val="0"/>
              </a:spcBef>
              <a:spcAft>
                <a:spcPct val="0"/>
              </a:spcAft>
              <a:defRPr sz="3600">
                <a:solidFill>
                  <a:schemeClr val="tx2"/>
                </a:solidFill>
                <a:latin typeface="Times" pitchFamily="18" charset="0"/>
              </a:defRPr>
            </a:lvl6pPr>
            <a:lvl7pPr marL="914400" algn="l" rtl="0" eaLnBrk="0" fontAlgn="base" hangingPunct="0">
              <a:spcBef>
                <a:spcPct val="0"/>
              </a:spcBef>
              <a:spcAft>
                <a:spcPct val="0"/>
              </a:spcAft>
              <a:defRPr sz="3600">
                <a:solidFill>
                  <a:schemeClr val="tx2"/>
                </a:solidFill>
                <a:latin typeface="Times" pitchFamily="18" charset="0"/>
              </a:defRPr>
            </a:lvl7pPr>
            <a:lvl8pPr marL="1371600" algn="l" rtl="0" eaLnBrk="0" fontAlgn="base" hangingPunct="0">
              <a:spcBef>
                <a:spcPct val="0"/>
              </a:spcBef>
              <a:spcAft>
                <a:spcPct val="0"/>
              </a:spcAft>
              <a:defRPr sz="3600">
                <a:solidFill>
                  <a:schemeClr val="tx2"/>
                </a:solidFill>
                <a:latin typeface="Times" pitchFamily="18" charset="0"/>
              </a:defRPr>
            </a:lvl8pPr>
            <a:lvl9pPr marL="1828800" algn="l" rtl="0" eaLnBrk="0" fontAlgn="base" hangingPunct="0">
              <a:spcBef>
                <a:spcPct val="0"/>
              </a:spcBef>
              <a:spcAft>
                <a:spcPct val="0"/>
              </a:spcAft>
              <a:defRPr sz="3600">
                <a:solidFill>
                  <a:schemeClr val="tx2"/>
                </a:solidFill>
                <a:latin typeface="Times" pitchFamily="18" charset="0"/>
              </a:defRPr>
            </a:lvl9pPr>
          </a:lstStyle>
          <a:p>
            <a:pPr>
              <a:defRPr/>
            </a:pPr>
            <a:r>
              <a:rPr lang="en-US" altLang="nb-NO" sz="4400" b="1" kern="0" dirty="0">
                <a:solidFill>
                  <a:srgbClr val="FF0000"/>
                </a:solidFill>
              </a:rPr>
              <a:t>Exact local method </a:t>
            </a:r>
            <a:r>
              <a:rPr lang="en-US" altLang="nb-NO" sz="4400" b="1" kern="0" dirty="0">
                <a:solidFill>
                  <a:schemeClr val="tx1"/>
                </a:solidFill>
              </a:rPr>
              <a:t>for H</a:t>
            </a:r>
          </a:p>
        </p:txBody>
      </p:sp>
      <p:pic>
        <p:nvPicPr>
          <p:cNvPr id="16" name="Picture 61" descr="txp_fi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2971801" y="4560889"/>
            <a:ext cx="6137275"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B5D8D362-089A-454C-98B2-28B856B3044E}"/>
              </a:ext>
            </a:extLst>
          </p:cNvPr>
          <p:cNvPicPr>
            <a:picLocks noChangeAspect="1"/>
          </p:cNvPicPr>
          <p:nvPr/>
        </p:nvPicPr>
        <p:blipFill>
          <a:blip r:embed="rId7"/>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4318332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17592"/>
                                        </p:tgtEl>
                                        <p:attrNameLst>
                                          <p:attrName>style.visibility</p:attrName>
                                        </p:attrNameLst>
                                      </p:cBhvr>
                                      <p:to>
                                        <p:strVal val="visible"/>
                                      </p:to>
                                    </p:set>
                                    <p:animEffect transition="in" filter="blinds(horizontal)">
                                      <p:cBhvr>
                                        <p:cTn id="12" dur="500"/>
                                        <p:tgtEl>
                                          <p:spTgt spid="121759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17591"/>
                                        </p:tgtEl>
                                        <p:attrNameLst>
                                          <p:attrName>style.visibility</p:attrName>
                                        </p:attrNameLst>
                                      </p:cBhvr>
                                      <p:to>
                                        <p:strVal val="visible"/>
                                      </p:to>
                                    </p:set>
                                    <p:animEffect transition="in" filter="blinds(horizontal)">
                                      <p:cBhvr>
                                        <p:cTn id="15" dur="500"/>
                                        <p:tgtEl>
                                          <p:spTgt spid="12175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17590"/>
                                        </p:tgtEl>
                                        <p:attrNameLst>
                                          <p:attrName>style.visibility</p:attrName>
                                        </p:attrNameLst>
                                      </p:cBhvr>
                                      <p:to>
                                        <p:strVal val="visible"/>
                                      </p:to>
                                    </p:set>
                                    <p:animEffect transition="in" filter="blinds(horizontal)">
                                      <p:cBhvr>
                                        <p:cTn id="20" dur="500"/>
                                        <p:tgtEl>
                                          <p:spTgt spid="121759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17589"/>
                                        </p:tgtEl>
                                        <p:attrNameLst>
                                          <p:attrName>style.visibility</p:attrName>
                                        </p:attrNameLst>
                                      </p:cBhvr>
                                      <p:to>
                                        <p:strVal val="visible"/>
                                      </p:to>
                                    </p:set>
                                    <p:animEffect transition="in" filter="blinds(horizontal)">
                                      <p:cBhvr>
                                        <p:cTn id="23" dur="500"/>
                                        <p:tgtEl>
                                          <p:spTgt spid="121758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17588"/>
                                        </p:tgtEl>
                                        <p:attrNameLst>
                                          <p:attrName>style.visibility</p:attrName>
                                        </p:attrNameLst>
                                      </p:cBhvr>
                                      <p:to>
                                        <p:strVal val="visible"/>
                                      </p:to>
                                    </p:set>
                                    <p:animEffect transition="in" filter="blinds(horizontal)">
                                      <p:cBhvr>
                                        <p:cTn id="26" dur="500"/>
                                        <p:tgtEl>
                                          <p:spTgt spid="121758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217587"/>
                                        </p:tgtEl>
                                        <p:attrNameLst>
                                          <p:attrName>style.visibility</p:attrName>
                                        </p:attrNameLst>
                                      </p:cBhvr>
                                      <p:to>
                                        <p:strVal val="visible"/>
                                      </p:to>
                                    </p:set>
                                    <p:animEffect transition="in" filter="blinds(horizontal)">
                                      <p:cBhvr>
                                        <p:cTn id="29" dur="500"/>
                                        <p:tgtEl>
                                          <p:spTgt spid="121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587" grpId="0"/>
      <p:bldP spid="1217588" grpId="0" animBg="1"/>
      <p:bldP spid="1217589" grpId="0" animBg="1"/>
      <p:bldP spid="1217590" grpId="0"/>
      <p:bldP spid="1217591" grpId="0"/>
      <p:bldP spid="121759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Calibri Light" panose="020F0302020204030204" pitchFamily="34" charset="0"/>
                <a:cs typeface="Calibri Light" panose="020F0302020204030204" pitchFamily="34" charset="0"/>
              </a:rPr>
              <a:t>Formulation of Real time optimization</a:t>
            </a:r>
          </a:p>
        </p:txBody>
      </p:sp>
      <p:graphicFrame>
        <p:nvGraphicFramePr>
          <p:cNvPr id="9" name="Content Placeholder 6"/>
          <p:cNvGraphicFramePr>
            <a:graphicFrameLocks/>
          </p:cNvGraphicFramePr>
          <p:nvPr>
            <p:extLst>
              <p:ext uri="{D42A27DB-BD31-4B8C-83A1-F6EECF244321}">
                <p14:modId xmlns:p14="http://schemas.microsoft.com/office/powerpoint/2010/main" val="668340051"/>
              </p:ext>
            </p:extLst>
          </p:nvPr>
        </p:nvGraphicFramePr>
        <p:xfrm>
          <a:off x="609600" y="1417639"/>
          <a:ext cx="5486400" cy="4701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B45444A0-3B46-7540-B814-43B71AEE3836}"/>
              </a:ext>
            </a:extLst>
          </p:cNvPr>
          <p:cNvSpPr/>
          <p:nvPr/>
        </p:nvSpPr>
        <p:spPr>
          <a:xfrm>
            <a:off x="6920089" y="1569157"/>
            <a:ext cx="3759200" cy="699911"/>
          </a:xfrm>
          <a:prstGeom prst="rect">
            <a:avLst/>
          </a:prstGeom>
          <a:solidFill>
            <a:srgbClr val="E6FDC4">
              <a:alpha val="5411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8" name="Rectangle 7">
            <a:extLst>
              <a:ext uri="{FF2B5EF4-FFF2-40B4-BE49-F238E27FC236}">
                <a16:creationId xmlns:a16="http://schemas.microsoft.com/office/drawing/2014/main" id="{5B21B6E4-C7FB-BD4C-9977-1D8C4BFA84A5}"/>
              </a:ext>
            </a:extLst>
          </p:cNvPr>
          <p:cNvSpPr/>
          <p:nvPr/>
        </p:nvSpPr>
        <p:spPr>
          <a:xfrm>
            <a:off x="6920089" y="3240999"/>
            <a:ext cx="3759200" cy="699911"/>
          </a:xfrm>
          <a:prstGeom prst="rect">
            <a:avLst/>
          </a:prstGeom>
          <a:solidFill>
            <a:srgbClr val="DCD1F1">
              <a:alpha val="54118"/>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10" name="Rectangle 9">
            <a:extLst>
              <a:ext uri="{FF2B5EF4-FFF2-40B4-BE49-F238E27FC236}">
                <a16:creationId xmlns:a16="http://schemas.microsoft.com/office/drawing/2014/main" id="{F510082E-C5E3-4E4E-803B-0D80AFC0EC33}"/>
              </a:ext>
            </a:extLst>
          </p:cNvPr>
          <p:cNvSpPr/>
          <p:nvPr/>
        </p:nvSpPr>
        <p:spPr>
          <a:xfrm>
            <a:off x="6920089" y="4133799"/>
            <a:ext cx="3759200" cy="699911"/>
          </a:xfrm>
          <a:prstGeom prst="rect">
            <a:avLst/>
          </a:prstGeom>
          <a:solidFill>
            <a:srgbClr val="FFBDBC">
              <a:alpha val="54902"/>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A7DDF8-1543-F846-B6F8-7DAD6E9CABE9}"/>
                  </a:ext>
                </a:extLst>
              </p:cNvPr>
              <p:cNvSpPr txBox="1"/>
              <p:nvPr/>
            </p:nvSpPr>
            <p:spPr>
              <a:xfrm>
                <a:off x="6458461" y="1417639"/>
                <a:ext cx="5333448" cy="4308552"/>
              </a:xfrm>
              <a:prstGeom prst="rect">
                <a:avLst/>
              </a:prstGeom>
              <a:noFill/>
            </p:spPr>
            <p:txBody>
              <a:bodyPr wrap="non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func>
                        <m:funcPr>
                          <m:ctrlPr>
                            <a:rPr lang="nb-NO" sz="3733" i="1" smtClean="0">
                              <a:latin typeface="Cambria Math" panose="02040503050406030204" pitchFamily="18" charset="0"/>
                            </a:rPr>
                          </m:ctrlPr>
                        </m:funcPr>
                        <m:fName>
                          <m:r>
                            <m:rPr>
                              <m:sty m:val="p"/>
                            </m:rPr>
                            <a:rPr lang="nb-NO" sz="3733">
                              <a:latin typeface="Cambria Math" panose="02040503050406030204" pitchFamily="18" charset="0"/>
                            </a:rPr>
                            <m:t>min</m:t>
                          </m:r>
                        </m:fName>
                        <m:e>
                          <m:r>
                            <a:rPr lang="nb-NO" sz="3733" i="1">
                              <a:latin typeface="Cambria Math" panose="02040503050406030204" pitchFamily="18" charset="0"/>
                            </a:rPr>
                            <m:t>𝐽</m:t>
                          </m:r>
                          <m:r>
                            <a:rPr lang="nb-NO" sz="3733" i="1">
                              <a:latin typeface="Cambria Math" panose="02040503050406030204" pitchFamily="18" charset="0"/>
                            </a:rPr>
                            <m:t>(</m:t>
                          </m:r>
                          <m:r>
                            <a:rPr lang="nb-NO" sz="3733" i="1">
                              <a:latin typeface="Cambria Math" panose="02040503050406030204" pitchFamily="18" charset="0"/>
                            </a:rPr>
                            <m:t>𝑥</m:t>
                          </m:r>
                          <m:r>
                            <a:rPr lang="nb-NO" sz="3733" i="1">
                              <a:latin typeface="Cambria Math" panose="02040503050406030204" pitchFamily="18" charset="0"/>
                            </a:rPr>
                            <m:t>,</m:t>
                          </m:r>
                          <m:r>
                            <a:rPr lang="nb-NO" sz="3733" i="1">
                              <a:latin typeface="Cambria Math" panose="02040503050406030204" pitchFamily="18" charset="0"/>
                            </a:rPr>
                            <m:t>𝑢</m:t>
                          </m:r>
                          <m:r>
                            <a:rPr lang="nb-NO" sz="3733" i="1">
                              <a:latin typeface="Cambria Math" panose="02040503050406030204" pitchFamily="18" charset="0"/>
                            </a:rPr>
                            <m:t>,</m:t>
                          </m:r>
                          <m:r>
                            <a:rPr lang="nb-NO" sz="3733" i="1">
                              <a:latin typeface="Cambria Math" panose="02040503050406030204" pitchFamily="18" charset="0"/>
                            </a:rPr>
                            <m:t>𝑑</m:t>
                          </m:r>
                          <m:r>
                            <a:rPr lang="nb-NO" sz="3733" i="1">
                              <a:latin typeface="Cambria Math" panose="02040503050406030204" pitchFamily="18" charset="0"/>
                            </a:rPr>
                            <m:t>)</m:t>
                          </m:r>
                        </m:e>
                      </m:func>
                    </m:oMath>
                  </m:oMathPara>
                </a14:m>
                <a:br>
                  <a:rPr lang="nb-NO" sz="3733" dirty="0">
                    <a:latin typeface="Times" pitchFamily="2" charset="0"/>
                    <a:cs typeface="Al Tarikh" pitchFamily="2" charset="-78"/>
                  </a:rPr>
                </a:br>
                <a:r>
                  <a:rPr lang="nb-NO" sz="3733" dirty="0" err="1">
                    <a:latin typeface="Times" pitchFamily="2" charset="0"/>
                    <a:cs typeface="Al Tarikh" pitchFamily="2" charset="-78"/>
                  </a:rPr>
                  <a:t>s.t.</a:t>
                </a:r>
                <a:r>
                  <a:rPr lang="nb-NO" sz="3733" dirty="0">
                    <a:latin typeface="Times" pitchFamily="2" charset="0"/>
                    <a:cs typeface="Al Tarikh" pitchFamily="2" charset="-78"/>
                  </a:rPr>
                  <a:t> </a:t>
                </a:r>
                <a:br>
                  <a:rPr lang="nb-NO" sz="3733" dirty="0">
                    <a:latin typeface="Times" pitchFamily="2" charset="0"/>
                    <a:cs typeface="Al Tarikh" pitchFamily="2" charset="-78"/>
                  </a:rPr>
                </a:br>
                <a:r>
                  <a:rPr lang="nb-NO" sz="3733" dirty="0">
                    <a:latin typeface="Times" pitchFamily="2" charset="0"/>
                    <a:cs typeface="Al Tarikh" pitchFamily="2" charset="-78"/>
                  </a:rPr>
                  <a:t>	  </a:t>
                </a:r>
                <a14:m>
                  <m:oMath xmlns:m="http://schemas.openxmlformats.org/officeDocument/2006/math">
                    <m:acc>
                      <m:accPr>
                        <m:chr m:val="̇"/>
                        <m:ctrlPr>
                          <a:rPr lang="nb-NO" sz="3733" i="1">
                            <a:latin typeface="Cambria Math" panose="02040503050406030204" pitchFamily="18" charset="0"/>
                          </a:rPr>
                        </m:ctrlPr>
                      </m:accPr>
                      <m:e>
                        <m:r>
                          <a:rPr lang="nb-NO" sz="3733" i="1">
                            <a:latin typeface="Cambria Math" panose="02040503050406030204" pitchFamily="18" charset="0"/>
                          </a:rPr>
                          <m:t>𝑥</m:t>
                        </m:r>
                      </m:e>
                    </m:acc>
                    <m:r>
                      <a:rPr lang="nb-NO" sz="3733" i="1">
                        <a:latin typeface="Cambria Math" panose="02040503050406030204" pitchFamily="18" charset="0"/>
                      </a:rPr>
                      <m:t>=</m:t>
                    </m:r>
                    <m:r>
                      <a:rPr lang="nb-NO" sz="3733" i="1">
                        <a:latin typeface="Cambria Math" panose="02040503050406030204" pitchFamily="18" charset="0"/>
                      </a:rPr>
                      <m:t>𝑓</m:t>
                    </m:r>
                    <m:d>
                      <m:dPr>
                        <m:ctrlPr>
                          <a:rPr lang="nb-NO" sz="3733" i="1">
                            <a:latin typeface="Cambria Math" panose="02040503050406030204" pitchFamily="18" charset="0"/>
                          </a:rPr>
                        </m:ctrlPr>
                      </m:dPr>
                      <m:e>
                        <m:r>
                          <a:rPr lang="nb-NO" sz="3733" i="1">
                            <a:latin typeface="Cambria Math" panose="02040503050406030204" pitchFamily="18" charset="0"/>
                          </a:rPr>
                          <m:t>𝑥</m:t>
                        </m:r>
                        <m:r>
                          <a:rPr lang="nb-NO" sz="3733" i="1">
                            <a:latin typeface="Cambria Math" panose="02040503050406030204" pitchFamily="18" charset="0"/>
                          </a:rPr>
                          <m:t>,</m:t>
                        </m:r>
                        <m:r>
                          <a:rPr lang="nb-NO" sz="3733" i="1">
                            <a:latin typeface="Cambria Math" panose="02040503050406030204" pitchFamily="18" charset="0"/>
                          </a:rPr>
                          <m:t>𝑢</m:t>
                        </m:r>
                        <m:r>
                          <a:rPr lang="nb-NO" sz="3733" i="1">
                            <a:latin typeface="Cambria Math" panose="02040503050406030204" pitchFamily="18" charset="0"/>
                          </a:rPr>
                          <m:t>,</m:t>
                        </m:r>
                        <m:r>
                          <a:rPr lang="nb-NO" sz="3733" i="1">
                            <a:latin typeface="Cambria Math" panose="02040503050406030204" pitchFamily="18" charset="0"/>
                          </a:rPr>
                          <m:t>𝑑</m:t>
                        </m:r>
                      </m:e>
                    </m:d>
                    <m:r>
                      <a:rPr lang="nb-NO" sz="3733" i="1">
                        <a:latin typeface="Cambria Math" panose="02040503050406030204" pitchFamily="18" charset="0"/>
                      </a:rPr>
                      <m:t> </m:t>
                    </m:r>
                  </m:oMath>
                </a14:m>
                <a:br>
                  <a:rPr lang="nb-NO" sz="3733" dirty="0">
                    <a:latin typeface="Times" pitchFamily="2" charset="0"/>
                    <a:cs typeface="Al Tarikh" pitchFamily="2" charset="-78"/>
                  </a:rPr>
                </a:br>
                <a14:m>
                  <m:oMathPara xmlns:m="http://schemas.openxmlformats.org/officeDocument/2006/math">
                    <m:oMathParaPr>
                      <m:jc m:val="centerGroup"/>
                    </m:oMathParaPr>
                    <m:oMath xmlns:m="http://schemas.openxmlformats.org/officeDocument/2006/math">
                      <m:r>
                        <a:rPr lang="nb-NO" sz="3733">
                          <a:latin typeface="Cambria Math" panose="02040503050406030204" pitchFamily="18" charset="0"/>
                        </a:rPr>
                        <m:t>      </m:t>
                      </m:r>
                      <m:r>
                        <a:rPr lang="nb-NO" sz="3733" i="1">
                          <a:latin typeface="Cambria Math" panose="02040503050406030204" pitchFamily="18" charset="0"/>
                        </a:rPr>
                        <m:t>𝑔</m:t>
                      </m:r>
                      <m:d>
                        <m:dPr>
                          <m:ctrlPr>
                            <a:rPr lang="nb-NO" sz="3733" i="1">
                              <a:latin typeface="Cambria Math" panose="02040503050406030204" pitchFamily="18" charset="0"/>
                            </a:rPr>
                          </m:ctrlPr>
                        </m:dPr>
                        <m:e>
                          <m:r>
                            <a:rPr lang="nb-NO" sz="3733" i="1">
                              <a:latin typeface="Cambria Math" panose="02040503050406030204" pitchFamily="18" charset="0"/>
                            </a:rPr>
                            <m:t>𝑥</m:t>
                          </m:r>
                          <m:r>
                            <a:rPr lang="nb-NO" sz="3733" i="1">
                              <a:latin typeface="Cambria Math" panose="02040503050406030204" pitchFamily="18" charset="0"/>
                            </a:rPr>
                            <m:t>,</m:t>
                          </m:r>
                          <m:r>
                            <a:rPr lang="nb-NO" sz="3733" i="1">
                              <a:latin typeface="Cambria Math" panose="02040503050406030204" pitchFamily="18" charset="0"/>
                            </a:rPr>
                            <m:t>𝑢</m:t>
                          </m:r>
                          <m:r>
                            <a:rPr lang="nb-NO" sz="3733" i="1">
                              <a:latin typeface="Cambria Math" panose="02040503050406030204" pitchFamily="18" charset="0"/>
                            </a:rPr>
                            <m:t>,</m:t>
                          </m:r>
                          <m:r>
                            <a:rPr lang="nb-NO" sz="3733" i="1">
                              <a:latin typeface="Cambria Math" panose="02040503050406030204" pitchFamily="18" charset="0"/>
                            </a:rPr>
                            <m:t>𝑑</m:t>
                          </m:r>
                        </m:e>
                      </m:d>
                      <m:r>
                        <a:rPr lang="nb-NO" sz="3733" i="1">
                          <a:latin typeface="Cambria Math" panose="02040503050406030204" pitchFamily="18" charset="0"/>
                          <a:ea typeface="Cambria Math" panose="02040503050406030204" pitchFamily="18" charset="0"/>
                        </a:rPr>
                        <m:t>≤0</m:t>
                      </m:r>
                    </m:oMath>
                    <m:oMath xmlns:m="http://schemas.openxmlformats.org/officeDocument/2006/math">
                      <m:r>
                        <a:rPr lang="nb-NO" sz="3733">
                          <a:latin typeface="Cambria Math" panose="02040503050406030204" pitchFamily="18" charset="0"/>
                        </a:rPr>
                        <m:t>       </m:t>
                      </m:r>
                      <m:r>
                        <a:rPr lang="nb-NO" sz="3733" i="1">
                          <a:latin typeface="Cambria Math" panose="02040503050406030204" pitchFamily="18" charset="0"/>
                        </a:rPr>
                        <m:t>𝑥</m:t>
                      </m:r>
                      <m:r>
                        <a:rPr lang="nb-NO" sz="3733" i="1">
                          <a:latin typeface="Cambria Math" panose="02040503050406030204" pitchFamily="18" charset="0"/>
                          <a:ea typeface="Cambria Math" panose="02040503050406030204" pitchFamily="18" charset="0"/>
                        </a:rPr>
                        <m:t>∈</m:t>
                      </m:r>
                      <m:r>
                        <a:rPr lang="nb-NO" sz="3733" i="1">
                          <a:latin typeface="Cambria Math" panose="02040503050406030204" pitchFamily="18" charset="0"/>
                          <a:ea typeface="Cambria Math" panose="02040503050406030204" pitchFamily="18" charset="0"/>
                        </a:rPr>
                        <m:t>𝒳</m:t>
                      </m:r>
                      <m:r>
                        <a:rPr lang="nb-NO" sz="3733">
                          <a:latin typeface="Cambria Math" panose="02040503050406030204" pitchFamily="18" charset="0"/>
                          <a:ea typeface="Cambria Math" panose="02040503050406030204" pitchFamily="18" charset="0"/>
                        </a:rPr>
                        <m:t>, </m:t>
                      </m:r>
                      <m:r>
                        <a:rPr lang="nb-NO" sz="3733" i="1">
                          <a:latin typeface="Cambria Math" panose="02040503050406030204" pitchFamily="18" charset="0"/>
                          <a:ea typeface="Cambria Math" panose="02040503050406030204" pitchFamily="18" charset="0"/>
                        </a:rPr>
                        <m:t> </m:t>
                      </m:r>
                      <m:r>
                        <a:rPr lang="nb-NO" sz="3733" i="1">
                          <a:latin typeface="Cambria Math" panose="02040503050406030204" pitchFamily="18" charset="0"/>
                          <a:ea typeface="Cambria Math" panose="02040503050406030204" pitchFamily="18" charset="0"/>
                        </a:rPr>
                        <m:t>𝑢</m:t>
                      </m:r>
                      <m:r>
                        <a:rPr lang="nb-NO" sz="3733" i="1">
                          <a:latin typeface="Cambria Math" panose="02040503050406030204" pitchFamily="18" charset="0"/>
                          <a:ea typeface="Cambria Math" panose="02040503050406030204" pitchFamily="18" charset="0"/>
                        </a:rPr>
                        <m:t>∈</m:t>
                      </m:r>
                      <m:r>
                        <a:rPr lang="nb-NO" sz="3733" i="1">
                          <a:latin typeface="Cambria Math" panose="02040503050406030204" pitchFamily="18" charset="0"/>
                          <a:ea typeface="Cambria Math" panose="02040503050406030204" pitchFamily="18" charset="0"/>
                        </a:rPr>
                        <m:t>𝒰</m:t>
                      </m:r>
                    </m:oMath>
                  </m:oMathPara>
                </a14:m>
                <a:br>
                  <a:rPr lang="nb-NO" sz="3733" dirty="0">
                    <a:latin typeface="Times" pitchFamily="2" charset="0"/>
                    <a:cs typeface="Al Tarikh" pitchFamily="2" charset="-78"/>
                  </a:rPr>
                </a:br>
                <a:endParaRPr lang="nb-NO" sz="3733" dirty="0">
                  <a:latin typeface="Times" pitchFamily="2" charset="0"/>
                  <a:cs typeface="Al Tarikh" pitchFamily="2" charset="-78"/>
                </a:endParaRPr>
              </a:p>
            </p:txBody>
          </p:sp>
        </mc:Choice>
        <mc:Fallback xmlns="">
          <p:sp>
            <p:nvSpPr>
              <p:cNvPr id="3" name="TextBox 2">
                <a:extLst>
                  <a:ext uri="{FF2B5EF4-FFF2-40B4-BE49-F238E27FC236}">
                    <a16:creationId xmlns:a16="http://schemas.microsoft.com/office/drawing/2014/main" id="{46A7DDF8-1543-F846-B6F8-7DAD6E9CABE9}"/>
                  </a:ext>
                </a:extLst>
              </p:cNvPr>
              <p:cNvSpPr txBox="1">
                <a:spLocks noRot="1" noChangeAspect="1" noMove="1" noResize="1" noEditPoints="1" noAdjustHandles="1" noChangeArrowheads="1" noChangeShapeType="1" noTextEdit="1"/>
              </p:cNvSpPr>
              <p:nvPr/>
            </p:nvSpPr>
            <p:spPr>
              <a:xfrm>
                <a:off x="6458461" y="1417639"/>
                <a:ext cx="5333448" cy="4308552"/>
              </a:xfrm>
              <a:prstGeom prst="rect">
                <a:avLst/>
              </a:prstGeom>
              <a:blipFill>
                <a:blip r:embed="rId7"/>
                <a:stretch>
                  <a:fillRect l="-5371"/>
                </a:stretch>
              </a:blipFill>
            </p:spPr>
            <p:txBody>
              <a:bodyPr/>
              <a:lstStyle/>
              <a:p>
                <a:r>
                  <a:rPr lang="nb-NO">
                    <a:noFill/>
                  </a:rPr>
                  <a:t> </a:t>
                </a:r>
              </a:p>
            </p:txBody>
          </p:sp>
        </mc:Fallback>
      </mc:AlternateContent>
      <p:sp>
        <p:nvSpPr>
          <p:cNvPr id="11" name="Rectangle 10">
            <a:extLst>
              <a:ext uri="{FF2B5EF4-FFF2-40B4-BE49-F238E27FC236}">
                <a16:creationId xmlns:a16="http://schemas.microsoft.com/office/drawing/2014/main" id="{CB346F36-9C4F-A14F-AB93-988A8ED11CD8}"/>
              </a:ext>
            </a:extLst>
          </p:cNvPr>
          <p:cNvSpPr/>
          <p:nvPr/>
        </p:nvSpPr>
        <p:spPr>
          <a:xfrm>
            <a:off x="451557" y="6389511"/>
            <a:ext cx="6231467"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2" name="Picture 11">
            <a:extLst>
              <a:ext uri="{FF2B5EF4-FFF2-40B4-BE49-F238E27FC236}">
                <a16:creationId xmlns:a16="http://schemas.microsoft.com/office/drawing/2014/main" id="{F2B21776-9EB5-D448-8634-5E7970A75C5A}"/>
              </a:ext>
            </a:extLst>
          </p:cNvPr>
          <p:cNvPicPr>
            <a:picLocks noChangeAspect="1"/>
          </p:cNvPicPr>
          <p:nvPr/>
        </p:nvPicPr>
        <p:blipFill>
          <a:blip r:embed="rId8"/>
          <a:stretch>
            <a:fillRect/>
          </a:stretch>
        </p:blipFill>
        <p:spPr>
          <a:xfrm>
            <a:off x="10661324" y="274639"/>
            <a:ext cx="1256920" cy="229780"/>
          </a:xfrm>
          <a:prstGeom prst="rect">
            <a:avLst/>
          </a:prstGeom>
        </p:spPr>
      </p:pic>
      <p:sp>
        <p:nvSpPr>
          <p:cNvPr id="4" name="TextBox 3">
            <a:extLst>
              <a:ext uri="{FF2B5EF4-FFF2-40B4-BE49-F238E27FC236}">
                <a16:creationId xmlns:a16="http://schemas.microsoft.com/office/drawing/2014/main" id="{DB16AE5A-84BD-4F83-9C6D-C907C1914BF8}"/>
              </a:ext>
            </a:extLst>
          </p:cNvPr>
          <p:cNvSpPr txBox="1"/>
          <p:nvPr/>
        </p:nvSpPr>
        <p:spPr>
          <a:xfrm>
            <a:off x="7511143" y="5618433"/>
            <a:ext cx="1805302" cy="369332"/>
          </a:xfrm>
          <a:prstGeom prst="rect">
            <a:avLst/>
          </a:prstGeom>
          <a:noFill/>
        </p:spPr>
        <p:txBody>
          <a:bodyPr wrap="none" rtlCol="0">
            <a:spAutoFit/>
          </a:bodyPr>
          <a:lstStyle/>
          <a:p>
            <a:r>
              <a:rPr lang="nb-NO" dirty="0" err="1"/>
              <a:t>Internal</a:t>
            </a:r>
            <a:r>
              <a:rPr lang="nb-NO" dirty="0"/>
              <a:t> variables</a:t>
            </a:r>
          </a:p>
        </p:txBody>
      </p:sp>
      <p:sp>
        <p:nvSpPr>
          <p:cNvPr id="13" name="TextBox 12">
            <a:extLst>
              <a:ext uri="{FF2B5EF4-FFF2-40B4-BE49-F238E27FC236}">
                <a16:creationId xmlns:a16="http://schemas.microsoft.com/office/drawing/2014/main" id="{4DF6BA88-183A-4966-9F31-93BE42CEA4A1}"/>
              </a:ext>
            </a:extLst>
          </p:cNvPr>
          <p:cNvSpPr txBox="1"/>
          <p:nvPr/>
        </p:nvSpPr>
        <p:spPr>
          <a:xfrm>
            <a:off x="9797774" y="5618433"/>
            <a:ext cx="1867627" cy="369332"/>
          </a:xfrm>
          <a:prstGeom prst="rect">
            <a:avLst/>
          </a:prstGeom>
          <a:noFill/>
        </p:spPr>
        <p:txBody>
          <a:bodyPr wrap="none" rtlCol="0">
            <a:spAutoFit/>
          </a:bodyPr>
          <a:lstStyle/>
          <a:p>
            <a:r>
              <a:rPr lang="nb-NO" dirty="0" err="1"/>
              <a:t>Decision</a:t>
            </a:r>
            <a:r>
              <a:rPr lang="nb-NO" dirty="0"/>
              <a:t> variables</a:t>
            </a:r>
          </a:p>
        </p:txBody>
      </p:sp>
      <p:sp>
        <p:nvSpPr>
          <p:cNvPr id="14" name="TextBox 13">
            <a:extLst>
              <a:ext uri="{FF2B5EF4-FFF2-40B4-BE49-F238E27FC236}">
                <a16:creationId xmlns:a16="http://schemas.microsoft.com/office/drawing/2014/main" id="{57564786-921E-4F4D-B679-09712CBE263E}"/>
              </a:ext>
            </a:extLst>
          </p:cNvPr>
          <p:cNvSpPr txBox="1"/>
          <p:nvPr/>
        </p:nvSpPr>
        <p:spPr>
          <a:xfrm>
            <a:off x="7639807" y="6106307"/>
            <a:ext cx="3541354" cy="584775"/>
          </a:xfrm>
          <a:prstGeom prst="rect">
            <a:avLst/>
          </a:prstGeom>
          <a:noFill/>
        </p:spPr>
        <p:txBody>
          <a:bodyPr wrap="none" rtlCol="0">
            <a:spAutoFit/>
          </a:bodyPr>
          <a:lstStyle/>
          <a:p>
            <a:r>
              <a:rPr lang="nb-NO" sz="3200" i="1" dirty="0"/>
              <a:t>d</a:t>
            </a:r>
            <a:r>
              <a:rPr lang="nb-NO" dirty="0"/>
              <a:t>: Parameter </a:t>
            </a:r>
            <a:r>
              <a:rPr lang="nb-NO" dirty="0" err="1"/>
              <a:t>values</a:t>
            </a:r>
            <a:r>
              <a:rPr lang="nb-NO" dirty="0"/>
              <a:t> / </a:t>
            </a:r>
            <a:r>
              <a:rPr lang="nb-NO" dirty="0" err="1"/>
              <a:t>disturbances</a:t>
            </a:r>
            <a:endParaRPr lang="nb-NO" dirty="0"/>
          </a:p>
        </p:txBody>
      </p:sp>
    </p:spTree>
    <p:extLst>
      <p:ext uri="{BB962C8B-B14F-4D97-AF65-F5344CB8AC3E}">
        <p14:creationId xmlns:p14="http://schemas.microsoft.com/office/powerpoint/2010/main" val="10051288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71" name="Group 7"/>
          <p:cNvGrpSpPr>
            <a:grpSpLocks/>
          </p:cNvGrpSpPr>
          <p:nvPr/>
        </p:nvGrpSpPr>
        <p:grpSpPr bwMode="auto">
          <a:xfrm>
            <a:off x="5159376" y="4437063"/>
            <a:ext cx="5184775" cy="1439862"/>
            <a:chOff x="1519" y="3430"/>
            <a:chExt cx="3266" cy="907"/>
          </a:xfrm>
        </p:grpSpPr>
        <p:grpSp>
          <p:nvGrpSpPr>
            <p:cNvPr id="59402" name="Group 8"/>
            <p:cNvGrpSpPr>
              <a:grpSpLocks/>
            </p:cNvGrpSpPr>
            <p:nvPr/>
          </p:nvGrpSpPr>
          <p:grpSpPr bwMode="auto">
            <a:xfrm>
              <a:off x="1608" y="3430"/>
              <a:ext cx="3177" cy="884"/>
              <a:chOff x="672" y="1104"/>
              <a:chExt cx="4981" cy="1532"/>
            </a:xfrm>
          </p:grpSpPr>
          <p:pic>
            <p:nvPicPr>
              <p:cNvPr id="5940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1104"/>
                <a:ext cx="4630" cy="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5" name="Text Box 10"/>
              <p:cNvSpPr txBox="1">
                <a:spLocks noChangeArrowheads="1"/>
              </p:cNvSpPr>
              <p:nvPr/>
            </p:nvSpPr>
            <p:spPr bwMode="auto">
              <a:xfrm>
                <a:off x="4729" y="1392"/>
                <a:ext cx="924"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a:solidFill>
                      <a:srgbClr val="FF0000"/>
                    </a:solidFill>
                    <a:latin typeface="Times New Roman" panose="02020603050405020304" pitchFamily="18" charset="0"/>
                  </a:rPr>
                  <a:t>BAD</a:t>
                </a:r>
                <a:endParaRPr lang="en-GB" altLang="nb-NO" sz="2400">
                  <a:latin typeface="Times New Roman" panose="02020603050405020304" pitchFamily="18" charset="0"/>
                </a:endParaRPr>
              </a:p>
            </p:txBody>
          </p:sp>
          <p:sp>
            <p:nvSpPr>
              <p:cNvPr id="59406" name="Text Box 11"/>
              <p:cNvSpPr txBox="1">
                <a:spLocks noChangeArrowheads="1"/>
              </p:cNvSpPr>
              <p:nvPr/>
            </p:nvSpPr>
            <p:spPr bwMode="auto">
              <a:xfrm>
                <a:off x="2502" y="1392"/>
                <a:ext cx="962" cy="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a:solidFill>
                      <a:srgbClr val="FF0000"/>
                    </a:solidFill>
                    <a:latin typeface="Times New Roman" panose="02020603050405020304" pitchFamily="18" charset="0"/>
                  </a:rPr>
                  <a:t>Good</a:t>
                </a:r>
                <a:endParaRPr lang="en-GB" altLang="nb-NO" sz="2400">
                  <a:latin typeface="Times New Roman" panose="02020603050405020304" pitchFamily="18" charset="0"/>
                </a:endParaRPr>
              </a:p>
            </p:txBody>
          </p:sp>
          <p:sp>
            <p:nvSpPr>
              <p:cNvPr id="59407" name="Text Box 12"/>
              <p:cNvSpPr txBox="1">
                <a:spLocks noChangeArrowheads="1"/>
              </p:cNvSpPr>
              <p:nvPr/>
            </p:nvSpPr>
            <p:spPr bwMode="auto">
              <a:xfrm>
                <a:off x="821" y="1343"/>
                <a:ext cx="963" cy="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GB" altLang="nb-NO" sz="2800">
                    <a:solidFill>
                      <a:srgbClr val="FF0000"/>
                    </a:solidFill>
                    <a:latin typeface="Times New Roman" panose="02020603050405020304" pitchFamily="18" charset="0"/>
                  </a:rPr>
                  <a:t>Good</a:t>
                </a:r>
                <a:endParaRPr lang="en-GB" altLang="nb-NO" sz="2400">
                  <a:latin typeface="Times New Roman" panose="02020603050405020304" pitchFamily="18" charset="0"/>
                </a:endParaRPr>
              </a:p>
            </p:txBody>
          </p:sp>
        </p:grpSp>
        <p:sp>
          <p:nvSpPr>
            <p:cNvPr id="59403" name="Rectangle 13"/>
            <p:cNvSpPr>
              <a:spLocks noChangeArrowheads="1"/>
            </p:cNvSpPr>
            <p:nvPr/>
          </p:nvSpPr>
          <p:spPr bwMode="auto">
            <a:xfrm>
              <a:off x="1519" y="3430"/>
              <a:ext cx="1043" cy="907"/>
            </a:xfrm>
            <a:prstGeom prst="rect">
              <a:avLst/>
            </a:prstGeom>
            <a:solidFill>
              <a:schemeClr val="bg1"/>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a:latin typeface="Arial" panose="020B0604020202020204" pitchFamily="34" charset="0"/>
              </a:endParaRPr>
            </a:p>
          </p:txBody>
        </p:sp>
      </p:grpSp>
      <p:sp>
        <p:nvSpPr>
          <p:cNvPr id="4" name="Date Placeholder 3"/>
          <p:cNvSpPr>
            <a:spLocks noGrp="1"/>
          </p:cNvSpPr>
          <p:nvPr>
            <p:ph type="dt" sz="quarter" idx="4294967295"/>
          </p:nvPr>
        </p:nvSpPr>
        <p:spPr/>
        <p:txBody>
          <a:bodyPr/>
          <a:lstStyle/>
          <a:p>
            <a:pPr>
              <a:defRPr/>
            </a:pPr>
            <a:endParaRPr lang="nn-NO" dirty="0"/>
          </a:p>
          <a:p>
            <a:pPr>
              <a:defRPr/>
            </a:pPr>
            <a:r>
              <a:rPr lang="nn-NO" dirty="0"/>
              <a:t> </a:t>
            </a:r>
          </a:p>
          <a:p>
            <a:pPr>
              <a:defRPr/>
            </a:pPr>
            <a:endParaRPr lang="nn-NO" dirty="0"/>
          </a:p>
        </p:txBody>
      </p:sp>
      <p:sp>
        <p:nvSpPr>
          <p:cNvPr id="5" name="Footer Placeholder 4"/>
          <p:cNvSpPr>
            <a:spLocks noGrp="1"/>
          </p:cNvSpPr>
          <p:nvPr>
            <p:ph type="ftr" sz="quarter" idx="4294967295"/>
          </p:nvPr>
        </p:nvSpPr>
        <p:spPr>
          <a:xfrm>
            <a:off x="2438401" y="6248400"/>
            <a:ext cx="6970713" cy="457200"/>
          </a:xfrm>
        </p:spPr>
        <p:txBody>
          <a:bodyPr/>
          <a:lstStyle/>
          <a:p>
            <a:pPr>
              <a:defRPr/>
            </a:pPr>
            <a:r>
              <a:rPr lang="nn-NO" sz="2400" dirty="0">
                <a:solidFill>
                  <a:srgbClr val="FF0000"/>
                </a:solidFill>
              </a:rPr>
              <a:t>Note: Must </a:t>
            </a:r>
            <a:r>
              <a:rPr lang="nn-NO" sz="2400" dirty="0" err="1">
                <a:solidFill>
                  <a:srgbClr val="FF0000"/>
                </a:solidFill>
              </a:rPr>
              <a:t>also</a:t>
            </a:r>
            <a:r>
              <a:rPr lang="nn-NO" sz="2400" dirty="0">
                <a:solidFill>
                  <a:srgbClr val="FF0000"/>
                </a:solidFill>
              </a:rPr>
              <a:t> </a:t>
            </a:r>
            <a:r>
              <a:rPr lang="nn-NO" sz="2400" dirty="0" err="1">
                <a:solidFill>
                  <a:srgbClr val="FF0000"/>
                </a:solidFill>
              </a:rPr>
              <a:t>find</a:t>
            </a:r>
            <a:r>
              <a:rPr lang="nn-NO" sz="2400" dirty="0">
                <a:solidFill>
                  <a:srgbClr val="FF0000"/>
                </a:solidFill>
              </a:rPr>
              <a:t> optimal </a:t>
            </a:r>
            <a:r>
              <a:rPr lang="nn-NO" sz="2400" dirty="0" err="1">
                <a:solidFill>
                  <a:srgbClr val="FF0000"/>
                </a:solidFill>
              </a:rPr>
              <a:t>setpoint</a:t>
            </a:r>
            <a:r>
              <a:rPr lang="nn-NO" sz="2400" dirty="0">
                <a:solidFill>
                  <a:srgbClr val="FF0000"/>
                </a:solidFill>
              </a:rPr>
              <a:t> for c=CV</a:t>
            </a:r>
            <a:r>
              <a:rPr lang="nn-NO" sz="2400" baseline="-25000" dirty="0">
                <a:solidFill>
                  <a:srgbClr val="FF0000"/>
                </a:solidFill>
              </a:rPr>
              <a:t>1</a:t>
            </a:r>
          </a:p>
          <a:p>
            <a:pPr>
              <a:defRPr/>
            </a:pPr>
            <a:endParaRPr lang="nn-NO" dirty="0"/>
          </a:p>
        </p:txBody>
      </p:sp>
      <p:sp>
        <p:nvSpPr>
          <p:cNvPr id="59397" name="Rectangle 2"/>
          <p:cNvSpPr>
            <a:spLocks noGrp="1" noChangeArrowheads="1"/>
          </p:cNvSpPr>
          <p:nvPr>
            <p:ph type="title"/>
          </p:nvPr>
        </p:nvSpPr>
        <p:spPr>
          <a:xfrm>
            <a:off x="291029" y="252541"/>
            <a:ext cx="12271169" cy="1143000"/>
          </a:xfrm>
        </p:spPr>
        <p:txBody>
          <a:bodyPr>
            <a:normAutofit/>
          </a:bodyPr>
          <a:lstStyle/>
          <a:p>
            <a:r>
              <a:rPr lang="en-US" altLang="nb-NO" sz="3600" dirty="0"/>
              <a:t>What variable c=</a:t>
            </a:r>
            <a:r>
              <a:rPr lang="en-US" altLang="nb-NO" sz="3600" dirty="0" err="1"/>
              <a:t>Hy</a:t>
            </a:r>
            <a:r>
              <a:rPr lang="en-US" altLang="nb-NO" sz="3600" dirty="0"/>
              <a:t> should we control? </a:t>
            </a:r>
            <a:r>
              <a:rPr lang="en-US" altLang="nb-NO" sz="3200" dirty="0"/>
              <a:t> (self-optimizing variables)</a:t>
            </a:r>
            <a:endParaRPr lang="en-US" altLang="nb-NO" sz="4400" dirty="0"/>
          </a:p>
        </p:txBody>
      </p:sp>
      <p:sp>
        <p:nvSpPr>
          <p:cNvPr id="36869" name="Rectangle 3"/>
          <p:cNvSpPr>
            <a:spLocks noGrp="1" noChangeArrowheads="1"/>
          </p:cNvSpPr>
          <p:nvPr>
            <p:ph type="body" idx="1"/>
          </p:nvPr>
        </p:nvSpPr>
        <p:spPr>
          <a:xfrm>
            <a:off x="1987137" y="2328451"/>
            <a:ext cx="10972800" cy="4525963"/>
          </a:xfrm>
        </p:spPr>
        <p:txBody>
          <a:bodyPr/>
          <a:lstStyle/>
          <a:p>
            <a:pPr marL="381000" indent="-381000" algn="just">
              <a:buFontTx/>
              <a:buAutoNum type="arabicPeriod"/>
            </a:pPr>
            <a:endParaRPr lang="en-US" altLang="nb-NO" sz="1800" dirty="0"/>
          </a:p>
          <a:p>
            <a:pPr marL="381000" indent="-381000" algn="just">
              <a:buFontTx/>
              <a:buAutoNum type="arabicPeriod"/>
            </a:pPr>
            <a:r>
              <a:rPr lang="en-US" altLang="nb-NO" sz="1800" b="1" dirty="0">
                <a:solidFill>
                  <a:srgbClr val="FF0000"/>
                </a:solidFill>
              </a:rPr>
              <a:t>The </a:t>
            </a:r>
            <a:r>
              <a:rPr lang="en-US" altLang="nb-NO" sz="1800" b="1" i="1" dirty="0">
                <a:solidFill>
                  <a:srgbClr val="FF0000"/>
                </a:solidFill>
              </a:rPr>
              <a:t>optimal value</a:t>
            </a:r>
            <a:r>
              <a:rPr lang="en-US" altLang="nb-NO" sz="1800" b="1" dirty="0">
                <a:solidFill>
                  <a:srgbClr val="FF0000"/>
                </a:solidFill>
              </a:rPr>
              <a:t> of c should be </a:t>
            </a:r>
            <a:r>
              <a:rPr lang="en-US" altLang="nb-NO" sz="1800" b="1" i="1" dirty="0">
                <a:solidFill>
                  <a:srgbClr val="FF0000"/>
                </a:solidFill>
              </a:rPr>
              <a:t>insensitive</a:t>
            </a:r>
            <a:r>
              <a:rPr lang="en-US" altLang="nb-NO" sz="1800" b="1" dirty="0">
                <a:solidFill>
                  <a:srgbClr val="FF0000"/>
                </a:solidFill>
              </a:rPr>
              <a:t> to disturbances </a:t>
            </a:r>
          </a:p>
          <a:p>
            <a:pPr marL="990600" lvl="1" indent="-533400" algn="just">
              <a:buFontTx/>
              <a:buChar char="•"/>
            </a:pPr>
            <a:r>
              <a:rPr lang="nb-NO" altLang="nb-NO" dirty="0"/>
              <a:t>Small </a:t>
            </a:r>
            <a:r>
              <a:rPr lang="nb-NO" altLang="nb-NO" dirty="0">
                <a:solidFill>
                  <a:srgbClr val="FF0000"/>
                </a:solidFill>
              </a:rPr>
              <a:t>HF</a:t>
            </a:r>
            <a:r>
              <a:rPr lang="nb-NO" altLang="nb-NO" dirty="0"/>
              <a:t> =  </a:t>
            </a:r>
            <a:r>
              <a:rPr lang="nb-NO" altLang="nb-NO" dirty="0" err="1"/>
              <a:t>dc</a:t>
            </a:r>
            <a:r>
              <a:rPr lang="nb-NO" altLang="nb-NO" baseline="-25000" dirty="0" err="1"/>
              <a:t>opt</a:t>
            </a:r>
            <a:r>
              <a:rPr lang="nb-NO" altLang="nb-NO" dirty="0"/>
              <a:t>/</a:t>
            </a:r>
            <a:r>
              <a:rPr lang="nb-NO" altLang="nb-NO" dirty="0" err="1"/>
              <a:t>dd</a:t>
            </a:r>
            <a:r>
              <a:rPr lang="nb-NO" altLang="nb-NO" dirty="0"/>
              <a:t> </a:t>
            </a:r>
          </a:p>
          <a:p>
            <a:pPr marL="381000" indent="-381000" algn="just">
              <a:buFontTx/>
              <a:buAutoNum type="arabicPeriod"/>
            </a:pPr>
            <a:r>
              <a:rPr lang="en-US" altLang="nb-NO" sz="1800" b="1" dirty="0">
                <a:solidFill>
                  <a:schemeClr val="accent2"/>
                </a:solidFill>
              </a:rPr>
              <a:t>The </a:t>
            </a:r>
            <a:r>
              <a:rPr lang="en-US" altLang="nb-NO" sz="1800" b="1" i="1" dirty="0">
                <a:solidFill>
                  <a:schemeClr val="accent2"/>
                </a:solidFill>
              </a:rPr>
              <a:t>value</a:t>
            </a:r>
            <a:r>
              <a:rPr lang="en-US" altLang="nb-NO" sz="1800" b="1" dirty="0">
                <a:solidFill>
                  <a:schemeClr val="accent2"/>
                </a:solidFill>
              </a:rPr>
              <a:t> of c should be </a:t>
            </a:r>
            <a:r>
              <a:rPr lang="en-US" altLang="nb-NO" sz="1800" b="1" i="1" dirty="0">
                <a:solidFill>
                  <a:schemeClr val="accent2"/>
                </a:solidFill>
              </a:rPr>
              <a:t>sensitive</a:t>
            </a:r>
            <a:r>
              <a:rPr lang="en-US" altLang="nb-NO" sz="1800" b="1" dirty="0">
                <a:solidFill>
                  <a:schemeClr val="accent2"/>
                </a:solidFill>
              </a:rPr>
              <a:t> to the inputs </a:t>
            </a:r>
            <a:r>
              <a:rPr lang="en-US" altLang="nb-NO" sz="1800" dirty="0">
                <a:solidFill>
                  <a:schemeClr val="accent2"/>
                </a:solidFill>
              </a:rPr>
              <a:t> (“</a:t>
            </a:r>
            <a:r>
              <a:rPr lang="en-US" altLang="nb-NO" sz="1800" b="1" dirty="0">
                <a:solidFill>
                  <a:schemeClr val="accent2"/>
                </a:solidFill>
              </a:rPr>
              <a:t>maximum gain rule</a:t>
            </a:r>
            <a:r>
              <a:rPr lang="en-US" altLang="nb-NO" sz="1800" dirty="0">
                <a:solidFill>
                  <a:schemeClr val="accent2"/>
                </a:solidFill>
              </a:rPr>
              <a:t>”)</a:t>
            </a:r>
          </a:p>
          <a:p>
            <a:pPr marL="990600" lvl="1" indent="-533400" algn="just">
              <a:buFontTx/>
              <a:buChar char="•"/>
            </a:pPr>
            <a:r>
              <a:rPr lang="nb-NO" altLang="nb-NO" dirty="0"/>
              <a:t>Large </a:t>
            </a:r>
            <a:r>
              <a:rPr lang="nb-NO" altLang="nb-NO" dirty="0">
                <a:solidFill>
                  <a:schemeClr val="accent2"/>
                </a:solidFill>
              </a:rPr>
              <a:t>G = </a:t>
            </a:r>
            <a:r>
              <a:rPr lang="nb-NO" altLang="nb-NO" dirty="0" err="1">
                <a:solidFill>
                  <a:schemeClr val="accent2"/>
                </a:solidFill>
              </a:rPr>
              <a:t>HG</a:t>
            </a:r>
            <a:r>
              <a:rPr lang="nb-NO" altLang="nb-NO" baseline="30000" dirty="0" err="1">
                <a:solidFill>
                  <a:schemeClr val="accent2"/>
                </a:solidFill>
              </a:rPr>
              <a:t>y</a:t>
            </a:r>
            <a:r>
              <a:rPr lang="nb-NO" altLang="nb-NO" baseline="-25000" dirty="0">
                <a:solidFill>
                  <a:schemeClr val="accent2"/>
                </a:solidFill>
              </a:rPr>
              <a:t> </a:t>
            </a:r>
            <a:r>
              <a:rPr lang="nb-NO" altLang="nb-NO" dirty="0">
                <a:solidFill>
                  <a:schemeClr val="accent2"/>
                </a:solidFill>
              </a:rPr>
              <a:t> </a:t>
            </a:r>
            <a:r>
              <a:rPr lang="nb-NO" altLang="nb-NO" dirty="0"/>
              <a:t>= dc/du </a:t>
            </a:r>
          </a:p>
          <a:p>
            <a:pPr marL="990600" lvl="1" indent="-533400" algn="just">
              <a:buFontTx/>
              <a:buChar char="•"/>
            </a:pPr>
            <a:r>
              <a:rPr lang="nb-NO" altLang="nb-NO" dirty="0" err="1"/>
              <a:t>Equivalent</a:t>
            </a:r>
            <a:r>
              <a:rPr lang="nb-NO" altLang="nb-NO" dirty="0"/>
              <a:t>: </a:t>
            </a:r>
            <a:r>
              <a:rPr lang="nb-NO" altLang="nb-NO" dirty="0" err="1"/>
              <a:t>Want</a:t>
            </a:r>
            <a:r>
              <a:rPr lang="nb-NO" altLang="nb-NO" dirty="0"/>
              <a:t> flat optimum</a:t>
            </a:r>
          </a:p>
          <a:p>
            <a:pPr marL="990600" lvl="1" indent="-533400" algn="just">
              <a:buFontTx/>
              <a:buChar char="•"/>
            </a:pPr>
            <a:endParaRPr lang="nb-NO" altLang="nb-NO" dirty="0"/>
          </a:p>
          <a:p>
            <a:pPr marL="990600" lvl="1" indent="-533400" algn="just">
              <a:buFontTx/>
              <a:buChar char="•"/>
            </a:pPr>
            <a:endParaRPr lang="en-US" altLang="nb-NO" sz="2400" baseline="30000" dirty="0"/>
          </a:p>
          <a:p>
            <a:pPr marL="381000" indent="-381000" algn="just">
              <a:buNone/>
            </a:pPr>
            <a:r>
              <a:rPr lang="en-US" altLang="nb-NO" sz="1800" dirty="0"/>
              <a:t>	</a:t>
            </a:r>
          </a:p>
        </p:txBody>
      </p:sp>
      <p:pic>
        <p:nvPicPr>
          <p:cNvPr id="59399" name="Picture 2"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3792538" y="1725613"/>
            <a:ext cx="4895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6" name="Group 5"/>
          <p:cNvGrpSpPr/>
          <p:nvPr/>
        </p:nvGrpSpPr>
        <p:grpSpPr>
          <a:xfrm>
            <a:off x="5461001" y="2065339"/>
            <a:ext cx="506413" cy="528708"/>
            <a:chOff x="5461001" y="2065339"/>
            <a:chExt cx="506413" cy="528708"/>
          </a:xfrm>
        </p:grpSpPr>
        <p:sp>
          <p:nvSpPr>
            <p:cNvPr id="16" name="Right Brace 15"/>
            <p:cNvSpPr>
              <a:spLocks/>
            </p:cNvSpPr>
            <p:nvPr/>
          </p:nvSpPr>
          <p:spPr bwMode="auto">
            <a:xfrm rot="5400000">
              <a:off x="5608639" y="1917701"/>
              <a:ext cx="211137" cy="506413"/>
            </a:xfrm>
            <a:prstGeom prst="rightBrace">
              <a:avLst>
                <a:gd name="adj1" fmla="val 8339"/>
                <a:gd name="adj2" fmla="val 50000"/>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nb-NO" altLang="nb-NO" sz="1800">
                <a:latin typeface="Arial" panose="020B0604020202020204" pitchFamily="34" charset="0"/>
              </a:endParaRPr>
            </a:p>
          </p:txBody>
        </p:sp>
        <p:sp>
          <p:nvSpPr>
            <p:cNvPr id="2" name="TextBox 1"/>
            <p:cNvSpPr txBox="1"/>
            <p:nvPr/>
          </p:nvSpPr>
          <p:spPr>
            <a:xfrm>
              <a:off x="5584489" y="2224715"/>
              <a:ext cx="354584" cy="369332"/>
            </a:xfrm>
            <a:prstGeom prst="rect">
              <a:avLst/>
            </a:prstGeom>
            <a:noFill/>
          </p:spPr>
          <p:txBody>
            <a:bodyPr wrap="none" rtlCol="0">
              <a:spAutoFit/>
            </a:bodyPr>
            <a:lstStyle/>
            <a:p>
              <a:r>
                <a:rPr lang="nb-NO" dirty="0">
                  <a:solidFill>
                    <a:srgbClr val="FF0000"/>
                  </a:solidFill>
                </a:rPr>
                <a:t>2 </a:t>
              </a:r>
            </a:p>
          </p:txBody>
        </p:sp>
      </p:grpSp>
      <p:sp>
        <p:nvSpPr>
          <p:cNvPr id="17" name="Text Box 5"/>
          <p:cNvSpPr txBox="1">
            <a:spLocks noChangeArrowheads="1"/>
          </p:cNvSpPr>
          <p:nvPr/>
        </p:nvSpPr>
        <p:spPr bwMode="auto">
          <a:xfrm>
            <a:off x="0" y="0"/>
            <a:ext cx="5152373" cy="400110"/>
          </a:xfrm>
          <a:prstGeom prst="rect">
            <a:avLst/>
          </a:prstGeom>
          <a:solidFill>
            <a:srgbClr val="FFCC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None/>
            </a:pPr>
            <a:r>
              <a:rPr lang="nb-NO" altLang="nb-NO" sz="1800" dirty="0" err="1">
                <a:latin typeface="Arial" panose="020B0604020202020204" pitchFamily="34" charset="0"/>
              </a:rPr>
              <a:t>Unconstrained</a:t>
            </a:r>
            <a:r>
              <a:rPr lang="nb-NO" altLang="nb-NO" sz="1800" dirty="0">
                <a:latin typeface="Arial" panose="020B0604020202020204" pitchFamily="34" charset="0"/>
              </a:rPr>
              <a:t> </a:t>
            </a:r>
            <a:r>
              <a:rPr lang="nb-NO" altLang="nb-NO" sz="1800" dirty="0" err="1">
                <a:latin typeface="Arial" panose="020B0604020202020204" pitchFamily="34" charset="0"/>
              </a:rPr>
              <a:t>degrees</a:t>
            </a:r>
            <a:r>
              <a:rPr lang="nb-NO" altLang="nb-NO" sz="1800" dirty="0">
                <a:latin typeface="Arial" panose="020B0604020202020204" pitchFamily="34" charset="0"/>
              </a:rPr>
              <a:t> of </a:t>
            </a:r>
            <a:r>
              <a:rPr lang="nb-NO" altLang="nb-NO" sz="1800" dirty="0" err="1">
                <a:latin typeface="Arial" panose="020B0604020202020204" pitchFamily="34" charset="0"/>
              </a:rPr>
              <a:t>freedom</a:t>
            </a:r>
            <a:r>
              <a:rPr lang="nb-NO" altLang="nb-NO" sz="1800" dirty="0">
                <a:latin typeface="Arial" panose="020B0604020202020204" pitchFamily="34" charset="0"/>
              </a:rPr>
              <a:t> </a:t>
            </a:r>
            <a:r>
              <a:rPr lang="nb-NO" altLang="nb-NO" b="1" dirty="0">
                <a:solidFill>
                  <a:srgbClr val="FF0000"/>
                </a:solidFill>
                <a:latin typeface="Arial" panose="020B0604020202020204" pitchFamily="34" charset="0"/>
              </a:rPr>
              <a:t>in </a:t>
            </a:r>
            <a:r>
              <a:rPr lang="nb-NO" altLang="nb-NO" b="1" dirty="0" err="1">
                <a:solidFill>
                  <a:srgbClr val="FF0000"/>
                </a:solidFill>
                <a:latin typeface="Arial" panose="020B0604020202020204" pitchFamily="34" charset="0"/>
              </a:rPr>
              <a:t>practice</a:t>
            </a:r>
            <a:r>
              <a:rPr lang="nb-NO" altLang="nb-NO" b="1" dirty="0">
                <a:latin typeface="Arial" panose="020B0604020202020204" pitchFamily="34" charset="0"/>
              </a:rPr>
              <a:t> </a:t>
            </a:r>
            <a:endParaRPr lang="en-US" altLang="nb-NO" sz="1800" b="1" dirty="0">
              <a:solidFill>
                <a:srgbClr val="FF0000"/>
              </a:solidFill>
              <a:latin typeface="Arial" panose="020B0604020202020204" pitchFamily="34" charset="0"/>
            </a:endParaRPr>
          </a:p>
        </p:txBody>
      </p:sp>
      <p:grpSp>
        <p:nvGrpSpPr>
          <p:cNvPr id="3" name="Group 2"/>
          <p:cNvGrpSpPr/>
          <p:nvPr/>
        </p:nvGrpSpPr>
        <p:grpSpPr>
          <a:xfrm>
            <a:off x="6561138" y="2060575"/>
            <a:ext cx="508000" cy="533472"/>
            <a:chOff x="6561138" y="2060575"/>
            <a:chExt cx="508000" cy="533472"/>
          </a:xfrm>
        </p:grpSpPr>
        <p:sp>
          <p:nvSpPr>
            <p:cNvPr id="15" name="Right Brace 14"/>
            <p:cNvSpPr>
              <a:spLocks/>
            </p:cNvSpPr>
            <p:nvPr/>
          </p:nvSpPr>
          <p:spPr bwMode="auto">
            <a:xfrm rot="5400000">
              <a:off x="6709569" y="1912144"/>
              <a:ext cx="211138" cy="508000"/>
            </a:xfrm>
            <a:prstGeom prst="rightBrace">
              <a:avLst>
                <a:gd name="adj1" fmla="val 8365"/>
                <a:gd name="adj2" fmla="val 50000"/>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nb-NO" altLang="nb-NO" sz="1800">
                <a:latin typeface="Arial" panose="020B0604020202020204" pitchFamily="34" charset="0"/>
              </a:endParaRPr>
            </a:p>
          </p:txBody>
        </p:sp>
        <p:sp>
          <p:nvSpPr>
            <p:cNvPr id="21" name="TextBox 20"/>
            <p:cNvSpPr txBox="1"/>
            <p:nvPr/>
          </p:nvSpPr>
          <p:spPr>
            <a:xfrm>
              <a:off x="6657094" y="2224715"/>
              <a:ext cx="354584" cy="369332"/>
            </a:xfrm>
            <a:prstGeom prst="rect">
              <a:avLst/>
            </a:prstGeom>
            <a:noFill/>
          </p:spPr>
          <p:txBody>
            <a:bodyPr wrap="none" rtlCol="0">
              <a:spAutoFit/>
            </a:bodyPr>
            <a:lstStyle/>
            <a:p>
              <a:r>
                <a:rPr lang="nb-NO" dirty="0">
                  <a:solidFill>
                    <a:srgbClr val="FF0000"/>
                  </a:solidFill>
                </a:rPr>
                <a:t>1 </a:t>
              </a:r>
            </a:p>
          </p:txBody>
        </p:sp>
      </p:grpSp>
      <p:pic>
        <p:nvPicPr>
          <p:cNvPr id="22" name="Picture 21">
            <a:extLst>
              <a:ext uri="{FF2B5EF4-FFF2-40B4-BE49-F238E27FC236}">
                <a16:creationId xmlns:a16="http://schemas.microsoft.com/office/drawing/2014/main" id="{F037034F-3223-42BC-B353-958229BEFD1E}"/>
              </a:ext>
            </a:extLst>
          </p:cNvPr>
          <p:cNvPicPr>
            <a:picLocks noChangeAspect="1"/>
          </p:cNvPicPr>
          <p:nvPr/>
        </p:nvPicPr>
        <p:blipFill>
          <a:blip r:embed="rId6"/>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4568398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36869">
                                            <p:txEl>
                                              <p:pRg st="1" end="1"/>
                                            </p:txEl>
                                          </p:spTgt>
                                        </p:tgtEl>
                                        <p:attrNameLst>
                                          <p:attrName>style.visibility</p:attrName>
                                        </p:attrNameLst>
                                      </p:cBhvr>
                                      <p:to>
                                        <p:strVal val="visible"/>
                                      </p:to>
                                    </p:set>
                                    <p:animEffect transition="in" filter="blinds(horizontal)">
                                      <p:cBhvr>
                                        <p:cTn id="9" dur="500"/>
                                        <p:tgtEl>
                                          <p:spTgt spid="36869">
                                            <p:txEl>
                                              <p:pRg st="1" end="1"/>
                                            </p:txEl>
                                          </p:spTgt>
                                        </p:tgtEl>
                                      </p:cBhvr>
                                    </p:animEffect>
                                  </p:childTnLst>
                                </p:cTn>
                              </p:par>
                              <p:par>
                                <p:cTn id="10" presetID="3" presetClass="entr" presetSubtype="10" fill="hold" nodeType="withEffect">
                                  <p:stCondLst>
                                    <p:cond delay="0"/>
                                  </p:stCondLst>
                                  <p:childTnLst>
                                    <p:set>
                                      <p:cBhvr>
                                        <p:cTn id="11" dur="1" fill="hold">
                                          <p:stCondLst>
                                            <p:cond delay="0"/>
                                          </p:stCondLst>
                                        </p:cTn>
                                        <p:tgtEl>
                                          <p:spTgt spid="36869">
                                            <p:txEl>
                                              <p:pRg st="2" end="2"/>
                                            </p:txEl>
                                          </p:spTgt>
                                        </p:tgtEl>
                                        <p:attrNameLst>
                                          <p:attrName>style.visibility</p:attrName>
                                        </p:attrNameLst>
                                      </p:cBhvr>
                                      <p:to>
                                        <p:strVal val="visible"/>
                                      </p:to>
                                    </p:set>
                                    <p:animEffect transition="in" filter="blinds(horizontal)">
                                      <p:cBhvr>
                                        <p:cTn id="12" dur="500"/>
                                        <p:tgtEl>
                                          <p:spTgt spid="368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3" presetClass="entr" presetSubtype="10" fill="hold" nodeType="withEffect">
                                  <p:stCondLst>
                                    <p:cond delay="0"/>
                                  </p:stCondLst>
                                  <p:childTnLst>
                                    <p:set>
                                      <p:cBhvr>
                                        <p:cTn id="18" dur="1" fill="hold">
                                          <p:stCondLst>
                                            <p:cond delay="0"/>
                                          </p:stCondLst>
                                        </p:cTn>
                                        <p:tgtEl>
                                          <p:spTgt spid="36869">
                                            <p:txEl>
                                              <p:pRg st="3" end="3"/>
                                            </p:txEl>
                                          </p:spTgt>
                                        </p:tgtEl>
                                        <p:attrNameLst>
                                          <p:attrName>style.visibility</p:attrName>
                                        </p:attrNameLst>
                                      </p:cBhvr>
                                      <p:to>
                                        <p:strVal val="visible"/>
                                      </p:to>
                                    </p:set>
                                    <p:animEffect transition="in" filter="blinds(horizontal)">
                                      <p:cBhvr>
                                        <p:cTn id="19" dur="500"/>
                                        <p:tgtEl>
                                          <p:spTgt spid="36869">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6869">
                                            <p:txEl>
                                              <p:pRg st="4" end="4"/>
                                            </p:txEl>
                                          </p:spTgt>
                                        </p:tgtEl>
                                        <p:attrNameLst>
                                          <p:attrName>style.visibility</p:attrName>
                                        </p:attrNameLst>
                                      </p:cBhvr>
                                      <p:to>
                                        <p:strVal val="visible"/>
                                      </p:to>
                                    </p:set>
                                    <p:animEffect transition="in" filter="blinds(horizontal)">
                                      <p:cBhvr>
                                        <p:cTn id="22" dur="500"/>
                                        <p:tgtEl>
                                          <p:spTgt spid="3686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869">
                                            <p:txEl>
                                              <p:pRg st="5" end="5"/>
                                            </p:txEl>
                                          </p:spTgt>
                                        </p:tgtEl>
                                        <p:attrNameLst>
                                          <p:attrName>style.visibility</p:attrName>
                                        </p:attrNameLst>
                                      </p:cBhvr>
                                      <p:to>
                                        <p:strVal val="visible"/>
                                      </p:to>
                                    </p:set>
                                    <p:animEffect transition="in" filter="blinds(horizontal)">
                                      <p:cBhvr>
                                        <p:cTn id="27" dur="500"/>
                                        <p:tgtEl>
                                          <p:spTgt spid="36869">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6871"/>
                                        </p:tgtEl>
                                        <p:attrNameLst>
                                          <p:attrName>style.visibility</p:attrName>
                                        </p:attrNameLst>
                                      </p:cBhvr>
                                      <p:to>
                                        <p:strVal val="visible"/>
                                      </p:to>
                                    </p:set>
                                    <p:animEffect transition="in" filter="blinds(horizontal)">
                                      <p:cBhvr>
                                        <p:cTn id="30" dur="500"/>
                                        <p:tgtEl>
                                          <p:spTgt spid="3687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quarter" idx="4294967295"/>
          </p:nvPr>
        </p:nvSpPr>
        <p:spPr>
          <a:xfrm>
            <a:off x="0" y="-444131"/>
            <a:ext cx="0" cy="0"/>
          </a:xfrm>
        </p:spPr>
        <p:txBody>
          <a:bodyPr/>
          <a:lstStyle/>
          <a:p>
            <a:pPr>
              <a:defRPr/>
            </a:pPr>
            <a:endParaRPr lang="nn-NO"/>
          </a:p>
          <a:p>
            <a:pPr>
              <a:defRPr/>
            </a:pPr>
            <a:r>
              <a:rPr lang="nn-NO"/>
              <a:t> </a:t>
            </a:r>
          </a:p>
          <a:p>
            <a:pPr>
              <a:defRPr/>
            </a:pPr>
            <a:endParaRPr lang="nn-NO"/>
          </a:p>
        </p:txBody>
      </p:sp>
      <p:sp>
        <p:nvSpPr>
          <p:cNvPr id="12" name="Footer Placeholder 4"/>
          <p:cNvSpPr>
            <a:spLocks noGrp="1"/>
          </p:cNvSpPr>
          <p:nvPr>
            <p:ph type="ftr" sz="quarter" idx="4294967295"/>
          </p:nvPr>
        </p:nvSpPr>
        <p:spPr>
          <a:xfrm>
            <a:off x="0" y="-444131"/>
            <a:ext cx="0" cy="0"/>
          </a:xfrm>
        </p:spPr>
        <p:txBody>
          <a:bodyPr/>
          <a:lstStyle/>
          <a:p>
            <a:pPr>
              <a:defRPr/>
            </a:pPr>
            <a:endParaRPr lang="nn-NO"/>
          </a:p>
          <a:p>
            <a:pPr>
              <a:defRPr/>
            </a:pPr>
            <a:endParaRPr lang="nn-NO"/>
          </a:p>
        </p:txBody>
      </p:sp>
      <p:pic>
        <p:nvPicPr>
          <p:cNvPr id="614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1010020"/>
            <a:ext cx="5302250"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6" name="Rectangle 4"/>
          <p:cNvSpPr>
            <a:spLocks noChangeArrowheads="1"/>
          </p:cNvSpPr>
          <p:nvPr/>
        </p:nvSpPr>
        <p:spPr bwMode="auto">
          <a:xfrm>
            <a:off x="3503614" y="1184645"/>
            <a:ext cx="1512887" cy="26638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endParaRPr lang="nb-NO" altLang="nb-NO" sz="1800">
              <a:latin typeface="Arial" panose="020B0604020202020204" pitchFamily="34" charset="0"/>
            </a:endParaRPr>
          </a:p>
        </p:txBody>
      </p:sp>
      <p:sp>
        <p:nvSpPr>
          <p:cNvPr id="61447" name="Rectangle 5"/>
          <p:cNvSpPr>
            <a:spLocks noChangeArrowheads="1"/>
          </p:cNvSpPr>
          <p:nvPr/>
        </p:nvSpPr>
        <p:spPr bwMode="auto">
          <a:xfrm>
            <a:off x="5016501" y="1113208"/>
            <a:ext cx="2951163" cy="9350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endParaRPr lang="nb-NO" altLang="nb-NO" sz="1800">
              <a:latin typeface="Arial" panose="020B0604020202020204" pitchFamily="34" charset="0"/>
            </a:endParaRPr>
          </a:p>
        </p:txBody>
      </p:sp>
      <p:sp>
        <p:nvSpPr>
          <p:cNvPr id="61448" name="Text Box 6"/>
          <p:cNvSpPr txBox="1">
            <a:spLocks noChangeArrowheads="1"/>
          </p:cNvSpPr>
          <p:nvPr/>
        </p:nvSpPr>
        <p:spPr bwMode="auto">
          <a:xfrm>
            <a:off x="2279651" y="2662607"/>
            <a:ext cx="2499402" cy="2092881"/>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600" i="1" dirty="0"/>
              <a:t>J</a:t>
            </a:r>
            <a:r>
              <a:rPr lang="en-US" altLang="nb-NO" sz="1600" dirty="0"/>
              <a:t> = </a:t>
            </a:r>
            <a:r>
              <a:rPr lang="en-US" altLang="nb-NO" sz="1600" i="1" dirty="0" err="1"/>
              <a:t>W</a:t>
            </a:r>
            <a:r>
              <a:rPr lang="en-US" altLang="nb-NO" sz="1600" baseline="-25000" dirty="0" err="1"/>
              <a:t>s</a:t>
            </a:r>
            <a:r>
              <a:rPr lang="en-US" altLang="nb-NO" sz="1600" dirty="0"/>
              <a:t> (work supplied)</a:t>
            </a:r>
          </a:p>
          <a:p>
            <a:pPr eaLnBrk="1" hangingPunct="1">
              <a:spcBef>
                <a:spcPct val="0"/>
              </a:spcBef>
              <a:buFontTx/>
              <a:buNone/>
            </a:pPr>
            <a:r>
              <a:rPr lang="en-US" altLang="nb-NO" sz="1600" dirty="0"/>
              <a:t>DOF = </a:t>
            </a:r>
            <a:r>
              <a:rPr lang="en-US" altLang="nb-NO" sz="1600" i="1" dirty="0"/>
              <a:t>u </a:t>
            </a:r>
            <a:r>
              <a:rPr lang="en-US" altLang="nb-NO" sz="1600" dirty="0"/>
              <a:t>(valve opening, z)</a:t>
            </a:r>
          </a:p>
          <a:p>
            <a:pPr eaLnBrk="1" hangingPunct="1">
              <a:spcBef>
                <a:spcPct val="0"/>
              </a:spcBef>
              <a:buFontTx/>
              <a:buNone/>
            </a:pPr>
            <a:r>
              <a:rPr lang="en-US" altLang="nb-NO" sz="1600" dirty="0"/>
              <a:t>Main disturbances: </a:t>
            </a:r>
          </a:p>
          <a:p>
            <a:pPr lvl="1" eaLnBrk="1" hangingPunct="1">
              <a:spcBef>
                <a:spcPct val="0"/>
              </a:spcBef>
              <a:buFontTx/>
              <a:buNone/>
            </a:pPr>
            <a:r>
              <a:rPr lang="en-US" altLang="nb-NO" sz="1600" dirty="0"/>
              <a:t>   </a:t>
            </a:r>
            <a:r>
              <a:rPr lang="en-US" altLang="nb-NO" sz="1600" i="1" dirty="0"/>
              <a:t>d</a:t>
            </a:r>
            <a:r>
              <a:rPr lang="en-US" altLang="nb-NO" sz="1600" i="1" baseline="-25000" dirty="0"/>
              <a:t>1</a:t>
            </a:r>
            <a:r>
              <a:rPr lang="en-US" altLang="nb-NO" sz="1600" dirty="0"/>
              <a:t> = </a:t>
            </a:r>
            <a:r>
              <a:rPr lang="en-US" altLang="nb-NO" sz="1600" i="1" dirty="0"/>
              <a:t>T</a:t>
            </a:r>
            <a:r>
              <a:rPr lang="en-US" altLang="nb-NO" sz="1600" i="1" baseline="-25000" dirty="0"/>
              <a:t>H</a:t>
            </a:r>
          </a:p>
          <a:p>
            <a:pPr lvl="1" eaLnBrk="1" hangingPunct="1">
              <a:spcBef>
                <a:spcPct val="0"/>
              </a:spcBef>
              <a:buFontTx/>
              <a:buNone/>
            </a:pPr>
            <a:r>
              <a:rPr lang="en-US" altLang="nb-NO" sz="1600" i="1" dirty="0"/>
              <a:t>   d</a:t>
            </a:r>
            <a:r>
              <a:rPr lang="en-US" altLang="nb-NO" sz="1600" i="1" baseline="-25000" dirty="0"/>
              <a:t>2</a:t>
            </a:r>
            <a:r>
              <a:rPr lang="en-US" altLang="nb-NO" sz="1600" dirty="0"/>
              <a:t> = </a:t>
            </a:r>
            <a:r>
              <a:rPr lang="en-US" altLang="nb-NO" sz="1600" i="1" dirty="0"/>
              <a:t>T</a:t>
            </a:r>
            <a:r>
              <a:rPr lang="en-US" altLang="nb-NO" sz="1600" i="1" baseline="-25000" dirty="0"/>
              <a:t>Cs </a:t>
            </a:r>
            <a:r>
              <a:rPr lang="en-US" altLang="nb-NO" sz="1600" i="1" dirty="0"/>
              <a:t>(setpoint)</a:t>
            </a:r>
            <a:endParaRPr lang="en-US" altLang="nb-NO" sz="1600" i="1" baseline="-25000" dirty="0"/>
          </a:p>
          <a:p>
            <a:pPr lvl="1" eaLnBrk="1" hangingPunct="1">
              <a:spcBef>
                <a:spcPct val="0"/>
              </a:spcBef>
              <a:buFontTx/>
              <a:buNone/>
            </a:pPr>
            <a:r>
              <a:rPr lang="en-US" altLang="nb-NO" sz="1600" i="1" dirty="0"/>
              <a:t>   d</a:t>
            </a:r>
            <a:r>
              <a:rPr lang="en-US" altLang="nb-NO" sz="1600" i="1" baseline="-25000" dirty="0"/>
              <a:t>3</a:t>
            </a:r>
            <a:r>
              <a:rPr lang="en-US" altLang="nb-NO" sz="1600" dirty="0"/>
              <a:t> = </a:t>
            </a:r>
            <a:r>
              <a:rPr lang="en-US" altLang="nb-NO" sz="1600" i="1" dirty="0" err="1"/>
              <a:t>UA</a:t>
            </a:r>
            <a:r>
              <a:rPr lang="en-US" altLang="nb-NO" sz="1600" i="1" baseline="-25000" dirty="0" err="1"/>
              <a:t>loss</a:t>
            </a:r>
            <a:endParaRPr lang="en-US" altLang="nb-NO" sz="1600" i="1" dirty="0"/>
          </a:p>
          <a:p>
            <a:pPr lvl="1" eaLnBrk="1" hangingPunct="1">
              <a:spcBef>
                <a:spcPct val="0"/>
              </a:spcBef>
              <a:buFontTx/>
              <a:buNone/>
            </a:pPr>
            <a:endParaRPr lang="en-US" altLang="nb-NO" sz="1600" i="1" dirty="0"/>
          </a:p>
          <a:p>
            <a:pPr eaLnBrk="1" hangingPunct="1">
              <a:spcBef>
                <a:spcPct val="0"/>
              </a:spcBef>
              <a:buFontTx/>
              <a:buNone/>
            </a:pPr>
            <a:r>
              <a:rPr lang="en-US" altLang="nb-NO" sz="1800" dirty="0">
                <a:solidFill>
                  <a:srgbClr val="FF3300"/>
                </a:solidFill>
              </a:rPr>
              <a:t>What should we control?</a:t>
            </a:r>
          </a:p>
        </p:txBody>
      </p:sp>
      <p:sp>
        <p:nvSpPr>
          <p:cNvPr id="61449" name="Line 7"/>
          <p:cNvSpPr>
            <a:spLocks noChangeShapeType="1"/>
          </p:cNvSpPr>
          <p:nvPr/>
        </p:nvSpPr>
        <p:spPr bwMode="auto">
          <a:xfrm>
            <a:off x="4656138" y="3129333"/>
            <a:ext cx="360362" cy="5032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61450" name="Text Box 8"/>
          <p:cNvSpPr txBox="1">
            <a:spLocks noChangeArrowheads="1"/>
          </p:cNvSpPr>
          <p:nvPr/>
        </p:nvSpPr>
        <p:spPr bwMode="auto">
          <a:xfrm>
            <a:off x="7907339" y="2408607"/>
            <a:ext cx="420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latin typeface="Arial" panose="020B0604020202020204" pitchFamily="34" charset="0"/>
              </a:rPr>
              <a:t>p</a:t>
            </a:r>
            <a:r>
              <a:rPr lang="en-US" altLang="nb-NO" sz="1800" baseline="-25000">
                <a:latin typeface="Arial" panose="020B0604020202020204" pitchFamily="34" charset="0"/>
              </a:rPr>
              <a:t>H</a:t>
            </a:r>
          </a:p>
        </p:txBody>
      </p:sp>
      <p:sp>
        <p:nvSpPr>
          <p:cNvPr id="61451" name="Rectangle 9"/>
          <p:cNvSpPr>
            <a:spLocks noChangeArrowheads="1"/>
          </p:cNvSpPr>
          <p:nvPr/>
        </p:nvSpPr>
        <p:spPr bwMode="auto">
          <a:xfrm>
            <a:off x="6167438" y="1976807"/>
            <a:ext cx="144462" cy="3603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endParaRPr lang="nb-NO" altLang="nb-NO" sz="1800">
              <a:latin typeface="Arial" panose="020B0604020202020204" pitchFamily="34" charset="0"/>
            </a:endParaRPr>
          </a:p>
        </p:txBody>
      </p:sp>
      <p:sp>
        <p:nvSpPr>
          <p:cNvPr id="61452" name="Rectangle 10"/>
          <p:cNvSpPr>
            <a:spLocks noChangeArrowheads="1"/>
          </p:cNvSpPr>
          <p:nvPr/>
        </p:nvSpPr>
        <p:spPr bwMode="auto">
          <a:xfrm>
            <a:off x="7680326" y="1976807"/>
            <a:ext cx="144463" cy="36036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endParaRPr lang="nb-NO" altLang="nb-NO" sz="1800">
              <a:latin typeface="Arial" panose="020B0604020202020204" pitchFamily="34" charset="0"/>
            </a:endParaRPr>
          </a:p>
        </p:txBody>
      </p:sp>
      <p:sp>
        <p:nvSpPr>
          <p:cNvPr id="61444" name="Rectangle 2"/>
          <p:cNvSpPr>
            <a:spLocks noGrp="1" noChangeArrowheads="1"/>
          </p:cNvSpPr>
          <p:nvPr>
            <p:ph type="title"/>
          </p:nvPr>
        </p:nvSpPr>
        <p:spPr>
          <a:xfrm>
            <a:off x="56448" y="407563"/>
            <a:ext cx="10972800" cy="1143000"/>
          </a:xfrm>
        </p:spPr>
        <p:txBody>
          <a:bodyPr/>
          <a:lstStyle/>
          <a:p>
            <a:r>
              <a:rPr lang="en-US" altLang="nb-NO" dirty="0"/>
              <a:t>Example: CO2 refrigeration cycle</a:t>
            </a:r>
          </a:p>
        </p:txBody>
      </p:sp>
      <p:pic>
        <p:nvPicPr>
          <p:cNvPr id="13" name="Picture 12">
            <a:extLst>
              <a:ext uri="{FF2B5EF4-FFF2-40B4-BE49-F238E27FC236}">
                <a16:creationId xmlns:a16="http://schemas.microsoft.com/office/drawing/2014/main" id="{825821E3-3D18-421D-BB0A-5DC20395E97E}"/>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6794223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sp>
        <p:nvSpPr>
          <p:cNvPr id="63492" name="Rectangle 2"/>
          <p:cNvSpPr>
            <a:spLocks noGrp="1" noChangeArrowheads="1"/>
          </p:cNvSpPr>
          <p:nvPr>
            <p:ph type="title"/>
          </p:nvPr>
        </p:nvSpPr>
        <p:spPr/>
        <p:txBody>
          <a:bodyPr/>
          <a:lstStyle/>
          <a:p>
            <a:r>
              <a:rPr lang="en-US" altLang="nb-NO"/>
              <a:t>CO2 refrigeration cycle</a:t>
            </a:r>
          </a:p>
        </p:txBody>
      </p:sp>
      <p:sp>
        <p:nvSpPr>
          <p:cNvPr id="63493" name="Rectangle 3"/>
          <p:cNvSpPr>
            <a:spLocks noGrp="1" noChangeArrowheads="1"/>
          </p:cNvSpPr>
          <p:nvPr>
            <p:ph type="body" idx="1"/>
          </p:nvPr>
        </p:nvSpPr>
        <p:spPr/>
        <p:txBody>
          <a:bodyPr>
            <a:normAutofit lnSpcReduction="10000"/>
          </a:bodyPr>
          <a:lstStyle/>
          <a:p>
            <a:pPr>
              <a:buFontTx/>
              <a:buNone/>
            </a:pPr>
            <a:r>
              <a:rPr lang="en-US" altLang="nb-NO"/>
              <a:t>Step 1. One (remaining) degree of freedom (u=z)</a:t>
            </a:r>
          </a:p>
          <a:p>
            <a:pPr>
              <a:buFontTx/>
              <a:buNone/>
            </a:pPr>
            <a:r>
              <a:rPr lang="en-US" altLang="nb-NO"/>
              <a:t>Step 2. Objective function. J = W</a:t>
            </a:r>
            <a:r>
              <a:rPr lang="en-US" altLang="nb-NO" baseline="-25000"/>
              <a:t>s</a:t>
            </a:r>
            <a:r>
              <a:rPr lang="en-US" altLang="nb-NO"/>
              <a:t> (compressor work)</a:t>
            </a:r>
          </a:p>
          <a:p>
            <a:pPr>
              <a:buFontTx/>
              <a:buNone/>
            </a:pPr>
            <a:r>
              <a:rPr lang="en-US" altLang="nb-NO"/>
              <a:t>Step 3. Optimize operation for disturbances (d</a:t>
            </a:r>
            <a:r>
              <a:rPr lang="en-US" altLang="nb-NO" baseline="-25000"/>
              <a:t>1</a:t>
            </a:r>
            <a:r>
              <a:rPr lang="en-US" altLang="nb-NO"/>
              <a:t>=T</a:t>
            </a:r>
            <a:r>
              <a:rPr lang="en-US" altLang="nb-NO" baseline="-25000"/>
              <a:t>C</a:t>
            </a:r>
            <a:r>
              <a:rPr lang="en-US" altLang="nb-NO"/>
              <a:t>, d</a:t>
            </a:r>
            <a:r>
              <a:rPr lang="en-US" altLang="nb-NO" baseline="-25000"/>
              <a:t>2</a:t>
            </a:r>
            <a:r>
              <a:rPr lang="en-US" altLang="nb-NO"/>
              <a:t>=T</a:t>
            </a:r>
            <a:r>
              <a:rPr lang="en-US" altLang="nb-NO" baseline="-25000"/>
              <a:t>H</a:t>
            </a:r>
            <a:r>
              <a:rPr lang="en-US" altLang="nb-NO"/>
              <a:t>, d</a:t>
            </a:r>
            <a:r>
              <a:rPr lang="en-US" altLang="nb-NO" baseline="-25000"/>
              <a:t>3</a:t>
            </a:r>
            <a:r>
              <a:rPr lang="en-US" altLang="nb-NO"/>
              <a:t>=UA)</a:t>
            </a:r>
          </a:p>
          <a:p>
            <a:pPr lvl="2"/>
            <a:r>
              <a:rPr lang="en-US" altLang="nb-NO"/>
              <a:t>Optimum always unconstrained</a:t>
            </a:r>
          </a:p>
          <a:p>
            <a:pPr>
              <a:buFontTx/>
              <a:buNone/>
            </a:pPr>
            <a:r>
              <a:rPr lang="en-US" altLang="nb-NO"/>
              <a:t>Step 4. Implementation of optimal operation</a:t>
            </a:r>
          </a:p>
          <a:p>
            <a:pPr lvl="2"/>
            <a:r>
              <a:rPr lang="en-US" altLang="nb-NO"/>
              <a:t>No good single measurements (all give large losses):</a:t>
            </a:r>
          </a:p>
          <a:p>
            <a:pPr lvl="3"/>
            <a:r>
              <a:rPr lang="en-US" altLang="nb-NO"/>
              <a:t>p</a:t>
            </a:r>
            <a:r>
              <a:rPr lang="en-US" altLang="nb-NO" baseline="-25000"/>
              <a:t>h</a:t>
            </a:r>
            <a:r>
              <a:rPr lang="en-US" altLang="nb-NO"/>
              <a:t>, T</a:t>
            </a:r>
            <a:r>
              <a:rPr lang="en-US" altLang="nb-NO" baseline="-25000"/>
              <a:t>h</a:t>
            </a:r>
            <a:r>
              <a:rPr lang="en-US" altLang="nb-NO"/>
              <a:t>, z, …</a:t>
            </a:r>
          </a:p>
          <a:p>
            <a:pPr lvl="2"/>
            <a:r>
              <a:rPr lang="en-US" altLang="nb-NO"/>
              <a:t>Nullspace method: Need to combine n</a:t>
            </a:r>
            <a:r>
              <a:rPr lang="en-US" altLang="nb-NO" baseline="-25000"/>
              <a:t>u</a:t>
            </a:r>
            <a:r>
              <a:rPr lang="en-US" altLang="nb-NO"/>
              <a:t>+n</a:t>
            </a:r>
            <a:r>
              <a:rPr lang="en-US" altLang="nb-NO" baseline="-25000"/>
              <a:t>d</a:t>
            </a:r>
            <a:r>
              <a:rPr lang="en-US" altLang="nb-NO"/>
              <a:t>=1+3=4 measurements to have zero disturbance loss</a:t>
            </a:r>
          </a:p>
          <a:p>
            <a:pPr lvl="2"/>
            <a:r>
              <a:rPr lang="en-US" altLang="nb-NO"/>
              <a:t>Simpler: Try combining two measurements. Exact local method:</a:t>
            </a:r>
          </a:p>
          <a:p>
            <a:pPr lvl="3"/>
            <a:r>
              <a:rPr lang="en-US" altLang="nb-NO"/>
              <a:t>c = h</a:t>
            </a:r>
            <a:r>
              <a:rPr lang="en-US" altLang="nb-NO" baseline="-25000"/>
              <a:t>1</a:t>
            </a:r>
            <a:r>
              <a:rPr lang="en-US" altLang="nb-NO"/>
              <a:t> p</a:t>
            </a:r>
            <a:r>
              <a:rPr lang="en-US" altLang="nb-NO" baseline="-25000"/>
              <a:t>h</a:t>
            </a:r>
            <a:r>
              <a:rPr lang="en-US" altLang="nb-NO"/>
              <a:t> + h</a:t>
            </a:r>
            <a:r>
              <a:rPr lang="en-US" altLang="nb-NO" baseline="-25000"/>
              <a:t>2 </a:t>
            </a:r>
            <a:r>
              <a:rPr lang="en-US" altLang="nb-NO"/>
              <a:t>T</a:t>
            </a:r>
            <a:r>
              <a:rPr lang="en-US" altLang="nb-NO" baseline="-25000"/>
              <a:t>h</a:t>
            </a:r>
            <a:r>
              <a:rPr lang="en-US" altLang="nb-NO"/>
              <a:t> = p</a:t>
            </a:r>
            <a:r>
              <a:rPr lang="en-US" altLang="nb-NO" baseline="-25000"/>
              <a:t>h</a:t>
            </a:r>
            <a:r>
              <a:rPr lang="en-US" altLang="nb-NO"/>
              <a:t> + k T</a:t>
            </a:r>
            <a:r>
              <a:rPr lang="en-US" altLang="nb-NO" baseline="-25000"/>
              <a:t>h</a:t>
            </a:r>
            <a:r>
              <a:rPr lang="en-US" altLang="nb-NO"/>
              <a:t>;   k = -8.53 bar/K</a:t>
            </a:r>
            <a:endParaRPr lang="en-US" altLang="nb-NO" baseline="-25000"/>
          </a:p>
          <a:p>
            <a:pPr lvl="2"/>
            <a:r>
              <a:rPr lang="en-US" altLang="nb-NO"/>
              <a:t>Nonlinear evaluation of loss: OK! 		</a:t>
            </a:r>
          </a:p>
        </p:txBody>
      </p:sp>
      <p:pic>
        <p:nvPicPr>
          <p:cNvPr id="6" name="Picture 5">
            <a:extLst>
              <a:ext uri="{FF2B5EF4-FFF2-40B4-BE49-F238E27FC236}">
                <a16:creationId xmlns:a16="http://schemas.microsoft.com/office/drawing/2014/main" id="{73C58F66-C27A-4E43-84BB-F6C7ED095192}"/>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0883258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12" name="Footer Placeholder 4"/>
          <p:cNvSpPr>
            <a:spLocks noGrp="1"/>
          </p:cNvSpPr>
          <p:nvPr>
            <p:ph type="ftr" sz="quarter" idx="4294967295"/>
          </p:nvPr>
        </p:nvSpPr>
        <p:spPr/>
        <p:txBody>
          <a:bodyPr/>
          <a:lstStyle/>
          <a:p>
            <a:pPr>
              <a:defRPr/>
            </a:pPr>
            <a:endParaRPr lang="nn-NO"/>
          </a:p>
          <a:p>
            <a:pPr>
              <a:defRPr/>
            </a:pPr>
            <a:endParaRPr lang="nn-NO"/>
          </a:p>
        </p:txBody>
      </p:sp>
      <p:pic>
        <p:nvPicPr>
          <p:cNvPr id="6554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0238" y="3471864"/>
            <a:ext cx="3313112"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Rectangle 3"/>
          <p:cNvSpPr>
            <a:spLocks noGrp="1" noChangeArrowheads="1"/>
          </p:cNvSpPr>
          <p:nvPr>
            <p:ph type="title"/>
          </p:nvPr>
        </p:nvSpPr>
        <p:spPr>
          <a:xfrm>
            <a:off x="687614" y="-95523"/>
            <a:ext cx="7772400" cy="1143001"/>
          </a:xfrm>
        </p:spPr>
        <p:txBody>
          <a:bodyPr/>
          <a:lstStyle/>
          <a:p>
            <a:r>
              <a:rPr lang="nb-NO" altLang="nb-NO" dirty="0"/>
              <a:t>CO2 </a:t>
            </a:r>
            <a:r>
              <a:rPr lang="nb-NO" altLang="nb-NO" dirty="0" err="1"/>
              <a:t>cycle</a:t>
            </a:r>
            <a:r>
              <a:rPr lang="nb-NO" altLang="nb-NO" dirty="0"/>
              <a:t>: Maximum </a:t>
            </a:r>
            <a:r>
              <a:rPr lang="nb-NO" altLang="nb-NO" dirty="0" err="1"/>
              <a:t>gain</a:t>
            </a:r>
            <a:r>
              <a:rPr lang="nb-NO" altLang="nb-NO" dirty="0"/>
              <a:t> </a:t>
            </a:r>
            <a:r>
              <a:rPr lang="nb-NO" altLang="nb-NO" dirty="0" err="1"/>
              <a:t>rule</a:t>
            </a:r>
            <a:endParaRPr lang="nb-NO" altLang="nb-NO" dirty="0"/>
          </a:p>
        </p:txBody>
      </p:sp>
      <p:grpSp>
        <p:nvGrpSpPr>
          <p:cNvPr id="65542" name="Group 4"/>
          <p:cNvGrpSpPr>
            <a:grpSpLocks/>
          </p:cNvGrpSpPr>
          <p:nvPr/>
        </p:nvGrpSpPr>
        <p:grpSpPr bwMode="auto">
          <a:xfrm>
            <a:off x="1703389" y="981076"/>
            <a:ext cx="8929687" cy="2386013"/>
            <a:chOff x="22" y="1253"/>
            <a:chExt cx="5625" cy="1503"/>
          </a:xfrm>
        </p:grpSpPr>
        <p:pic>
          <p:nvPicPr>
            <p:cNvPr id="655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 y="1253"/>
              <a:ext cx="5479" cy="15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6" name="Picture 6" descr="txp_fig"/>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332" y="1524"/>
              <a:ext cx="294" cy="1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7" name="Picture 7" descr="txp_fig"/>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4638" y="1570"/>
              <a:ext cx="465" cy="1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8" name="Picture 8" descr="txp_fig"/>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5239" y="1503"/>
              <a:ext cx="408" cy="2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554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8450" y="6678614"/>
            <a:ext cx="4192588" cy="13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4" name="Picture 10"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1770063" y="3355976"/>
            <a:ext cx="6413500" cy="206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E8A9BA41-184B-4A0B-96F1-BA7B10FBFCCC}"/>
              </a:ext>
            </a:extLst>
          </p:cNvPr>
          <p:cNvPicPr>
            <a:picLocks noChangeAspect="1"/>
          </p:cNvPicPr>
          <p:nvPr/>
        </p:nvPicPr>
        <p:blipFill>
          <a:blip r:embed="rId1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0803061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8" name="Footer Placeholder 4"/>
          <p:cNvSpPr>
            <a:spLocks noGrp="1"/>
          </p:cNvSpPr>
          <p:nvPr>
            <p:ph type="ftr" sz="quarter" idx="4294967295"/>
          </p:nvPr>
        </p:nvSpPr>
        <p:spPr/>
        <p:txBody>
          <a:bodyPr/>
          <a:lstStyle/>
          <a:p>
            <a:pPr>
              <a:defRPr/>
            </a:pPr>
            <a:endParaRPr lang="nn-NO"/>
          </a:p>
          <a:p>
            <a:pPr>
              <a:defRPr/>
            </a:pPr>
            <a:endParaRPr lang="nn-NO"/>
          </a:p>
        </p:txBody>
      </p:sp>
      <p:sp>
        <p:nvSpPr>
          <p:cNvPr id="67588" name="Rectangle 2"/>
          <p:cNvSpPr>
            <a:spLocks noGrp="1" noChangeArrowheads="1"/>
          </p:cNvSpPr>
          <p:nvPr>
            <p:ph type="title"/>
          </p:nvPr>
        </p:nvSpPr>
        <p:spPr>
          <a:xfrm>
            <a:off x="311513" y="539750"/>
            <a:ext cx="9372418" cy="1143000"/>
          </a:xfrm>
        </p:spPr>
        <p:txBody>
          <a:bodyPr>
            <a:noAutofit/>
          </a:bodyPr>
          <a:lstStyle/>
          <a:p>
            <a:r>
              <a:rPr lang="en-US" altLang="nb-NO" sz="3600" dirty="0"/>
              <a:t>Refrigeration cycle: Proposed control structure</a:t>
            </a:r>
          </a:p>
        </p:txBody>
      </p:sp>
      <p:pic>
        <p:nvPicPr>
          <p:cNvPr id="675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8" y="1541463"/>
            <a:ext cx="4341812"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Freeform 4"/>
          <p:cNvSpPr>
            <a:spLocks/>
          </p:cNvSpPr>
          <p:nvPr/>
        </p:nvSpPr>
        <p:spPr bwMode="auto">
          <a:xfrm>
            <a:off x="3581400" y="1119189"/>
            <a:ext cx="4102100" cy="2700337"/>
          </a:xfrm>
          <a:custGeom>
            <a:avLst/>
            <a:gdLst>
              <a:gd name="T0" fmla="*/ 2147483646 w 3155"/>
              <a:gd name="T1" fmla="*/ 2147483646 h 2226"/>
              <a:gd name="T2" fmla="*/ 2147483646 w 3155"/>
              <a:gd name="T3" fmla="*/ 2147483646 h 2226"/>
              <a:gd name="T4" fmla="*/ 2147483646 w 3155"/>
              <a:gd name="T5" fmla="*/ 2147483646 h 2226"/>
              <a:gd name="T6" fmla="*/ 2147483646 w 3155"/>
              <a:gd name="T7" fmla="*/ 2147483646 h 2226"/>
              <a:gd name="T8" fmla="*/ 2147483646 w 3155"/>
              <a:gd name="T9" fmla="*/ 2147483646 h 2226"/>
              <a:gd name="T10" fmla="*/ 2147483646 w 3155"/>
              <a:gd name="T11" fmla="*/ 2147483646 h 2226"/>
              <a:gd name="T12" fmla="*/ 0 w 3155"/>
              <a:gd name="T13" fmla="*/ 2147483646 h 2226"/>
              <a:gd name="T14" fmla="*/ 2147483646 w 3155"/>
              <a:gd name="T15" fmla="*/ 2147483646 h 2226"/>
              <a:gd name="T16" fmla="*/ 2147483646 w 3155"/>
              <a:gd name="T17" fmla="*/ 2147483646 h 2226"/>
              <a:gd name="T18" fmla="*/ 2147483646 w 3155"/>
              <a:gd name="T19" fmla="*/ 2147483646 h 2226"/>
              <a:gd name="T20" fmla="*/ 2147483646 w 3155"/>
              <a:gd name="T21" fmla="*/ 2147483646 h 2226"/>
              <a:gd name="T22" fmla="*/ 2147483646 w 3155"/>
              <a:gd name="T23" fmla="*/ 2147483646 h 2226"/>
              <a:gd name="T24" fmla="*/ 2147483646 w 3155"/>
              <a:gd name="T25" fmla="*/ 2147483646 h 2226"/>
              <a:gd name="T26" fmla="*/ 2147483646 w 3155"/>
              <a:gd name="T27" fmla="*/ 2147483646 h 2226"/>
              <a:gd name="T28" fmla="*/ 2147483646 w 3155"/>
              <a:gd name="T29" fmla="*/ 2147483646 h 2226"/>
              <a:gd name="T30" fmla="*/ 2147483646 w 3155"/>
              <a:gd name="T31" fmla="*/ 2147483646 h 2226"/>
              <a:gd name="T32" fmla="*/ 2147483646 w 3155"/>
              <a:gd name="T33" fmla="*/ 2147483646 h 2226"/>
              <a:gd name="T34" fmla="*/ 2147483646 w 3155"/>
              <a:gd name="T35" fmla="*/ 2147483646 h 2226"/>
              <a:gd name="T36" fmla="*/ 2147483646 w 3155"/>
              <a:gd name="T37" fmla="*/ 2147483646 h 2226"/>
              <a:gd name="T38" fmla="*/ 2147483646 w 3155"/>
              <a:gd name="T39" fmla="*/ 2147483646 h 2226"/>
              <a:gd name="T40" fmla="*/ 2147483646 w 3155"/>
              <a:gd name="T41" fmla="*/ 2147483646 h 2226"/>
              <a:gd name="T42" fmla="*/ 2147483646 w 3155"/>
              <a:gd name="T43" fmla="*/ 2147483646 h 2226"/>
              <a:gd name="T44" fmla="*/ 2147483646 w 3155"/>
              <a:gd name="T45" fmla="*/ 2147483646 h 2226"/>
              <a:gd name="T46" fmla="*/ 2147483646 w 3155"/>
              <a:gd name="T47" fmla="*/ 2147483646 h 2226"/>
              <a:gd name="T48" fmla="*/ 2147483646 w 3155"/>
              <a:gd name="T49" fmla="*/ 2147483646 h 2226"/>
              <a:gd name="T50" fmla="*/ 2147483646 w 3155"/>
              <a:gd name="T51" fmla="*/ 2147483646 h 2226"/>
              <a:gd name="T52" fmla="*/ 2147483646 w 3155"/>
              <a:gd name="T53" fmla="*/ 2147483646 h 2226"/>
              <a:gd name="T54" fmla="*/ 2147483646 w 3155"/>
              <a:gd name="T55" fmla="*/ 2147483646 h 2226"/>
              <a:gd name="T56" fmla="*/ 2147483646 w 3155"/>
              <a:gd name="T57" fmla="*/ 2147483646 h 2226"/>
              <a:gd name="T58" fmla="*/ 2147483646 w 3155"/>
              <a:gd name="T59" fmla="*/ 2147483646 h 2226"/>
              <a:gd name="T60" fmla="*/ 2147483646 w 3155"/>
              <a:gd name="T61" fmla="*/ 2147483646 h 2226"/>
              <a:gd name="T62" fmla="*/ 2147483646 w 3155"/>
              <a:gd name="T63" fmla="*/ 2147483646 h 2226"/>
              <a:gd name="T64" fmla="*/ 2147483646 w 3155"/>
              <a:gd name="T65" fmla="*/ 2147483646 h 2226"/>
              <a:gd name="T66" fmla="*/ 2147483646 w 3155"/>
              <a:gd name="T67" fmla="*/ 2147483646 h 2226"/>
              <a:gd name="T68" fmla="*/ 2147483646 w 3155"/>
              <a:gd name="T69" fmla="*/ 2147483646 h 2226"/>
              <a:gd name="T70" fmla="*/ 2147483646 w 3155"/>
              <a:gd name="T71" fmla="*/ 2147483646 h 2226"/>
              <a:gd name="T72" fmla="*/ 2147483646 w 3155"/>
              <a:gd name="T73" fmla="*/ 2147483646 h 2226"/>
              <a:gd name="T74" fmla="*/ 2147483646 w 3155"/>
              <a:gd name="T75" fmla="*/ 2147483646 h 2226"/>
              <a:gd name="T76" fmla="*/ 2147483646 w 3155"/>
              <a:gd name="T77" fmla="*/ 2147483646 h 2226"/>
              <a:gd name="T78" fmla="*/ 2147483646 w 3155"/>
              <a:gd name="T79" fmla="*/ 2147483646 h 222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55" h="2226">
                <a:moveTo>
                  <a:pt x="648" y="489"/>
                </a:moveTo>
                <a:cubicBezTo>
                  <a:pt x="576" y="497"/>
                  <a:pt x="502" y="494"/>
                  <a:pt x="432" y="513"/>
                </a:cubicBezTo>
                <a:cubicBezTo>
                  <a:pt x="414" y="518"/>
                  <a:pt x="374" y="589"/>
                  <a:pt x="360" y="603"/>
                </a:cubicBezTo>
                <a:cubicBezTo>
                  <a:pt x="318" y="645"/>
                  <a:pt x="242" y="696"/>
                  <a:pt x="210" y="747"/>
                </a:cubicBezTo>
                <a:cubicBezTo>
                  <a:pt x="183" y="791"/>
                  <a:pt x="159" y="879"/>
                  <a:pt x="114" y="909"/>
                </a:cubicBezTo>
                <a:cubicBezTo>
                  <a:pt x="88" y="970"/>
                  <a:pt x="81" y="1034"/>
                  <a:pt x="54" y="1095"/>
                </a:cubicBezTo>
                <a:cubicBezTo>
                  <a:pt x="41" y="1174"/>
                  <a:pt x="13" y="1250"/>
                  <a:pt x="0" y="1329"/>
                </a:cubicBezTo>
                <a:cubicBezTo>
                  <a:pt x="4" y="1493"/>
                  <a:pt x="4" y="1657"/>
                  <a:pt x="12" y="1821"/>
                </a:cubicBezTo>
                <a:cubicBezTo>
                  <a:pt x="14" y="1858"/>
                  <a:pt x="46" y="1893"/>
                  <a:pt x="78" y="1899"/>
                </a:cubicBezTo>
                <a:cubicBezTo>
                  <a:pt x="103" y="1937"/>
                  <a:pt x="216" y="2013"/>
                  <a:pt x="264" y="2025"/>
                </a:cubicBezTo>
                <a:cubicBezTo>
                  <a:pt x="315" y="2056"/>
                  <a:pt x="370" y="2039"/>
                  <a:pt x="426" y="2055"/>
                </a:cubicBezTo>
                <a:cubicBezTo>
                  <a:pt x="480" y="2071"/>
                  <a:pt x="524" y="2113"/>
                  <a:pt x="576" y="2133"/>
                </a:cubicBezTo>
                <a:cubicBezTo>
                  <a:pt x="602" y="2143"/>
                  <a:pt x="622" y="2144"/>
                  <a:pt x="648" y="2157"/>
                </a:cubicBezTo>
                <a:cubicBezTo>
                  <a:pt x="1139" y="2130"/>
                  <a:pt x="893" y="2226"/>
                  <a:pt x="990" y="2115"/>
                </a:cubicBezTo>
                <a:cubicBezTo>
                  <a:pt x="1010" y="2092"/>
                  <a:pt x="1010" y="2094"/>
                  <a:pt x="1032" y="2079"/>
                </a:cubicBezTo>
                <a:cubicBezTo>
                  <a:pt x="1045" y="2060"/>
                  <a:pt x="1052" y="2040"/>
                  <a:pt x="1062" y="2019"/>
                </a:cubicBezTo>
                <a:cubicBezTo>
                  <a:pt x="1084" y="1908"/>
                  <a:pt x="1080" y="1785"/>
                  <a:pt x="1116" y="1677"/>
                </a:cubicBezTo>
                <a:cubicBezTo>
                  <a:pt x="1120" y="1634"/>
                  <a:pt x="1120" y="1592"/>
                  <a:pt x="1134" y="1551"/>
                </a:cubicBezTo>
                <a:cubicBezTo>
                  <a:pt x="1138" y="1436"/>
                  <a:pt x="1132" y="1344"/>
                  <a:pt x="1182" y="1245"/>
                </a:cubicBezTo>
                <a:cubicBezTo>
                  <a:pt x="1188" y="1216"/>
                  <a:pt x="1199" y="1187"/>
                  <a:pt x="1212" y="1161"/>
                </a:cubicBezTo>
                <a:cubicBezTo>
                  <a:pt x="1220" y="1146"/>
                  <a:pt x="1234" y="1134"/>
                  <a:pt x="1242" y="1119"/>
                </a:cubicBezTo>
                <a:cubicBezTo>
                  <a:pt x="1264" y="1075"/>
                  <a:pt x="1277" y="1051"/>
                  <a:pt x="1326" y="1035"/>
                </a:cubicBezTo>
                <a:cubicBezTo>
                  <a:pt x="1420" y="1038"/>
                  <a:pt x="1516" y="1030"/>
                  <a:pt x="1608" y="1047"/>
                </a:cubicBezTo>
                <a:cubicBezTo>
                  <a:pt x="1670" y="1059"/>
                  <a:pt x="1623" y="1054"/>
                  <a:pt x="1662" y="1071"/>
                </a:cubicBezTo>
                <a:cubicBezTo>
                  <a:pt x="1712" y="1093"/>
                  <a:pt x="1765" y="1097"/>
                  <a:pt x="1812" y="1125"/>
                </a:cubicBezTo>
                <a:cubicBezTo>
                  <a:pt x="1918" y="1121"/>
                  <a:pt x="2026" y="1133"/>
                  <a:pt x="2130" y="1113"/>
                </a:cubicBezTo>
                <a:cubicBezTo>
                  <a:pt x="2168" y="1106"/>
                  <a:pt x="2194" y="1069"/>
                  <a:pt x="2226" y="1047"/>
                </a:cubicBezTo>
                <a:cubicBezTo>
                  <a:pt x="2244" y="1034"/>
                  <a:pt x="2267" y="1029"/>
                  <a:pt x="2286" y="1017"/>
                </a:cubicBezTo>
                <a:cubicBezTo>
                  <a:pt x="2345" y="981"/>
                  <a:pt x="2399" y="931"/>
                  <a:pt x="2460" y="897"/>
                </a:cubicBezTo>
                <a:cubicBezTo>
                  <a:pt x="2484" y="884"/>
                  <a:pt x="2509" y="876"/>
                  <a:pt x="2532" y="861"/>
                </a:cubicBezTo>
                <a:cubicBezTo>
                  <a:pt x="2586" y="863"/>
                  <a:pt x="2640" y="862"/>
                  <a:pt x="2694" y="867"/>
                </a:cubicBezTo>
                <a:cubicBezTo>
                  <a:pt x="2725" y="870"/>
                  <a:pt x="2775" y="895"/>
                  <a:pt x="2808" y="903"/>
                </a:cubicBezTo>
                <a:cubicBezTo>
                  <a:pt x="2840" y="924"/>
                  <a:pt x="2884" y="934"/>
                  <a:pt x="2922" y="939"/>
                </a:cubicBezTo>
                <a:cubicBezTo>
                  <a:pt x="3112" y="926"/>
                  <a:pt x="3064" y="968"/>
                  <a:pt x="3126" y="885"/>
                </a:cubicBezTo>
                <a:cubicBezTo>
                  <a:pt x="3143" y="799"/>
                  <a:pt x="3155" y="696"/>
                  <a:pt x="3078" y="645"/>
                </a:cubicBezTo>
                <a:cubicBezTo>
                  <a:pt x="3047" y="594"/>
                  <a:pt x="3077" y="632"/>
                  <a:pt x="3030" y="597"/>
                </a:cubicBezTo>
                <a:cubicBezTo>
                  <a:pt x="3018" y="588"/>
                  <a:pt x="3014" y="569"/>
                  <a:pt x="3000" y="561"/>
                </a:cubicBezTo>
                <a:cubicBezTo>
                  <a:pt x="2991" y="556"/>
                  <a:pt x="2980" y="557"/>
                  <a:pt x="2970" y="555"/>
                </a:cubicBezTo>
                <a:cubicBezTo>
                  <a:pt x="2916" y="501"/>
                  <a:pt x="2795" y="489"/>
                  <a:pt x="2724" y="477"/>
                </a:cubicBezTo>
                <a:cubicBezTo>
                  <a:pt x="2032" y="479"/>
                  <a:pt x="1137" y="0"/>
                  <a:pt x="648" y="489"/>
                </a:cubicBezTo>
                <a:close/>
              </a:path>
            </a:pathLst>
          </a:custGeom>
          <a:noFill/>
          <a:ln w="9525" cap="flat"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67591" name="Text Box 5"/>
          <p:cNvSpPr txBox="1">
            <a:spLocks noChangeArrowheads="1"/>
          </p:cNvSpPr>
          <p:nvPr/>
        </p:nvSpPr>
        <p:spPr bwMode="auto">
          <a:xfrm>
            <a:off x="2997201" y="5799138"/>
            <a:ext cx="52689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en-US" altLang="nb-NO" sz="1800">
                <a:solidFill>
                  <a:srgbClr val="FF0000"/>
                </a:solidFill>
                <a:latin typeface="Arial" panose="020B0604020202020204" pitchFamily="34" charset="0"/>
              </a:rPr>
              <a:t>CV1= Room temperature</a:t>
            </a:r>
          </a:p>
          <a:p>
            <a:pPr eaLnBrk="1" hangingPunct="1">
              <a:spcBef>
                <a:spcPct val="0"/>
              </a:spcBef>
              <a:buFontTx/>
              <a:buNone/>
            </a:pPr>
            <a:r>
              <a:rPr lang="en-US" altLang="nb-NO" sz="1800">
                <a:solidFill>
                  <a:srgbClr val="FF0000"/>
                </a:solidFill>
                <a:latin typeface="Arial" panose="020B0604020202020204" pitchFamily="34" charset="0"/>
              </a:rPr>
              <a:t>CV2= “temperature-corrected high CO2 pressure”</a:t>
            </a:r>
          </a:p>
        </p:txBody>
      </p:sp>
      <p:sp>
        <p:nvSpPr>
          <p:cNvPr id="67592" name="Text Box 6"/>
          <p:cNvSpPr txBox="1">
            <a:spLocks noChangeArrowheads="1"/>
          </p:cNvSpPr>
          <p:nvPr/>
        </p:nvSpPr>
        <p:spPr bwMode="auto">
          <a:xfrm>
            <a:off x="378235" y="2740887"/>
            <a:ext cx="3005951" cy="338554"/>
          </a:xfrm>
          <a:prstGeom prst="rect">
            <a:avLst/>
          </a:prstGeom>
          <a:solidFill>
            <a:srgbClr val="FF0000"/>
          </a:solidFill>
          <a:ln>
            <a:noFill/>
          </a:ln>
          <a:effectLst/>
          <a:extLs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600">
                <a:latin typeface="Arial" panose="020B0604020202020204" pitchFamily="34" charset="0"/>
              </a:rPr>
              <a:t>CV=Measurement combination</a:t>
            </a:r>
            <a:endParaRPr lang="en-US" altLang="nb-NO" sz="1600">
              <a:latin typeface="Arial" panose="020B0604020202020204" pitchFamily="34" charset="0"/>
            </a:endParaRPr>
          </a:p>
        </p:txBody>
      </p:sp>
      <p:pic>
        <p:nvPicPr>
          <p:cNvPr id="9" name="Picture 8">
            <a:extLst>
              <a:ext uri="{FF2B5EF4-FFF2-40B4-BE49-F238E27FC236}">
                <a16:creationId xmlns:a16="http://schemas.microsoft.com/office/drawing/2014/main" id="{69D38857-E2E7-413B-83B4-05E0A38C2155}"/>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3040038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5" name="Footer Placeholder 4"/>
          <p:cNvSpPr>
            <a:spLocks noGrp="1"/>
          </p:cNvSpPr>
          <p:nvPr>
            <p:ph type="ftr" sz="quarter" idx="4294967295"/>
          </p:nvPr>
        </p:nvSpPr>
        <p:spPr/>
        <p:txBody>
          <a:bodyPr/>
          <a:lstStyle/>
          <a:p>
            <a:pPr>
              <a:defRPr/>
            </a:pPr>
            <a:endParaRPr lang="nn-NO"/>
          </a:p>
          <a:p>
            <a:pPr>
              <a:defRPr/>
            </a:pPr>
            <a:endParaRPr lang="nn-NO"/>
          </a:p>
        </p:txBody>
      </p:sp>
      <p:sp>
        <p:nvSpPr>
          <p:cNvPr id="47108" name="Rectangle 2"/>
          <p:cNvSpPr>
            <a:spLocks noGrp="1" noChangeArrowheads="1"/>
          </p:cNvSpPr>
          <p:nvPr>
            <p:ph type="title"/>
          </p:nvPr>
        </p:nvSpPr>
        <p:spPr>
          <a:xfrm>
            <a:off x="748145" y="438150"/>
            <a:ext cx="11469255" cy="1143000"/>
          </a:xfrm>
        </p:spPr>
        <p:txBody>
          <a:bodyPr>
            <a:normAutofit/>
          </a:bodyPr>
          <a:lstStyle/>
          <a:p>
            <a:r>
              <a:rPr lang="en-US" altLang="nb-NO" b="1" dirty="0">
                <a:latin typeface="+mj-lt"/>
              </a:rPr>
              <a:t>Summary Step 3.  What should we control (</a:t>
            </a:r>
            <a:r>
              <a:rPr lang="en-US" altLang="nb-NO" b="1" dirty="0">
                <a:solidFill>
                  <a:srgbClr val="FF0000"/>
                </a:solidFill>
                <a:latin typeface="+mj-lt"/>
              </a:rPr>
              <a:t>CV</a:t>
            </a:r>
            <a:r>
              <a:rPr lang="en-US" altLang="nb-NO" b="1" baseline="-25000" dirty="0">
                <a:solidFill>
                  <a:srgbClr val="FF0000"/>
                </a:solidFill>
                <a:latin typeface="+mj-lt"/>
              </a:rPr>
              <a:t>1</a:t>
            </a:r>
            <a:r>
              <a:rPr lang="en-US" altLang="nb-NO" b="1" dirty="0">
                <a:latin typeface="+mj-lt"/>
              </a:rPr>
              <a:t>)?</a:t>
            </a:r>
            <a:endParaRPr lang="en-US" altLang="nb-NO" sz="3200" b="1" dirty="0">
              <a:latin typeface="+mj-lt"/>
            </a:endParaRPr>
          </a:p>
        </p:txBody>
      </p:sp>
      <p:sp>
        <p:nvSpPr>
          <p:cNvPr id="34821" name="Rectangle 3"/>
          <p:cNvSpPr>
            <a:spLocks noGrp="1" noChangeArrowheads="1"/>
          </p:cNvSpPr>
          <p:nvPr>
            <p:ph type="body" idx="1"/>
          </p:nvPr>
        </p:nvSpPr>
        <p:spPr>
          <a:xfrm>
            <a:off x="1924049" y="1776145"/>
            <a:ext cx="9117445" cy="4330700"/>
          </a:xfrm>
        </p:spPr>
        <p:txBody>
          <a:bodyPr>
            <a:normAutofit lnSpcReduction="10000"/>
          </a:bodyPr>
          <a:lstStyle/>
          <a:p>
            <a:pPr marL="381000" indent="-381000">
              <a:buNone/>
              <a:defRPr/>
            </a:pPr>
            <a:r>
              <a:rPr lang="en-US" altLang="nb-NO" dirty="0"/>
              <a:t>Selection of primary controlled variables </a:t>
            </a:r>
            <a:r>
              <a:rPr lang="en-US" altLang="nb-NO" dirty="0">
                <a:solidFill>
                  <a:srgbClr val="FF3300"/>
                </a:solidFill>
              </a:rPr>
              <a:t>c = CV</a:t>
            </a:r>
            <a:r>
              <a:rPr lang="en-US" altLang="nb-NO" baseline="-25000" dirty="0">
                <a:solidFill>
                  <a:srgbClr val="FF3300"/>
                </a:solidFill>
              </a:rPr>
              <a:t>1</a:t>
            </a:r>
            <a:endParaRPr lang="en-US" altLang="nb-NO" baseline="-25000" dirty="0"/>
          </a:p>
          <a:p>
            <a:pPr marL="381000" indent="-381000">
              <a:defRPr/>
            </a:pPr>
            <a:endParaRPr lang="en-US" altLang="nb-NO" dirty="0"/>
          </a:p>
          <a:p>
            <a:pPr marL="800100" lvl="1" indent="-342900">
              <a:buFontTx/>
              <a:buAutoNum type="arabicPeriod"/>
              <a:defRPr/>
            </a:pPr>
            <a:r>
              <a:rPr lang="en-US" altLang="nb-NO" sz="2400" b="1" dirty="0">
                <a:solidFill>
                  <a:srgbClr val="FF0000"/>
                </a:solidFill>
              </a:rPr>
              <a:t>Control active constraints!</a:t>
            </a:r>
          </a:p>
          <a:p>
            <a:pPr marL="800100" lvl="1" indent="-342900">
              <a:buFontTx/>
              <a:buAutoNum type="arabicPeriod"/>
              <a:defRPr/>
            </a:pPr>
            <a:r>
              <a:rPr lang="en-US" altLang="nb-NO" sz="2400" b="1" dirty="0">
                <a:solidFill>
                  <a:srgbClr val="FF0000"/>
                </a:solidFill>
              </a:rPr>
              <a:t>Unconstrained variables: Control self-optimizing variables!</a:t>
            </a:r>
          </a:p>
          <a:p>
            <a:pPr>
              <a:defRPr/>
            </a:pPr>
            <a:endParaRPr lang="en-US" altLang="nb-NO" sz="700" dirty="0"/>
          </a:p>
          <a:p>
            <a:pPr>
              <a:defRPr/>
            </a:pPr>
            <a:r>
              <a:rPr lang="en-US" altLang="nb-NO" dirty="0"/>
              <a:t>Self-optimizing control is an old idea (Morari </a:t>
            </a:r>
            <a:r>
              <a:rPr lang="en-US" altLang="nb-NO" i="1" dirty="0"/>
              <a:t>et al.</a:t>
            </a:r>
            <a:r>
              <a:rPr lang="en-US" altLang="nb-NO" dirty="0"/>
              <a:t>, 1980):</a:t>
            </a:r>
          </a:p>
          <a:p>
            <a:pPr>
              <a:defRPr/>
            </a:pPr>
            <a:endParaRPr lang="en-US" altLang="nb-NO" sz="700" dirty="0">
              <a:solidFill>
                <a:srgbClr val="FF0000"/>
              </a:solidFill>
            </a:endParaRPr>
          </a:p>
          <a:p>
            <a:pPr>
              <a:buFontTx/>
              <a:buNone/>
              <a:defRPr/>
            </a:pPr>
            <a:r>
              <a:rPr lang="en-US" altLang="nb-NO" i="1" dirty="0">
                <a:solidFill>
                  <a:srgbClr val="FF0000"/>
                </a:solidFill>
              </a:rPr>
              <a:t>	“We want to find a function c of the process variables which when held constant, leads automatically to the optimal adjustments of the manipulated variables, and with it, the optimal operating conditions.”</a:t>
            </a:r>
          </a:p>
          <a:p>
            <a:pPr marL="800100" lvl="1" indent="-342900">
              <a:buFontTx/>
              <a:buAutoNum type="arabicPeriod"/>
              <a:defRPr/>
            </a:pPr>
            <a:endParaRPr lang="en-US" altLang="nb-NO" sz="2400" b="1" dirty="0">
              <a:solidFill>
                <a:srgbClr val="FF0000"/>
              </a:solidFill>
            </a:endParaRPr>
          </a:p>
        </p:txBody>
      </p:sp>
      <p:pic>
        <p:nvPicPr>
          <p:cNvPr id="6" name="Picture 5">
            <a:extLst>
              <a:ext uri="{FF2B5EF4-FFF2-40B4-BE49-F238E27FC236}">
                <a16:creationId xmlns:a16="http://schemas.microsoft.com/office/drawing/2014/main" id="{6D40482E-8354-4569-814D-832E5DC2B8F3}"/>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92594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10" y="594773"/>
            <a:ext cx="10515600" cy="1325563"/>
          </a:xfrm>
        </p:spPr>
        <p:txBody>
          <a:bodyPr/>
          <a:lstStyle/>
          <a:p>
            <a:r>
              <a:rPr lang="nb-NO" b="1" dirty="0" err="1"/>
              <a:t>Self-optimizing</a:t>
            </a:r>
            <a:r>
              <a:rPr lang="nb-NO" b="1" dirty="0"/>
              <a:t> </a:t>
            </a:r>
            <a:r>
              <a:rPr lang="nb-NO" b="1" dirty="0" err="1"/>
              <a:t>control</a:t>
            </a:r>
            <a:r>
              <a:rPr lang="nb-NO" b="1" dirty="0"/>
              <a:t> (SOC)</a:t>
            </a:r>
            <a:br>
              <a:rPr lang="nb-NO" b="1" dirty="0"/>
            </a:br>
            <a:endParaRPr lang="nb-NO" b="1" dirty="0"/>
          </a:p>
        </p:txBody>
      </p:sp>
      <p:sp>
        <p:nvSpPr>
          <p:cNvPr id="3" name="Content Placeholder 2"/>
          <p:cNvSpPr>
            <a:spLocks noGrp="1"/>
          </p:cNvSpPr>
          <p:nvPr>
            <p:ph sz="half" idx="1"/>
          </p:nvPr>
        </p:nvSpPr>
        <p:spPr>
          <a:xfrm>
            <a:off x="6616459" y="1911889"/>
            <a:ext cx="5181600" cy="4351338"/>
          </a:xfrm>
        </p:spPr>
        <p:txBody>
          <a:bodyPr/>
          <a:lstStyle/>
          <a:p>
            <a:pPr marL="0" indent="0">
              <a:spcAft>
                <a:spcPts val="1200"/>
              </a:spcAft>
              <a:buNone/>
            </a:pPr>
            <a:r>
              <a:rPr lang="nb-NO" dirty="0">
                <a:solidFill>
                  <a:srgbClr val="FF0000"/>
                </a:solidFill>
                <a:latin typeface="Calibri" panose="020F0502020204030204" pitchFamily="34" charset="0"/>
              </a:rPr>
              <a:t>Challenges SOC:</a:t>
            </a:r>
          </a:p>
          <a:p>
            <a:pPr>
              <a:spcAft>
                <a:spcPts val="1200"/>
              </a:spcAft>
            </a:pPr>
            <a:r>
              <a:rPr lang="nb-NO" dirty="0" err="1">
                <a:latin typeface="Calibri" panose="020F0502020204030204" pitchFamily="34" charset="0"/>
              </a:rPr>
              <a:t>Nonlinearity</a:t>
            </a:r>
            <a:endParaRPr lang="nb-NO" dirty="0">
              <a:latin typeface="Calibri" panose="020F0502020204030204" pitchFamily="34" charset="0"/>
            </a:endParaRPr>
          </a:p>
          <a:p>
            <a:pPr>
              <a:spcAft>
                <a:spcPts val="1200"/>
              </a:spcAft>
            </a:pPr>
            <a:r>
              <a:rPr lang="nb-NO" dirty="0" err="1">
                <a:latin typeface="Calibri" panose="020F0502020204030204" pitchFamily="34" charset="0"/>
              </a:rPr>
              <a:t>Need</a:t>
            </a:r>
            <a:r>
              <a:rPr lang="nb-NO" dirty="0">
                <a:latin typeface="Calibri" panose="020F0502020204030204" pitchFamily="34" charset="0"/>
              </a:rPr>
              <a:t> </a:t>
            </a:r>
            <a:r>
              <a:rPr lang="nb-NO" dirty="0" err="1">
                <a:latin typeface="Calibri" panose="020F0502020204030204" pitchFamily="34" charset="0"/>
              </a:rPr>
              <a:t>new</a:t>
            </a:r>
            <a:r>
              <a:rPr lang="nb-NO" dirty="0">
                <a:latin typeface="Calibri" panose="020F0502020204030204" pitchFamily="34" charset="0"/>
              </a:rPr>
              <a:t> SOC variables for </a:t>
            </a:r>
            <a:r>
              <a:rPr lang="nb-NO" dirty="0" err="1">
                <a:latin typeface="Calibri" panose="020F0502020204030204" pitchFamily="34" charset="0"/>
              </a:rPr>
              <a:t>each</a:t>
            </a:r>
            <a:r>
              <a:rPr lang="nb-NO" dirty="0">
                <a:latin typeface="Calibri" panose="020F0502020204030204" pitchFamily="34" charset="0"/>
              </a:rPr>
              <a:t> </a:t>
            </a:r>
            <a:r>
              <a:rPr lang="nb-NO" dirty="0" err="1">
                <a:latin typeface="Calibri" panose="020F0502020204030204" pitchFamily="34" charset="0"/>
              </a:rPr>
              <a:t>active</a:t>
            </a:r>
            <a:r>
              <a:rPr lang="nb-NO" dirty="0">
                <a:latin typeface="Calibri" panose="020F0502020204030204" pitchFamily="34" charset="0"/>
              </a:rPr>
              <a:t> </a:t>
            </a:r>
            <a:r>
              <a:rPr lang="nb-NO" dirty="0" err="1">
                <a:latin typeface="Calibri" panose="020F0502020204030204" pitchFamily="34" charset="0"/>
              </a:rPr>
              <a:t>constraint</a:t>
            </a:r>
            <a:r>
              <a:rPr lang="nb-NO" dirty="0">
                <a:latin typeface="Calibri" panose="020F0502020204030204" pitchFamily="34" charset="0"/>
              </a:rPr>
              <a:t> region</a:t>
            </a:r>
          </a:p>
          <a:p>
            <a:pPr lvl="1">
              <a:spcAft>
                <a:spcPts val="1200"/>
              </a:spcAft>
            </a:pPr>
            <a:r>
              <a:rPr lang="nb-NO" dirty="0" err="1">
                <a:latin typeface="Calibri" panose="020F0502020204030204" pitchFamily="34" charset="0"/>
              </a:rPr>
              <a:t>Similar</a:t>
            </a:r>
            <a:r>
              <a:rPr lang="nb-NO" dirty="0">
                <a:latin typeface="Calibri" panose="020F0502020204030204" pitchFamily="34" charset="0"/>
              </a:rPr>
              <a:t> to </a:t>
            </a:r>
            <a:r>
              <a:rPr lang="nb-NO" dirty="0" err="1">
                <a:latin typeface="Calibri" panose="020F0502020204030204" pitchFamily="34" charset="0"/>
              </a:rPr>
              <a:t>multiparametric</a:t>
            </a:r>
            <a:r>
              <a:rPr lang="nb-NO" dirty="0">
                <a:latin typeface="Calibri" panose="020F0502020204030204" pitchFamily="34" charset="0"/>
              </a:rPr>
              <a:t> </a:t>
            </a:r>
            <a:r>
              <a:rPr lang="nb-NO" dirty="0" err="1">
                <a:latin typeface="Calibri" panose="020F0502020204030204" pitchFamily="34" charset="0"/>
              </a:rPr>
              <a:t>optimization</a:t>
            </a:r>
            <a:r>
              <a:rPr lang="nb-NO" dirty="0">
                <a:latin typeface="Calibri" panose="020F0502020204030204" pitchFamily="34" charset="0"/>
              </a:rPr>
              <a:t> and </a:t>
            </a:r>
            <a:r>
              <a:rPr lang="nb-NO" dirty="0" err="1">
                <a:latin typeface="Calibri" panose="020F0502020204030204" pitchFamily="34" charset="0"/>
              </a:rPr>
              <a:t>lookup</a:t>
            </a:r>
            <a:r>
              <a:rPr lang="nb-NO" dirty="0">
                <a:latin typeface="Calibri" panose="020F0502020204030204" pitchFamily="34" charset="0"/>
              </a:rPr>
              <a:t> </a:t>
            </a:r>
            <a:r>
              <a:rPr lang="nb-NO" dirty="0" err="1">
                <a:latin typeface="Calibri" panose="020F0502020204030204" pitchFamily="34" charset="0"/>
              </a:rPr>
              <a:t>tables</a:t>
            </a:r>
            <a:r>
              <a:rPr lang="nb-NO" dirty="0">
                <a:latin typeface="Calibri" panose="020F0502020204030204" pitchFamily="34" charset="0"/>
              </a:rPr>
              <a:t> </a:t>
            </a:r>
          </a:p>
        </p:txBody>
      </p:sp>
      <p:sp>
        <p:nvSpPr>
          <p:cNvPr id="4" name="Content Placeholder 3"/>
          <p:cNvSpPr>
            <a:spLocks noGrp="1"/>
          </p:cNvSpPr>
          <p:nvPr>
            <p:ph sz="half" idx="2"/>
          </p:nvPr>
        </p:nvSpPr>
        <p:spPr>
          <a:xfrm>
            <a:off x="914400" y="1905243"/>
            <a:ext cx="5181600" cy="4351338"/>
          </a:xfrm>
        </p:spPr>
        <p:txBody>
          <a:bodyPr/>
          <a:lstStyle/>
          <a:p>
            <a:r>
              <a:rPr lang="nb-NO" dirty="0" err="1">
                <a:latin typeface="Calibri" panose="020F0502020204030204" pitchFamily="34" charset="0"/>
              </a:rPr>
              <a:t>Local</a:t>
            </a:r>
            <a:r>
              <a:rPr lang="nb-NO" dirty="0">
                <a:latin typeface="Calibri" panose="020F0502020204030204" pitchFamily="34" charset="0"/>
              </a:rPr>
              <a:t> </a:t>
            </a:r>
            <a:r>
              <a:rPr lang="nb-NO" dirty="0" err="1">
                <a:latin typeface="Calibri" panose="020F0502020204030204" pitchFamily="34" charset="0"/>
              </a:rPr>
              <a:t>approximation</a:t>
            </a:r>
            <a:r>
              <a:rPr lang="nb-NO" dirty="0">
                <a:latin typeface="Calibri" panose="020F0502020204030204" pitchFamily="34" charset="0"/>
              </a:rPr>
              <a:t>: c = Hy. </a:t>
            </a:r>
          </a:p>
          <a:p>
            <a:pPr marL="285750" indent="-285750"/>
            <a:r>
              <a:rPr lang="nb-NO" dirty="0" err="1">
                <a:latin typeface="Calibri" panose="020F0502020204030204" pitchFamily="34" charset="0"/>
              </a:rPr>
              <a:t>Need</a:t>
            </a:r>
            <a:r>
              <a:rPr lang="nb-NO" dirty="0">
                <a:latin typeface="Calibri" panose="020F0502020204030204" pitchFamily="34" charset="0"/>
              </a:rPr>
              <a:t> </a:t>
            </a:r>
            <a:r>
              <a:rPr lang="nb-NO" dirty="0" err="1">
                <a:latin typeface="Calibri" panose="020F0502020204030204" pitchFamily="34" charset="0"/>
              </a:rPr>
              <a:t>detailed</a:t>
            </a:r>
            <a:r>
              <a:rPr lang="nb-NO" dirty="0">
                <a:latin typeface="Calibri" panose="020F0502020204030204" pitchFamily="34" charset="0"/>
              </a:rPr>
              <a:t> steady-</a:t>
            </a:r>
            <a:r>
              <a:rPr lang="nb-NO" dirty="0" err="1">
                <a:latin typeface="Calibri" panose="020F0502020204030204" pitchFamily="34" charset="0"/>
              </a:rPr>
              <a:t>state</a:t>
            </a:r>
            <a:r>
              <a:rPr lang="nb-NO" dirty="0">
                <a:latin typeface="Calibri" panose="020F0502020204030204" pitchFamily="34" charset="0"/>
              </a:rPr>
              <a:t> </a:t>
            </a:r>
            <a:r>
              <a:rPr lang="nb-NO" dirty="0" err="1">
                <a:latin typeface="Calibri" panose="020F0502020204030204" pitchFamily="34" charset="0"/>
              </a:rPr>
              <a:t>model</a:t>
            </a:r>
            <a:r>
              <a:rPr lang="nb-NO" dirty="0">
                <a:latin typeface="Calibri" panose="020F0502020204030204" pitchFamily="34" charset="0"/>
              </a:rPr>
              <a:t> to </a:t>
            </a:r>
            <a:r>
              <a:rPr lang="nb-NO" dirty="0" err="1">
                <a:latin typeface="Calibri" panose="020F0502020204030204" pitchFamily="34" charset="0"/>
              </a:rPr>
              <a:t>find</a:t>
            </a:r>
            <a:r>
              <a:rPr lang="nb-NO" dirty="0">
                <a:latin typeface="Calibri" panose="020F0502020204030204" pitchFamily="34" charset="0"/>
              </a:rPr>
              <a:t> optimal H</a:t>
            </a:r>
          </a:p>
          <a:p>
            <a:pPr marL="742950" lvl="1" indent="-285750"/>
            <a:r>
              <a:rPr lang="nb-NO" dirty="0">
                <a:latin typeface="Calibri" panose="020F0502020204030204" pitchFamily="34" charset="0"/>
              </a:rPr>
              <a:t>Nullspace </a:t>
            </a:r>
            <a:r>
              <a:rPr lang="nb-NO" dirty="0" err="1">
                <a:latin typeface="Calibri" panose="020F0502020204030204" pitchFamily="34" charset="0"/>
              </a:rPr>
              <a:t>method</a:t>
            </a:r>
            <a:endParaRPr lang="nb-NO" dirty="0">
              <a:latin typeface="Calibri" panose="020F0502020204030204" pitchFamily="34" charset="0"/>
            </a:endParaRPr>
          </a:p>
          <a:p>
            <a:pPr marL="742950" lvl="1" indent="-285750"/>
            <a:r>
              <a:rPr lang="nb-NO" dirty="0" err="1">
                <a:latin typeface="Calibri" panose="020F0502020204030204" pitchFamily="34" charset="0"/>
              </a:rPr>
              <a:t>Exact</a:t>
            </a:r>
            <a:r>
              <a:rPr lang="nb-NO" dirty="0">
                <a:latin typeface="Calibri" panose="020F0502020204030204" pitchFamily="34" charset="0"/>
              </a:rPr>
              <a:t> </a:t>
            </a:r>
            <a:r>
              <a:rPr lang="nb-NO" dirty="0" err="1">
                <a:latin typeface="Calibri" panose="020F0502020204030204" pitchFamily="34" charset="0"/>
              </a:rPr>
              <a:t>local</a:t>
            </a:r>
            <a:r>
              <a:rPr lang="nb-NO" dirty="0">
                <a:latin typeface="Calibri" panose="020F0502020204030204" pitchFamily="34" charset="0"/>
              </a:rPr>
              <a:t> </a:t>
            </a:r>
            <a:r>
              <a:rPr lang="nb-NO" dirty="0" err="1">
                <a:latin typeface="Calibri" panose="020F0502020204030204" pitchFamily="34" charset="0"/>
              </a:rPr>
              <a:t>method</a:t>
            </a:r>
            <a:endParaRPr lang="nb-NO" dirty="0">
              <a:latin typeface="Calibri" panose="020F0502020204030204" pitchFamily="34" charset="0"/>
            </a:endParaRPr>
          </a:p>
          <a:p>
            <a:pPr marL="285750" indent="-285750"/>
            <a:r>
              <a:rPr lang="nb-NO" dirty="0">
                <a:latin typeface="Calibri" panose="020F0502020204030204" pitchFamily="34" charset="0"/>
              </a:rPr>
              <a:t>Must </a:t>
            </a:r>
            <a:r>
              <a:rPr lang="nb-NO" dirty="0" err="1">
                <a:latin typeface="Calibri" panose="020F0502020204030204" pitchFamily="34" charset="0"/>
              </a:rPr>
              <a:t>reoptimize</a:t>
            </a:r>
            <a:r>
              <a:rPr lang="nb-NO" dirty="0">
                <a:latin typeface="Calibri" panose="020F0502020204030204" pitchFamily="34" charset="0"/>
              </a:rPr>
              <a:t> for </a:t>
            </a:r>
            <a:r>
              <a:rPr lang="nb-NO" dirty="0" err="1">
                <a:latin typeface="Calibri" panose="020F0502020204030204" pitchFamily="34" charset="0"/>
              </a:rPr>
              <a:t>each</a:t>
            </a:r>
            <a:r>
              <a:rPr lang="nb-NO" dirty="0">
                <a:latin typeface="Calibri" panose="020F0502020204030204" pitchFamily="34" charset="0"/>
              </a:rPr>
              <a:t> </a:t>
            </a:r>
            <a:r>
              <a:rPr lang="nb-NO" dirty="0" err="1">
                <a:latin typeface="Calibri" panose="020F0502020204030204" pitchFamily="34" charset="0"/>
              </a:rPr>
              <a:t>expected</a:t>
            </a:r>
            <a:r>
              <a:rPr lang="nb-NO" dirty="0">
                <a:latin typeface="Calibri" panose="020F0502020204030204" pitchFamily="34" charset="0"/>
              </a:rPr>
              <a:t> </a:t>
            </a:r>
            <a:r>
              <a:rPr lang="nb-NO" dirty="0" err="1">
                <a:latin typeface="Calibri" panose="020F0502020204030204" pitchFamily="34" charset="0"/>
              </a:rPr>
              <a:t>disturbance</a:t>
            </a:r>
            <a:endParaRPr lang="nb-NO" dirty="0">
              <a:latin typeface="Calibri" panose="020F0502020204030204" pitchFamily="34" charset="0"/>
            </a:endParaRPr>
          </a:p>
          <a:p>
            <a:pPr marL="285750" indent="-285750"/>
            <a:r>
              <a:rPr lang="nb-NO" dirty="0" err="1">
                <a:latin typeface="Calibri" panose="020F0502020204030204" pitchFamily="34" charset="0"/>
              </a:rPr>
              <a:t>But</a:t>
            </a:r>
            <a:r>
              <a:rPr lang="nb-NO" dirty="0">
                <a:latin typeface="Calibri" panose="020F0502020204030204" pitchFamily="34" charset="0"/>
              </a:rPr>
              <a:t> </a:t>
            </a:r>
            <a:r>
              <a:rPr lang="nb-NO" dirty="0" err="1">
                <a:latin typeface="Calibri" panose="020F0502020204030204" pitchFamily="34" charset="0"/>
              </a:rPr>
              <a:t>calculations</a:t>
            </a:r>
            <a:r>
              <a:rPr lang="nb-NO" dirty="0">
                <a:latin typeface="Calibri" panose="020F0502020204030204" pitchFamily="34" charset="0"/>
              </a:rPr>
              <a:t> </a:t>
            </a:r>
            <a:r>
              <a:rPr lang="nb-NO" dirty="0" err="1">
                <a:latin typeface="Calibri" panose="020F0502020204030204" pitchFamily="34" charset="0"/>
              </a:rPr>
              <a:t>are</a:t>
            </a:r>
            <a:r>
              <a:rPr lang="nb-NO" dirty="0">
                <a:latin typeface="Calibri" panose="020F0502020204030204" pitchFamily="34" charset="0"/>
              </a:rPr>
              <a:t> </a:t>
            </a:r>
            <a:r>
              <a:rPr lang="nb-NO" dirty="0">
                <a:solidFill>
                  <a:srgbClr val="FF0000"/>
                </a:solidFill>
                <a:latin typeface="Calibri" panose="020F0502020204030204" pitchFamily="34" charset="0"/>
              </a:rPr>
              <a:t>offline</a:t>
            </a:r>
          </a:p>
          <a:p>
            <a:endParaRPr lang="nb-NO" dirty="0"/>
          </a:p>
        </p:txBody>
      </p:sp>
      <p:pic>
        <p:nvPicPr>
          <p:cNvPr id="7" name="Picture 6">
            <a:extLst>
              <a:ext uri="{FF2B5EF4-FFF2-40B4-BE49-F238E27FC236}">
                <a16:creationId xmlns:a16="http://schemas.microsoft.com/office/drawing/2014/main" id="{5A8DCA54-D693-504B-AD53-D5A06C03E892}"/>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52714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r>
              <a:rPr lang="en" sz="4000" b="1" dirty="0">
                <a:latin typeface="Calibri Light" panose="020F0302020204030204" pitchFamily="34" charset="0"/>
                <a:cs typeface="Calibri Light" panose="020F0302020204030204" pitchFamily="34" charset="0"/>
              </a:rPr>
              <a:t>8. Classical Approach: Optimal operation using conventional advanced control </a:t>
            </a:r>
            <a:endParaRPr lang="nb-NO" sz="4000" dirty="0"/>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Sigurd </a:t>
            </a:r>
            <a:r>
              <a:rPr lang="nb-NO" sz="3200" dirty="0" err="1">
                <a:solidFill>
                  <a:schemeClr val="tx2"/>
                </a:solidFill>
                <a:latin typeface="Calibri Light" panose="020F0302020204030204" pitchFamily="34" charset="0"/>
                <a:cs typeface="Calibri Light" panose="020F0302020204030204" pitchFamily="34" charset="0"/>
              </a:rPr>
              <a:t>Skogestad</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Tree>
    <p:extLst>
      <p:ext uri="{BB962C8B-B14F-4D97-AF65-F5344CB8AC3E}">
        <p14:creationId xmlns:p14="http://schemas.microsoft.com/office/powerpoint/2010/main" val="29558490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7689" y="504419"/>
            <a:ext cx="10515600" cy="1325563"/>
          </a:xfrm>
        </p:spPr>
        <p:txBody>
          <a:bodyPr/>
          <a:lstStyle/>
          <a:p>
            <a:r>
              <a:rPr lang="es-MX" dirty="0" err="1"/>
              <a:t>Supervisory</a:t>
            </a:r>
            <a:r>
              <a:rPr lang="es-MX" dirty="0"/>
              <a:t> control </a:t>
            </a:r>
            <a:r>
              <a:rPr lang="es-MX" dirty="0" err="1"/>
              <a:t>layer</a:t>
            </a:r>
            <a:endParaRPr lang="nb-NO" dirty="0"/>
          </a:p>
        </p:txBody>
      </p:sp>
      <p:sp>
        <p:nvSpPr>
          <p:cNvPr id="4" name="Plassholder for innhold 3"/>
          <p:cNvSpPr>
            <a:spLocks noGrp="1"/>
          </p:cNvSpPr>
          <p:nvPr>
            <p:ph idx="1"/>
          </p:nvPr>
        </p:nvSpPr>
        <p:spPr>
          <a:xfrm>
            <a:off x="838200" y="1825625"/>
            <a:ext cx="6615861" cy="4351338"/>
          </a:xfrm>
        </p:spPr>
        <p:txBody>
          <a:bodyPr>
            <a:normAutofit/>
          </a:bodyPr>
          <a:lstStyle/>
          <a:p>
            <a:pPr marL="0" indent="0">
              <a:lnSpc>
                <a:spcPct val="200000"/>
              </a:lnSpc>
              <a:spcBef>
                <a:spcPts val="0"/>
              </a:spcBef>
              <a:buNone/>
            </a:pPr>
            <a:r>
              <a:rPr lang="es-MX" sz="3200" dirty="0" err="1"/>
              <a:t>Alternative</a:t>
            </a:r>
            <a:r>
              <a:rPr lang="es-MX" sz="3200" dirty="0"/>
              <a:t> </a:t>
            </a:r>
            <a:r>
              <a:rPr lang="es-MX" sz="3200" dirty="0" err="1"/>
              <a:t>implementations</a:t>
            </a:r>
            <a:r>
              <a:rPr lang="es-MX" sz="3200" dirty="0"/>
              <a:t>:</a:t>
            </a:r>
          </a:p>
          <a:p>
            <a:pPr>
              <a:lnSpc>
                <a:spcPct val="100000"/>
              </a:lnSpc>
              <a:spcBef>
                <a:spcPts val="0"/>
              </a:spcBef>
            </a:pPr>
            <a:r>
              <a:rPr lang="es-MX" dirty="0" err="1"/>
              <a:t>Model</a:t>
            </a:r>
            <a:r>
              <a:rPr lang="es-MX" dirty="0"/>
              <a:t> </a:t>
            </a:r>
            <a:r>
              <a:rPr lang="es-MX" dirty="0" err="1"/>
              <a:t>predictive</a:t>
            </a:r>
            <a:r>
              <a:rPr lang="es-MX" dirty="0"/>
              <a:t> control (MPC)</a:t>
            </a:r>
          </a:p>
          <a:p>
            <a:pPr>
              <a:lnSpc>
                <a:spcPct val="100000"/>
              </a:lnSpc>
              <a:spcBef>
                <a:spcPts val="0"/>
              </a:spcBef>
            </a:pPr>
            <a:r>
              <a:rPr lang="es-MX" dirty="0" err="1"/>
              <a:t>Classical</a:t>
            </a:r>
            <a:r>
              <a:rPr lang="es-MX" dirty="0"/>
              <a:t> </a:t>
            </a:r>
            <a:r>
              <a:rPr lang="es-MX" dirty="0" err="1"/>
              <a:t>advanced</a:t>
            </a:r>
            <a:r>
              <a:rPr lang="es-MX" dirty="0"/>
              <a:t> control </a:t>
            </a:r>
            <a:r>
              <a:rPr lang="es-MX" dirty="0" err="1"/>
              <a:t>structures</a:t>
            </a:r>
            <a:r>
              <a:rPr lang="es-MX" dirty="0"/>
              <a:t> (PID, </a:t>
            </a:r>
            <a:r>
              <a:rPr lang="es-MX" dirty="0" err="1"/>
              <a:t>selectors</a:t>
            </a:r>
            <a:r>
              <a:rPr lang="es-MX" dirty="0"/>
              <a:t>, etc.)</a:t>
            </a:r>
          </a:p>
        </p:txBody>
      </p:sp>
      <p:pic>
        <p:nvPicPr>
          <p:cNvPr id="5" name="Picture 4">
            <a:extLst>
              <a:ext uri="{FF2B5EF4-FFF2-40B4-BE49-F238E27FC236}">
                <a16:creationId xmlns:a16="http://schemas.microsoft.com/office/drawing/2014/main" id="{5664A661-BB19-48F9-BCAE-CD53B6C4A6E5}"/>
              </a:ext>
            </a:extLst>
          </p:cNvPr>
          <p:cNvPicPr>
            <a:picLocks noChangeAspect="1"/>
          </p:cNvPicPr>
          <p:nvPr/>
        </p:nvPicPr>
        <p:blipFill>
          <a:blip r:embed="rId2"/>
          <a:stretch>
            <a:fillRect/>
          </a:stretch>
        </p:blipFill>
        <p:spPr>
          <a:xfrm>
            <a:off x="10661324" y="274639"/>
            <a:ext cx="1256920" cy="229780"/>
          </a:xfrm>
          <a:prstGeom prst="rect">
            <a:avLst/>
          </a:prstGeom>
        </p:spPr>
      </p:pic>
      <p:pic>
        <p:nvPicPr>
          <p:cNvPr id="6" name="Bilde 5">
            <a:extLst>
              <a:ext uri="{FF2B5EF4-FFF2-40B4-BE49-F238E27FC236}">
                <a16:creationId xmlns:a16="http://schemas.microsoft.com/office/drawing/2014/main" id="{84C1E7C6-CB3D-4D51-B1C7-731CCA9560E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97558" y="557109"/>
            <a:ext cx="3653051" cy="5832249"/>
          </a:xfrm>
          <a:prstGeom prst="rect">
            <a:avLst/>
          </a:prstGeom>
        </p:spPr>
      </p:pic>
      <p:pic>
        <p:nvPicPr>
          <p:cNvPr id="7" name="Picture 6">
            <a:extLst>
              <a:ext uri="{FF2B5EF4-FFF2-40B4-BE49-F238E27FC236}">
                <a16:creationId xmlns:a16="http://schemas.microsoft.com/office/drawing/2014/main" id="{BB034D2A-9A40-4FCD-B14D-6C8542F3FD76}"/>
              </a:ext>
            </a:extLst>
          </p:cNvPr>
          <p:cNvPicPr>
            <a:picLocks noChangeAspect="1"/>
          </p:cNvPicPr>
          <p:nvPr/>
        </p:nvPicPr>
        <p:blipFill>
          <a:blip r:embed="rId2"/>
          <a:stretch>
            <a:fillRect/>
          </a:stretch>
        </p:blipFill>
        <p:spPr>
          <a:xfrm>
            <a:off x="10661324" y="274639"/>
            <a:ext cx="1256920" cy="229780"/>
          </a:xfrm>
          <a:prstGeom prst="rect">
            <a:avLst/>
          </a:prstGeom>
        </p:spPr>
      </p:pic>
      <p:sp>
        <p:nvSpPr>
          <p:cNvPr id="8" name="TextBox 7">
            <a:extLst>
              <a:ext uri="{FF2B5EF4-FFF2-40B4-BE49-F238E27FC236}">
                <a16:creationId xmlns:a16="http://schemas.microsoft.com/office/drawing/2014/main" id="{35ACF781-6D5E-4D4E-A0BB-7A10BF408D54}"/>
              </a:ext>
            </a:extLst>
          </p:cNvPr>
          <p:cNvSpPr txBox="1"/>
          <p:nvPr/>
        </p:nvSpPr>
        <p:spPr>
          <a:xfrm>
            <a:off x="8339016" y="2627868"/>
            <a:ext cx="565411" cy="369332"/>
          </a:xfrm>
          <a:prstGeom prst="rect">
            <a:avLst/>
          </a:prstGeom>
          <a:noFill/>
        </p:spPr>
        <p:txBody>
          <a:bodyPr wrap="none" rtlCol="0">
            <a:spAutoFit/>
          </a:bodyPr>
          <a:lstStyle/>
          <a:p>
            <a:r>
              <a:rPr lang="nb-NO" dirty="0"/>
              <a:t>RTO</a:t>
            </a:r>
          </a:p>
        </p:txBody>
      </p:sp>
    </p:spTree>
    <p:extLst>
      <p:ext uri="{BB962C8B-B14F-4D97-AF65-F5344CB8AC3E}">
        <p14:creationId xmlns:p14="http://schemas.microsoft.com/office/powerpoint/2010/main" val="25952070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348342" y="471813"/>
            <a:ext cx="10515600" cy="1325563"/>
          </a:xfrm>
        </p:spPr>
        <p:txBody>
          <a:bodyPr>
            <a:normAutofit/>
          </a:bodyPr>
          <a:lstStyle/>
          <a:p>
            <a:r>
              <a:rPr lang="es-MX" b="1" dirty="0" err="1"/>
              <a:t>Model</a:t>
            </a:r>
            <a:r>
              <a:rPr lang="es-MX" b="1" dirty="0"/>
              <a:t> </a:t>
            </a:r>
            <a:r>
              <a:rPr lang="es-MX" b="1" dirty="0" err="1"/>
              <a:t>predictive</a:t>
            </a:r>
            <a:r>
              <a:rPr lang="es-MX" b="1" dirty="0"/>
              <a:t> control (MPC)</a:t>
            </a:r>
            <a:endParaRPr lang="nb-NO" b="1" dirty="0"/>
          </a:p>
        </p:txBody>
      </p:sp>
      <p:sp>
        <p:nvSpPr>
          <p:cNvPr id="4" name="Plassholder for innhold 3"/>
          <p:cNvSpPr>
            <a:spLocks noGrp="1"/>
          </p:cNvSpPr>
          <p:nvPr>
            <p:ph idx="1"/>
          </p:nvPr>
        </p:nvSpPr>
        <p:spPr>
          <a:xfrm>
            <a:off x="348342" y="1713249"/>
            <a:ext cx="12165875" cy="4351954"/>
          </a:xfrm>
        </p:spPr>
        <p:txBody>
          <a:bodyPr>
            <a:normAutofit/>
          </a:bodyPr>
          <a:lstStyle/>
          <a:p>
            <a:r>
              <a:rPr lang="en-US" sz="2800" dirty="0"/>
              <a:t>Can include constraints explicitly</a:t>
            </a:r>
          </a:p>
          <a:p>
            <a:r>
              <a:rPr lang="en-US" sz="2800" dirty="0"/>
              <a:t>If lack of DOF to meet control specifications:</a:t>
            </a:r>
          </a:p>
          <a:p>
            <a:pPr lvl="1"/>
            <a:r>
              <a:rPr lang="en-US" sz="2400" dirty="0"/>
              <a:t>Conventional: Use weights</a:t>
            </a:r>
          </a:p>
          <a:p>
            <a:pPr lvl="2"/>
            <a:r>
              <a:rPr lang="en-US" sz="2200" dirty="0"/>
              <a:t>(Partially) give up variables with small weights in objective function.</a:t>
            </a:r>
          </a:p>
          <a:p>
            <a:pPr lvl="1"/>
            <a:r>
              <a:rPr lang="en-US" sz="2400" dirty="0"/>
              <a:t>Use two-stage MPC with </a:t>
            </a:r>
            <a:r>
              <a:rPr lang="en-US" sz="2400" dirty="0">
                <a:solidFill>
                  <a:srgbClr val="FF0000"/>
                </a:solidFill>
              </a:rPr>
              <a:t>constraint priority list</a:t>
            </a:r>
            <a:r>
              <a:rPr lang="en-US" sz="2400" dirty="0"/>
              <a:t>:</a:t>
            </a:r>
          </a:p>
          <a:p>
            <a:pPr marL="914400" lvl="2" indent="0">
              <a:buNone/>
            </a:pPr>
            <a:r>
              <a:rPr lang="en-US" sz="2400" dirty="0"/>
              <a:t>Stage 1. Check for steady-state feasibility and give up low-priority constraints if needed Stage 2. Solve conventional dynamic MPC</a:t>
            </a:r>
          </a:p>
        </p:txBody>
      </p:sp>
      <p:pic>
        <p:nvPicPr>
          <p:cNvPr id="5" name="Picture 4">
            <a:extLst>
              <a:ext uri="{FF2B5EF4-FFF2-40B4-BE49-F238E27FC236}">
                <a16:creationId xmlns:a16="http://schemas.microsoft.com/office/drawing/2014/main" id="{C6FCABBB-5D41-4ECF-A5C7-4787F41BC70C}"/>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13847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456745" y="2241396"/>
            <a:ext cx="13348355" cy="901095"/>
          </a:xfrm>
        </p:spPr>
        <p:txBody>
          <a:bodyPr>
            <a:noAutofit/>
          </a:bodyPr>
          <a:lstStyle/>
          <a:p>
            <a:pPr algn="ctr"/>
            <a:r>
              <a:rPr lang="en-US" sz="3800" b="1" dirty="0">
                <a:latin typeface="Calibri Light" panose="020F0302020204030204" pitchFamily="34" charset="0"/>
                <a:cs typeface="Calibri Light" panose="020F0302020204030204" pitchFamily="34" charset="0"/>
              </a:rPr>
              <a:t>1. Conventional approach: Steady-state Real time optimization</a:t>
            </a:r>
            <a:br>
              <a:rPr lang="en-US" sz="3800" b="1" dirty="0">
                <a:latin typeface="Calibri Light" panose="020F0302020204030204" pitchFamily="34" charset="0"/>
                <a:cs typeface="Calibri Light" panose="020F0302020204030204" pitchFamily="34" charset="0"/>
              </a:rPr>
            </a:br>
            <a:r>
              <a:rPr lang="en-US" sz="3800" b="1" dirty="0">
                <a:latin typeface="Calibri Light" panose="020F0302020204030204" pitchFamily="34" charset="0"/>
                <a:cs typeface="Calibri Light" panose="020F0302020204030204" pitchFamily="34" charset="0"/>
              </a:rPr>
              <a:t>- </a:t>
            </a:r>
            <a:r>
              <a:rPr lang="en-US" sz="3800" b="1" dirty="0">
                <a:solidFill>
                  <a:srgbClr val="FF0000"/>
                </a:solidFill>
                <a:latin typeface="Calibri Light" panose="020F0302020204030204" pitchFamily="34" charset="0"/>
                <a:cs typeface="Calibri Light" panose="020F0302020204030204" pitchFamily="34" charset="0"/>
              </a:rPr>
              <a:t>and Challenges</a:t>
            </a:r>
            <a:endParaRPr lang="nb-NO" sz="3800" b="1" dirty="0">
              <a:solidFill>
                <a:srgbClr val="FF0000"/>
              </a:solidFill>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Sigurd </a:t>
            </a:r>
            <a:r>
              <a:rPr lang="nb-NO" sz="3200" dirty="0" err="1">
                <a:solidFill>
                  <a:schemeClr val="tx2"/>
                </a:solidFill>
                <a:latin typeface="Calibri Light" panose="020F0302020204030204" pitchFamily="34" charset="0"/>
                <a:cs typeface="Calibri Light" panose="020F0302020204030204" pitchFamily="34" charset="0"/>
              </a:rPr>
              <a:t>Skogestad</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
        <p:nvSpPr>
          <p:cNvPr id="7" name="Rectangle 6">
            <a:extLst>
              <a:ext uri="{FF2B5EF4-FFF2-40B4-BE49-F238E27FC236}">
                <a16:creationId xmlns:a16="http://schemas.microsoft.com/office/drawing/2014/main" id="{7F90C69E-A38A-604F-8E15-B124E94118B0}"/>
              </a:ext>
            </a:extLst>
          </p:cNvPr>
          <p:cNvSpPr/>
          <p:nvPr/>
        </p:nvSpPr>
        <p:spPr>
          <a:xfrm>
            <a:off x="485424" y="6389511"/>
            <a:ext cx="635564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Tree>
    <p:extLst>
      <p:ext uri="{BB962C8B-B14F-4D97-AF65-F5344CB8AC3E}">
        <p14:creationId xmlns:p14="http://schemas.microsoft.com/office/powerpoint/2010/main" val="28722358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0AC1-885F-49FB-B498-0F51872AC7A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Classical “Advanced control” structures</a:t>
            </a:r>
            <a:endParaRPr lang="nb-NO" dirty="0"/>
          </a:p>
        </p:txBody>
      </p:sp>
      <p:sp>
        <p:nvSpPr>
          <p:cNvPr id="3" name="Content Placeholder 2">
            <a:extLst>
              <a:ext uri="{FF2B5EF4-FFF2-40B4-BE49-F238E27FC236}">
                <a16:creationId xmlns:a16="http://schemas.microsoft.com/office/drawing/2014/main" id="{7E2052FF-4A27-496E-B84C-200AB6A4F15A}"/>
              </a:ext>
            </a:extLst>
          </p:cNvPr>
          <p:cNvSpPr>
            <a:spLocks noGrp="1"/>
          </p:cNvSpPr>
          <p:nvPr>
            <p:ph idx="1"/>
          </p:nvPr>
        </p:nvSpPr>
        <p:spPr>
          <a:xfrm>
            <a:off x="838200" y="1825625"/>
            <a:ext cx="10515600" cy="3669888"/>
          </a:xfrm>
        </p:spPr>
        <p:txBody>
          <a:bodyPr>
            <a:normAutofit fontScale="92500" lnSpcReduction="20000"/>
          </a:bodyPr>
          <a:lstStyle/>
          <a:p>
            <a:pPr marL="514350" indent="-514350">
              <a:buFont typeface="+mj-lt"/>
              <a:buAutoNum type="arabicPeriod"/>
            </a:pPr>
            <a:r>
              <a:rPr lang="en-US" sz="2600" dirty="0"/>
              <a:t>Cascade control (measure and control internal variable)</a:t>
            </a:r>
          </a:p>
          <a:p>
            <a:pPr marL="514350" indent="-514350">
              <a:buFont typeface="+mj-lt"/>
              <a:buAutoNum type="arabicPeriod"/>
            </a:pPr>
            <a:r>
              <a:rPr lang="en-US" sz="2600" dirty="0"/>
              <a:t>Feedforward control (measure disturbance, d)</a:t>
            </a:r>
          </a:p>
          <a:p>
            <a:pPr lvl="2"/>
            <a:r>
              <a:rPr lang="en-US" sz="1900" dirty="0"/>
              <a:t>Including ratio control</a:t>
            </a:r>
          </a:p>
          <a:p>
            <a:pPr marL="514350" indent="-514350">
              <a:buFont typeface="+mj-lt"/>
              <a:buAutoNum type="arabicPeriod"/>
            </a:pPr>
            <a:r>
              <a:rPr lang="nb-NO" sz="2600" dirty="0" err="1"/>
              <a:t>Change</a:t>
            </a:r>
            <a:r>
              <a:rPr lang="nb-NO" sz="2600" dirty="0"/>
              <a:t> in CV: </a:t>
            </a:r>
            <a:r>
              <a:rPr lang="nb-NO" sz="2600" dirty="0" err="1"/>
              <a:t>Selectors</a:t>
            </a:r>
            <a:r>
              <a:rPr lang="nb-NO" sz="2600" dirty="0"/>
              <a:t> (</a:t>
            </a:r>
            <a:r>
              <a:rPr lang="nb-NO" sz="2600" dirty="0" err="1"/>
              <a:t>max,min</a:t>
            </a:r>
            <a:r>
              <a:rPr lang="nb-NO" sz="2600" dirty="0"/>
              <a:t>)</a:t>
            </a:r>
          </a:p>
          <a:p>
            <a:pPr marL="514350" indent="-514350">
              <a:buFont typeface="+mj-lt"/>
              <a:buAutoNum type="arabicPeriod"/>
            </a:pPr>
            <a:r>
              <a:rPr lang="nb-NO" sz="2600" dirty="0" err="1"/>
              <a:t>Extra</a:t>
            </a:r>
            <a:r>
              <a:rPr lang="nb-NO" sz="2600" dirty="0"/>
              <a:t> MV </a:t>
            </a:r>
            <a:r>
              <a:rPr lang="nb-NO" sz="2600" dirty="0" err="1"/>
              <a:t>dynamically</a:t>
            </a:r>
            <a:r>
              <a:rPr lang="nb-NO" sz="2600" dirty="0"/>
              <a:t>: </a:t>
            </a:r>
            <a:r>
              <a:rPr lang="nb-NO" sz="2600" dirty="0" err="1"/>
              <a:t>Valve</a:t>
            </a:r>
            <a:r>
              <a:rPr lang="nb-NO" sz="2600" dirty="0"/>
              <a:t> </a:t>
            </a:r>
            <a:r>
              <a:rPr lang="nb-NO" sz="2600" dirty="0" err="1"/>
              <a:t>position</a:t>
            </a:r>
            <a:r>
              <a:rPr lang="nb-NO" sz="2600" dirty="0"/>
              <a:t> control </a:t>
            </a:r>
            <a:r>
              <a:rPr lang="nb-NO" sz="1700" dirty="0"/>
              <a:t>(=Input resetting =midranging)</a:t>
            </a:r>
            <a:endParaRPr lang="nb-NO" sz="2600" dirty="0"/>
          </a:p>
          <a:p>
            <a:pPr marL="514350" indent="-514350">
              <a:buFont typeface="+mj-lt"/>
              <a:buAutoNum type="arabicPeriod"/>
            </a:pPr>
            <a:r>
              <a:rPr lang="nb-NO" sz="2600" dirty="0" err="1"/>
              <a:t>Extra</a:t>
            </a:r>
            <a:r>
              <a:rPr lang="nb-NO" sz="2600" dirty="0"/>
              <a:t> MV steady </a:t>
            </a:r>
            <a:r>
              <a:rPr lang="nb-NO" sz="2600" dirty="0" err="1"/>
              <a:t>state</a:t>
            </a:r>
            <a:r>
              <a:rPr lang="nb-NO" sz="2600" dirty="0"/>
              <a:t>: Split range control (+2 alternatives)</a:t>
            </a:r>
            <a:endParaRPr lang="nb-NO" sz="1900" dirty="0"/>
          </a:p>
          <a:p>
            <a:pPr marL="514350" indent="-514350">
              <a:buFont typeface="+mj-lt"/>
              <a:buAutoNum type="arabicPeriod"/>
            </a:pPr>
            <a:r>
              <a:rPr lang="en-US" sz="2600" dirty="0"/>
              <a:t>Multivariable control (MIMO)</a:t>
            </a:r>
          </a:p>
          <a:p>
            <a:pPr lvl="2"/>
            <a:r>
              <a:rPr lang="en-US" sz="2200" dirty="0"/>
              <a:t>Single-loop control (decentralized)</a:t>
            </a:r>
          </a:p>
          <a:p>
            <a:pPr lvl="2"/>
            <a:r>
              <a:rPr lang="en-US" sz="2200" dirty="0"/>
              <a:t>Decoupling </a:t>
            </a:r>
          </a:p>
          <a:p>
            <a:pPr lvl="2"/>
            <a:r>
              <a:rPr lang="en-US" sz="2200" dirty="0"/>
              <a:t>MPC (model predictive control)</a:t>
            </a:r>
          </a:p>
          <a:p>
            <a:endParaRPr lang="nb-NO" dirty="0"/>
          </a:p>
        </p:txBody>
      </p:sp>
      <p:sp>
        <p:nvSpPr>
          <p:cNvPr id="4" name="TextBox 3">
            <a:extLst>
              <a:ext uri="{FF2B5EF4-FFF2-40B4-BE49-F238E27FC236}">
                <a16:creationId xmlns:a16="http://schemas.microsoft.com/office/drawing/2014/main" id="{12ED201B-C511-46E7-B76B-7A158ED74F86}"/>
              </a:ext>
            </a:extLst>
          </p:cNvPr>
          <p:cNvSpPr txBox="1"/>
          <p:nvPr/>
        </p:nvSpPr>
        <p:spPr>
          <a:xfrm>
            <a:off x="1066798" y="5495513"/>
            <a:ext cx="9477082" cy="523220"/>
          </a:xfrm>
          <a:prstGeom prst="rect">
            <a:avLst/>
          </a:prstGeom>
          <a:noFill/>
        </p:spPr>
        <p:txBody>
          <a:bodyPr wrap="square" rtlCol="0">
            <a:spAutoFit/>
          </a:bodyPr>
          <a:lstStyle/>
          <a:p>
            <a:r>
              <a:rPr lang="nb-NO" sz="2800" dirty="0" err="1">
                <a:highlight>
                  <a:srgbClr val="FFFF00"/>
                </a:highlight>
              </a:rPr>
              <a:t>Extensively</a:t>
            </a:r>
            <a:r>
              <a:rPr lang="nb-NO" sz="2800" dirty="0">
                <a:highlight>
                  <a:srgbClr val="FFFF00"/>
                </a:highlight>
              </a:rPr>
              <a:t> used in </a:t>
            </a:r>
            <a:r>
              <a:rPr lang="nb-NO" sz="2800" dirty="0" err="1">
                <a:highlight>
                  <a:srgbClr val="FFFF00"/>
                </a:highlight>
              </a:rPr>
              <a:t>practice</a:t>
            </a:r>
            <a:r>
              <a:rPr lang="nb-NO" sz="2800" dirty="0">
                <a:highlight>
                  <a:srgbClr val="FFFF00"/>
                </a:highlight>
              </a:rPr>
              <a:t>, </a:t>
            </a:r>
            <a:r>
              <a:rPr lang="nb-NO" sz="2800" dirty="0" err="1">
                <a:highlight>
                  <a:srgbClr val="FFFF00"/>
                </a:highlight>
              </a:rPr>
              <a:t>but</a:t>
            </a:r>
            <a:r>
              <a:rPr lang="nb-NO" sz="2800" dirty="0">
                <a:highlight>
                  <a:srgbClr val="FFFF00"/>
                </a:highlight>
              </a:rPr>
              <a:t> </a:t>
            </a:r>
            <a:r>
              <a:rPr lang="nb-NO" sz="2800" dirty="0" err="1">
                <a:highlight>
                  <a:srgbClr val="FFFF00"/>
                </a:highlight>
              </a:rPr>
              <a:t>almost</a:t>
            </a:r>
            <a:r>
              <a:rPr lang="nb-NO" sz="2800" dirty="0">
                <a:highlight>
                  <a:srgbClr val="FFFF00"/>
                </a:highlight>
              </a:rPr>
              <a:t> </a:t>
            </a:r>
            <a:r>
              <a:rPr lang="nb-NO" sz="2800" dirty="0" err="1">
                <a:highlight>
                  <a:srgbClr val="FFFF00"/>
                </a:highlight>
              </a:rPr>
              <a:t>no</a:t>
            </a:r>
            <a:r>
              <a:rPr lang="nb-NO" sz="2800" dirty="0">
                <a:highlight>
                  <a:srgbClr val="FFFF00"/>
                </a:highlight>
              </a:rPr>
              <a:t> </a:t>
            </a:r>
            <a:r>
              <a:rPr lang="nb-NO" sz="2800" dirty="0" err="1">
                <a:highlight>
                  <a:srgbClr val="FFFF00"/>
                </a:highlight>
              </a:rPr>
              <a:t>academic</a:t>
            </a:r>
            <a:r>
              <a:rPr lang="nb-NO" sz="2800" dirty="0">
                <a:highlight>
                  <a:srgbClr val="FFFF00"/>
                </a:highlight>
              </a:rPr>
              <a:t> </a:t>
            </a:r>
            <a:r>
              <a:rPr lang="nb-NO" sz="2800" dirty="0" err="1">
                <a:highlight>
                  <a:srgbClr val="FFFF00"/>
                </a:highlight>
              </a:rPr>
              <a:t>work</a:t>
            </a:r>
            <a:endParaRPr lang="nb-NO" sz="2800" dirty="0">
              <a:highlight>
                <a:srgbClr val="FFFF00"/>
              </a:highlight>
            </a:endParaRPr>
          </a:p>
        </p:txBody>
      </p:sp>
      <p:sp>
        <p:nvSpPr>
          <p:cNvPr id="5" name="TextBox 4">
            <a:extLst>
              <a:ext uri="{FF2B5EF4-FFF2-40B4-BE49-F238E27FC236}">
                <a16:creationId xmlns:a16="http://schemas.microsoft.com/office/drawing/2014/main" id="{DAAC33A3-9976-4268-8215-9CED8956C773}"/>
              </a:ext>
            </a:extLst>
          </p:cNvPr>
          <p:cNvSpPr txBox="1"/>
          <p:nvPr/>
        </p:nvSpPr>
        <p:spPr>
          <a:xfrm>
            <a:off x="147687" y="6080288"/>
            <a:ext cx="3131563" cy="646331"/>
          </a:xfrm>
          <a:prstGeom prst="rect">
            <a:avLst/>
          </a:prstGeom>
          <a:noFill/>
        </p:spPr>
        <p:txBody>
          <a:bodyPr wrap="none" rtlCol="0">
            <a:spAutoFit/>
          </a:bodyPr>
          <a:lstStyle/>
          <a:p>
            <a:r>
              <a:rPr lang="nb-NO" dirty="0"/>
              <a:t>CV = </a:t>
            </a:r>
            <a:r>
              <a:rPr lang="nb-NO" dirty="0" err="1"/>
              <a:t>controlled</a:t>
            </a:r>
            <a:r>
              <a:rPr lang="nb-NO" dirty="0"/>
              <a:t> variable (y)</a:t>
            </a:r>
          </a:p>
          <a:p>
            <a:r>
              <a:rPr lang="nb-NO" dirty="0"/>
              <a:t>MV = </a:t>
            </a:r>
            <a:r>
              <a:rPr lang="nb-NO" dirty="0" err="1"/>
              <a:t>manipulated</a:t>
            </a:r>
            <a:r>
              <a:rPr lang="nb-NO" dirty="0"/>
              <a:t> variable (u)</a:t>
            </a:r>
          </a:p>
        </p:txBody>
      </p:sp>
      <p:pic>
        <p:nvPicPr>
          <p:cNvPr id="6" name="Picture 5">
            <a:extLst>
              <a:ext uri="{FF2B5EF4-FFF2-40B4-BE49-F238E27FC236}">
                <a16:creationId xmlns:a16="http://schemas.microsoft.com/office/drawing/2014/main" id="{0CB1D394-1EEE-4497-85C5-2F877C67BCD6}"/>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10334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94E5-6ACD-486D-8780-889C42566C6C}"/>
              </a:ext>
            </a:extLst>
          </p:cNvPr>
          <p:cNvSpPr>
            <a:spLocks noGrp="1"/>
          </p:cNvSpPr>
          <p:nvPr>
            <p:ph type="title"/>
          </p:nvPr>
        </p:nvSpPr>
        <p:spPr>
          <a:xfrm>
            <a:off x="172214" y="325756"/>
            <a:ext cx="10515600" cy="1325563"/>
          </a:xfrm>
        </p:spPr>
        <p:txBody>
          <a:bodyPr>
            <a:normAutofit/>
          </a:bodyPr>
          <a:lstStyle/>
          <a:p>
            <a:r>
              <a:rPr lang="nb-NO" dirty="0"/>
              <a:t>Split range control:</a:t>
            </a:r>
            <a:br>
              <a:rPr lang="nb-NO" dirty="0"/>
            </a:br>
            <a:r>
              <a:rPr lang="nb-NO" dirty="0"/>
              <a:t>Donald </a:t>
            </a:r>
            <a:r>
              <a:rPr lang="nb-NO" dirty="0" err="1"/>
              <a:t>Eckman</a:t>
            </a:r>
            <a:r>
              <a:rPr lang="nb-NO" dirty="0"/>
              <a:t> (1945)</a:t>
            </a:r>
          </a:p>
        </p:txBody>
      </p:sp>
      <p:pic>
        <p:nvPicPr>
          <p:cNvPr id="4" name="Content Placeholder 3">
            <a:extLst>
              <a:ext uri="{FF2B5EF4-FFF2-40B4-BE49-F238E27FC236}">
                <a16:creationId xmlns:a16="http://schemas.microsoft.com/office/drawing/2014/main" id="{F62AD705-D070-4135-8F36-6DF785856AC3}"/>
              </a:ext>
            </a:extLst>
          </p:cNvPr>
          <p:cNvPicPr>
            <a:picLocks noGrp="1" noChangeAspect="1"/>
          </p:cNvPicPr>
          <p:nvPr>
            <p:ph idx="1"/>
          </p:nvPr>
        </p:nvPicPr>
        <p:blipFill>
          <a:blip r:embed="rId2"/>
          <a:stretch>
            <a:fillRect/>
          </a:stretch>
        </p:blipFill>
        <p:spPr>
          <a:xfrm>
            <a:off x="5586648" y="325756"/>
            <a:ext cx="6198952" cy="4525963"/>
          </a:xfrm>
          <a:prstGeom prst="rect">
            <a:avLst/>
          </a:prstGeom>
        </p:spPr>
      </p:pic>
      <p:pic>
        <p:nvPicPr>
          <p:cNvPr id="5" name="Picture 4">
            <a:extLst>
              <a:ext uri="{FF2B5EF4-FFF2-40B4-BE49-F238E27FC236}">
                <a16:creationId xmlns:a16="http://schemas.microsoft.com/office/drawing/2014/main" id="{FE60DB4F-F211-4915-9ECD-21A62B3242E6}"/>
              </a:ext>
            </a:extLst>
          </p:cNvPr>
          <p:cNvPicPr>
            <a:picLocks noChangeAspect="1"/>
          </p:cNvPicPr>
          <p:nvPr/>
        </p:nvPicPr>
        <p:blipFill>
          <a:blip r:embed="rId3"/>
          <a:stretch>
            <a:fillRect/>
          </a:stretch>
        </p:blipFill>
        <p:spPr>
          <a:xfrm>
            <a:off x="746337" y="1715677"/>
            <a:ext cx="4120643" cy="3224851"/>
          </a:xfrm>
          <a:prstGeom prst="rect">
            <a:avLst/>
          </a:prstGeom>
        </p:spPr>
      </p:pic>
      <p:sp>
        <p:nvSpPr>
          <p:cNvPr id="3" name="Oval 2">
            <a:extLst>
              <a:ext uri="{FF2B5EF4-FFF2-40B4-BE49-F238E27FC236}">
                <a16:creationId xmlns:a16="http://schemas.microsoft.com/office/drawing/2014/main" id="{9D2B18A7-A7DE-4F7C-984E-A3A95EEC3C02}"/>
              </a:ext>
            </a:extLst>
          </p:cNvPr>
          <p:cNvSpPr/>
          <p:nvPr/>
        </p:nvSpPr>
        <p:spPr>
          <a:xfrm>
            <a:off x="9052560" y="1766477"/>
            <a:ext cx="924560" cy="600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202795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0CE6BFD-EE79-4570-8B70-7BA959F52616}"/>
              </a:ext>
            </a:extLst>
          </p:cNvPr>
          <p:cNvSpPr>
            <a:spLocks noGrp="1"/>
          </p:cNvSpPr>
          <p:nvPr>
            <p:ph type="title"/>
          </p:nvPr>
        </p:nvSpPr>
        <p:spPr/>
        <p:txBody>
          <a:bodyPr/>
          <a:lstStyle/>
          <a:p>
            <a:r>
              <a:rPr lang="nb-NO" altLang="nb-NO" dirty="0" err="1"/>
              <a:t>Changing</a:t>
            </a:r>
            <a:r>
              <a:rPr lang="nb-NO" altLang="nb-NO" dirty="0"/>
              <a:t> </a:t>
            </a:r>
            <a:r>
              <a:rPr lang="nb-NO" altLang="nb-NO" dirty="0" err="1"/>
              <a:t>active</a:t>
            </a:r>
            <a:r>
              <a:rPr lang="nb-NO" altLang="nb-NO" dirty="0"/>
              <a:t> </a:t>
            </a:r>
            <a:r>
              <a:rPr lang="nb-NO" altLang="nb-NO" dirty="0" err="1"/>
              <a:t>contraints</a:t>
            </a:r>
            <a:endParaRPr lang="nb-NO" altLang="nb-NO" dirty="0"/>
          </a:p>
        </p:txBody>
      </p:sp>
      <p:sp>
        <p:nvSpPr>
          <p:cNvPr id="4" name="Date Placeholder 3">
            <a:extLst>
              <a:ext uri="{FF2B5EF4-FFF2-40B4-BE49-F238E27FC236}">
                <a16:creationId xmlns:a16="http://schemas.microsoft.com/office/drawing/2014/main" id="{58D60FD9-F7FB-41B5-9353-BA945A0B082D}"/>
              </a:ext>
            </a:extLst>
          </p:cNvPr>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5" name="Footer Placeholder 4">
            <a:extLst>
              <a:ext uri="{FF2B5EF4-FFF2-40B4-BE49-F238E27FC236}">
                <a16:creationId xmlns:a16="http://schemas.microsoft.com/office/drawing/2014/main" id="{19A406E6-E034-4B00-A651-1D6404363DCD}"/>
              </a:ext>
            </a:extLst>
          </p:cNvPr>
          <p:cNvSpPr>
            <a:spLocks noGrp="1"/>
          </p:cNvSpPr>
          <p:nvPr>
            <p:ph type="ftr" sz="quarter" idx="11"/>
          </p:nvPr>
        </p:nvSpPr>
        <p:spPr/>
        <p:txBody>
          <a:bodyPr/>
          <a:lstStyle/>
          <a:p>
            <a:pPr>
              <a:defRPr/>
            </a:pPr>
            <a:endParaRPr lang="nn-NO"/>
          </a:p>
          <a:p>
            <a:pPr>
              <a:defRPr/>
            </a:pPr>
            <a:endParaRPr lang="nn-NO"/>
          </a:p>
        </p:txBody>
      </p:sp>
      <p:sp>
        <p:nvSpPr>
          <p:cNvPr id="59397" name="Undertittel 2">
            <a:extLst>
              <a:ext uri="{FF2B5EF4-FFF2-40B4-BE49-F238E27FC236}">
                <a16:creationId xmlns:a16="http://schemas.microsoft.com/office/drawing/2014/main" id="{3A25A2D5-C019-4355-87DD-7B1E336E223E}"/>
              </a:ext>
            </a:extLst>
          </p:cNvPr>
          <p:cNvSpPr txBox="1">
            <a:spLocks/>
          </p:cNvSpPr>
          <p:nvPr/>
        </p:nvSpPr>
        <p:spPr bwMode="auto">
          <a:xfrm>
            <a:off x="2405063" y="1717676"/>
            <a:ext cx="7772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2000">
                <a:solidFill>
                  <a:schemeClr val="tx1"/>
                </a:solidFill>
                <a:latin typeface="Times" panose="02020603050405020304" pitchFamily="18" charset="0"/>
              </a:defRPr>
            </a:lvl1pPr>
            <a:lvl2pPr marL="742950" indent="-285750" defTabSz="457200">
              <a:spcBef>
                <a:spcPct val="20000"/>
              </a:spcBef>
              <a:buChar char="–"/>
              <a:defRPr>
                <a:solidFill>
                  <a:schemeClr val="tx1"/>
                </a:solidFill>
                <a:latin typeface="Times" panose="02020603050405020304" pitchFamily="18" charset="0"/>
              </a:defRPr>
            </a:lvl2pPr>
            <a:lvl3pPr marL="1143000" indent="-228600" defTabSz="457200">
              <a:spcBef>
                <a:spcPct val="20000"/>
              </a:spcBef>
              <a:buChar char="•"/>
              <a:defRPr sz="1600">
                <a:solidFill>
                  <a:schemeClr val="tx1"/>
                </a:solidFill>
                <a:latin typeface="Times" panose="02020603050405020304" pitchFamily="18" charset="0"/>
              </a:defRPr>
            </a:lvl3pPr>
            <a:lvl4pPr marL="1562100" indent="-228600" defTabSz="457200">
              <a:spcBef>
                <a:spcPct val="20000"/>
              </a:spcBef>
              <a:buChar char="–"/>
              <a:defRPr sz="1600">
                <a:solidFill>
                  <a:schemeClr val="tx1"/>
                </a:solidFill>
                <a:latin typeface="Times" panose="02020603050405020304" pitchFamily="18" charset="0"/>
              </a:defRPr>
            </a:lvl4pPr>
            <a:lvl5pPr marL="1981200" indent="-228600" defTabSz="457200">
              <a:spcBef>
                <a:spcPct val="20000"/>
              </a:spcBef>
              <a:buChar char="•"/>
              <a:defRPr sz="1600">
                <a:solidFill>
                  <a:schemeClr val="tx1"/>
                </a:solidFill>
                <a:latin typeface="Times" panose="02020603050405020304" pitchFamily="18" charset="0"/>
              </a:defRPr>
            </a:lvl5pPr>
            <a:lvl6pPr marL="2438400" indent="-228600" defTabSz="457200" eaLnBrk="0" fontAlgn="base" hangingPunct="0">
              <a:spcBef>
                <a:spcPct val="20000"/>
              </a:spcBef>
              <a:spcAft>
                <a:spcPct val="0"/>
              </a:spcAft>
              <a:buChar char="•"/>
              <a:defRPr sz="1600">
                <a:solidFill>
                  <a:schemeClr val="tx1"/>
                </a:solidFill>
                <a:latin typeface="Times" panose="02020603050405020304" pitchFamily="18" charset="0"/>
              </a:defRPr>
            </a:lvl6pPr>
            <a:lvl7pPr marL="2895600" indent="-228600" defTabSz="457200" eaLnBrk="0" fontAlgn="base" hangingPunct="0">
              <a:spcBef>
                <a:spcPct val="20000"/>
              </a:spcBef>
              <a:spcAft>
                <a:spcPct val="0"/>
              </a:spcAft>
              <a:buChar char="•"/>
              <a:defRPr sz="1600">
                <a:solidFill>
                  <a:schemeClr val="tx1"/>
                </a:solidFill>
                <a:latin typeface="Times" panose="02020603050405020304" pitchFamily="18" charset="0"/>
              </a:defRPr>
            </a:lvl7pPr>
            <a:lvl8pPr marL="3352800" indent="-228600" defTabSz="457200" eaLnBrk="0" fontAlgn="base" hangingPunct="0">
              <a:spcBef>
                <a:spcPct val="20000"/>
              </a:spcBef>
              <a:spcAft>
                <a:spcPct val="0"/>
              </a:spcAft>
              <a:buChar char="•"/>
              <a:defRPr sz="1600">
                <a:solidFill>
                  <a:schemeClr val="tx1"/>
                </a:solidFill>
                <a:latin typeface="Times" panose="02020603050405020304" pitchFamily="18" charset="0"/>
              </a:defRPr>
            </a:lvl8pPr>
            <a:lvl9pPr marL="3810000" indent="-228600" defTabSz="4572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lnSpc>
                <a:spcPct val="90000"/>
              </a:lnSpc>
              <a:buFontTx/>
              <a:buNone/>
            </a:pPr>
            <a:r>
              <a:rPr lang="nb-NO" altLang="nb-NO" sz="2400" b="1">
                <a:solidFill>
                  <a:srgbClr val="FF0000"/>
                </a:solidFill>
                <a:latin typeface="Arial" panose="020B0604020202020204" pitchFamily="34" charset="0"/>
              </a:rPr>
              <a:t>Procedure for maintaining optimal operation when changing between active constraint regions</a:t>
            </a:r>
          </a:p>
        </p:txBody>
      </p:sp>
      <p:sp>
        <p:nvSpPr>
          <p:cNvPr id="59398" name="TekstSylinder 6">
            <a:extLst>
              <a:ext uri="{FF2B5EF4-FFF2-40B4-BE49-F238E27FC236}">
                <a16:creationId xmlns:a16="http://schemas.microsoft.com/office/drawing/2014/main" id="{864914CA-EE93-4072-9684-7CA209109298}"/>
              </a:ext>
            </a:extLst>
          </p:cNvPr>
          <p:cNvSpPr txBox="1">
            <a:spLocks noChangeArrowheads="1"/>
          </p:cNvSpPr>
          <p:nvPr/>
        </p:nvSpPr>
        <p:spPr bwMode="auto">
          <a:xfrm>
            <a:off x="2617789" y="2781300"/>
            <a:ext cx="7786687"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b="1" dirty="0" err="1">
                <a:solidFill>
                  <a:srgbClr val="002060"/>
                </a:solidFill>
                <a:latin typeface="Arial" panose="020B0604020202020204" pitchFamily="34" charset="0"/>
              </a:rPr>
              <a:t>Step</a:t>
            </a:r>
            <a:r>
              <a:rPr lang="nb-NO" altLang="nb-NO" b="1" dirty="0">
                <a:solidFill>
                  <a:srgbClr val="002060"/>
                </a:solidFill>
                <a:latin typeface="Arial" panose="020B0604020202020204" pitchFamily="34" charset="0"/>
              </a:rPr>
              <a:t> 1: </a:t>
            </a:r>
            <a:r>
              <a:rPr lang="nb-NO" altLang="nb-NO" dirty="0" err="1">
                <a:latin typeface="Arial" panose="020B0604020202020204" pitchFamily="34" charset="0"/>
              </a:rPr>
              <a:t>Define</a:t>
            </a:r>
            <a:r>
              <a:rPr lang="nb-NO" altLang="nb-NO" dirty="0">
                <a:latin typeface="Arial" panose="020B0604020202020204" pitchFamily="34" charset="0"/>
              </a:rPr>
              <a:t> all </a:t>
            </a:r>
            <a:r>
              <a:rPr lang="nb-NO" altLang="nb-NO" dirty="0" err="1">
                <a:latin typeface="Arial" panose="020B0604020202020204" pitchFamily="34" charset="0"/>
              </a:rPr>
              <a:t>the</a:t>
            </a:r>
            <a:r>
              <a:rPr lang="nb-NO" altLang="nb-NO" dirty="0">
                <a:latin typeface="Arial" panose="020B0604020202020204" pitchFamily="34" charset="0"/>
              </a:rPr>
              <a:t> </a:t>
            </a:r>
            <a:r>
              <a:rPr lang="nb-NO" altLang="nb-NO" dirty="0" err="1">
                <a:latin typeface="Arial" panose="020B0604020202020204" pitchFamily="34" charset="0"/>
              </a:rPr>
              <a:t>constraints</a:t>
            </a:r>
            <a:endParaRPr lang="nb-NO" altLang="nb-NO" dirty="0">
              <a:latin typeface="Arial" panose="020B0604020202020204" pitchFamily="34" charset="0"/>
            </a:endParaRPr>
          </a:p>
          <a:p>
            <a:pPr>
              <a:spcBef>
                <a:spcPct val="0"/>
              </a:spcBef>
              <a:buFontTx/>
              <a:buNone/>
            </a:pPr>
            <a:endParaRPr lang="nb-NO" altLang="nb-NO" dirty="0">
              <a:latin typeface="Arial" panose="020B0604020202020204" pitchFamily="34" charset="0"/>
            </a:endParaRPr>
          </a:p>
          <a:p>
            <a:pPr>
              <a:spcBef>
                <a:spcPct val="0"/>
              </a:spcBef>
              <a:buFontTx/>
              <a:buNone/>
            </a:pPr>
            <a:r>
              <a:rPr lang="nb-NO" altLang="nb-NO" b="1" dirty="0" err="1">
                <a:solidFill>
                  <a:srgbClr val="002060"/>
                </a:solidFill>
                <a:latin typeface="Arial" panose="020B0604020202020204" pitchFamily="34" charset="0"/>
              </a:rPr>
              <a:t>Step</a:t>
            </a:r>
            <a:r>
              <a:rPr lang="nb-NO" altLang="nb-NO" b="1" dirty="0">
                <a:solidFill>
                  <a:srgbClr val="002060"/>
                </a:solidFill>
                <a:latin typeface="Arial" panose="020B0604020202020204" pitchFamily="34" charset="0"/>
              </a:rPr>
              <a:t> 2: </a:t>
            </a:r>
            <a:r>
              <a:rPr lang="nb-NO" altLang="nb-NO" dirty="0" err="1">
                <a:latin typeface="Arial" panose="020B0604020202020204" pitchFamily="34" charset="0"/>
              </a:rPr>
              <a:t>Identify</a:t>
            </a:r>
            <a:r>
              <a:rPr lang="nb-NO" altLang="nb-NO" dirty="0">
                <a:latin typeface="Arial" panose="020B0604020202020204" pitchFamily="34" charset="0"/>
              </a:rPr>
              <a:t> relevant </a:t>
            </a:r>
            <a:r>
              <a:rPr lang="nb-NO" altLang="nb-NO" dirty="0" err="1">
                <a:latin typeface="Arial" panose="020B0604020202020204" pitchFamily="34" charset="0"/>
              </a:rPr>
              <a:t>active</a:t>
            </a:r>
            <a:r>
              <a:rPr lang="nb-NO" altLang="nb-NO" dirty="0">
                <a:latin typeface="Arial" panose="020B0604020202020204" pitchFamily="34" charset="0"/>
              </a:rPr>
              <a:t> </a:t>
            </a:r>
            <a:r>
              <a:rPr lang="nb-NO" altLang="nb-NO" dirty="0" err="1">
                <a:latin typeface="Arial" panose="020B0604020202020204" pitchFamily="34" charset="0"/>
              </a:rPr>
              <a:t>constraint</a:t>
            </a:r>
            <a:r>
              <a:rPr lang="nb-NO" altLang="nb-NO" dirty="0">
                <a:latin typeface="Arial" panose="020B0604020202020204" pitchFamily="34" charset="0"/>
              </a:rPr>
              <a:t> combinations and </a:t>
            </a:r>
            <a:r>
              <a:rPr lang="nb-NO" altLang="nb-NO" dirty="0" err="1">
                <a:latin typeface="Arial" panose="020B0604020202020204" pitchFamily="34" charset="0"/>
              </a:rPr>
              <a:t>switches</a:t>
            </a:r>
            <a:endParaRPr lang="nb-NO" altLang="nb-NO" dirty="0">
              <a:latin typeface="Arial" panose="020B0604020202020204" pitchFamily="34" charset="0"/>
            </a:endParaRPr>
          </a:p>
          <a:p>
            <a:pPr>
              <a:spcBef>
                <a:spcPct val="0"/>
              </a:spcBef>
              <a:buFontTx/>
              <a:buNone/>
            </a:pPr>
            <a:endParaRPr lang="nb-NO" altLang="nb-NO" dirty="0">
              <a:latin typeface="Arial" panose="020B0604020202020204" pitchFamily="34" charset="0"/>
            </a:endParaRPr>
          </a:p>
          <a:p>
            <a:pPr>
              <a:spcBef>
                <a:spcPct val="0"/>
              </a:spcBef>
              <a:buFontTx/>
              <a:buNone/>
            </a:pPr>
            <a:r>
              <a:rPr lang="nb-NO" altLang="nb-NO" b="1" dirty="0" err="1">
                <a:solidFill>
                  <a:srgbClr val="002060"/>
                </a:solidFill>
                <a:latin typeface="Arial" panose="020B0604020202020204" pitchFamily="34" charset="0"/>
              </a:rPr>
              <a:t>Step</a:t>
            </a:r>
            <a:r>
              <a:rPr lang="nb-NO" altLang="nb-NO" b="1" dirty="0">
                <a:solidFill>
                  <a:srgbClr val="002060"/>
                </a:solidFill>
                <a:latin typeface="Arial" panose="020B0604020202020204" pitchFamily="34" charset="0"/>
              </a:rPr>
              <a:t> 3: </a:t>
            </a:r>
            <a:r>
              <a:rPr lang="nb-NO" altLang="nb-NO" dirty="0">
                <a:latin typeface="Arial" panose="020B0604020202020204" pitchFamily="34" charset="0"/>
              </a:rPr>
              <a:t>Propose a control </a:t>
            </a:r>
            <a:r>
              <a:rPr lang="nb-NO" altLang="nb-NO" dirty="0" err="1">
                <a:latin typeface="Arial" panose="020B0604020202020204" pitchFamily="34" charset="0"/>
              </a:rPr>
              <a:t>structure</a:t>
            </a:r>
            <a:r>
              <a:rPr lang="nb-NO" altLang="nb-NO" dirty="0">
                <a:latin typeface="Arial" panose="020B0604020202020204" pitchFamily="34" charset="0"/>
              </a:rPr>
              <a:t> for </a:t>
            </a:r>
            <a:r>
              <a:rPr lang="nb-NO" altLang="nb-NO" dirty="0" err="1">
                <a:latin typeface="Arial" panose="020B0604020202020204" pitchFamily="34" charset="0"/>
              </a:rPr>
              <a:t>the</a:t>
            </a:r>
            <a:r>
              <a:rPr lang="nb-NO" altLang="nb-NO" dirty="0">
                <a:latin typeface="Arial" panose="020B0604020202020204" pitchFamily="34" charset="0"/>
              </a:rPr>
              <a:t> nominal operating </a:t>
            </a:r>
            <a:r>
              <a:rPr lang="nb-NO" altLang="nb-NO" dirty="0" err="1">
                <a:latin typeface="Arial" panose="020B0604020202020204" pitchFamily="34" charset="0"/>
              </a:rPr>
              <a:t>point</a:t>
            </a:r>
            <a:r>
              <a:rPr lang="nb-NO" altLang="nb-NO" dirty="0">
                <a:latin typeface="Arial" panose="020B0604020202020204" pitchFamily="34" charset="0"/>
              </a:rPr>
              <a:t>. </a:t>
            </a:r>
          </a:p>
          <a:p>
            <a:pPr>
              <a:spcBef>
                <a:spcPct val="0"/>
              </a:spcBef>
              <a:buFontTx/>
              <a:buNone/>
            </a:pPr>
            <a:endParaRPr lang="nb-NO" altLang="nb-NO" dirty="0">
              <a:latin typeface="Arial" panose="020B0604020202020204" pitchFamily="34" charset="0"/>
            </a:endParaRPr>
          </a:p>
          <a:p>
            <a:pPr>
              <a:spcBef>
                <a:spcPct val="0"/>
              </a:spcBef>
              <a:buFontTx/>
              <a:buNone/>
            </a:pPr>
            <a:r>
              <a:rPr lang="nb-NO" altLang="nb-NO" b="1" dirty="0" err="1">
                <a:solidFill>
                  <a:srgbClr val="002060"/>
                </a:solidFill>
                <a:latin typeface="Arial" panose="020B0604020202020204" pitchFamily="34" charset="0"/>
              </a:rPr>
              <a:t>Step</a:t>
            </a:r>
            <a:r>
              <a:rPr lang="nb-NO" altLang="nb-NO" b="1" dirty="0">
                <a:solidFill>
                  <a:srgbClr val="002060"/>
                </a:solidFill>
                <a:latin typeface="Arial" panose="020B0604020202020204" pitchFamily="34" charset="0"/>
              </a:rPr>
              <a:t> 4: </a:t>
            </a:r>
            <a:r>
              <a:rPr lang="nb-NO" altLang="nb-NO" dirty="0">
                <a:latin typeface="Arial" panose="020B0604020202020204" pitchFamily="34" charset="0"/>
              </a:rPr>
              <a:t>Propose </a:t>
            </a:r>
            <a:r>
              <a:rPr lang="nb-NO" altLang="nb-NO" dirty="0" err="1">
                <a:latin typeface="Arial" panose="020B0604020202020204" pitchFamily="34" charset="0"/>
              </a:rPr>
              <a:t>switching</a:t>
            </a:r>
            <a:r>
              <a:rPr lang="nb-NO" altLang="nb-NO" dirty="0">
                <a:latin typeface="Arial" panose="020B0604020202020204" pitchFamily="34" charset="0"/>
              </a:rPr>
              <a:t> </a:t>
            </a:r>
            <a:r>
              <a:rPr lang="nb-NO" altLang="nb-NO" dirty="0" err="1">
                <a:latin typeface="Arial" panose="020B0604020202020204" pitchFamily="34" charset="0"/>
              </a:rPr>
              <a:t>schemes</a:t>
            </a:r>
            <a:r>
              <a:rPr lang="nb-NO" altLang="nb-NO" dirty="0">
                <a:latin typeface="Arial" panose="020B0604020202020204" pitchFamily="34" charset="0"/>
              </a:rPr>
              <a:t> (</a:t>
            </a:r>
            <a:r>
              <a:rPr lang="nb-NO" altLang="nb-NO" dirty="0" err="1">
                <a:latin typeface="Arial" panose="020B0604020202020204" pitchFamily="34" charset="0"/>
              </a:rPr>
              <a:t>see</a:t>
            </a:r>
            <a:r>
              <a:rPr lang="nb-NO" altLang="nb-NO" dirty="0">
                <a:latin typeface="Arial" panose="020B0604020202020204" pitchFamily="34" charset="0"/>
              </a:rPr>
              <a:t> </a:t>
            </a:r>
            <a:r>
              <a:rPr lang="nb-NO" altLang="nb-NO" dirty="0" err="1">
                <a:latin typeface="Arial" panose="020B0604020202020204" pitchFamily="34" charset="0"/>
              </a:rPr>
              <a:t>next</a:t>
            </a:r>
            <a:r>
              <a:rPr lang="nb-NO" altLang="nb-NO" dirty="0">
                <a:latin typeface="Arial" panose="020B0604020202020204" pitchFamily="34" charset="0"/>
              </a:rPr>
              <a:t>)</a:t>
            </a:r>
          </a:p>
          <a:p>
            <a:pPr>
              <a:spcBef>
                <a:spcPct val="0"/>
              </a:spcBef>
              <a:buFontTx/>
              <a:buNone/>
            </a:pPr>
            <a:endParaRPr lang="nb-NO" altLang="nb-NO" b="1" dirty="0">
              <a:solidFill>
                <a:srgbClr val="002060"/>
              </a:solidFill>
              <a:latin typeface="Arial" panose="020B0604020202020204" pitchFamily="34" charset="0"/>
            </a:endParaRPr>
          </a:p>
          <a:p>
            <a:pPr>
              <a:spcBef>
                <a:spcPct val="0"/>
              </a:spcBef>
              <a:buFontTx/>
              <a:buNone/>
            </a:pPr>
            <a:r>
              <a:rPr lang="nb-NO" altLang="nb-NO" b="1" dirty="0" err="1">
                <a:solidFill>
                  <a:srgbClr val="002060"/>
                </a:solidFill>
                <a:latin typeface="Arial" panose="020B0604020202020204" pitchFamily="34" charset="0"/>
              </a:rPr>
              <a:t>Step</a:t>
            </a:r>
            <a:r>
              <a:rPr lang="nb-NO" altLang="nb-NO" b="1" dirty="0">
                <a:solidFill>
                  <a:srgbClr val="002060"/>
                </a:solidFill>
                <a:latin typeface="Arial" panose="020B0604020202020204" pitchFamily="34" charset="0"/>
              </a:rPr>
              <a:t> 5: </a:t>
            </a:r>
            <a:r>
              <a:rPr lang="nb-NO" altLang="nb-NO" dirty="0">
                <a:latin typeface="Arial" panose="020B0604020202020204" pitchFamily="34" charset="0"/>
              </a:rPr>
              <a:t>Design </a:t>
            </a:r>
            <a:r>
              <a:rPr lang="nb-NO" altLang="nb-NO" dirty="0" err="1">
                <a:latin typeface="Arial" panose="020B0604020202020204" pitchFamily="34" charset="0"/>
              </a:rPr>
              <a:t>controllers</a:t>
            </a:r>
            <a:r>
              <a:rPr lang="nb-NO" altLang="nb-NO" dirty="0">
                <a:latin typeface="Arial" panose="020B0604020202020204" pitchFamily="34" charset="0"/>
              </a:rPr>
              <a:t> for all cases (</a:t>
            </a:r>
            <a:r>
              <a:rPr lang="nb-NO" altLang="nb-NO" dirty="0" err="1">
                <a:latin typeface="Arial" panose="020B0604020202020204" pitchFamily="34" charset="0"/>
              </a:rPr>
              <a:t>active</a:t>
            </a:r>
            <a:r>
              <a:rPr lang="nb-NO" altLang="nb-NO" dirty="0">
                <a:latin typeface="Arial" panose="020B0604020202020204" pitchFamily="34" charset="0"/>
              </a:rPr>
              <a:t> </a:t>
            </a:r>
            <a:r>
              <a:rPr lang="nb-NO" altLang="nb-NO" dirty="0" err="1">
                <a:latin typeface="Arial" panose="020B0604020202020204" pitchFamily="34" charset="0"/>
              </a:rPr>
              <a:t>constraint</a:t>
            </a:r>
            <a:r>
              <a:rPr lang="nb-NO" altLang="nb-NO" dirty="0">
                <a:latin typeface="Arial" panose="020B0604020202020204" pitchFamily="34" charset="0"/>
              </a:rPr>
              <a:t> combinations) </a:t>
            </a:r>
          </a:p>
          <a:p>
            <a:pPr>
              <a:spcBef>
                <a:spcPct val="0"/>
              </a:spcBef>
              <a:buFontTx/>
              <a:buNone/>
            </a:pPr>
            <a:endParaRPr lang="nb-NO" altLang="nb-NO" sz="2400" dirty="0">
              <a:latin typeface="Arial" panose="020B0604020202020204" pitchFamily="34" charset="0"/>
            </a:endParaRPr>
          </a:p>
          <a:p>
            <a:pPr>
              <a:spcBef>
                <a:spcPct val="0"/>
              </a:spcBef>
              <a:buFontTx/>
              <a:buNone/>
            </a:pPr>
            <a:endParaRPr lang="nb-NO" altLang="nb-NO" sz="2400" dirty="0">
              <a:latin typeface="Arial" panose="020B0604020202020204" pitchFamily="34" charset="0"/>
            </a:endParaRPr>
          </a:p>
          <a:p>
            <a:pPr>
              <a:spcBef>
                <a:spcPct val="0"/>
              </a:spcBef>
              <a:buFontTx/>
              <a:buNone/>
            </a:pPr>
            <a:r>
              <a:rPr lang="nb-NO" altLang="nb-NO" sz="2400" dirty="0">
                <a:latin typeface="Arial" panose="020B0604020202020204" pitchFamily="34" charset="0"/>
              </a:rPr>
              <a:t> </a:t>
            </a:r>
          </a:p>
          <a:p>
            <a:pPr>
              <a:spcBef>
                <a:spcPct val="0"/>
              </a:spcBef>
              <a:buFontTx/>
              <a:buNone/>
            </a:pPr>
            <a:endParaRPr lang="nb-NO" altLang="nb-NO" sz="2400" dirty="0">
              <a:latin typeface="Arial" panose="020B0604020202020204" pitchFamily="34" charset="0"/>
            </a:endParaRPr>
          </a:p>
        </p:txBody>
      </p:sp>
      <p:pic>
        <p:nvPicPr>
          <p:cNvPr id="7" name="Picture 6">
            <a:extLst>
              <a:ext uri="{FF2B5EF4-FFF2-40B4-BE49-F238E27FC236}">
                <a16:creationId xmlns:a16="http://schemas.microsoft.com/office/drawing/2014/main" id="{C8F6E446-CF48-2B44-9B4F-DE181A6CA049}"/>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0583437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AF65-68FE-43A3-A42A-2A24D6C95ACE}"/>
              </a:ext>
            </a:extLst>
          </p:cNvPr>
          <p:cNvSpPr>
            <a:spLocks noGrp="1"/>
          </p:cNvSpPr>
          <p:nvPr>
            <p:ph type="title"/>
          </p:nvPr>
        </p:nvSpPr>
        <p:spPr/>
        <p:txBody>
          <a:bodyPr>
            <a:normAutofit/>
          </a:bodyPr>
          <a:lstStyle/>
          <a:p>
            <a:r>
              <a:rPr lang="nb-NO" dirty="0" err="1"/>
              <a:t>Switching</a:t>
            </a:r>
            <a:r>
              <a:rPr lang="nb-NO" dirty="0"/>
              <a:t> </a:t>
            </a:r>
            <a:r>
              <a:rPr lang="nb-NO" dirty="0" err="1"/>
              <a:t>between</a:t>
            </a:r>
            <a:r>
              <a:rPr lang="nb-NO" dirty="0"/>
              <a:t> </a:t>
            </a:r>
            <a:r>
              <a:rPr lang="nb-NO" dirty="0" err="1"/>
              <a:t>active</a:t>
            </a:r>
            <a:r>
              <a:rPr lang="nb-NO" dirty="0"/>
              <a:t> </a:t>
            </a:r>
            <a:r>
              <a:rPr lang="nb-NO" dirty="0" err="1"/>
              <a:t>constraints</a:t>
            </a:r>
            <a:endParaRPr lang="nb-NO" dirty="0"/>
          </a:p>
        </p:txBody>
      </p:sp>
      <p:sp>
        <p:nvSpPr>
          <p:cNvPr id="3" name="Content Placeholder 2">
            <a:extLst>
              <a:ext uri="{FF2B5EF4-FFF2-40B4-BE49-F238E27FC236}">
                <a16:creationId xmlns:a16="http://schemas.microsoft.com/office/drawing/2014/main" id="{C56718FA-3E56-4C14-B536-3400ED851506}"/>
              </a:ext>
            </a:extLst>
          </p:cNvPr>
          <p:cNvSpPr>
            <a:spLocks noGrp="1"/>
          </p:cNvSpPr>
          <p:nvPr>
            <p:ph idx="1"/>
          </p:nvPr>
        </p:nvSpPr>
        <p:spPr/>
        <p:txBody>
          <a:bodyPr>
            <a:normAutofit lnSpcReduction="10000"/>
          </a:bodyPr>
          <a:lstStyle/>
          <a:p>
            <a:pPr marL="0" indent="0">
              <a:buNone/>
            </a:pPr>
            <a:r>
              <a:rPr lang="nb-NO" sz="2800" dirty="0"/>
              <a:t>1. Output to Output (CV - CV) </a:t>
            </a:r>
            <a:r>
              <a:rPr lang="nb-NO" sz="2800" dirty="0" err="1"/>
              <a:t>switching</a:t>
            </a:r>
            <a:r>
              <a:rPr lang="nb-NO" sz="2800" dirty="0"/>
              <a:t> (SIMO)</a:t>
            </a:r>
          </a:p>
          <a:p>
            <a:pPr marL="857250" lvl="1" indent="-457200">
              <a:buFont typeface="Arial" panose="020B0604020202020204" pitchFamily="34" charset="0"/>
              <a:buChar char="•"/>
            </a:pPr>
            <a:r>
              <a:rPr lang="nb-NO" sz="2400" dirty="0" err="1"/>
              <a:t>Selector</a:t>
            </a:r>
            <a:endParaRPr lang="nb-NO" sz="2400" dirty="0"/>
          </a:p>
          <a:p>
            <a:pPr marL="400050" lvl="1" indent="0">
              <a:buNone/>
            </a:pPr>
            <a:endParaRPr lang="nb-NO" sz="2400" dirty="0"/>
          </a:p>
          <a:p>
            <a:pPr marL="0" indent="0">
              <a:buNone/>
            </a:pPr>
            <a:r>
              <a:rPr lang="nb-NO" sz="2800" dirty="0"/>
              <a:t>2. Input to output (CV – MV) </a:t>
            </a:r>
            <a:r>
              <a:rPr lang="nb-NO" sz="2800" dirty="0" err="1"/>
              <a:t>switching</a:t>
            </a:r>
            <a:r>
              <a:rPr lang="nb-NO" sz="2800" dirty="0"/>
              <a:t> </a:t>
            </a:r>
          </a:p>
          <a:p>
            <a:pPr lvl="1">
              <a:buFont typeface="Arial" panose="020B0604020202020204" pitchFamily="34" charset="0"/>
              <a:buChar char="•"/>
            </a:pPr>
            <a:r>
              <a:rPr lang="nb-NO" sz="2400" dirty="0"/>
              <a:t>	Do </a:t>
            </a:r>
            <a:r>
              <a:rPr lang="nb-NO" sz="2400" dirty="0" err="1"/>
              <a:t>nothing</a:t>
            </a:r>
            <a:r>
              <a:rPr lang="nb-NO" sz="2400" dirty="0"/>
              <a:t> </a:t>
            </a:r>
            <a:r>
              <a:rPr lang="nb-NO" sz="2400" dirty="0" err="1"/>
              <a:t>if</a:t>
            </a:r>
            <a:r>
              <a:rPr lang="nb-NO" sz="2400" dirty="0"/>
              <a:t> </a:t>
            </a:r>
            <a:r>
              <a:rPr lang="nb-NO" sz="2400" dirty="0" err="1"/>
              <a:t>we</a:t>
            </a:r>
            <a:r>
              <a:rPr lang="nb-NO" sz="2400" dirty="0"/>
              <a:t> </a:t>
            </a:r>
            <a:r>
              <a:rPr lang="nb-NO" sz="2400" dirty="0" err="1"/>
              <a:t>follow</a:t>
            </a:r>
            <a:r>
              <a:rPr lang="nb-NO" sz="2400" dirty="0"/>
              <a:t> </a:t>
            </a:r>
            <a:r>
              <a:rPr lang="nb-NO" sz="2400" dirty="0" err="1"/>
              <a:t>the</a:t>
            </a:r>
            <a:r>
              <a:rPr lang="nb-NO" sz="2400" dirty="0"/>
              <a:t> </a:t>
            </a:r>
            <a:r>
              <a:rPr lang="nb-NO" sz="2400" dirty="0" err="1"/>
              <a:t>pairing</a:t>
            </a:r>
            <a:r>
              <a:rPr lang="nb-NO" sz="2400" dirty="0"/>
              <a:t> </a:t>
            </a:r>
            <a:r>
              <a:rPr lang="nb-NO" sz="2400" dirty="0" err="1"/>
              <a:t>rule</a:t>
            </a:r>
            <a:r>
              <a:rPr lang="nb-NO" sz="2400" dirty="0"/>
              <a:t>: </a:t>
            </a:r>
            <a:r>
              <a:rPr lang="nb-NO" sz="2000" dirty="0"/>
              <a:t>«Pair MV </a:t>
            </a:r>
            <a:r>
              <a:rPr lang="nb-NO" sz="2000" dirty="0" err="1"/>
              <a:t>that</a:t>
            </a:r>
            <a:r>
              <a:rPr lang="nb-NO" sz="2000" dirty="0"/>
              <a:t> </a:t>
            </a:r>
            <a:r>
              <a:rPr lang="nb-NO" sz="2000" dirty="0" err="1"/>
              <a:t>saturates</a:t>
            </a:r>
            <a:r>
              <a:rPr lang="nb-NO" sz="2000" dirty="0"/>
              <a:t> </a:t>
            </a:r>
            <a:r>
              <a:rPr lang="nb-NO" sz="2000" dirty="0" err="1"/>
              <a:t>with</a:t>
            </a:r>
            <a:r>
              <a:rPr lang="nb-NO" sz="2000" dirty="0"/>
              <a:t> CV </a:t>
            </a:r>
            <a:r>
              <a:rPr lang="nb-NO" sz="2000" dirty="0" err="1"/>
              <a:t>that</a:t>
            </a:r>
            <a:r>
              <a:rPr lang="nb-NO" sz="2000" dirty="0"/>
              <a:t> </a:t>
            </a:r>
            <a:r>
              <a:rPr lang="nb-NO" sz="2000" dirty="0" err="1"/>
              <a:t>can</a:t>
            </a:r>
            <a:r>
              <a:rPr lang="nb-NO" sz="2000" dirty="0"/>
              <a:t> be given up»</a:t>
            </a:r>
            <a:endParaRPr lang="nb-NO" sz="2800" dirty="0"/>
          </a:p>
          <a:p>
            <a:pPr marL="0" indent="0">
              <a:buNone/>
            </a:pPr>
            <a:endParaRPr lang="nb-NO" sz="2800" dirty="0"/>
          </a:p>
          <a:p>
            <a:pPr marL="0" indent="0">
              <a:buNone/>
            </a:pPr>
            <a:r>
              <a:rPr lang="nb-NO" sz="2800" dirty="0"/>
              <a:t>3. Input to input (MV – MV) </a:t>
            </a:r>
            <a:r>
              <a:rPr lang="nb-NO" sz="2800" dirty="0" err="1"/>
              <a:t>switching</a:t>
            </a:r>
            <a:r>
              <a:rPr lang="nb-NO" sz="2800" dirty="0"/>
              <a:t> (MISO)</a:t>
            </a:r>
          </a:p>
          <a:p>
            <a:pPr lvl="1">
              <a:buFont typeface="Arial" panose="020B0604020202020204" pitchFamily="34" charset="0"/>
              <a:buChar char="•"/>
            </a:pPr>
            <a:r>
              <a:rPr lang="nb-NO" sz="2400" dirty="0"/>
              <a:t>	</a:t>
            </a:r>
            <a:r>
              <a:rPr lang="nb-NO" sz="2400" b="1" dirty="0">
                <a:solidFill>
                  <a:srgbClr val="FF0000"/>
                </a:solidFill>
              </a:rPr>
              <a:t>Split range control</a:t>
            </a:r>
          </a:p>
          <a:p>
            <a:pPr lvl="1">
              <a:buFont typeface="Arial" panose="020B0604020202020204" pitchFamily="34" charset="0"/>
              <a:buChar char="•"/>
            </a:pPr>
            <a:r>
              <a:rPr lang="nb-NO" sz="2400" dirty="0"/>
              <a:t>	OR: Controllers </a:t>
            </a:r>
            <a:r>
              <a:rPr lang="nb-NO" sz="2400" dirty="0" err="1"/>
              <a:t>with</a:t>
            </a:r>
            <a:r>
              <a:rPr lang="nb-NO" sz="2400" dirty="0"/>
              <a:t> different setpoint </a:t>
            </a:r>
            <a:r>
              <a:rPr lang="nb-NO" sz="2400" dirty="0" err="1"/>
              <a:t>value</a:t>
            </a:r>
            <a:endParaRPr lang="nb-NO" sz="2400" dirty="0"/>
          </a:p>
          <a:p>
            <a:pPr lvl="1">
              <a:buFont typeface="Arial" panose="020B0604020202020204" pitchFamily="34" charset="0"/>
              <a:buChar char="•"/>
            </a:pPr>
            <a:r>
              <a:rPr lang="nb-NO" sz="2400" dirty="0"/>
              <a:t>	OR: </a:t>
            </a:r>
            <a:r>
              <a:rPr lang="nb-NO" sz="2400" dirty="0" err="1"/>
              <a:t>Valve</a:t>
            </a:r>
            <a:r>
              <a:rPr lang="nb-NO" sz="2400" dirty="0"/>
              <a:t> </a:t>
            </a:r>
            <a:r>
              <a:rPr lang="nb-NO" sz="2400" dirty="0" err="1"/>
              <a:t>position</a:t>
            </a:r>
            <a:r>
              <a:rPr lang="nb-NO" sz="2400" dirty="0"/>
              <a:t> control (= midranging control)</a:t>
            </a:r>
          </a:p>
        </p:txBody>
      </p:sp>
      <p:pic>
        <p:nvPicPr>
          <p:cNvPr id="4" name="Picture 3">
            <a:extLst>
              <a:ext uri="{FF2B5EF4-FFF2-40B4-BE49-F238E27FC236}">
                <a16:creationId xmlns:a16="http://schemas.microsoft.com/office/drawing/2014/main" id="{6AD1D24E-9DA2-644E-A473-C8D95606E82C}"/>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543556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445" y="307952"/>
            <a:ext cx="10515600" cy="1325563"/>
          </a:xfrm>
        </p:spPr>
        <p:txBody>
          <a:bodyPr/>
          <a:lstStyle/>
          <a:p>
            <a:r>
              <a:rPr lang="nb-NO" dirty="0" err="1"/>
              <a:t>Optimization</a:t>
            </a:r>
            <a:r>
              <a:rPr lang="nb-NO" dirty="0"/>
              <a:t> </a:t>
            </a:r>
            <a:r>
              <a:rPr lang="nb-NO" dirty="0" err="1"/>
              <a:t>with</a:t>
            </a:r>
            <a:r>
              <a:rPr lang="nb-NO" dirty="0"/>
              <a:t> PI-controller</a:t>
            </a:r>
          </a:p>
        </p:txBody>
      </p:sp>
      <p:sp>
        <p:nvSpPr>
          <p:cNvPr id="3" name="Content Placeholder 2"/>
          <p:cNvSpPr>
            <a:spLocks noGrp="1"/>
          </p:cNvSpPr>
          <p:nvPr>
            <p:ph idx="1"/>
          </p:nvPr>
        </p:nvSpPr>
        <p:spPr>
          <a:xfrm>
            <a:off x="517236" y="1417638"/>
            <a:ext cx="11268364" cy="4525963"/>
          </a:xfrm>
        </p:spPr>
        <p:txBody>
          <a:bodyPr>
            <a:normAutofit fontScale="85000" lnSpcReduction="20000"/>
          </a:bodyPr>
          <a:lstStyle/>
          <a:p>
            <a:pPr marL="0" indent="0">
              <a:buNone/>
            </a:pPr>
            <a:r>
              <a:rPr lang="nb-NO" dirty="0"/>
              <a:t>       </a:t>
            </a:r>
            <a:r>
              <a:rPr lang="nb-NO" dirty="0" err="1"/>
              <a:t>max</a:t>
            </a:r>
            <a:r>
              <a:rPr lang="nb-NO" dirty="0"/>
              <a:t> </a:t>
            </a:r>
            <a:r>
              <a:rPr lang="nb-NO" i="1" dirty="0"/>
              <a:t>y</a:t>
            </a:r>
          </a:p>
          <a:p>
            <a:pPr marL="0" indent="0">
              <a:buNone/>
            </a:pPr>
            <a:r>
              <a:rPr lang="nb-NO" dirty="0"/>
              <a:t>       </a:t>
            </a:r>
            <a:r>
              <a:rPr lang="nb-NO" dirty="0" err="1"/>
              <a:t>s.t.</a:t>
            </a:r>
            <a:r>
              <a:rPr lang="nb-NO" dirty="0"/>
              <a:t>   </a:t>
            </a:r>
            <a:r>
              <a:rPr lang="nb-NO" i="1" dirty="0"/>
              <a:t>y</a:t>
            </a:r>
            <a:r>
              <a:rPr lang="nb-NO" dirty="0"/>
              <a:t> </a:t>
            </a:r>
            <a:r>
              <a:rPr lang="nb-NO" i="1" dirty="0"/>
              <a:t>≤ </a:t>
            </a:r>
            <a:r>
              <a:rPr lang="nb-NO" i="1" dirty="0" err="1"/>
              <a:t>y</a:t>
            </a:r>
            <a:r>
              <a:rPr lang="nb-NO" i="1" baseline="30000" dirty="0" err="1"/>
              <a:t>max</a:t>
            </a:r>
            <a:endParaRPr lang="nb-NO" i="1" baseline="30000" dirty="0"/>
          </a:p>
          <a:p>
            <a:pPr marL="0" indent="0">
              <a:buNone/>
            </a:pPr>
            <a:r>
              <a:rPr lang="nb-NO" i="1" dirty="0"/>
              <a:t>                u ≤ </a:t>
            </a:r>
            <a:r>
              <a:rPr lang="nb-NO" i="1" dirty="0" err="1"/>
              <a:t>u</a:t>
            </a:r>
            <a:r>
              <a:rPr lang="nb-NO" i="1" baseline="30000" dirty="0" err="1"/>
              <a:t>max</a:t>
            </a:r>
            <a:endParaRPr lang="nb-NO" i="1" baseline="30000" dirty="0"/>
          </a:p>
          <a:p>
            <a:endParaRPr lang="nb-NO" dirty="0"/>
          </a:p>
          <a:p>
            <a:pPr marL="0" indent="0">
              <a:buNone/>
            </a:pPr>
            <a:r>
              <a:rPr lang="nb-NO" b="1" dirty="0" err="1">
                <a:solidFill>
                  <a:srgbClr val="FF0000"/>
                </a:solidFill>
              </a:rPr>
              <a:t>Example</a:t>
            </a:r>
            <a:r>
              <a:rPr lang="nb-NO" b="1" dirty="0">
                <a:solidFill>
                  <a:srgbClr val="FF0000"/>
                </a:solidFill>
              </a:rPr>
              <a:t>: Drive as fast as </a:t>
            </a:r>
            <a:r>
              <a:rPr lang="nb-NO" b="1" dirty="0" err="1">
                <a:solidFill>
                  <a:srgbClr val="FF0000"/>
                </a:solidFill>
              </a:rPr>
              <a:t>possible</a:t>
            </a:r>
            <a:r>
              <a:rPr lang="nb-NO" b="1" dirty="0">
                <a:solidFill>
                  <a:srgbClr val="FF0000"/>
                </a:solidFill>
              </a:rPr>
              <a:t> to airport </a:t>
            </a:r>
            <a:r>
              <a:rPr lang="nb-NO" dirty="0">
                <a:solidFill>
                  <a:srgbClr val="FF0000"/>
                </a:solidFill>
              </a:rPr>
              <a:t>(</a:t>
            </a:r>
            <a:r>
              <a:rPr lang="nb-NO" i="1" dirty="0">
                <a:solidFill>
                  <a:srgbClr val="FF0000"/>
                </a:solidFill>
              </a:rPr>
              <a:t>u</a:t>
            </a:r>
            <a:r>
              <a:rPr lang="nb-NO" dirty="0">
                <a:solidFill>
                  <a:srgbClr val="FF0000"/>
                </a:solidFill>
              </a:rPr>
              <a:t>=</a:t>
            </a:r>
            <a:r>
              <a:rPr lang="nb-NO" dirty="0" err="1">
                <a:solidFill>
                  <a:srgbClr val="FF0000"/>
                </a:solidFill>
              </a:rPr>
              <a:t>power</a:t>
            </a:r>
            <a:r>
              <a:rPr lang="nb-NO" dirty="0">
                <a:solidFill>
                  <a:srgbClr val="FF0000"/>
                </a:solidFill>
              </a:rPr>
              <a:t>, </a:t>
            </a:r>
            <a:r>
              <a:rPr lang="nb-NO" i="1" dirty="0">
                <a:solidFill>
                  <a:srgbClr val="FF0000"/>
                </a:solidFill>
              </a:rPr>
              <a:t>y</a:t>
            </a:r>
            <a:r>
              <a:rPr lang="nb-NO" dirty="0">
                <a:solidFill>
                  <a:srgbClr val="FF0000"/>
                </a:solidFill>
              </a:rPr>
              <a:t>=speed, </a:t>
            </a:r>
            <a:r>
              <a:rPr lang="nb-NO" i="1" dirty="0" err="1">
                <a:solidFill>
                  <a:srgbClr val="FF0000"/>
                </a:solidFill>
              </a:rPr>
              <a:t>y</a:t>
            </a:r>
            <a:r>
              <a:rPr lang="nb-NO" i="1" baseline="30000" dirty="0" err="1">
                <a:solidFill>
                  <a:srgbClr val="FF0000"/>
                </a:solidFill>
              </a:rPr>
              <a:t>max</a:t>
            </a:r>
            <a:r>
              <a:rPr lang="nb-NO" baseline="30000" dirty="0">
                <a:solidFill>
                  <a:srgbClr val="FF0000"/>
                </a:solidFill>
              </a:rPr>
              <a:t> </a:t>
            </a:r>
            <a:r>
              <a:rPr lang="nb-NO" dirty="0">
                <a:solidFill>
                  <a:srgbClr val="FF0000"/>
                </a:solidFill>
              </a:rPr>
              <a:t>= 120 km/h)</a:t>
            </a:r>
          </a:p>
          <a:p>
            <a:r>
              <a:rPr lang="nb-NO" b="1" dirty="0"/>
              <a:t>Optimal </a:t>
            </a:r>
            <a:r>
              <a:rPr lang="nb-NO" b="1" dirty="0" err="1"/>
              <a:t>solution</a:t>
            </a:r>
            <a:r>
              <a:rPr lang="nb-NO" b="1" dirty="0"/>
              <a:t> has </a:t>
            </a:r>
            <a:r>
              <a:rPr lang="nb-NO" b="1" dirty="0" err="1"/>
              <a:t>two</a:t>
            </a:r>
            <a:r>
              <a:rPr lang="nb-NO" b="1" dirty="0"/>
              <a:t> </a:t>
            </a:r>
            <a:r>
              <a:rPr lang="nb-NO" b="1" dirty="0" err="1"/>
              <a:t>active</a:t>
            </a:r>
            <a:r>
              <a:rPr lang="nb-NO" b="1" dirty="0"/>
              <a:t> </a:t>
            </a:r>
            <a:r>
              <a:rPr lang="nb-NO" b="1" dirty="0" err="1"/>
              <a:t>constraint</a:t>
            </a:r>
            <a:r>
              <a:rPr lang="nb-NO" b="1" dirty="0"/>
              <a:t> regions: </a:t>
            </a:r>
          </a:p>
          <a:p>
            <a:pPr marL="914400" lvl="1" indent="-457200">
              <a:buFont typeface="+mj-lt"/>
              <a:buAutoNum type="arabicPeriod"/>
            </a:pPr>
            <a:r>
              <a:rPr lang="nb-NO" b="1" i="1" dirty="0"/>
              <a:t>y = </a:t>
            </a:r>
            <a:r>
              <a:rPr lang="nb-NO" b="1" i="1" dirty="0" err="1"/>
              <a:t>y</a:t>
            </a:r>
            <a:r>
              <a:rPr lang="nb-NO" b="1" i="1" baseline="30000" dirty="0" err="1"/>
              <a:t>max</a:t>
            </a:r>
            <a:r>
              <a:rPr lang="nb-NO" b="1" i="1" dirty="0"/>
              <a:t>      </a:t>
            </a:r>
            <a:r>
              <a:rPr lang="nb-NO" b="1" dirty="0">
                <a:sym typeface="Wingdings" panose="05000000000000000000" pitchFamily="2" charset="2"/>
              </a:rPr>
              <a:t> </a:t>
            </a:r>
            <a:r>
              <a:rPr lang="nb-NO" b="1" dirty="0"/>
              <a:t>speed limit </a:t>
            </a:r>
          </a:p>
          <a:p>
            <a:pPr marL="914400" lvl="1" indent="-457200">
              <a:buFont typeface="+mj-lt"/>
              <a:buAutoNum type="arabicPeriod"/>
            </a:pPr>
            <a:r>
              <a:rPr lang="nb-NO" b="1" i="1" dirty="0"/>
              <a:t>u = </a:t>
            </a:r>
            <a:r>
              <a:rPr lang="nb-NO" b="1" i="1" dirty="0" err="1"/>
              <a:t>u</a:t>
            </a:r>
            <a:r>
              <a:rPr lang="nb-NO" b="1" i="1" baseline="30000" dirty="0" err="1"/>
              <a:t>max</a:t>
            </a:r>
            <a:r>
              <a:rPr lang="nb-NO" b="1" i="1" dirty="0"/>
              <a:t> </a:t>
            </a:r>
            <a:r>
              <a:rPr lang="nb-NO" b="1" dirty="0"/>
              <a:t>    </a:t>
            </a:r>
            <a:r>
              <a:rPr lang="nb-NO" b="1" dirty="0">
                <a:sym typeface="Wingdings" panose="05000000000000000000" pitchFamily="2" charset="2"/>
              </a:rPr>
              <a:t> </a:t>
            </a:r>
            <a:r>
              <a:rPr lang="nb-NO" b="1" dirty="0" err="1"/>
              <a:t>max</a:t>
            </a:r>
            <a:r>
              <a:rPr lang="nb-NO" b="1" dirty="0"/>
              <a:t> </a:t>
            </a:r>
            <a:r>
              <a:rPr lang="nb-NO" b="1" dirty="0" err="1"/>
              <a:t>power</a:t>
            </a:r>
            <a:endParaRPr lang="nb-NO" b="1" dirty="0"/>
          </a:p>
          <a:p>
            <a:r>
              <a:rPr lang="nb-NO" dirty="0"/>
              <a:t>Note: Positive </a:t>
            </a:r>
            <a:r>
              <a:rPr lang="nb-NO" dirty="0" err="1"/>
              <a:t>gain</a:t>
            </a:r>
            <a:r>
              <a:rPr lang="nb-NO" dirty="0"/>
              <a:t> from MV (</a:t>
            </a:r>
            <a:r>
              <a:rPr lang="nb-NO" i="1" dirty="0"/>
              <a:t>u</a:t>
            </a:r>
            <a:r>
              <a:rPr lang="nb-NO" dirty="0"/>
              <a:t>) to CV (</a:t>
            </a:r>
            <a:r>
              <a:rPr lang="nb-NO" i="1" dirty="0"/>
              <a:t>y</a:t>
            </a:r>
            <a:r>
              <a:rPr lang="nb-NO" dirty="0"/>
              <a:t>)</a:t>
            </a:r>
          </a:p>
          <a:p>
            <a:r>
              <a:rPr lang="nb-NO" b="1" dirty="0" err="1"/>
              <a:t>Solved</a:t>
            </a:r>
            <a:r>
              <a:rPr lang="nb-NO" b="1" dirty="0"/>
              <a:t> </a:t>
            </a:r>
            <a:r>
              <a:rPr lang="nb-NO" b="1" dirty="0" err="1"/>
              <a:t>with</a:t>
            </a:r>
            <a:r>
              <a:rPr lang="nb-NO" b="1" dirty="0"/>
              <a:t> PI-</a:t>
            </a:r>
            <a:r>
              <a:rPr lang="nb-NO" b="1" dirty="0" err="1"/>
              <a:t>controller</a:t>
            </a:r>
            <a:r>
              <a:rPr lang="nb-NO" b="1" dirty="0"/>
              <a:t> </a:t>
            </a:r>
          </a:p>
          <a:p>
            <a:pPr lvl="1"/>
            <a:r>
              <a:rPr lang="nb-NO" b="1" i="1" dirty="0" err="1">
                <a:solidFill>
                  <a:srgbClr val="00B050"/>
                </a:solidFill>
              </a:rPr>
              <a:t>y</a:t>
            </a:r>
            <a:r>
              <a:rPr lang="nb-NO" b="1" i="1" baseline="30000" dirty="0" err="1">
                <a:solidFill>
                  <a:srgbClr val="00B050"/>
                </a:solidFill>
              </a:rPr>
              <a:t>sp</a:t>
            </a:r>
            <a:r>
              <a:rPr lang="nb-NO" b="1" i="1" dirty="0">
                <a:solidFill>
                  <a:srgbClr val="00B050"/>
                </a:solidFill>
              </a:rPr>
              <a:t> = </a:t>
            </a:r>
            <a:r>
              <a:rPr lang="nb-NO" b="1" i="1" dirty="0" err="1">
                <a:solidFill>
                  <a:srgbClr val="00B050"/>
                </a:solidFill>
              </a:rPr>
              <a:t>y</a:t>
            </a:r>
            <a:r>
              <a:rPr lang="nb-NO" b="1" i="1" baseline="30000" dirty="0" err="1">
                <a:solidFill>
                  <a:srgbClr val="00B050"/>
                </a:solidFill>
              </a:rPr>
              <a:t>max</a:t>
            </a:r>
            <a:endParaRPr lang="nb-NO" b="1" i="1" baseline="30000" dirty="0">
              <a:solidFill>
                <a:srgbClr val="00B050"/>
              </a:solidFill>
            </a:endParaRPr>
          </a:p>
          <a:p>
            <a:pPr lvl="1"/>
            <a:r>
              <a:rPr lang="nb-NO" dirty="0"/>
              <a:t>Anti-</a:t>
            </a:r>
            <a:r>
              <a:rPr lang="nb-NO" dirty="0" err="1"/>
              <a:t>windup</a:t>
            </a:r>
            <a:r>
              <a:rPr lang="nb-NO" dirty="0"/>
              <a:t>:  I-action is </a:t>
            </a:r>
            <a:r>
              <a:rPr lang="nb-NO" dirty="0" err="1"/>
              <a:t>off</a:t>
            </a:r>
            <a:r>
              <a:rPr lang="nb-NO" dirty="0"/>
              <a:t> </a:t>
            </a:r>
            <a:r>
              <a:rPr lang="nb-NO" dirty="0" err="1"/>
              <a:t>when</a:t>
            </a:r>
            <a:r>
              <a:rPr lang="nb-NO" dirty="0"/>
              <a:t> </a:t>
            </a:r>
            <a:r>
              <a:rPr lang="nb-NO" i="1" dirty="0"/>
              <a:t>u=</a:t>
            </a:r>
            <a:r>
              <a:rPr lang="nb-NO" i="1" dirty="0" err="1"/>
              <a:t>u</a:t>
            </a:r>
            <a:r>
              <a:rPr lang="nb-NO" i="1" baseline="30000" dirty="0" err="1"/>
              <a:t>max</a:t>
            </a:r>
            <a:endParaRPr lang="nb-NO" i="1" baseline="30000" dirty="0"/>
          </a:p>
        </p:txBody>
      </p:sp>
      <p:sp>
        <p:nvSpPr>
          <p:cNvPr id="5" name="TextBox 4"/>
          <p:cNvSpPr txBox="1"/>
          <p:nvPr/>
        </p:nvSpPr>
        <p:spPr>
          <a:xfrm>
            <a:off x="0" y="6211669"/>
            <a:ext cx="2739917" cy="646331"/>
          </a:xfrm>
          <a:prstGeom prst="rect">
            <a:avLst/>
          </a:prstGeom>
          <a:noFill/>
        </p:spPr>
        <p:txBody>
          <a:bodyPr wrap="none" rtlCol="0">
            <a:spAutoFit/>
          </a:bodyPr>
          <a:lstStyle/>
          <a:p>
            <a:r>
              <a:rPr lang="nb-NO" dirty="0" err="1"/>
              <a:t>s.t.</a:t>
            </a:r>
            <a:r>
              <a:rPr lang="nb-NO" dirty="0"/>
              <a:t> = </a:t>
            </a:r>
            <a:r>
              <a:rPr lang="nb-NO" dirty="0" err="1"/>
              <a:t>subject</a:t>
            </a:r>
            <a:r>
              <a:rPr lang="nb-NO" dirty="0"/>
              <a:t> to</a:t>
            </a:r>
          </a:p>
          <a:p>
            <a:r>
              <a:rPr lang="nb-NO" dirty="0"/>
              <a:t>y = CV = </a:t>
            </a:r>
            <a:r>
              <a:rPr lang="nb-NO" dirty="0" err="1"/>
              <a:t>controlled</a:t>
            </a:r>
            <a:r>
              <a:rPr lang="nb-NO" dirty="0"/>
              <a:t> variable</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938" y="531929"/>
            <a:ext cx="4284662"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pe 9"/>
          <p:cNvGrpSpPr/>
          <p:nvPr/>
        </p:nvGrpSpPr>
        <p:grpSpPr>
          <a:xfrm>
            <a:off x="8677258" y="3447815"/>
            <a:ext cx="2730205" cy="2509824"/>
            <a:chOff x="8422428" y="3511035"/>
            <a:chExt cx="2730205" cy="2509824"/>
          </a:xfrm>
        </p:grpSpPr>
        <p:pic>
          <p:nvPicPr>
            <p:cNvPr id="4" name="Bild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5770" b="85473"/>
            <a:stretch/>
          </p:blipFill>
          <p:spPr>
            <a:xfrm>
              <a:off x="8422428" y="4222084"/>
              <a:ext cx="2031126" cy="1798775"/>
            </a:xfrm>
            <a:prstGeom prst="rect">
              <a:avLst/>
            </a:prstGeom>
          </p:spPr>
        </p:pic>
        <p:pic>
          <p:nvPicPr>
            <p:cNvPr id="9" name="Bilde 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466" t="38607" r="45493" b="41691"/>
            <a:stretch/>
          </p:blipFill>
          <p:spPr>
            <a:xfrm>
              <a:off x="9665026" y="3511035"/>
              <a:ext cx="1487607" cy="1351128"/>
            </a:xfrm>
            <a:prstGeom prst="rect">
              <a:avLst/>
            </a:prstGeom>
          </p:spPr>
        </p:pic>
      </p:grpSp>
      <p:sp>
        <p:nvSpPr>
          <p:cNvPr id="7" name="TekstSylinder 6"/>
          <p:cNvSpPr txBox="1"/>
          <p:nvPr/>
        </p:nvSpPr>
        <p:spPr>
          <a:xfrm>
            <a:off x="7020678" y="1332893"/>
            <a:ext cx="1042273" cy="369332"/>
          </a:xfrm>
          <a:prstGeom prst="rect">
            <a:avLst/>
          </a:prstGeom>
          <a:solidFill>
            <a:schemeClr val="bg1"/>
          </a:solidFill>
        </p:spPr>
        <p:txBody>
          <a:bodyPr wrap="none" rtlCol="0">
            <a:spAutoFit/>
          </a:bodyPr>
          <a:lstStyle/>
          <a:p>
            <a:r>
              <a:rPr lang="nb-NO" b="1" i="1" dirty="0" err="1">
                <a:solidFill>
                  <a:srgbClr val="00B050"/>
                </a:solidFill>
              </a:rPr>
              <a:t>y</a:t>
            </a:r>
            <a:r>
              <a:rPr lang="nb-NO" b="1" i="1" baseline="30000" dirty="0" err="1">
                <a:solidFill>
                  <a:srgbClr val="00B050"/>
                </a:solidFill>
              </a:rPr>
              <a:t>sp</a:t>
            </a:r>
            <a:r>
              <a:rPr lang="nb-NO" b="1" i="1" dirty="0">
                <a:solidFill>
                  <a:srgbClr val="00B050"/>
                </a:solidFill>
              </a:rPr>
              <a:t> = </a:t>
            </a:r>
            <a:r>
              <a:rPr lang="nb-NO" b="1" i="1" dirty="0" err="1">
                <a:solidFill>
                  <a:srgbClr val="00B050"/>
                </a:solidFill>
              </a:rPr>
              <a:t>y</a:t>
            </a:r>
            <a:r>
              <a:rPr lang="nb-NO" b="1" i="1" baseline="30000" dirty="0" err="1">
                <a:solidFill>
                  <a:srgbClr val="00B050"/>
                </a:solidFill>
              </a:rPr>
              <a:t>max</a:t>
            </a:r>
            <a:endParaRPr lang="nb-NO" b="1" i="1" baseline="30000" dirty="0">
              <a:solidFill>
                <a:srgbClr val="00B050"/>
              </a:solidFill>
            </a:endParaRPr>
          </a:p>
        </p:txBody>
      </p:sp>
      <p:sp>
        <p:nvSpPr>
          <p:cNvPr id="8" name="TextBox 7"/>
          <p:cNvSpPr txBox="1"/>
          <p:nvPr/>
        </p:nvSpPr>
        <p:spPr>
          <a:xfrm>
            <a:off x="8783782" y="1289650"/>
            <a:ext cx="360996" cy="369332"/>
          </a:xfrm>
          <a:prstGeom prst="rect">
            <a:avLst/>
          </a:prstGeom>
          <a:noFill/>
        </p:spPr>
        <p:txBody>
          <a:bodyPr wrap="none" rtlCol="0">
            <a:spAutoFit/>
          </a:bodyPr>
          <a:lstStyle/>
          <a:p>
            <a:r>
              <a:rPr lang="nb-NO" dirty="0"/>
              <a:t>PI</a:t>
            </a:r>
          </a:p>
        </p:txBody>
      </p:sp>
      <p:sp>
        <p:nvSpPr>
          <p:cNvPr id="11" name="TextBox 10">
            <a:extLst>
              <a:ext uri="{FF2B5EF4-FFF2-40B4-BE49-F238E27FC236}">
                <a16:creationId xmlns:a16="http://schemas.microsoft.com/office/drawing/2014/main" id="{3851211B-3B5B-497D-918D-A4F85A7F5C79}"/>
              </a:ext>
            </a:extLst>
          </p:cNvPr>
          <p:cNvSpPr txBox="1"/>
          <p:nvPr/>
        </p:nvSpPr>
        <p:spPr>
          <a:xfrm>
            <a:off x="0" y="51004"/>
            <a:ext cx="1951560" cy="400110"/>
          </a:xfrm>
          <a:prstGeom prst="rect">
            <a:avLst/>
          </a:prstGeom>
          <a:noFill/>
        </p:spPr>
        <p:txBody>
          <a:bodyPr wrap="none" rtlCol="0">
            <a:spAutoFit/>
          </a:bodyPr>
          <a:lstStyle/>
          <a:p>
            <a:r>
              <a:rPr lang="nb-NO" sz="2000" dirty="0">
                <a:highlight>
                  <a:srgbClr val="FFFF00"/>
                </a:highlight>
              </a:rPr>
              <a:t>CV-MV </a:t>
            </a:r>
            <a:r>
              <a:rPr lang="nb-NO" sz="2000" dirty="0" err="1">
                <a:highlight>
                  <a:srgbClr val="FFFF00"/>
                </a:highlight>
              </a:rPr>
              <a:t>switching</a:t>
            </a:r>
            <a:endParaRPr lang="nb-NO" sz="2000" dirty="0">
              <a:highlight>
                <a:srgbClr val="FFFF00"/>
              </a:highlight>
            </a:endParaRPr>
          </a:p>
        </p:txBody>
      </p:sp>
      <p:pic>
        <p:nvPicPr>
          <p:cNvPr id="12" name="Picture 11">
            <a:extLst>
              <a:ext uri="{FF2B5EF4-FFF2-40B4-BE49-F238E27FC236}">
                <a16:creationId xmlns:a16="http://schemas.microsoft.com/office/drawing/2014/main" id="{1419E50C-BEA5-4E1C-893C-5BB80ADAF878}"/>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33497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2" y="385534"/>
            <a:ext cx="10515600" cy="1325563"/>
          </a:xfrm>
        </p:spPr>
        <p:txBody>
          <a:bodyPr/>
          <a:lstStyle/>
          <a:p>
            <a:r>
              <a:rPr lang="nb-NO" dirty="0" err="1"/>
              <a:t>Optimization</a:t>
            </a:r>
            <a:r>
              <a:rPr lang="nb-NO" dirty="0"/>
              <a:t> </a:t>
            </a:r>
            <a:r>
              <a:rPr lang="nb-NO" dirty="0" err="1"/>
              <a:t>with</a:t>
            </a:r>
            <a:r>
              <a:rPr lang="nb-NO" dirty="0"/>
              <a:t> PI-controller</a:t>
            </a:r>
          </a:p>
        </p:txBody>
      </p:sp>
      <p:sp>
        <p:nvSpPr>
          <p:cNvPr id="3" name="Content Placeholder 2"/>
          <p:cNvSpPr>
            <a:spLocks noGrp="1"/>
          </p:cNvSpPr>
          <p:nvPr>
            <p:ph idx="1"/>
          </p:nvPr>
        </p:nvSpPr>
        <p:spPr>
          <a:xfrm>
            <a:off x="517236" y="1417638"/>
            <a:ext cx="10972800" cy="4525963"/>
          </a:xfrm>
        </p:spPr>
        <p:txBody>
          <a:bodyPr>
            <a:normAutofit fontScale="85000" lnSpcReduction="20000"/>
          </a:bodyPr>
          <a:lstStyle/>
          <a:p>
            <a:pPr marL="0" indent="0">
              <a:buNone/>
            </a:pPr>
            <a:r>
              <a:rPr lang="nb-NO" dirty="0"/>
              <a:t>       min </a:t>
            </a:r>
            <a:r>
              <a:rPr lang="nb-NO" i="1" dirty="0"/>
              <a:t>u</a:t>
            </a:r>
          </a:p>
          <a:p>
            <a:pPr marL="0" indent="0">
              <a:buNone/>
            </a:pPr>
            <a:r>
              <a:rPr lang="nb-NO" dirty="0"/>
              <a:t>       </a:t>
            </a:r>
            <a:r>
              <a:rPr lang="nb-NO" dirty="0" err="1"/>
              <a:t>s.t.</a:t>
            </a:r>
            <a:r>
              <a:rPr lang="nb-NO" dirty="0"/>
              <a:t>   </a:t>
            </a:r>
            <a:r>
              <a:rPr lang="nb-NO" i="1" dirty="0"/>
              <a:t>y ≥ </a:t>
            </a:r>
            <a:r>
              <a:rPr lang="nb-NO" i="1" dirty="0" err="1"/>
              <a:t>y</a:t>
            </a:r>
            <a:r>
              <a:rPr lang="nb-NO" i="1" baseline="30000" dirty="0" err="1"/>
              <a:t>min</a:t>
            </a:r>
            <a:endParaRPr lang="nb-NO" i="1" baseline="30000" dirty="0"/>
          </a:p>
          <a:p>
            <a:pPr marL="0" indent="0">
              <a:buNone/>
            </a:pPr>
            <a:r>
              <a:rPr lang="nb-NO" dirty="0"/>
              <a:t> 	  </a:t>
            </a:r>
            <a:r>
              <a:rPr lang="nb-NO" i="1" dirty="0"/>
              <a:t>u ≥ </a:t>
            </a:r>
            <a:r>
              <a:rPr lang="nb-NO" i="1" dirty="0" err="1"/>
              <a:t>u</a:t>
            </a:r>
            <a:r>
              <a:rPr lang="nb-NO" i="1" baseline="30000" dirty="0" err="1"/>
              <a:t>min</a:t>
            </a:r>
            <a:r>
              <a:rPr lang="nb-NO" i="1" baseline="-25000" dirty="0"/>
              <a:t> </a:t>
            </a:r>
          </a:p>
          <a:p>
            <a:endParaRPr lang="nb-NO" dirty="0"/>
          </a:p>
          <a:p>
            <a:pPr marL="0" indent="0">
              <a:buNone/>
            </a:pPr>
            <a:r>
              <a:rPr lang="nb-NO" b="1" dirty="0" err="1">
                <a:solidFill>
                  <a:srgbClr val="FF0000"/>
                </a:solidFill>
              </a:rPr>
              <a:t>Example</a:t>
            </a:r>
            <a:r>
              <a:rPr lang="nb-NO" b="1" dirty="0">
                <a:solidFill>
                  <a:srgbClr val="FF0000"/>
                </a:solidFill>
              </a:rPr>
              <a:t>: </a:t>
            </a:r>
            <a:r>
              <a:rPr lang="nb-NO" b="1" dirty="0" err="1">
                <a:solidFill>
                  <a:srgbClr val="FF0000"/>
                </a:solidFill>
              </a:rPr>
              <a:t>Minimize</a:t>
            </a:r>
            <a:r>
              <a:rPr lang="nb-NO" b="1" dirty="0">
                <a:solidFill>
                  <a:srgbClr val="FF0000"/>
                </a:solidFill>
              </a:rPr>
              <a:t> </a:t>
            </a:r>
            <a:r>
              <a:rPr lang="nb-NO" b="1" dirty="0" err="1">
                <a:solidFill>
                  <a:srgbClr val="FF0000"/>
                </a:solidFill>
              </a:rPr>
              <a:t>heating</a:t>
            </a:r>
            <a:r>
              <a:rPr lang="nb-NO" b="1" dirty="0">
                <a:solidFill>
                  <a:srgbClr val="FF0000"/>
                </a:solidFill>
              </a:rPr>
              <a:t> </a:t>
            </a:r>
            <a:r>
              <a:rPr lang="nb-NO" b="1" dirty="0" err="1">
                <a:solidFill>
                  <a:srgbClr val="FF0000"/>
                </a:solidFill>
              </a:rPr>
              <a:t>cost</a:t>
            </a:r>
            <a:r>
              <a:rPr lang="nb-NO" b="1" dirty="0">
                <a:solidFill>
                  <a:srgbClr val="FF0000"/>
                </a:solidFill>
              </a:rPr>
              <a:t> </a:t>
            </a:r>
            <a:r>
              <a:rPr lang="nb-NO" dirty="0">
                <a:solidFill>
                  <a:srgbClr val="FF0000"/>
                </a:solidFill>
              </a:rPr>
              <a:t>(</a:t>
            </a:r>
            <a:r>
              <a:rPr lang="nb-NO" i="1" dirty="0">
                <a:solidFill>
                  <a:srgbClr val="FF0000"/>
                </a:solidFill>
              </a:rPr>
              <a:t>u</a:t>
            </a:r>
            <a:r>
              <a:rPr lang="nb-NO" dirty="0">
                <a:solidFill>
                  <a:srgbClr val="FF0000"/>
                </a:solidFill>
              </a:rPr>
              <a:t>=</a:t>
            </a:r>
            <a:r>
              <a:rPr lang="nb-NO" dirty="0" err="1">
                <a:solidFill>
                  <a:srgbClr val="FF0000"/>
                </a:solidFill>
              </a:rPr>
              <a:t>heating</a:t>
            </a:r>
            <a:r>
              <a:rPr lang="nb-NO" dirty="0">
                <a:solidFill>
                  <a:srgbClr val="FF0000"/>
                </a:solidFill>
              </a:rPr>
              <a:t>, </a:t>
            </a:r>
            <a:r>
              <a:rPr lang="nb-NO" i="1" dirty="0">
                <a:solidFill>
                  <a:srgbClr val="FF0000"/>
                </a:solidFill>
              </a:rPr>
              <a:t>y</a:t>
            </a:r>
            <a:r>
              <a:rPr lang="nb-NO" dirty="0">
                <a:solidFill>
                  <a:srgbClr val="FF0000"/>
                </a:solidFill>
              </a:rPr>
              <a:t>=</a:t>
            </a:r>
            <a:r>
              <a:rPr lang="nb-NO" dirty="0" err="1">
                <a:solidFill>
                  <a:srgbClr val="FF0000"/>
                </a:solidFill>
              </a:rPr>
              <a:t>temperature</a:t>
            </a:r>
            <a:r>
              <a:rPr lang="nb-NO" dirty="0">
                <a:solidFill>
                  <a:srgbClr val="FF0000"/>
                </a:solidFill>
              </a:rPr>
              <a:t>, </a:t>
            </a:r>
            <a:r>
              <a:rPr lang="nb-NO" i="1" dirty="0" err="1">
                <a:solidFill>
                  <a:srgbClr val="FF0000"/>
                </a:solidFill>
              </a:rPr>
              <a:t>y</a:t>
            </a:r>
            <a:r>
              <a:rPr lang="nb-NO" i="1" baseline="30000" dirty="0" err="1">
                <a:solidFill>
                  <a:srgbClr val="FF0000"/>
                </a:solidFill>
              </a:rPr>
              <a:t>min</a:t>
            </a:r>
            <a:r>
              <a:rPr lang="nb-NO" dirty="0">
                <a:solidFill>
                  <a:srgbClr val="FF0000"/>
                </a:solidFill>
              </a:rPr>
              <a:t>=20 </a:t>
            </a:r>
            <a:r>
              <a:rPr lang="es-MX" dirty="0">
                <a:solidFill>
                  <a:srgbClr val="FF0000"/>
                </a:solidFill>
              </a:rPr>
              <a:t>°</a:t>
            </a:r>
            <a:r>
              <a:rPr lang="nb-NO" dirty="0">
                <a:solidFill>
                  <a:srgbClr val="FF0000"/>
                </a:solidFill>
              </a:rPr>
              <a:t>C)</a:t>
            </a:r>
          </a:p>
          <a:p>
            <a:r>
              <a:rPr lang="nb-NO" b="1" dirty="0"/>
              <a:t>Optimal </a:t>
            </a:r>
            <a:r>
              <a:rPr lang="nb-NO" b="1" dirty="0" err="1"/>
              <a:t>solution</a:t>
            </a:r>
            <a:r>
              <a:rPr lang="nb-NO" b="1" dirty="0"/>
              <a:t> has </a:t>
            </a:r>
            <a:r>
              <a:rPr lang="nb-NO" b="1" dirty="0" err="1"/>
              <a:t>two</a:t>
            </a:r>
            <a:r>
              <a:rPr lang="nb-NO" b="1" dirty="0"/>
              <a:t> </a:t>
            </a:r>
            <a:r>
              <a:rPr lang="nb-NO" b="1" dirty="0" err="1"/>
              <a:t>active</a:t>
            </a:r>
            <a:r>
              <a:rPr lang="nb-NO" b="1" dirty="0"/>
              <a:t> </a:t>
            </a:r>
            <a:r>
              <a:rPr lang="nb-NO" b="1" dirty="0" err="1"/>
              <a:t>constraint</a:t>
            </a:r>
            <a:r>
              <a:rPr lang="nb-NO" b="1" dirty="0"/>
              <a:t> regions: </a:t>
            </a:r>
          </a:p>
          <a:p>
            <a:pPr marL="914400" lvl="1" indent="-457200">
              <a:buFont typeface="+mj-lt"/>
              <a:buAutoNum type="arabicPeriod"/>
            </a:pPr>
            <a:r>
              <a:rPr lang="nb-NO" b="1" i="1" dirty="0"/>
              <a:t>y = </a:t>
            </a:r>
            <a:r>
              <a:rPr lang="nb-NO" b="1" i="1" dirty="0" err="1"/>
              <a:t>y</a:t>
            </a:r>
            <a:r>
              <a:rPr lang="nb-NO" b="1" i="1" baseline="30000" dirty="0" err="1"/>
              <a:t>min</a:t>
            </a:r>
            <a:r>
              <a:rPr lang="nb-NO" b="1" i="1" dirty="0"/>
              <a:t>  </a:t>
            </a:r>
            <a:r>
              <a:rPr lang="nb-NO" b="1" dirty="0">
                <a:sym typeface="Wingdings" panose="05000000000000000000" pitchFamily="2" charset="2"/>
              </a:rPr>
              <a:t> </a:t>
            </a:r>
            <a:r>
              <a:rPr lang="nb-NO" b="1" dirty="0"/>
              <a:t>minimum </a:t>
            </a:r>
            <a:r>
              <a:rPr lang="nb-NO" b="1" dirty="0" err="1"/>
              <a:t>temperature</a:t>
            </a:r>
            <a:endParaRPr lang="nb-NO" b="1" dirty="0"/>
          </a:p>
          <a:p>
            <a:pPr marL="914400" lvl="1" indent="-457200">
              <a:buFont typeface="+mj-lt"/>
              <a:buAutoNum type="arabicPeriod"/>
            </a:pPr>
            <a:r>
              <a:rPr lang="nb-NO" b="1" i="1" dirty="0"/>
              <a:t>u = </a:t>
            </a:r>
            <a:r>
              <a:rPr lang="nb-NO" b="1" i="1" dirty="0" err="1"/>
              <a:t>u</a:t>
            </a:r>
            <a:r>
              <a:rPr lang="nb-NO" b="1" i="1" baseline="30000" dirty="0" err="1"/>
              <a:t>min</a:t>
            </a:r>
            <a:r>
              <a:rPr lang="nb-NO" b="1" i="1" dirty="0"/>
              <a:t>  </a:t>
            </a:r>
            <a:r>
              <a:rPr lang="nb-NO" b="1" dirty="0">
                <a:sym typeface="Wingdings" panose="05000000000000000000" pitchFamily="2" charset="2"/>
              </a:rPr>
              <a:t> </a:t>
            </a:r>
            <a:r>
              <a:rPr lang="nb-NO" b="1" dirty="0" err="1"/>
              <a:t>heating</a:t>
            </a:r>
            <a:r>
              <a:rPr lang="nb-NO" b="1" dirty="0"/>
              <a:t> </a:t>
            </a:r>
            <a:r>
              <a:rPr lang="nb-NO" b="1" dirty="0" err="1"/>
              <a:t>off</a:t>
            </a:r>
            <a:endParaRPr lang="nb-NO" b="1" dirty="0"/>
          </a:p>
          <a:p>
            <a:r>
              <a:rPr lang="nb-NO" dirty="0"/>
              <a:t>Note: Positive </a:t>
            </a:r>
            <a:r>
              <a:rPr lang="nb-NO" dirty="0" err="1"/>
              <a:t>gain</a:t>
            </a:r>
            <a:r>
              <a:rPr lang="nb-NO" dirty="0"/>
              <a:t> from MV (</a:t>
            </a:r>
            <a:r>
              <a:rPr lang="nb-NO" i="1" dirty="0"/>
              <a:t>u</a:t>
            </a:r>
            <a:r>
              <a:rPr lang="nb-NO" dirty="0"/>
              <a:t>) to CV (</a:t>
            </a:r>
            <a:r>
              <a:rPr lang="nb-NO" i="1" dirty="0"/>
              <a:t>y</a:t>
            </a:r>
            <a:r>
              <a:rPr lang="nb-NO" dirty="0"/>
              <a:t>)</a:t>
            </a:r>
          </a:p>
          <a:p>
            <a:r>
              <a:rPr lang="nb-NO" b="1" dirty="0" err="1"/>
              <a:t>Solved</a:t>
            </a:r>
            <a:r>
              <a:rPr lang="nb-NO" b="1" dirty="0"/>
              <a:t> </a:t>
            </a:r>
            <a:r>
              <a:rPr lang="nb-NO" b="1" dirty="0" err="1"/>
              <a:t>with</a:t>
            </a:r>
            <a:r>
              <a:rPr lang="nb-NO" b="1" dirty="0"/>
              <a:t> PI-</a:t>
            </a:r>
            <a:r>
              <a:rPr lang="nb-NO" b="1" dirty="0" err="1"/>
              <a:t>controller</a:t>
            </a:r>
            <a:r>
              <a:rPr lang="nb-NO" b="1" dirty="0"/>
              <a:t> </a:t>
            </a:r>
          </a:p>
          <a:p>
            <a:pPr lvl="1"/>
            <a:r>
              <a:rPr lang="nb-NO" b="1" i="1" dirty="0" err="1">
                <a:solidFill>
                  <a:srgbClr val="00B050"/>
                </a:solidFill>
              </a:rPr>
              <a:t>y</a:t>
            </a:r>
            <a:r>
              <a:rPr lang="nb-NO" b="1" i="1" baseline="30000" dirty="0" err="1">
                <a:solidFill>
                  <a:srgbClr val="00B050"/>
                </a:solidFill>
              </a:rPr>
              <a:t>sp</a:t>
            </a:r>
            <a:r>
              <a:rPr lang="nb-NO" b="1" i="1" dirty="0">
                <a:solidFill>
                  <a:srgbClr val="00B050"/>
                </a:solidFill>
              </a:rPr>
              <a:t> = </a:t>
            </a:r>
            <a:r>
              <a:rPr lang="nb-NO" b="1" i="1" dirty="0" err="1">
                <a:solidFill>
                  <a:srgbClr val="00B050"/>
                </a:solidFill>
              </a:rPr>
              <a:t>y</a:t>
            </a:r>
            <a:r>
              <a:rPr lang="nb-NO" b="1" i="1" baseline="30000" dirty="0" err="1">
                <a:solidFill>
                  <a:srgbClr val="00B050"/>
                </a:solidFill>
              </a:rPr>
              <a:t>min</a:t>
            </a:r>
            <a:endParaRPr lang="nb-NO" b="1" i="1" baseline="30000" dirty="0">
              <a:solidFill>
                <a:srgbClr val="00B050"/>
              </a:solidFill>
            </a:endParaRPr>
          </a:p>
          <a:p>
            <a:pPr lvl="1"/>
            <a:r>
              <a:rPr lang="nb-NO" dirty="0"/>
              <a:t>Anti-</a:t>
            </a:r>
            <a:r>
              <a:rPr lang="nb-NO" dirty="0" err="1"/>
              <a:t>windup</a:t>
            </a:r>
            <a:r>
              <a:rPr lang="nb-NO" dirty="0"/>
              <a:t>:  I-action is </a:t>
            </a:r>
            <a:r>
              <a:rPr lang="nb-NO" dirty="0" err="1"/>
              <a:t>off</a:t>
            </a:r>
            <a:r>
              <a:rPr lang="nb-NO" dirty="0"/>
              <a:t> </a:t>
            </a:r>
            <a:r>
              <a:rPr lang="nb-NO" dirty="0" err="1"/>
              <a:t>when</a:t>
            </a:r>
            <a:r>
              <a:rPr lang="nb-NO" dirty="0"/>
              <a:t> </a:t>
            </a:r>
            <a:r>
              <a:rPr lang="nb-NO" i="1" dirty="0"/>
              <a:t>u=</a:t>
            </a:r>
            <a:r>
              <a:rPr lang="nb-NO" i="1" dirty="0" err="1"/>
              <a:t>u</a:t>
            </a:r>
            <a:r>
              <a:rPr lang="nb-NO" i="1" baseline="30000" dirty="0" err="1"/>
              <a:t>min</a:t>
            </a:r>
            <a:endParaRPr lang="nb-NO" i="1" baseline="30000" dirty="0"/>
          </a:p>
        </p:txBody>
      </p:sp>
      <p:sp>
        <p:nvSpPr>
          <p:cNvPr id="8" name="TextBox 4"/>
          <p:cNvSpPr txBox="1"/>
          <p:nvPr/>
        </p:nvSpPr>
        <p:spPr>
          <a:xfrm>
            <a:off x="0" y="5764121"/>
            <a:ext cx="2739917" cy="646331"/>
          </a:xfrm>
          <a:prstGeom prst="rect">
            <a:avLst/>
          </a:prstGeom>
          <a:noFill/>
        </p:spPr>
        <p:txBody>
          <a:bodyPr wrap="none" rtlCol="0">
            <a:spAutoFit/>
          </a:bodyPr>
          <a:lstStyle/>
          <a:p>
            <a:r>
              <a:rPr lang="nb-NO" dirty="0" err="1"/>
              <a:t>s.t.</a:t>
            </a:r>
            <a:r>
              <a:rPr lang="nb-NO" dirty="0"/>
              <a:t> = </a:t>
            </a:r>
            <a:r>
              <a:rPr lang="nb-NO" dirty="0" err="1"/>
              <a:t>subject</a:t>
            </a:r>
            <a:r>
              <a:rPr lang="nb-NO" dirty="0"/>
              <a:t> to</a:t>
            </a:r>
          </a:p>
          <a:p>
            <a:r>
              <a:rPr lang="nb-NO" dirty="0"/>
              <a:t>y = CV = </a:t>
            </a:r>
            <a:r>
              <a:rPr lang="nb-NO" dirty="0" err="1"/>
              <a:t>controlled</a:t>
            </a:r>
            <a:r>
              <a:rPr lang="nb-NO" dirty="0"/>
              <a:t> variable</a:t>
            </a:r>
          </a:p>
        </p:txBody>
      </p:sp>
      <p:grpSp>
        <p:nvGrpSpPr>
          <p:cNvPr id="14" name="Gruppe 13"/>
          <p:cNvGrpSpPr/>
          <p:nvPr/>
        </p:nvGrpSpPr>
        <p:grpSpPr>
          <a:xfrm>
            <a:off x="8428978" y="2829855"/>
            <a:ext cx="3356622" cy="3491517"/>
            <a:chOff x="8348610" y="2542625"/>
            <a:chExt cx="3703300" cy="3850789"/>
          </a:xfrm>
        </p:grpSpPr>
        <p:pic>
          <p:nvPicPr>
            <p:cNvPr id="11" name="Bilde 10"/>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17761" t="88487" r="63582"/>
            <a:stretch/>
          </p:blipFill>
          <p:spPr>
            <a:xfrm>
              <a:off x="8348610" y="2542625"/>
              <a:ext cx="3703300" cy="3850789"/>
            </a:xfrm>
            <a:prstGeom prst="rect">
              <a:avLst/>
            </a:prstGeom>
          </p:spPr>
        </p:pic>
        <p:pic>
          <p:nvPicPr>
            <p:cNvPr id="5" name="Bilde 4"/>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2144" t="84577"/>
            <a:stretch/>
          </p:blipFill>
          <p:spPr>
            <a:xfrm>
              <a:off x="9218290" y="3953439"/>
              <a:ext cx="1293301" cy="1057700"/>
            </a:xfrm>
            <a:prstGeom prst="rect">
              <a:avLst/>
            </a:prstGeom>
          </p:spPr>
        </p:pic>
        <p:pic>
          <p:nvPicPr>
            <p:cNvPr id="9" name="Bilde 8"/>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24818" t="85231" r="44277"/>
            <a:stretch/>
          </p:blipFill>
          <p:spPr>
            <a:xfrm>
              <a:off x="9475241" y="4466829"/>
              <a:ext cx="2102823" cy="1484355"/>
            </a:xfrm>
            <a:prstGeom prst="rect">
              <a:avLst/>
            </a:prstGeom>
          </p:spPr>
        </p:pic>
        <p:pic>
          <p:nvPicPr>
            <p:cNvPr id="10" name="Bilde 9"/>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1475" t="75821" r="29424" b="14295"/>
            <a:stretch/>
          </p:blipFill>
          <p:spPr>
            <a:xfrm>
              <a:off x="9761079" y="3548418"/>
              <a:ext cx="1614643" cy="810043"/>
            </a:xfrm>
            <a:prstGeom prst="rect">
              <a:avLst/>
            </a:prstGeom>
          </p:spPr>
        </p:pic>
        <p:sp>
          <p:nvSpPr>
            <p:cNvPr id="12" name="Rektangel 11"/>
            <p:cNvSpPr/>
            <p:nvPr/>
          </p:nvSpPr>
          <p:spPr>
            <a:xfrm>
              <a:off x="10131990" y="4485201"/>
              <a:ext cx="355969" cy="4036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531929"/>
            <a:ext cx="4284662"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kstSylinder 14"/>
          <p:cNvSpPr txBox="1"/>
          <p:nvPr/>
        </p:nvSpPr>
        <p:spPr>
          <a:xfrm>
            <a:off x="7020678" y="1360189"/>
            <a:ext cx="1010213" cy="369332"/>
          </a:xfrm>
          <a:prstGeom prst="rect">
            <a:avLst/>
          </a:prstGeom>
          <a:solidFill>
            <a:schemeClr val="bg1"/>
          </a:solidFill>
        </p:spPr>
        <p:txBody>
          <a:bodyPr wrap="none" rtlCol="0">
            <a:spAutoFit/>
          </a:bodyPr>
          <a:lstStyle/>
          <a:p>
            <a:r>
              <a:rPr lang="nb-NO" b="1" i="1" dirty="0" err="1">
                <a:solidFill>
                  <a:srgbClr val="00B050"/>
                </a:solidFill>
              </a:rPr>
              <a:t>y</a:t>
            </a:r>
            <a:r>
              <a:rPr lang="nb-NO" b="1" i="1" baseline="30000" dirty="0" err="1">
                <a:solidFill>
                  <a:srgbClr val="00B050"/>
                </a:solidFill>
              </a:rPr>
              <a:t>sp</a:t>
            </a:r>
            <a:r>
              <a:rPr lang="nb-NO" b="1" i="1" dirty="0">
                <a:solidFill>
                  <a:srgbClr val="00B050"/>
                </a:solidFill>
              </a:rPr>
              <a:t> = </a:t>
            </a:r>
            <a:r>
              <a:rPr lang="nb-NO" b="1" i="1" dirty="0" err="1">
                <a:solidFill>
                  <a:srgbClr val="00B050"/>
                </a:solidFill>
              </a:rPr>
              <a:t>y</a:t>
            </a:r>
            <a:r>
              <a:rPr lang="nb-NO" b="1" i="1" baseline="30000" dirty="0" err="1">
                <a:solidFill>
                  <a:srgbClr val="00B050"/>
                </a:solidFill>
              </a:rPr>
              <a:t>min</a:t>
            </a:r>
            <a:endParaRPr lang="nb-NO" b="1" i="1" baseline="30000" dirty="0">
              <a:solidFill>
                <a:srgbClr val="00B050"/>
              </a:solidFill>
            </a:endParaRPr>
          </a:p>
        </p:txBody>
      </p:sp>
      <p:sp>
        <p:nvSpPr>
          <p:cNvPr id="16" name="TextBox 15"/>
          <p:cNvSpPr txBox="1"/>
          <p:nvPr/>
        </p:nvSpPr>
        <p:spPr>
          <a:xfrm>
            <a:off x="8783782" y="1289650"/>
            <a:ext cx="360996" cy="369332"/>
          </a:xfrm>
          <a:prstGeom prst="rect">
            <a:avLst/>
          </a:prstGeom>
          <a:noFill/>
        </p:spPr>
        <p:txBody>
          <a:bodyPr wrap="none" rtlCol="0">
            <a:spAutoFit/>
          </a:bodyPr>
          <a:lstStyle/>
          <a:p>
            <a:r>
              <a:rPr lang="nb-NO" dirty="0"/>
              <a:t>PI</a:t>
            </a:r>
          </a:p>
        </p:txBody>
      </p:sp>
      <p:sp>
        <p:nvSpPr>
          <p:cNvPr id="18" name="TextBox 17">
            <a:extLst>
              <a:ext uri="{FF2B5EF4-FFF2-40B4-BE49-F238E27FC236}">
                <a16:creationId xmlns:a16="http://schemas.microsoft.com/office/drawing/2014/main" id="{595C9591-7805-4ADD-B475-BE6C107C0188}"/>
              </a:ext>
            </a:extLst>
          </p:cNvPr>
          <p:cNvSpPr txBox="1"/>
          <p:nvPr/>
        </p:nvSpPr>
        <p:spPr>
          <a:xfrm>
            <a:off x="0" y="51004"/>
            <a:ext cx="1951560" cy="400110"/>
          </a:xfrm>
          <a:prstGeom prst="rect">
            <a:avLst/>
          </a:prstGeom>
          <a:noFill/>
        </p:spPr>
        <p:txBody>
          <a:bodyPr wrap="none" rtlCol="0">
            <a:spAutoFit/>
          </a:bodyPr>
          <a:lstStyle/>
          <a:p>
            <a:r>
              <a:rPr lang="nb-NO" sz="2000" dirty="0">
                <a:highlight>
                  <a:srgbClr val="FFFF00"/>
                </a:highlight>
              </a:rPr>
              <a:t>CV-MV </a:t>
            </a:r>
            <a:r>
              <a:rPr lang="nb-NO" sz="2000" dirty="0" err="1">
                <a:highlight>
                  <a:srgbClr val="FFFF00"/>
                </a:highlight>
              </a:rPr>
              <a:t>switching</a:t>
            </a:r>
            <a:endParaRPr lang="nb-NO" sz="2000" dirty="0">
              <a:highlight>
                <a:srgbClr val="FFFF00"/>
              </a:highlight>
            </a:endParaRPr>
          </a:p>
        </p:txBody>
      </p:sp>
    </p:spTree>
    <p:extLst>
      <p:ext uri="{BB962C8B-B14F-4D97-AF65-F5344CB8AC3E}">
        <p14:creationId xmlns:p14="http://schemas.microsoft.com/office/powerpoint/2010/main" val="337537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881B8-9864-4099-9E08-504195C17E47}"/>
              </a:ext>
            </a:extLst>
          </p:cNvPr>
          <p:cNvSpPr>
            <a:spLocks noGrp="1"/>
          </p:cNvSpPr>
          <p:nvPr>
            <p:ph type="title"/>
          </p:nvPr>
        </p:nvSpPr>
        <p:spPr/>
        <p:txBody>
          <a:bodyPr/>
          <a:lstStyle/>
          <a:p>
            <a:r>
              <a:rPr lang="nb-NO" dirty="0" err="1"/>
              <a:t>Optimization</a:t>
            </a:r>
            <a:r>
              <a:rPr lang="nb-NO" dirty="0"/>
              <a:t> </a:t>
            </a:r>
            <a:r>
              <a:rPr lang="nb-NO" dirty="0" err="1"/>
              <a:t>with</a:t>
            </a:r>
            <a:r>
              <a:rPr lang="nb-NO" dirty="0"/>
              <a:t> PI-controller</a:t>
            </a:r>
          </a:p>
        </p:txBody>
      </p:sp>
      <p:sp>
        <p:nvSpPr>
          <p:cNvPr id="3" name="Content Placeholder 2">
            <a:extLst>
              <a:ext uri="{FF2B5EF4-FFF2-40B4-BE49-F238E27FC236}">
                <a16:creationId xmlns:a16="http://schemas.microsoft.com/office/drawing/2014/main" id="{22D7B19B-2B2E-4812-BCCB-8BB0CE03F0ED}"/>
              </a:ext>
            </a:extLst>
          </p:cNvPr>
          <p:cNvSpPr>
            <a:spLocks noGrp="1"/>
          </p:cNvSpPr>
          <p:nvPr>
            <p:ph idx="1"/>
          </p:nvPr>
        </p:nvSpPr>
        <p:spPr>
          <a:xfrm>
            <a:off x="367645" y="1600201"/>
            <a:ext cx="12009749" cy="4525963"/>
          </a:xfrm>
        </p:spPr>
        <p:txBody>
          <a:bodyPr/>
          <a:lstStyle/>
          <a:p>
            <a:pPr marL="0" indent="0">
              <a:buNone/>
            </a:pPr>
            <a:r>
              <a:rPr lang="nb-NO" sz="3200" dirty="0"/>
              <a:t>The </a:t>
            </a:r>
            <a:r>
              <a:rPr lang="nb-NO" sz="3200" dirty="0" err="1"/>
              <a:t>two</a:t>
            </a:r>
            <a:r>
              <a:rPr lang="nb-NO" sz="3200" dirty="0"/>
              <a:t> </a:t>
            </a:r>
            <a:r>
              <a:rPr lang="nb-NO" sz="3200" dirty="0" err="1"/>
              <a:t>examples</a:t>
            </a:r>
            <a:r>
              <a:rPr lang="nb-NO" sz="3200" dirty="0"/>
              <a:t>:</a:t>
            </a:r>
          </a:p>
          <a:p>
            <a:r>
              <a:rPr lang="nb-NO" sz="2800" dirty="0"/>
              <a:t>Optimal </a:t>
            </a:r>
            <a:r>
              <a:rPr lang="nb-NO" sz="2800" dirty="0" err="1"/>
              <a:t>operation</a:t>
            </a:r>
            <a:r>
              <a:rPr lang="nb-NO" sz="2800" dirty="0"/>
              <a:t>: Switch </a:t>
            </a:r>
            <a:r>
              <a:rPr lang="nb-NO" sz="2800" dirty="0" err="1"/>
              <a:t>between</a:t>
            </a:r>
            <a:r>
              <a:rPr lang="nb-NO" sz="2800" dirty="0"/>
              <a:t> CV </a:t>
            </a:r>
            <a:r>
              <a:rPr lang="nb-NO" sz="2800" dirty="0" err="1"/>
              <a:t>constraint</a:t>
            </a:r>
            <a:r>
              <a:rPr lang="nb-NO" sz="2800" dirty="0"/>
              <a:t> and MV </a:t>
            </a:r>
            <a:r>
              <a:rPr lang="nb-NO" sz="2800" dirty="0" err="1"/>
              <a:t>saturation</a:t>
            </a:r>
            <a:endParaRPr lang="nb-NO" sz="2800" dirty="0"/>
          </a:p>
          <a:p>
            <a:r>
              <a:rPr lang="nb-NO" sz="2800" dirty="0"/>
              <a:t>A simple PI-controller </a:t>
            </a:r>
            <a:r>
              <a:rPr lang="nb-NO" sz="2800" dirty="0" err="1"/>
              <a:t>was</a:t>
            </a:r>
            <a:r>
              <a:rPr lang="nb-NO" sz="2800" dirty="0"/>
              <a:t> </a:t>
            </a:r>
            <a:r>
              <a:rPr lang="nb-NO" sz="2800" dirty="0" err="1"/>
              <a:t>possible</a:t>
            </a:r>
            <a:r>
              <a:rPr lang="nb-NO" sz="2800" dirty="0"/>
              <a:t> </a:t>
            </a:r>
            <a:r>
              <a:rPr lang="nb-NO" sz="2800" dirty="0" err="1"/>
              <a:t>because</a:t>
            </a:r>
            <a:r>
              <a:rPr lang="nb-NO" sz="2800" dirty="0"/>
              <a:t> </a:t>
            </a:r>
            <a:r>
              <a:rPr lang="nb-NO" sz="2800" dirty="0" err="1"/>
              <a:t>we</a:t>
            </a:r>
            <a:r>
              <a:rPr lang="nb-NO" sz="2800" dirty="0"/>
              <a:t> </a:t>
            </a:r>
            <a:r>
              <a:rPr lang="nb-NO" sz="2800" dirty="0" err="1"/>
              <a:t>followed</a:t>
            </a:r>
            <a:r>
              <a:rPr lang="nb-NO" sz="2800" dirty="0"/>
              <a:t> </a:t>
            </a:r>
            <a:r>
              <a:rPr lang="nb-NO" sz="2800" dirty="0" err="1"/>
              <a:t>the</a:t>
            </a:r>
            <a:r>
              <a:rPr lang="nb-NO" sz="2800" dirty="0"/>
              <a:t> </a:t>
            </a:r>
            <a:r>
              <a:rPr lang="nb-NO" sz="2800" dirty="0" err="1"/>
              <a:t>pairing</a:t>
            </a:r>
            <a:r>
              <a:rPr lang="nb-NO" sz="2800" dirty="0"/>
              <a:t> </a:t>
            </a:r>
            <a:r>
              <a:rPr lang="nb-NO" sz="2800" dirty="0" err="1"/>
              <a:t>rule</a:t>
            </a:r>
            <a:r>
              <a:rPr lang="nb-NO" sz="2800" dirty="0"/>
              <a:t>:</a:t>
            </a:r>
          </a:p>
          <a:p>
            <a:pPr marL="457200" lvl="1" indent="0">
              <a:buNone/>
            </a:pPr>
            <a:r>
              <a:rPr lang="nb-NO" sz="3200" b="1" dirty="0"/>
              <a:t>«Pair MV </a:t>
            </a:r>
            <a:r>
              <a:rPr lang="nb-NO" sz="3200" b="1" dirty="0" err="1"/>
              <a:t>that</a:t>
            </a:r>
            <a:r>
              <a:rPr lang="nb-NO" sz="3200" b="1" dirty="0"/>
              <a:t> </a:t>
            </a:r>
            <a:r>
              <a:rPr lang="nb-NO" sz="3200" b="1" dirty="0" err="1"/>
              <a:t>saturates</a:t>
            </a:r>
            <a:r>
              <a:rPr lang="nb-NO" sz="3200" b="1" dirty="0"/>
              <a:t> </a:t>
            </a:r>
            <a:r>
              <a:rPr lang="nb-NO" sz="3200" b="1" dirty="0" err="1"/>
              <a:t>with</a:t>
            </a:r>
            <a:r>
              <a:rPr lang="nb-NO" sz="3200" b="1" dirty="0"/>
              <a:t> CV </a:t>
            </a:r>
            <a:r>
              <a:rPr lang="nb-NO" sz="3200" b="1" dirty="0" err="1"/>
              <a:t>that</a:t>
            </a:r>
            <a:r>
              <a:rPr lang="nb-NO" sz="3200" b="1" dirty="0"/>
              <a:t> </a:t>
            </a:r>
            <a:r>
              <a:rPr lang="nb-NO" sz="3200" b="1" dirty="0" err="1"/>
              <a:t>can</a:t>
            </a:r>
            <a:r>
              <a:rPr lang="nb-NO" sz="3200" b="1" dirty="0"/>
              <a:t> be given up»</a:t>
            </a:r>
            <a:endParaRPr lang="nb-NO" sz="4000" b="1" dirty="0"/>
          </a:p>
          <a:p>
            <a:endParaRPr lang="nb-NO" dirty="0"/>
          </a:p>
        </p:txBody>
      </p:sp>
      <p:pic>
        <p:nvPicPr>
          <p:cNvPr id="4" name="Picture 3">
            <a:extLst>
              <a:ext uri="{FF2B5EF4-FFF2-40B4-BE49-F238E27FC236}">
                <a16:creationId xmlns:a16="http://schemas.microsoft.com/office/drawing/2014/main" id="{42B7021F-FD74-1240-85E7-CD6432A3D105}"/>
              </a:ext>
            </a:extLst>
          </p:cNvPr>
          <p:cNvPicPr>
            <a:picLocks noChangeAspect="1"/>
          </p:cNvPicPr>
          <p:nvPr/>
        </p:nvPicPr>
        <p:blipFill>
          <a:blip r:embed="rId2"/>
          <a:stretch>
            <a:fillRect/>
          </a:stretch>
        </p:blipFill>
        <p:spPr>
          <a:xfrm>
            <a:off x="10661324" y="274639"/>
            <a:ext cx="1256920" cy="229780"/>
          </a:xfrm>
          <a:prstGeom prst="rect">
            <a:avLst/>
          </a:prstGeom>
        </p:spPr>
      </p:pic>
      <p:sp>
        <p:nvSpPr>
          <p:cNvPr id="5" name="TextBox 4">
            <a:extLst>
              <a:ext uri="{FF2B5EF4-FFF2-40B4-BE49-F238E27FC236}">
                <a16:creationId xmlns:a16="http://schemas.microsoft.com/office/drawing/2014/main" id="{F92A20C0-EA9E-4CEE-AEB6-126DF81C8154}"/>
              </a:ext>
            </a:extLst>
          </p:cNvPr>
          <p:cNvSpPr txBox="1"/>
          <p:nvPr/>
        </p:nvSpPr>
        <p:spPr>
          <a:xfrm>
            <a:off x="0" y="51004"/>
            <a:ext cx="1951560" cy="400110"/>
          </a:xfrm>
          <a:prstGeom prst="rect">
            <a:avLst/>
          </a:prstGeom>
          <a:noFill/>
        </p:spPr>
        <p:txBody>
          <a:bodyPr wrap="none" rtlCol="0">
            <a:spAutoFit/>
          </a:bodyPr>
          <a:lstStyle/>
          <a:p>
            <a:r>
              <a:rPr lang="nb-NO" sz="2000" dirty="0">
                <a:highlight>
                  <a:srgbClr val="FFFF00"/>
                </a:highlight>
              </a:rPr>
              <a:t>CV-MV </a:t>
            </a:r>
            <a:r>
              <a:rPr lang="nb-NO" sz="2000" dirty="0" err="1">
                <a:highlight>
                  <a:srgbClr val="FFFF00"/>
                </a:highlight>
              </a:rPr>
              <a:t>switching</a:t>
            </a:r>
            <a:endParaRPr lang="nb-NO" sz="2000" dirty="0">
              <a:highlight>
                <a:srgbClr val="FFFF00"/>
              </a:highlight>
            </a:endParaRPr>
          </a:p>
        </p:txBody>
      </p:sp>
    </p:spTree>
    <p:extLst>
      <p:ext uri="{BB962C8B-B14F-4D97-AF65-F5344CB8AC3E}">
        <p14:creationId xmlns:p14="http://schemas.microsoft.com/office/powerpoint/2010/main" val="290886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p:cNvGrpSpPr/>
          <p:nvPr/>
        </p:nvGrpSpPr>
        <p:grpSpPr>
          <a:xfrm>
            <a:off x="1136855" y="1182965"/>
            <a:ext cx="2635250" cy="2335213"/>
            <a:chOff x="5573958" y="1777389"/>
            <a:chExt cx="2635250" cy="2335213"/>
          </a:xfrm>
        </p:grpSpPr>
        <p:grpSp>
          <p:nvGrpSpPr>
            <p:cNvPr id="18" name="Group 4"/>
            <p:cNvGrpSpPr>
              <a:grpSpLocks noChangeAspect="1"/>
            </p:cNvGrpSpPr>
            <p:nvPr/>
          </p:nvGrpSpPr>
          <p:grpSpPr bwMode="auto">
            <a:xfrm>
              <a:off x="5573958" y="1777389"/>
              <a:ext cx="2635250" cy="2335213"/>
              <a:chOff x="3528" y="1642"/>
              <a:chExt cx="1660" cy="1471"/>
            </a:xfrm>
          </p:grpSpPr>
          <p:sp>
            <p:nvSpPr>
              <p:cNvPr id="20" name="AutoShape 3"/>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5"/>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6"/>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Lst>
                <a:ahLst/>
                <a:cxnLst>
                  <a:cxn ang="0">
                    <a:pos x="T0" y="T1"/>
                  </a:cxn>
                  <a:cxn ang="0">
                    <a:pos x="T2" y="T3"/>
                  </a:cxn>
                  <a:cxn ang="0">
                    <a:pos x="T4" y="T5"/>
                  </a:cxn>
                  <a:cxn ang="0">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7"/>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4" name="Rectangle 8"/>
              <p:cNvSpPr>
                <a:spLocks noChangeArrowheads="1"/>
              </p:cNvSpPr>
              <p:nvPr/>
            </p:nvSpPr>
            <p:spPr bwMode="auto">
              <a:xfrm>
                <a:off x="3652" y="1943"/>
                <a:ext cx="1362" cy="952"/>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9"/>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6" name="Rectangle 10"/>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7" name="Rectangle 11"/>
              <p:cNvSpPr>
                <a:spLocks noChangeArrowheads="1"/>
              </p:cNvSpPr>
              <p:nvPr/>
            </p:nvSpPr>
            <p:spPr bwMode="auto">
              <a:xfrm>
                <a:off x="3652" y="2889"/>
                <a:ext cx="1362" cy="193"/>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8" name="Picture 12"/>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Bilde 31"/>
          <p:cNvPicPr>
            <a:picLocks noChangeAspect="1"/>
          </p:cNvPicPr>
          <p:nvPr/>
        </p:nvPicPr>
        <p:blipFill>
          <a:blip r:embed="rId5"/>
          <a:stretch>
            <a:fillRect/>
          </a:stretch>
        </p:blipFill>
        <p:spPr>
          <a:xfrm>
            <a:off x="6380377" y="3587155"/>
            <a:ext cx="3930573" cy="2521499"/>
          </a:xfrm>
          <a:prstGeom prst="rect">
            <a:avLst/>
          </a:prstGeom>
        </p:spPr>
      </p:pic>
      <p:sp>
        <p:nvSpPr>
          <p:cNvPr id="4" name="TextBox 3">
            <a:extLst>
              <a:ext uri="{FF2B5EF4-FFF2-40B4-BE49-F238E27FC236}">
                <a16:creationId xmlns:a16="http://schemas.microsoft.com/office/drawing/2014/main" id="{9F079540-F957-4933-BDFD-CA9E56A7015D}"/>
              </a:ext>
            </a:extLst>
          </p:cNvPr>
          <p:cNvSpPr txBox="1"/>
          <p:nvPr/>
        </p:nvSpPr>
        <p:spPr>
          <a:xfrm>
            <a:off x="3737181" y="1587301"/>
            <a:ext cx="3277051" cy="1477328"/>
          </a:xfrm>
          <a:prstGeom prst="rect">
            <a:avLst/>
          </a:prstGeom>
          <a:noFill/>
        </p:spPr>
        <p:txBody>
          <a:bodyPr wrap="none" rtlCol="0">
            <a:spAutoFit/>
          </a:bodyPr>
          <a:lstStyle/>
          <a:p>
            <a:r>
              <a:rPr lang="nb-NO" dirty="0"/>
              <a:t>MVs:</a:t>
            </a:r>
          </a:p>
          <a:p>
            <a:pPr marL="342900" indent="-342900">
              <a:buAutoNum type="arabicPeriod"/>
            </a:pPr>
            <a:r>
              <a:rPr lang="nb-NO" dirty="0"/>
              <a:t>AC (</a:t>
            </a:r>
            <a:r>
              <a:rPr lang="nb-NO" dirty="0" err="1"/>
              <a:t>expensive</a:t>
            </a:r>
            <a:r>
              <a:rPr lang="nb-NO" dirty="0"/>
              <a:t> </a:t>
            </a:r>
            <a:r>
              <a:rPr lang="nb-NO" dirty="0" err="1"/>
              <a:t>cooling</a:t>
            </a:r>
            <a:r>
              <a:rPr lang="nb-NO" dirty="0"/>
              <a:t>)</a:t>
            </a:r>
          </a:p>
          <a:p>
            <a:pPr marL="342900" indent="-342900">
              <a:buAutoNum type="arabicPeriod"/>
            </a:pPr>
            <a:r>
              <a:rPr lang="nb-NO" dirty="0"/>
              <a:t>CW (</a:t>
            </a:r>
            <a:r>
              <a:rPr lang="nb-NO" dirty="0" err="1"/>
              <a:t>cooling</a:t>
            </a:r>
            <a:r>
              <a:rPr lang="nb-NO" dirty="0"/>
              <a:t> water; </a:t>
            </a:r>
            <a:r>
              <a:rPr lang="nb-NO" dirty="0" err="1"/>
              <a:t>cheap</a:t>
            </a:r>
            <a:r>
              <a:rPr lang="nb-NO" dirty="0"/>
              <a:t>)</a:t>
            </a:r>
          </a:p>
          <a:p>
            <a:pPr marL="342900" indent="-342900">
              <a:buAutoNum type="arabicPeriod"/>
            </a:pPr>
            <a:r>
              <a:rPr lang="nb-NO" dirty="0"/>
              <a:t>HW (hot water, </a:t>
            </a:r>
            <a:r>
              <a:rPr lang="nb-NO" dirty="0" err="1"/>
              <a:t>quite</a:t>
            </a:r>
            <a:r>
              <a:rPr lang="nb-NO" dirty="0"/>
              <a:t> </a:t>
            </a:r>
            <a:r>
              <a:rPr lang="nb-NO" dirty="0" err="1"/>
              <a:t>cheap</a:t>
            </a:r>
            <a:r>
              <a:rPr lang="nb-NO" dirty="0"/>
              <a:t>)</a:t>
            </a:r>
          </a:p>
          <a:p>
            <a:pPr marL="342900" indent="-342900">
              <a:buAutoNum type="arabicPeriod"/>
            </a:pPr>
            <a:r>
              <a:rPr lang="nb-NO" dirty="0"/>
              <a:t>Electric heat, EH (</a:t>
            </a:r>
            <a:r>
              <a:rPr lang="nb-NO" dirty="0" err="1"/>
              <a:t>expensive</a:t>
            </a:r>
            <a:r>
              <a:rPr lang="nb-NO" dirty="0"/>
              <a:t>)</a:t>
            </a:r>
          </a:p>
        </p:txBody>
      </p:sp>
      <p:pic>
        <p:nvPicPr>
          <p:cNvPr id="35" name="Bilde 5">
            <a:extLst>
              <a:ext uri="{FF2B5EF4-FFF2-40B4-BE49-F238E27FC236}">
                <a16:creationId xmlns:a16="http://schemas.microsoft.com/office/drawing/2014/main" id="{0E294048-E3AE-4FC8-A16C-0C630F634A5A}"/>
              </a:ext>
            </a:extLst>
          </p:cNvPr>
          <p:cNvPicPr>
            <a:picLocks noChangeAspect="1"/>
          </p:cNvPicPr>
          <p:nvPr/>
        </p:nvPicPr>
        <p:blipFill>
          <a:blip r:embed="rId6"/>
          <a:stretch>
            <a:fillRect/>
          </a:stretch>
        </p:blipFill>
        <p:spPr>
          <a:xfrm>
            <a:off x="725899" y="3611281"/>
            <a:ext cx="3885710" cy="2072938"/>
          </a:xfrm>
          <a:prstGeom prst="rect">
            <a:avLst/>
          </a:prstGeom>
        </p:spPr>
      </p:pic>
      <p:sp>
        <p:nvSpPr>
          <p:cNvPr id="36" name="TextBox 35">
            <a:extLst>
              <a:ext uri="{FF2B5EF4-FFF2-40B4-BE49-F238E27FC236}">
                <a16:creationId xmlns:a16="http://schemas.microsoft.com/office/drawing/2014/main" id="{439F37BF-D17A-4D87-B5BE-48F80A6A3193}"/>
              </a:ext>
            </a:extLst>
          </p:cNvPr>
          <p:cNvSpPr txBox="1"/>
          <p:nvPr/>
        </p:nvSpPr>
        <p:spPr>
          <a:xfrm>
            <a:off x="2375311" y="2005290"/>
            <a:ext cx="516488" cy="369332"/>
          </a:xfrm>
          <a:prstGeom prst="rect">
            <a:avLst/>
          </a:prstGeom>
          <a:noFill/>
        </p:spPr>
        <p:txBody>
          <a:bodyPr wrap="none" rtlCol="0">
            <a:spAutoFit/>
          </a:bodyPr>
          <a:lstStyle/>
          <a:p>
            <a:r>
              <a:rPr lang="nb-NO" dirty="0"/>
              <a:t>y=T</a:t>
            </a:r>
          </a:p>
        </p:txBody>
      </p:sp>
      <p:sp>
        <p:nvSpPr>
          <p:cNvPr id="31" name="Tittel 1">
            <a:extLst>
              <a:ext uri="{FF2B5EF4-FFF2-40B4-BE49-F238E27FC236}">
                <a16:creationId xmlns:a16="http://schemas.microsoft.com/office/drawing/2014/main" id="{FCB1338B-C1B5-4E47-ABAF-198289329C3A}"/>
              </a:ext>
            </a:extLst>
          </p:cNvPr>
          <p:cNvSpPr txBox="1">
            <a:spLocks/>
          </p:cNvSpPr>
          <p:nvPr/>
        </p:nvSpPr>
        <p:spPr>
          <a:xfrm>
            <a:off x="484706" y="-86855"/>
            <a:ext cx="11880014"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r>
              <a:rPr lang="en-US" dirty="0"/>
              <a:t>Split-range control (SRC): </a:t>
            </a:r>
            <a:r>
              <a:rPr lang="en-US" sz="3200" dirty="0"/>
              <a:t>One CV (y). Two or more MVs (u1,u2)</a:t>
            </a:r>
            <a:endParaRPr lang="en-US" dirty="0"/>
          </a:p>
        </p:txBody>
      </p:sp>
      <p:sp>
        <p:nvSpPr>
          <p:cNvPr id="6" name="TextBox 5">
            <a:extLst>
              <a:ext uri="{FF2B5EF4-FFF2-40B4-BE49-F238E27FC236}">
                <a16:creationId xmlns:a16="http://schemas.microsoft.com/office/drawing/2014/main" id="{C0CF6987-4C11-4BE3-8CDD-178DC04AE10E}"/>
              </a:ext>
            </a:extLst>
          </p:cNvPr>
          <p:cNvSpPr txBox="1"/>
          <p:nvPr/>
        </p:nvSpPr>
        <p:spPr>
          <a:xfrm>
            <a:off x="499844" y="484645"/>
            <a:ext cx="4591898" cy="738664"/>
          </a:xfrm>
          <a:prstGeom prst="rect">
            <a:avLst/>
          </a:prstGeom>
          <a:noFill/>
        </p:spPr>
        <p:txBody>
          <a:bodyPr wrap="none" rtlCol="0">
            <a:spAutoFit/>
          </a:bodyPr>
          <a:lstStyle/>
          <a:p>
            <a:endParaRPr lang="nb-NO" dirty="0"/>
          </a:p>
          <a:p>
            <a:r>
              <a:rPr lang="nb-NO" sz="2400" dirty="0" err="1"/>
              <a:t>Example</a:t>
            </a:r>
            <a:r>
              <a:rPr lang="nb-NO" sz="2400" dirty="0"/>
              <a:t>: Room </a:t>
            </a:r>
            <a:r>
              <a:rPr lang="nb-NO" sz="2400" dirty="0" err="1"/>
              <a:t>heating</a:t>
            </a:r>
            <a:r>
              <a:rPr lang="nb-NO" sz="2400" dirty="0"/>
              <a:t> </a:t>
            </a:r>
            <a:r>
              <a:rPr lang="nb-NO" sz="2400" dirty="0" err="1"/>
              <a:t>with</a:t>
            </a:r>
            <a:r>
              <a:rPr lang="nb-NO" sz="2400" dirty="0"/>
              <a:t> 4 MVs</a:t>
            </a:r>
          </a:p>
        </p:txBody>
      </p:sp>
      <p:sp>
        <p:nvSpPr>
          <p:cNvPr id="33" name="TextBox 32">
            <a:extLst>
              <a:ext uri="{FF2B5EF4-FFF2-40B4-BE49-F238E27FC236}">
                <a16:creationId xmlns:a16="http://schemas.microsoft.com/office/drawing/2014/main" id="{58E33853-5B7C-4FBB-8BA7-DE325824EDF9}"/>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Tree>
    <p:extLst>
      <p:ext uri="{BB962C8B-B14F-4D97-AF65-F5344CB8AC3E}">
        <p14:creationId xmlns:p14="http://schemas.microsoft.com/office/powerpoint/2010/main" val="15102059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87680" y="0"/>
            <a:ext cx="10972800" cy="1143000"/>
          </a:xfrm>
        </p:spPr>
        <p:txBody>
          <a:bodyPr>
            <a:normAutofit fontScale="90000"/>
          </a:bodyPr>
          <a:lstStyle/>
          <a:p>
            <a:r>
              <a:rPr lang="es-MX" dirty="0" err="1"/>
              <a:t>Simulation</a:t>
            </a:r>
            <a:r>
              <a:rPr lang="es-MX" dirty="0"/>
              <a:t> PI-control: Setpoint </a:t>
            </a:r>
            <a:r>
              <a:rPr lang="es-MX" dirty="0" err="1"/>
              <a:t>changes</a:t>
            </a:r>
            <a:r>
              <a:rPr lang="es-MX" dirty="0"/>
              <a:t> </a:t>
            </a:r>
            <a:r>
              <a:rPr lang="es-MX" dirty="0" err="1"/>
              <a:t>temperature</a:t>
            </a:r>
            <a:endParaRPr lang="nb-NO" dirty="0"/>
          </a:p>
        </p:txBody>
      </p:sp>
      <p:pic>
        <p:nvPicPr>
          <p:cNvPr id="5" name="Bilde 4"/>
          <p:cNvPicPr>
            <a:picLocks noChangeAspect="1"/>
          </p:cNvPicPr>
          <p:nvPr/>
        </p:nvPicPr>
        <p:blipFill>
          <a:blip r:embed="rId2"/>
          <a:stretch>
            <a:fillRect/>
          </a:stretch>
        </p:blipFill>
        <p:spPr>
          <a:xfrm>
            <a:off x="1071084" y="1329715"/>
            <a:ext cx="6325705" cy="4592114"/>
          </a:xfrm>
          <a:prstGeom prst="rect">
            <a:avLst/>
          </a:prstGeom>
        </p:spPr>
      </p:pic>
      <p:sp>
        <p:nvSpPr>
          <p:cNvPr id="4" name="TextBox 3">
            <a:extLst>
              <a:ext uri="{FF2B5EF4-FFF2-40B4-BE49-F238E27FC236}">
                <a16:creationId xmlns:a16="http://schemas.microsoft.com/office/drawing/2014/main" id="{36AD1C03-A6C4-4E55-863A-BC58A092B9B4}"/>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Tree>
    <p:extLst>
      <p:ext uri="{BB962C8B-B14F-4D97-AF65-F5344CB8AC3E}">
        <p14:creationId xmlns:p14="http://schemas.microsoft.com/office/powerpoint/2010/main" val="8014329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p:cNvGrpSpPr/>
          <p:nvPr/>
        </p:nvGrpSpPr>
        <p:grpSpPr>
          <a:xfrm>
            <a:off x="1136855" y="1182965"/>
            <a:ext cx="2635250" cy="2335213"/>
            <a:chOff x="5573958" y="1777389"/>
            <a:chExt cx="2635250" cy="2335213"/>
          </a:xfrm>
        </p:grpSpPr>
        <p:grpSp>
          <p:nvGrpSpPr>
            <p:cNvPr id="18" name="Group 4"/>
            <p:cNvGrpSpPr>
              <a:grpSpLocks noChangeAspect="1"/>
            </p:cNvGrpSpPr>
            <p:nvPr/>
          </p:nvGrpSpPr>
          <p:grpSpPr bwMode="auto">
            <a:xfrm>
              <a:off x="5573958" y="1777389"/>
              <a:ext cx="2635250" cy="2335213"/>
              <a:chOff x="3528" y="1642"/>
              <a:chExt cx="1660" cy="1471"/>
            </a:xfrm>
          </p:grpSpPr>
          <p:sp>
            <p:nvSpPr>
              <p:cNvPr id="20" name="AutoShape 3"/>
              <p:cNvSpPr>
                <a:spLocks noChangeAspect="1" noChangeArrowheads="1" noTextEdit="1"/>
              </p:cNvSpPr>
              <p:nvPr/>
            </p:nvSpPr>
            <p:spPr bwMode="auto">
              <a:xfrm>
                <a:off x="3528" y="1642"/>
                <a:ext cx="166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1" name="Freeform 5"/>
              <p:cNvSpPr>
                <a:spLocks/>
              </p:cNvSpPr>
              <p:nvPr/>
            </p:nvSpPr>
            <p:spPr bwMode="auto">
              <a:xfrm>
                <a:off x="3545" y="1658"/>
                <a:ext cx="1621" cy="300"/>
              </a:xfrm>
              <a:custGeom>
                <a:avLst/>
                <a:gdLst>
                  <a:gd name="T0" fmla="*/ 1617 w 1621"/>
                  <a:gd name="T1" fmla="*/ 300 h 300"/>
                  <a:gd name="T2" fmla="*/ 811 w 1621"/>
                  <a:gd name="T3" fmla="*/ 13 h 300"/>
                  <a:gd name="T4" fmla="*/ 815 w 1621"/>
                  <a:gd name="T5" fmla="*/ 13 h 300"/>
                  <a:gd name="T6" fmla="*/ 14 w 1621"/>
                  <a:gd name="T7" fmla="*/ 298 h 300"/>
                  <a:gd name="T8" fmla="*/ 12 w 1621"/>
                  <a:gd name="T9" fmla="*/ 286 h 300"/>
                  <a:gd name="T10" fmla="*/ 1619 w 1621"/>
                  <a:gd name="T11" fmla="*/ 286 h 300"/>
                  <a:gd name="T12" fmla="*/ 1619 w 1621"/>
                  <a:gd name="T13" fmla="*/ 298 h 300"/>
                  <a:gd name="T14" fmla="*/ 1 w 1621"/>
                  <a:gd name="T15" fmla="*/ 298 h 300"/>
                  <a:gd name="T16" fmla="*/ 0 w 1621"/>
                  <a:gd name="T17" fmla="*/ 290 h 300"/>
                  <a:gd name="T18" fmla="*/ 813 w 1621"/>
                  <a:gd name="T19" fmla="*/ 0 h 300"/>
                  <a:gd name="T20" fmla="*/ 1621 w 1621"/>
                  <a:gd name="T21" fmla="*/ 289 h 300"/>
                  <a:gd name="T22" fmla="*/ 1617 w 1621"/>
                  <a:gd name="T23"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1" h="300">
                    <a:moveTo>
                      <a:pt x="1617" y="300"/>
                    </a:moveTo>
                    <a:lnTo>
                      <a:pt x="811" y="13"/>
                    </a:lnTo>
                    <a:lnTo>
                      <a:pt x="815" y="13"/>
                    </a:lnTo>
                    <a:lnTo>
                      <a:pt x="14" y="298"/>
                    </a:lnTo>
                    <a:lnTo>
                      <a:pt x="12" y="286"/>
                    </a:lnTo>
                    <a:lnTo>
                      <a:pt x="1619" y="286"/>
                    </a:lnTo>
                    <a:lnTo>
                      <a:pt x="1619" y="298"/>
                    </a:lnTo>
                    <a:lnTo>
                      <a:pt x="1" y="298"/>
                    </a:lnTo>
                    <a:lnTo>
                      <a:pt x="0" y="290"/>
                    </a:lnTo>
                    <a:lnTo>
                      <a:pt x="813" y="0"/>
                    </a:lnTo>
                    <a:lnTo>
                      <a:pt x="1621" y="289"/>
                    </a:lnTo>
                    <a:lnTo>
                      <a:pt x="1617" y="3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2" name="Freeform 6"/>
              <p:cNvSpPr>
                <a:spLocks/>
              </p:cNvSpPr>
              <p:nvPr/>
            </p:nvSpPr>
            <p:spPr bwMode="auto">
              <a:xfrm>
                <a:off x="3556" y="1657"/>
                <a:ext cx="1601" cy="286"/>
              </a:xfrm>
              <a:custGeom>
                <a:avLst/>
                <a:gdLst>
                  <a:gd name="T0" fmla="*/ 1601 w 1601"/>
                  <a:gd name="T1" fmla="*/ 286 h 286"/>
                  <a:gd name="T2" fmla="*/ 801 w 1601"/>
                  <a:gd name="T3" fmla="*/ 0 h 286"/>
                  <a:gd name="T4" fmla="*/ 0 w 1601"/>
                  <a:gd name="T5" fmla="*/ 286 h 286"/>
                  <a:gd name="T6" fmla="*/ 1601 w 1601"/>
                  <a:gd name="T7" fmla="*/ 286 h 286"/>
                </a:gdLst>
                <a:ahLst/>
                <a:cxnLst>
                  <a:cxn ang="0">
                    <a:pos x="T0" y="T1"/>
                  </a:cxn>
                  <a:cxn ang="0">
                    <a:pos x="T2" y="T3"/>
                  </a:cxn>
                  <a:cxn ang="0">
                    <a:pos x="T4" y="T5"/>
                  </a:cxn>
                  <a:cxn ang="0">
                    <a:pos x="T6" y="T7"/>
                  </a:cxn>
                </a:cxnLst>
                <a:rect l="0" t="0" r="r" b="b"/>
                <a:pathLst>
                  <a:path w="1601" h="286">
                    <a:moveTo>
                      <a:pt x="1601" y="286"/>
                    </a:moveTo>
                    <a:lnTo>
                      <a:pt x="801" y="0"/>
                    </a:lnTo>
                    <a:lnTo>
                      <a:pt x="0" y="286"/>
                    </a:lnTo>
                    <a:lnTo>
                      <a:pt x="1601" y="286"/>
                    </a:lnTo>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3" name="Freeform 7"/>
              <p:cNvSpPr>
                <a:spLocks/>
              </p:cNvSpPr>
              <p:nvPr/>
            </p:nvSpPr>
            <p:spPr bwMode="auto">
              <a:xfrm>
                <a:off x="3648" y="1944"/>
                <a:ext cx="1374" cy="964"/>
              </a:xfrm>
              <a:custGeom>
                <a:avLst/>
                <a:gdLst>
                  <a:gd name="T0" fmla="*/ 0 w 1374"/>
                  <a:gd name="T1" fmla="*/ 952 h 964"/>
                  <a:gd name="T2" fmla="*/ 1368 w 1374"/>
                  <a:gd name="T3" fmla="*/ 952 h 964"/>
                  <a:gd name="T4" fmla="*/ 1362 w 1374"/>
                  <a:gd name="T5" fmla="*/ 958 h 964"/>
                  <a:gd name="T6" fmla="*/ 1362 w 1374"/>
                  <a:gd name="T7" fmla="*/ 6 h 964"/>
                  <a:gd name="T8" fmla="*/ 1368 w 1374"/>
                  <a:gd name="T9" fmla="*/ 12 h 964"/>
                  <a:gd name="T10" fmla="*/ 6 w 1374"/>
                  <a:gd name="T11" fmla="*/ 12 h 964"/>
                  <a:gd name="T12" fmla="*/ 13 w 1374"/>
                  <a:gd name="T13" fmla="*/ 6 h 964"/>
                  <a:gd name="T14" fmla="*/ 13 w 1374"/>
                  <a:gd name="T15" fmla="*/ 964 h 964"/>
                  <a:gd name="T16" fmla="*/ 0 w 1374"/>
                  <a:gd name="T17" fmla="*/ 964 h 964"/>
                  <a:gd name="T18" fmla="*/ 0 w 1374"/>
                  <a:gd name="T19" fmla="*/ 0 h 964"/>
                  <a:gd name="T20" fmla="*/ 1374 w 1374"/>
                  <a:gd name="T21" fmla="*/ 0 h 964"/>
                  <a:gd name="T22" fmla="*/ 1374 w 1374"/>
                  <a:gd name="T23" fmla="*/ 964 h 964"/>
                  <a:gd name="T24" fmla="*/ 0 w 1374"/>
                  <a:gd name="T25" fmla="*/ 964 h 964"/>
                  <a:gd name="T26" fmla="*/ 0 w 1374"/>
                  <a:gd name="T27" fmla="*/ 95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964">
                    <a:moveTo>
                      <a:pt x="0" y="952"/>
                    </a:moveTo>
                    <a:lnTo>
                      <a:pt x="1368" y="952"/>
                    </a:lnTo>
                    <a:lnTo>
                      <a:pt x="1362" y="958"/>
                    </a:lnTo>
                    <a:lnTo>
                      <a:pt x="1362" y="6"/>
                    </a:lnTo>
                    <a:lnTo>
                      <a:pt x="1368" y="12"/>
                    </a:lnTo>
                    <a:lnTo>
                      <a:pt x="6" y="12"/>
                    </a:lnTo>
                    <a:lnTo>
                      <a:pt x="13" y="6"/>
                    </a:lnTo>
                    <a:lnTo>
                      <a:pt x="13" y="964"/>
                    </a:lnTo>
                    <a:lnTo>
                      <a:pt x="0" y="964"/>
                    </a:lnTo>
                    <a:lnTo>
                      <a:pt x="0" y="0"/>
                    </a:lnTo>
                    <a:lnTo>
                      <a:pt x="1374" y="0"/>
                    </a:lnTo>
                    <a:lnTo>
                      <a:pt x="1374" y="964"/>
                    </a:lnTo>
                    <a:lnTo>
                      <a:pt x="0" y="964"/>
                    </a:lnTo>
                    <a:lnTo>
                      <a:pt x="0" y="9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4" name="Rectangle 8"/>
              <p:cNvSpPr>
                <a:spLocks noChangeArrowheads="1"/>
              </p:cNvSpPr>
              <p:nvPr/>
            </p:nvSpPr>
            <p:spPr bwMode="auto">
              <a:xfrm>
                <a:off x="3652" y="1943"/>
                <a:ext cx="1362" cy="952"/>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25" name="Freeform 9"/>
              <p:cNvSpPr>
                <a:spLocks/>
              </p:cNvSpPr>
              <p:nvPr/>
            </p:nvSpPr>
            <p:spPr bwMode="auto">
              <a:xfrm>
                <a:off x="3648" y="2892"/>
                <a:ext cx="1374" cy="204"/>
              </a:xfrm>
              <a:custGeom>
                <a:avLst/>
                <a:gdLst>
                  <a:gd name="T0" fmla="*/ 0 w 1374"/>
                  <a:gd name="T1" fmla="*/ 192 h 204"/>
                  <a:gd name="T2" fmla="*/ 1368 w 1374"/>
                  <a:gd name="T3" fmla="*/ 192 h 204"/>
                  <a:gd name="T4" fmla="*/ 1362 w 1374"/>
                  <a:gd name="T5" fmla="*/ 198 h 204"/>
                  <a:gd name="T6" fmla="*/ 1362 w 1374"/>
                  <a:gd name="T7" fmla="*/ 6 h 204"/>
                  <a:gd name="T8" fmla="*/ 1368 w 1374"/>
                  <a:gd name="T9" fmla="*/ 11 h 204"/>
                  <a:gd name="T10" fmla="*/ 6 w 1374"/>
                  <a:gd name="T11" fmla="*/ 11 h 204"/>
                  <a:gd name="T12" fmla="*/ 13 w 1374"/>
                  <a:gd name="T13" fmla="*/ 6 h 204"/>
                  <a:gd name="T14" fmla="*/ 13 w 1374"/>
                  <a:gd name="T15" fmla="*/ 204 h 204"/>
                  <a:gd name="T16" fmla="*/ 0 w 1374"/>
                  <a:gd name="T17" fmla="*/ 204 h 204"/>
                  <a:gd name="T18" fmla="*/ 0 w 1374"/>
                  <a:gd name="T19" fmla="*/ 0 h 204"/>
                  <a:gd name="T20" fmla="*/ 1374 w 1374"/>
                  <a:gd name="T21" fmla="*/ 0 h 204"/>
                  <a:gd name="T22" fmla="*/ 1374 w 1374"/>
                  <a:gd name="T23" fmla="*/ 204 h 204"/>
                  <a:gd name="T24" fmla="*/ 0 w 1374"/>
                  <a:gd name="T25" fmla="*/ 204 h 204"/>
                  <a:gd name="T26" fmla="*/ 0 w 1374"/>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4" h="204">
                    <a:moveTo>
                      <a:pt x="0" y="192"/>
                    </a:moveTo>
                    <a:lnTo>
                      <a:pt x="1368" y="192"/>
                    </a:lnTo>
                    <a:lnTo>
                      <a:pt x="1362" y="198"/>
                    </a:lnTo>
                    <a:lnTo>
                      <a:pt x="1362" y="6"/>
                    </a:lnTo>
                    <a:lnTo>
                      <a:pt x="1368" y="11"/>
                    </a:lnTo>
                    <a:lnTo>
                      <a:pt x="6" y="11"/>
                    </a:lnTo>
                    <a:lnTo>
                      <a:pt x="13" y="6"/>
                    </a:lnTo>
                    <a:lnTo>
                      <a:pt x="13" y="204"/>
                    </a:lnTo>
                    <a:lnTo>
                      <a:pt x="0" y="204"/>
                    </a:lnTo>
                    <a:lnTo>
                      <a:pt x="0" y="0"/>
                    </a:lnTo>
                    <a:lnTo>
                      <a:pt x="1374" y="0"/>
                    </a:lnTo>
                    <a:lnTo>
                      <a:pt x="1374" y="204"/>
                    </a:lnTo>
                    <a:lnTo>
                      <a:pt x="0" y="204"/>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6" name="Rectangle 10"/>
              <p:cNvSpPr>
                <a:spLocks noChangeArrowheads="1"/>
              </p:cNvSpPr>
              <p:nvPr/>
            </p:nvSpPr>
            <p:spPr bwMode="auto">
              <a:xfrm>
                <a:off x="3652" y="2889"/>
                <a:ext cx="1362" cy="19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27" name="Rectangle 11"/>
              <p:cNvSpPr>
                <a:spLocks noChangeArrowheads="1"/>
              </p:cNvSpPr>
              <p:nvPr/>
            </p:nvSpPr>
            <p:spPr bwMode="auto">
              <a:xfrm>
                <a:off x="3652" y="2889"/>
                <a:ext cx="1362" cy="193"/>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8" name="Picture 12"/>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4" y="2627"/>
                <a:ext cx="248"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89" y="2054"/>
                <a:ext cx="287"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5" y="2740"/>
                <a:ext cx="32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1506" y="3516496"/>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9F079540-F957-4933-BDFD-CA9E56A7015D}"/>
              </a:ext>
            </a:extLst>
          </p:cNvPr>
          <p:cNvSpPr txBox="1"/>
          <p:nvPr/>
        </p:nvSpPr>
        <p:spPr>
          <a:xfrm>
            <a:off x="3819300" y="1269325"/>
            <a:ext cx="3277051" cy="1477328"/>
          </a:xfrm>
          <a:prstGeom prst="rect">
            <a:avLst/>
          </a:prstGeom>
          <a:noFill/>
        </p:spPr>
        <p:txBody>
          <a:bodyPr wrap="none" rtlCol="0">
            <a:spAutoFit/>
          </a:bodyPr>
          <a:lstStyle/>
          <a:p>
            <a:r>
              <a:rPr lang="nb-NO" dirty="0"/>
              <a:t>MVs:</a:t>
            </a:r>
          </a:p>
          <a:p>
            <a:pPr marL="342900" indent="-342900">
              <a:buAutoNum type="arabicPeriod"/>
            </a:pPr>
            <a:r>
              <a:rPr lang="nb-NO" dirty="0"/>
              <a:t>AC (</a:t>
            </a:r>
            <a:r>
              <a:rPr lang="nb-NO" dirty="0" err="1"/>
              <a:t>expensive</a:t>
            </a:r>
            <a:r>
              <a:rPr lang="nb-NO" dirty="0"/>
              <a:t> </a:t>
            </a:r>
            <a:r>
              <a:rPr lang="nb-NO" dirty="0" err="1"/>
              <a:t>cooling</a:t>
            </a:r>
            <a:r>
              <a:rPr lang="nb-NO" dirty="0"/>
              <a:t>)</a:t>
            </a:r>
          </a:p>
          <a:p>
            <a:pPr marL="342900" indent="-342900">
              <a:buAutoNum type="arabicPeriod"/>
            </a:pPr>
            <a:r>
              <a:rPr lang="nb-NO" dirty="0"/>
              <a:t>CW (</a:t>
            </a:r>
            <a:r>
              <a:rPr lang="nb-NO" dirty="0" err="1"/>
              <a:t>cooling</a:t>
            </a:r>
            <a:r>
              <a:rPr lang="nb-NO" dirty="0"/>
              <a:t> water; </a:t>
            </a:r>
            <a:r>
              <a:rPr lang="nb-NO" dirty="0" err="1"/>
              <a:t>cheap</a:t>
            </a:r>
            <a:r>
              <a:rPr lang="nb-NO" dirty="0"/>
              <a:t>)</a:t>
            </a:r>
          </a:p>
          <a:p>
            <a:pPr marL="342900" indent="-342900">
              <a:buAutoNum type="arabicPeriod"/>
            </a:pPr>
            <a:r>
              <a:rPr lang="nb-NO" dirty="0"/>
              <a:t>HW (hot water, </a:t>
            </a:r>
            <a:r>
              <a:rPr lang="nb-NO" dirty="0" err="1"/>
              <a:t>quite</a:t>
            </a:r>
            <a:r>
              <a:rPr lang="nb-NO" dirty="0"/>
              <a:t> </a:t>
            </a:r>
            <a:r>
              <a:rPr lang="nb-NO" dirty="0" err="1"/>
              <a:t>cheap</a:t>
            </a:r>
            <a:r>
              <a:rPr lang="nb-NO" dirty="0"/>
              <a:t>)</a:t>
            </a:r>
          </a:p>
          <a:p>
            <a:pPr marL="342900" indent="-342900">
              <a:buAutoNum type="arabicPeriod"/>
            </a:pPr>
            <a:r>
              <a:rPr lang="nb-NO" dirty="0"/>
              <a:t>Electric heat, EH (</a:t>
            </a:r>
            <a:r>
              <a:rPr lang="nb-NO" dirty="0" err="1"/>
              <a:t>expensive</a:t>
            </a:r>
            <a:r>
              <a:rPr lang="nb-NO" dirty="0"/>
              <a:t>)</a:t>
            </a:r>
          </a:p>
        </p:txBody>
      </p:sp>
      <p:sp>
        <p:nvSpPr>
          <p:cNvPr id="36" name="TextBox 35">
            <a:extLst>
              <a:ext uri="{FF2B5EF4-FFF2-40B4-BE49-F238E27FC236}">
                <a16:creationId xmlns:a16="http://schemas.microsoft.com/office/drawing/2014/main" id="{439F37BF-D17A-4D87-B5BE-48F80A6A3193}"/>
              </a:ext>
            </a:extLst>
          </p:cNvPr>
          <p:cNvSpPr txBox="1"/>
          <p:nvPr/>
        </p:nvSpPr>
        <p:spPr>
          <a:xfrm>
            <a:off x="2375311" y="2005290"/>
            <a:ext cx="516488" cy="369332"/>
          </a:xfrm>
          <a:prstGeom prst="rect">
            <a:avLst/>
          </a:prstGeom>
          <a:noFill/>
        </p:spPr>
        <p:txBody>
          <a:bodyPr wrap="none" rtlCol="0">
            <a:spAutoFit/>
          </a:bodyPr>
          <a:lstStyle/>
          <a:p>
            <a:r>
              <a:rPr lang="nb-NO" dirty="0"/>
              <a:t>y=T</a:t>
            </a:r>
          </a:p>
        </p:txBody>
      </p:sp>
      <p:sp>
        <p:nvSpPr>
          <p:cNvPr id="31" name="Tittel 1">
            <a:extLst>
              <a:ext uri="{FF2B5EF4-FFF2-40B4-BE49-F238E27FC236}">
                <a16:creationId xmlns:a16="http://schemas.microsoft.com/office/drawing/2014/main" id="{FCB1338B-C1B5-4E47-ABAF-198289329C3A}"/>
              </a:ext>
            </a:extLst>
          </p:cNvPr>
          <p:cNvSpPr txBox="1">
            <a:spLocks/>
          </p:cNvSpPr>
          <p:nvPr/>
        </p:nvSpPr>
        <p:spPr>
          <a:xfrm>
            <a:off x="484706" y="-86855"/>
            <a:ext cx="11880014"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000" b="1" i="0" kern="1200">
                <a:solidFill>
                  <a:schemeClr val="tx1"/>
                </a:solidFill>
                <a:latin typeface="Calibri Light" panose="020F0302020204030204" pitchFamily="34" charset="0"/>
                <a:ea typeface="+mj-ea"/>
                <a:cs typeface="Calibri Light" panose="020F0302020204030204" pitchFamily="34" charset="0"/>
              </a:defRPr>
            </a:lvl1pPr>
          </a:lstStyle>
          <a:p>
            <a:endParaRPr lang="en-US" dirty="0"/>
          </a:p>
        </p:txBody>
      </p:sp>
      <p:sp>
        <p:nvSpPr>
          <p:cNvPr id="6" name="TextBox 5">
            <a:extLst>
              <a:ext uri="{FF2B5EF4-FFF2-40B4-BE49-F238E27FC236}">
                <a16:creationId xmlns:a16="http://schemas.microsoft.com/office/drawing/2014/main" id="{C0CF6987-4C11-4BE3-8CDD-178DC04AE10E}"/>
              </a:ext>
            </a:extLst>
          </p:cNvPr>
          <p:cNvSpPr txBox="1"/>
          <p:nvPr/>
        </p:nvSpPr>
        <p:spPr>
          <a:xfrm>
            <a:off x="499844" y="484645"/>
            <a:ext cx="4591898" cy="738664"/>
          </a:xfrm>
          <a:prstGeom prst="rect">
            <a:avLst/>
          </a:prstGeom>
          <a:noFill/>
        </p:spPr>
        <p:txBody>
          <a:bodyPr wrap="none" rtlCol="0">
            <a:spAutoFit/>
          </a:bodyPr>
          <a:lstStyle/>
          <a:p>
            <a:endParaRPr lang="nb-NO" dirty="0"/>
          </a:p>
          <a:p>
            <a:r>
              <a:rPr lang="nb-NO" sz="2400" dirty="0" err="1"/>
              <a:t>Example</a:t>
            </a:r>
            <a:r>
              <a:rPr lang="nb-NO" sz="2400" dirty="0"/>
              <a:t>: Room </a:t>
            </a:r>
            <a:r>
              <a:rPr lang="nb-NO" sz="2400" dirty="0" err="1"/>
              <a:t>heating</a:t>
            </a:r>
            <a:r>
              <a:rPr lang="nb-NO" sz="2400" dirty="0"/>
              <a:t> </a:t>
            </a:r>
            <a:r>
              <a:rPr lang="nb-NO" sz="2400" dirty="0" err="1"/>
              <a:t>with</a:t>
            </a:r>
            <a:r>
              <a:rPr lang="nb-NO" sz="2400" dirty="0"/>
              <a:t> 4 MVs</a:t>
            </a:r>
          </a:p>
        </p:txBody>
      </p:sp>
      <p:sp>
        <p:nvSpPr>
          <p:cNvPr id="33" name="TextBox 32">
            <a:extLst>
              <a:ext uri="{FF2B5EF4-FFF2-40B4-BE49-F238E27FC236}">
                <a16:creationId xmlns:a16="http://schemas.microsoft.com/office/drawing/2014/main" id="{58E33853-5B7C-4FBB-8BA7-DE325824EDF9}"/>
              </a:ext>
            </a:extLst>
          </p:cNvPr>
          <p:cNvSpPr txBox="1"/>
          <p:nvPr/>
        </p:nvSpPr>
        <p:spPr>
          <a:xfrm>
            <a:off x="-67105" y="-88442"/>
            <a:ext cx="2034916" cy="400110"/>
          </a:xfrm>
          <a:prstGeom prst="rect">
            <a:avLst/>
          </a:prstGeom>
          <a:noFill/>
        </p:spPr>
        <p:txBody>
          <a:bodyPr wrap="none" rtlCol="0">
            <a:spAutoFit/>
          </a:bodyPr>
          <a:lstStyle/>
          <a:p>
            <a:r>
              <a:rPr lang="nb-NO" sz="2000" dirty="0">
                <a:highlight>
                  <a:srgbClr val="FFFF00"/>
                </a:highlight>
              </a:rPr>
              <a:t>MV-MV </a:t>
            </a:r>
            <a:r>
              <a:rPr lang="nb-NO" sz="2000" dirty="0" err="1">
                <a:highlight>
                  <a:srgbClr val="FFFF00"/>
                </a:highlight>
              </a:rPr>
              <a:t>switching</a:t>
            </a:r>
            <a:endParaRPr lang="nb-NO" sz="2000" dirty="0">
              <a:highlight>
                <a:srgbClr val="FFFF00"/>
              </a:highlight>
            </a:endParaRPr>
          </a:p>
        </p:txBody>
      </p:sp>
      <p:sp>
        <p:nvSpPr>
          <p:cNvPr id="3" name="TextBox 2">
            <a:extLst>
              <a:ext uri="{FF2B5EF4-FFF2-40B4-BE49-F238E27FC236}">
                <a16:creationId xmlns:a16="http://schemas.microsoft.com/office/drawing/2014/main" id="{9139DA6C-4793-4418-8AA7-EE636C9E15AF}"/>
              </a:ext>
            </a:extLst>
          </p:cNvPr>
          <p:cNvSpPr txBox="1"/>
          <p:nvPr/>
        </p:nvSpPr>
        <p:spPr>
          <a:xfrm>
            <a:off x="82802" y="3941655"/>
            <a:ext cx="11296169" cy="2215991"/>
          </a:xfrm>
          <a:prstGeom prst="rect">
            <a:avLst/>
          </a:prstGeom>
          <a:noFill/>
        </p:spPr>
        <p:txBody>
          <a:bodyPr wrap="none" rtlCol="0">
            <a:spAutoFit/>
          </a:bodyPr>
          <a:lstStyle/>
          <a:p>
            <a:pPr lvl="1"/>
            <a:r>
              <a:rPr lang="nb-NO" sz="2400" dirty="0"/>
              <a:t>Three Alternatives:</a:t>
            </a:r>
          </a:p>
          <a:p>
            <a:pPr lvl="1"/>
            <a:endParaRPr lang="nb-NO" sz="2400" dirty="0"/>
          </a:p>
          <a:p>
            <a:pPr marL="914400" lvl="1" indent="-457200">
              <a:buFont typeface="+mj-lt"/>
              <a:buAutoNum type="arabicPeriod"/>
            </a:pPr>
            <a:r>
              <a:rPr lang="nb-NO" sz="2400" b="1" dirty="0"/>
              <a:t>	Split range control (SP=22C)</a:t>
            </a:r>
          </a:p>
          <a:p>
            <a:pPr marL="914400" lvl="1" indent="-457200">
              <a:buFont typeface="+mj-lt"/>
              <a:buAutoNum type="arabicPeriod"/>
            </a:pPr>
            <a:r>
              <a:rPr lang="nb-NO" sz="2400" b="1" dirty="0"/>
              <a:t>	Controllers </a:t>
            </a:r>
            <a:r>
              <a:rPr lang="nb-NO" sz="2400" b="1" dirty="0" err="1"/>
              <a:t>with</a:t>
            </a:r>
            <a:r>
              <a:rPr lang="nb-NO" sz="2400" b="1" dirty="0"/>
              <a:t> different setpoint </a:t>
            </a:r>
            <a:r>
              <a:rPr lang="nb-NO" sz="2400" b="1" dirty="0" err="1"/>
              <a:t>values</a:t>
            </a:r>
            <a:r>
              <a:rPr lang="nb-NO" sz="2400" b="1" dirty="0"/>
              <a:t> (SP=24C, 23C, 22C, 21C)</a:t>
            </a:r>
          </a:p>
          <a:p>
            <a:pPr marL="914400" lvl="1" indent="-457200">
              <a:buFont typeface="+mj-lt"/>
              <a:buAutoNum type="arabicPeriod"/>
            </a:pPr>
            <a:r>
              <a:rPr lang="nb-NO" sz="2400" b="1" dirty="0"/>
              <a:t>	</a:t>
            </a:r>
            <a:r>
              <a:rPr lang="nb-NO" sz="2400" b="1" dirty="0" err="1"/>
              <a:t>Valve</a:t>
            </a:r>
            <a:r>
              <a:rPr lang="nb-NO" sz="2400" b="1" dirty="0"/>
              <a:t> </a:t>
            </a:r>
            <a:r>
              <a:rPr lang="nb-NO" sz="2400" b="1" dirty="0" err="1"/>
              <a:t>position</a:t>
            </a:r>
            <a:r>
              <a:rPr lang="nb-NO" sz="2400" b="1" dirty="0"/>
              <a:t> control (= midranging control</a:t>
            </a:r>
            <a:r>
              <a:rPr lang="nb-NO" sz="2400" dirty="0"/>
              <a:t>) (</a:t>
            </a:r>
            <a:r>
              <a:rPr lang="nb-NO" sz="2400" dirty="0" err="1"/>
              <a:t>Use</a:t>
            </a:r>
            <a:r>
              <a:rPr lang="nb-NO" sz="2400" dirty="0"/>
              <a:t> </a:t>
            </a:r>
            <a:r>
              <a:rPr lang="nb-NO" sz="2400" dirty="0" err="1"/>
              <a:t>always</a:t>
            </a:r>
            <a:r>
              <a:rPr lang="nb-NO" sz="2400" dirty="0"/>
              <a:t> HW for SP=22C)</a:t>
            </a:r>
          </a:p>
          <a:p>
            <a:endParaRPr lang="nb-NO" dirty="0"/>
          </a:p>
        </p:txBody>
      </p:sp>
    </p:spTree>
    <p:extLst>
      <p:ext uri="{BB962C8B-B14F-4D97-AF65-F5344CB8AC3E}">
        <p14:creationId xmlns:p14="http://schemas.microsoft.com/office/powerpoint/2010/main" val="92207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8D740B-73AE-1847-AAE0-47130A1BB495}"/>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2" name="Title 1"/>
          <p:cNvSpPr>
            <a:spLocks noGrp="1"/>
          </p:cNvSpPr>
          <p:nvPr>
            <p:ph type="title"/>
          </p:nvPr>
        </p:nvSpPr>
        <p:spPr>
          <a:xfrm>
            <a:off x="428979" y="270189"/>
            <a:ext cx="10515600" cy="1325563"/>
          </a:xfrm>
        </p:spPr>
        <p:txBody>
          <a:bodyPr>
            <a:normAutofit/>
          </a:bodyPr>
          <a:lstStyle/>
          <a:p>
            <a:r>
              <a:rPr lang="en-GB" sz="4000" b="1" dirty="0">
                <a:latin typeface="Calibri Light" panose="020F0302020204030204" pitchFamily="34" charset="0"/>
                <a:cs typeface="Calibri Light" panose="020F0302020204030204" pitchFamily="34" charset="0"/>
              </a:rPr>
              <a:t>Conventional (commercial) steady-state RTO</a:t>
            </a:r>
          </a:p>
        </p:txBody>
      </p:sp>
      <p:sp>
        <p:nvSpPr>
          <p:cNvPr id="12" name="Rectangle 11"/>
          <p:cNvSpPr/>
          <p:nvPr/>
        </p:nvSpPr>
        <p:spPr>
          <a:xfrm>
            <a:off x="2753693" y="6424064"/>
            <a:ext cx="9009329" cy="307777"/>
          </a:xfrm>
          <a:prstGeom prst="rect">
            <a:avLst/>
          </a:prstGeom>
          <a:solidFill>
            <a:schemeClr val="bg1"/>
          </a:solidFill>
        </p:spPr>
        <p:txBody>
          <a:bodyPr wrap="square">
            <a:spAutoFit/>
          </a:bodyPr>
          <a:lstStyle/>
          <a:p>
            <a:r>
              <a:rPr lang="en-GB" sz="1400" dirty="0">
                <a:solidFill>
                  <a:schemeClr val="bg1">
                    <a:lumMod val="65000"/>
                  </a:schemeClr>
                </a:solidFill>
                <a:latin typeface="Calibri Light" panose="020F0302020204030204" pitchFamily="34" charset="0"/>
              </a:rPr>
              <a:t>D. E. </a:t>
            </a:r>
            <a:r>
              <a:rPr lang="en-GB" sz="1400" dirty="0" err="1">
                <a:solidFill>
                  <a:schemeClr val="bg1">
                    <a:lumMod val="65000"/>
                  </a:schemeClr>
                </a:solidFill>
                <a:latin typeface="Calibri Light" panose="020F0302020204030204" pitchFamily="34" charset="0"/>
              </a:rPr>
              <a:t>Seborg</a:t>
            </a:r>
            <a:r>
              <a:rPr lang="en-GB" sz="1400" dirty="0">
                <a:solidFill>
                  <a:schemeClr val="bg1">
                    <a:lumMod val="65000"/>
                  </a:schemeClr>
                </a:solidFill>
                <a:latin typeface="Calibri Light" panose="020F0302020204030204" pitchFamily="34" charset="0"/>
              </a:rPr>
              <a:t>, D. A. </a:t>
            </a:r>
            <a:r>
              <a:rPr lang="en-GB" sz="1400" dirty="0" err="1">
                <a:solidFill>
                  <a:schemeClr val="bg1">
                    <a:lumMod val="65000"/>
                  </a:schemeClr>
                </a:solidFill>
                <a:latin typeface="Calibri Light" panose="020F0302020204030204" pitchFamily="34" charset="0"/>
              </a:rPr>
              <a:t>Mellichamp</a:t>
            </a:r>
            <a:r>
              <a:rPr lang="en-GB" sz="1400" dirty="0">
                <a:solidFill>
                  <a:schemeClr val="bg1">
                    <a:lumMod val="65000"/>
                  </a:schemeClr>
                </a:solidFill>
                <a:latin typeface="Calibri Light" panose="020F0302020204030204" pitchFamily="34" charset="0"/>
              </a:rPr>
              <a:t>, T. F. Edgar, F. J. Doyle III, </a:t>
            </a:r>
            <a:r>
              <a:rPr lang="en-US" sz="1400" dirty="0">
                <a:solidFill>
                  <a:schemeClr val="bg1">
                    <a:lumMod val="65000"/>
                  </a:schemeClr>
                </a:solidFill>
                <a:latin typeface="Calibri Light" panose="020F0302020204030204" pitchFamily="34" charset="0"/>
              </a:rPr>
              <a:t>Process dynamics and control, John Wiley &amp; Sons, 2010.</a:t>
            </a:r>
            <a:endParaRPr lang="en-GB" sz="1400" dirty="0">
              <a:solidFill>
                <a:schemeClr val="bg1">
                  <a:lumMod val="65000"/>
                </a:schemeClr>
              </a:solidFill>
              <a:latin typeface="Calibri Light" panose="020F0302020204030204" pitchFamily="34" charset="0"/>
            </a:endParaRPr>
          </a:p>
        </p:txBody>
      </p:sp>
      <p:sp>
        <p:nvSpPr>
          <p:cNvPr id="7" name="Content Placeholder 6"/>
          <p:cNvSpPr>
            <a:spLocks noGrp="1"/>
          </p:cNvSpPr>
          <p:nvPr>
            <p:ph sz="half" idx="1"/>
          </p:nvPr>
        </p:nvSpPr>
        <p:spPr>
          <a:xfrm>
            <a:off x="458790" y="1812628"/>
            <a:ext cx="6011919" cy="4351339"/>
          </a:xfrm>
        </p:spPr>
        <p:txBody>
          <a:bodyPr>
            <a:normAutofit/>
          </a:bodyPr>
          <a:lstStyle/>
          <a:p>
            <a:pPr>
              <a:spcAft>
                <a:spcPts val="1800"/>
              </a:spcAft>
            </a:pPr>
            <a:r>
              <a:rPr lang="en-GB" sz="2400" dirty="0">
                <a:latin typeface="Calibri Light" panose="020F0302020204030204" pitchFamily="34" charset="0"/>
              </a:rPr>
              <a:t>Steady-state models</a:t>
            </a:r>
          </a:p>
          <a:p>
            <a:pPr>
              <a:spcAft>
                <a:spcPts val="1800"/>
              </a:spcAft>
            </a:pPr>
            <a:r>
              <a:rPr lang="en-GB" sz="2400" dirty="0">
                <a:latin typeface="Calibri Light" panose="020F0302020204030204" pitchFamily="34" charset="0"/>
              </a:rPr>
              <a:t>Two-step approach</a:t>
            </a:r>
          </a:p>
          <a:p>
            <a:pPr marL="914366" lvl="1" indent="-457189">
              <a:spcAft>
                <a:spcPts val="1800"/>
              </a:spcAft>
              <a:buFont typeface="+mj-lt"/>
              <a:buAutoNum type="arabicPeriod"/>
            </a:pPr>
            <a:r>
              <a:rPr lang="en-GB" dirty="0">
                <a:latin typeface="Calibri Light" panose="020F0302020204030204" pitchFamily="34" charset="0"/>
              </a:rPr>
              <a:t>“Data reconciliation”:</a:t>
            </a:r>
          </a:p>
          <a:p>
            <a:pPr lvl="2">
              <a:spcBef>
                <a:spcPts val="300"/>
              </a:spcBef>
              <a:spcAft>
                <a:spcPts val="300"/>
              </a:spcAft>
            </a:pPr>
            <a:r>
              <a:rPr lang="en-GB" dirty="0">
                <a:latin typeface="Calibri Light" panose="020F0302020204030204" pitchFamily="34" charset="0"/>
              </a:rPr>
              <a:t>Steady-state detection</a:t>
            </a:r>
          </a:p>
          <a:p>
            <a:pPr lvl="2">
              <a:spcBef>
                <a:spcPts val="300"/>
              </a:spcBef>
              <a:spcAft>
                <a:spcPts val="300"/>
              </a:spcAft>
            </a:pPr>
            <a:r>
              <a:rPr lang="en-GB" dirty="0">
                <a:latin typeface="Calibri Light" panose="020F0302020204030204" pitchFamily="34" charset="0"/>
              </a:rPr>
              <a:t>Update estimate of d: model parameters, disturbances (feed), constraints </a:t>
            </a:r>
          </a:p>
          <a:p>
            <a:pPr marL="914366" lvl="1" indent="-457189">
              <a:spcAft>
                <a:spcPts val="1800"/>
              </a:spcAft>
              <a:buFont typeface="+mj-lt"/>
              <a:buAutoNum type="arabicPeriod"/>
            </a:pPr>
            <a:r>
              <a:rPr lang="en-GB" dirty="0">
                <a:latin typeface="Calibri Light" panose="020F0302020204030204" pitchFamily="34" charset="0"/>
              </a:rPr>
              <a:t>Re-optimize to find new optimal steady state</a:t>
            </a:r>
          </a:p>
          <a:p>
            <a:endParaRPr lang="en-GB" dirty="0"/>
          </a:p>
          <a:p>
            <a:endParaRPr lang="en-GB" dirty="0"/>
          </a:p>
        </p:txBody>
      </p:sp>
      <p:pic>
        <p:nvPicPr>
          <p:cNvPr id="9" name="Content Placeholder 8"/>
          <p:cNvPicPr>
            <a:picLocks noGrp="1" noChangeAspect="1"/>
          </p:cNvPicPr>
          <p:nvPr>
            <p:ph sz="half" idx="2"/>
          </p:nvPr>
        </p:nvPicPr>
        <p:blipFill rotWithShape="1">
          <a:blip r:embed="rId2"/>
          <a:srcRect l="17951"/>
          <a:stretch/>
        </p:blipFill>
        <p:spPr>
          <a:xfrm>
            <a:off x="7151491" y="1408212"/>
            <a:ext cx="4397832" cy="4032703"/>
          </a:xfrm>
          <a:prstGeom prst="rect">
            <a:avLst/>
          </a:prstGeom>
        </p:spPr>
      </p:pic>
      <p:sp>
        <p:nvSpPr>
          <p:cNvPr id="10" name="Right Brace 9"/>
          <p:cNvSpPr/>
          <p:nvPr/>
        </p:nvSpPr>
        <p:spPr>
          <a:xfrm>
            <a:off x="11478865" y="2526424"/>
            <a:ext cx="298875" cy="1805152"/>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13" name="TextBox 12"/>
          <p:cNvSpPr txBox="1"/>
          <p:nvPr/>
        </p:nvSpPr>
        <p:spPr>
          <a:xfrm rot="5400000">
            <a:off x="11101818" y="3264713"/>
            <a:ext cx="1721177" cy="338554"/>
          </a:xfrm>
          <a:prstGeom prst="rect">
            <a:avLst/>
          </a:prstGeom>
          <a:noFill/>
        </p:spPr>
        <p:txBody>
          <a:bodyPr wrap="none" rtlCol="0">
            <a:spAutoFit/>
          </a:bodyPr>
          <a:lstStyle/>
          <a:p>
            <a:r>
              <a:rPr lang="en-GB" sz="1600" dirty="0">
                <a:latin typeface="Calibri Light" panose="020F0302020204030204" pitchFamily="34" charset="0"/>
              </a:rPr>
              <a:t>Data reconciliation</a:t>
            </a:r>
          </a:p>
        </p:txBody>
      </p:sp>
      <p:pic>
        <p:nvPicPr>
          <p:cNvPr id="14" name="Picture 13">
            <a:extLst>
              <a:ext uri="{FF2B5EF4-FFF2-40B4-BE49-F238E27FC236}">
                <a16:creationId xmlns:a16="http://schemas.microsoft.com/office/drawing/2014/main" id="{0D7AA5C8-44E1-0D46-8938-8EB7E5BC0AE4}"/>
              </a:ext>
            </a:extLst>
          </p:cNvPr>
          <p:cNvPicPr>
            <a:picLocks noChangeAspect="1"/>
          </p:cNvPicPr>
          <p:nvPr/>
        </p:nvPicPr>
        <p:blipFill>
          <a:blip r:embed="rId3"/>
          <a:stretch>
            <a:fillRect/>
          </a:stretch>
        </p:blipFill>
        <p:spPr>
          <a:xfrm>
            <a:off x="10661324" y="274639"/>
            <a:ext cx="1256920" cy="229780"/>
          </a:xfrm>
          <a:prstGeom prst="rect">
            <a:avLst/>
          </a:prstGeom>
        </p:spPr>
      </p:pic>
      <p:sp>
        <p:nvSpPr>
          <p:cNvPr id="3" name="TextBox 2">
            <a:extLst>
              <a:ext uri="{FF2B5EF4-FFF2-40B4-BE49-F238E27FC236}">
                <a16:creationId xmlns:a16="http://schemas.microsoft.com/office/drawing/2014/main" id="{E7879CAD-533B-4891-A2F6-D900D274F470}"/>
              </a:ext>
            </a:extLst>
          </p:cNvPr>
          <p:cNvSpPr txBox="1"/>
          <p:nvPr/>
        </p:nvSpPr>
        <p:spPr>
          <a:xfrm>
            <a:off x="9634198" y="1444777"/>
            <a:ext cx="1253765" cy="523220"/>
          </a:xfrm>
          <a:prstGeom prst="rect">
            <a:avLst/>
          </a:prstGeom>
          <a:solidFill>
            <a:schemeClr val="bg1"/>
          </a:solidFill>
        </p:spPr>
        <p:txBody>
          <a:bodyPr wrap="square" rtlCol="0">
            <a:spAutoFit/>
          </a:bodyPr>
          <a:lstStyle/>
          <a:p>
            <a:r>
              <a:rPr lang="nb-NO" sz="2800" i="1" dirty="0" err="1"/>
              <a:t>dhat</a:t>
            </a:r>
            <a:endParaRPr lang="nb-NO" sz="2800" i="1" dirty="0"/>
          </a:p>
        </p:txBody>
      </p:sp>
      <p:cxnSp>
        <p:nvCxnSpPr>
          <p:cNvPr id="5" name="Straight Arrow Connector 4">
            <a:extLst>
              <a:ext uri="{FF2B5EF4-FFF2-40B4-BE49-F238E27FC236}">
                <a16:creationId xmlns:a16="http://schemas.microsoft.com/office/drawing/2014/main" id="{20385FD7-84FB-4982-811F-49EEECDB09F2}"/>
              </a:ext>
            </a:extLst>
          </p:cNvPr>
          <p:cNvCxnSpPr/>
          <p:nvPr/>
        </p:nvCxnSpPr>
        <p:spPr>
          <a:xfrm>
            <a:off x="6683024" y="4873658"/>
            <a:ext cx="46846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79E2D7-D4DB-49A1-9972-A55A69C97901}"/>
              </a:ext>
            </a:extLst>
          </p:cNvPr>
          <p:cNvSpPr txBox="1"/>
          <p:nvPr/>
        </p:nvSpPr>
        <p:spPr>
          <a:xfrm>
            <a:off x="6765735" y="4301779"/>
            <a:ext cx="369012" cy="523220"/>
          </a:xfrm>
          <a:prstGeom prst="rect">
            <a:avLst/>
          </a:prstGeom>
          <a:noFill/>
        </p:spPr>
        <p:txBody>
          <a:bodyPr wrap="none" rtlCol="0">
            <a:spAutoFit/>
          </a:bodyPr>
          <a:lstStyle/>
          <a:p>
            <a:r>
              <a:rPr lang="nb-NO" sz="2800" i="1" dirty="0"/>
              <a:t>d</a:t>
            </a:r>
          </a:p>
        </p:txBody>
      </p:sp>
    </p:spTree>
    <p:extLst>
      <p:ext uri="{BB962C8B-B14F-4D97-AF65-F5344CB8AC3E}">
        <p14:creationId xmlns:p14="http://schemas.microsoft.com/office/powerpoint/2010/main" val="202941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842D6B03-0FBF-4E02-A69B-E8BEB8CB9D59}"/>
              </a:ext>
            </a:extLst>
          </p:cNvPr>
          <p:cNvSpPr>
            <a:spLocks noGrp="1"/>
          </p:cNvSpPr>
          <p:nvPr>
            <p:ph type="title"/>
          </p:nvPr>
        </p:nvSpPr>
        <p:spPr/>
        <p:txBody>
          <a:bodyPr/>
          <a:lstStyle/>
          <a:p>
            <a:r>
              <a:rPr lang="nb-NO" altLang="nb-NO" dirty="0"/>
              <a:t>Blending </a:t>
            </a:r>
            <a:r>
              <a:rPr lang="nb-NO" altLang="nb-NO" dirty="0" err="1"/>
              <a:t>process</a:t>
            </a:r>
            <a:r>
              <a:rPr lang="nb-NO" altLang="nb-NO" dirty="0"/>
              <a:t> </a:t>
            </a:r>
            <a:r>
              <a:rPr lang="nb-NO" altLang="nb-NO" dirty="0" err="1"/>
              <a:t>with</a:t>
            </a:r>
            <a:r>
              <a:rPr lang="nb-NO" altLang="nb-NO" dirty="0"/>
              <a:t> </a:t>
            </a:r>
            <a:r>
              <a:rPr lang="nb-NO" altLang="nb-NO" dirty="0" err="1"/>
              <a:t>max</a:t>
            </a:r>
            <a:r>
              <a:rPr lang="nb-NO" altLang="nb-NO" dirty="0"/>
              <a:t> </a:t>
            </a:r>
            <a:r>
              <a:rPr lang="nb-NO" altLang="nb-NO" dirty="0" err="1"/>
              <a:t>selector</a:t>
            </a:r>
            <a:endParaRPr lang="nb-NO" altLang="nb-NO" dirty="0"/>
          </a:p>
        </p:txBody>
      </p:sp>
      <p:pic>
        <p:nvPicPr>
          <p:cNvPr id="71683" name="Content Placeholder 3">
            <a:extLst>
              <a:ext uri="{FF2B5EF4-FFF2-40B4-BE49-F238E27FC236}">
                <a16:creationId xmlns:a16="http://schemas.microsoft.com/office/drawing/2014/main" id="{6BB4EBD5-083B-457A-B976-3C32B4ABD00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557338"/>
            <a:ext cx="8229600" cy="3567112"/>
          </a:xfrm>
        </p:spPr>
      </p:pic>
      <p:sp>
        <p:nvSpPr>
          <p:cNvPr id="71684" name="TextBox 2">
            <a:extLst>
              <a:ext uri="{FF2B5EF4-FFF2-40B4-BE49-F238E27FC236}">
                <a16:creationId xmlns:a16="http://schemas.microsoft.com/office/drawing/2014/main" id="{D3EDDAC3-3808-4711-B0C4-CB2E1C4B9F76}"/>
              </a:ext>
            </a:extLst>
          </p:cNvPr>
          <p:cNvSpPr txBox="1">
            <a:spLocks noChangeArrowheads="1"/>
          </p:cNvSpPr>
          <p:nvPr/>
        </p:nvSpPr>
        <p:spPr bwMode="auto">
          <a:xfrm>
            <a:off x="7618413" y="2708275"/>
            <a:ext cx="63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solidFill>
                  <a:srgbClr val="FF0000"/>
                </a:solidFill>
                <a:latin typeface="Arial" panose="020B0604020202020204" pitchFamily="34" charset="0"/>
              </a:rPr>
              <a:t>CV2</a:t>
            </a:r>
          </a:p>
        </p:txBody>
      </p:sp>
      <p:sp>
        <p:nvSpPr>
          <p:cNvPr id="71685" name="TextBox 4">
            <a:extLst>
              <a:ext uri="{FF2B5EF4-FFF2-40B4-BE49-F238E27FC236}">
                <a16:creationId xmlns:a16="http://schemas.microsoft.com/office/drawing/2014/main" id="{29042CEB-6852-4DDB-8F99-163C1E79AD04}"/>
              </a:ext>
            </a:extLst>
          </p:cNvPr>
          <p:cNvSpPr txBox="1">
            <a:spLocks noChangeArrowheads="1"/>
          </p:cNvSpPr>
          <p:nvPr/>
        </p:nvSpPr>
        <p:spPr bwMode="auto">
          <a:xfrm>
            <a:off x="6172200" y="2708275"/>
            <a:ext cx="63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a:solidFill>
                  <a:srgbClr val="FF0000"/>
                </a:solidFill>
                <a:latin typeface="Arial" panose="020B0604020202020204" pitchFamily="34" charset="0"/>
              </a:rPr>
              <a:t>CV1</a:t>
            </a:r>
          </a:p>
        </p:txBody>
      </p:sp>
      <p:sp>
        <p:nvSpPr>
          <p:cNvPr id="7" name="TextBox 6">
            <a:extLst>
              <a:ext uri="{FF2B5EF4-FFF2-40B4-BE49-F238E27FC236}">
                <a16:creationId xmlns:a16="http://schemas.microsoft.com/office/drawing/2014/main" id="{96982F5F-ED58-460E-A7E7-7129A6543842}"/>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
        <p:nvSpPr>
          <p:cNvPr id="2" name="TextBox 1">
            <a:extLst>
              <a:ext uri="{FF2B5EF4-FFF2-40B4-BE49-F238E27FC236}">
                <a16:creationId xmlns:a16="http://schemas.microsoft.com/office/drawing/2014/main" id="{F345684E-E675-41E1-9968-D7B66EC75298}"/>
              </a:ext>
            </a:extLst>
          </p:cNvPr>
          <p:cNvSpPr txBox="1"/>
          <p:nvPr/>
        </p:nvSpPr>
        <p:spPr>
          <a:xfrm>
            <a:off x="2328949" y="4388664"/>
            <a:ext cx="9177251" cy="2031325"/>
          </a:xfrm>
          <a:prstGeom prst="rect">
            <a:avLst/>
          </a:prstGeom>
          <a:solidFill>
            <a:schemeClr val="bg1"/>
          </a:solidFill>
        </p:spPr>
        <p:txBody>
          <a:bodyPr wrap="square" rtlCol="0">
            <a:spAutoFit/>
          </a:bodyPr>
          <a:lstStyle/>
          <a:p>
            <a:r>
              <a:rPr lang="nb-NO" dirty="0"/>
              <a:t>MV = Water </a:t>
            </a:r>
            <a:r>
              <a:rPr lang="nb-NO" dirty="0" err="1"/>
              <a:t>feed</a:t>
            </a:r>
            <a:r>
              <a:rPr lang="nb-NO" dirty="0"/>
              <a:t> (F</a:t>
            </a:r>
            <a:r>
              <a:rPr lang="nb-NO" baseline="-25000" dirty="0"/>
              <a:t>2</a:t>
            </a:r>
            <a:r>
              <a:rPr lang="nb-NO" dirty="0"/>
              <a:t>)</a:t>
            </a:r>
          </a:p>
          <a:p>
            <a:endParaRPr lang="nb-NO" dirty="0"/>
          </a:p>
          <a:p>
            <a:r>
              <a:rPr lang="nb-NO" dirty="0"/>
              <a:t>CV1 = Sugar </a:t>
            </a:r>
            <a:r>
              <a:rPr lang="nb-NO" dirty="0" err="1"/>
              <a:t>concentration</a:t>
            </a:r>
            <a:r>
              <a:rPr lang="nb-NO" dirty="0"/>
              <a:t> (</a:t>
            </a:r>
            <a:r>
              <a:rPr lang="nb-NO" dirty="0" err="1"/>
              <a:t>Should</a:t>
            </a:r>
            <a:r>
              <a:rPr lang="nb-NO" dirty="0"/>
              <a:t> be at SP=0.1 </a:t>
            </a:r>
            <a:r>
              <a:rPr lang="nb-NO" dirty="0" err="1"/>
              <a:t>whenever</a:t>
            </a:r>
            <a:r>
              <a:rPr lang="nb-NO" dirty="0"/>
              <a:t> </a:t>
            </a:r>
            <a:r>
              <a:rPr lang="nb-NO" dirty="0" err="1"/>
              <a:t>feasible</a:t>
            </a:r>
            <a:r>
              <a:rPr lang="nb-NO" dirty="0"/>
              <a:t>|)</a:t>
            </a:r>
          </a:p>
          <a:p>
            <a:r>
              <a:rPr lang="nb-NO" dirty="0"/>
              <a:t>CV2 =  </a:t>
            </a:r>
            <a:r>
              <a:rPr lang="nb-NO" dirty="0" err="1"/>
              <a:t>Impurity</a:t>
            </a:r>
            <a:r>
              <a:rPr lang="nb-NO" dirty="0"/>
              <a:t> </a:t>
            </a:r>
            <a:r>
              <a:rPr lang="nb-NO" dirty="0" err="1"/>
              <a:t>concentarion</a:t>
            </a:r>
            <a:r>
              <a:rPr lang="nb-NO" dirty="0"/>
              <a:t> (Max. 0.001)</a:t>
            </a:r>
          </a:p>
          <a:p>
            <a:endParaRPr lang="nb-NO" dirty="0"/>
          </a:p>
          <a:p>
            <a:r>
              <a:rPr lang="nb-NO" dirty="0" err="1"/>
              <a:t>Disturbances</a:t>
            </a:r>
            <a:r>
              <a:rPr lang="nb-NO" dirty="0"/>
              <a:t>: </a:t>
            </a:r>
            <a:r>
              <a:rPr lang="nb-NO" dirty="0" err="1"/>
              <a:t>Variation</a:t>
            </a:r>
            <a:r>
              <a:rPr lang="nb-NO" dirty="0"/>
              <a:t> in </a:t>
            </a:r>
            <a:r>
              <a:rPr lang="nb-NO" dirty="0" err="1"/>
              <a:t>sugar</a:t>
            </a:r>
            <a:r>
              <a:rPr lang="nb-NO" dirty="0"/>
              <a:t> </a:t>
            </a:r>
            <a:r>
              <a:rPr lang="nb-NO" dirty="0" err="1"/>
              <a:t>feed</a:t>
            </a:r>
            <a:r>
              <a:rPr lang="nb-NO" dirty="0"/>
              <a:t> (F</a:t>
            </a:r>
            <a:r>
              <a:rPr lang="nb-NO" baseline="-25000" dirty="0"/>
              <a:t>1</a:t>
            </a:r>
            <a:r>
              <a:rPr lang="nb-NO" dirty="0"/>
              <a:t>) and </a:t>
            </a:r>
            <a:r>
              <a:rPr lang="nb-NO" dirty="0" err="1"/>
              <a:t>concentration</a:t>
            </a:r>
            <a:r>
              <a:rPr lang="nb-NO" dirty="0"/>
              <a:t> of </a:t>
            </a:r>
            <a:r>
              <a:rPr lang="nb-NO" dirty="0" err="1"/>
              <a:t>impurity</a:t>
            </a:r>
            <a:r>
              <a:rPr lang="nb-NO" dirty="0"/>
              <a:t> in </a:t>
            </a:r>
            <a:r>
              <a:rPr lang="nb-NO" dirty="0" err="1"/>
              <a:t>sugar</a:t>
            </a:r>
            <a:endParaRPr lang="nb-NO" dirty="0"/>
          </a:p>
          <a:p>
            <a:endParaRPr lang="nb-NO" dirty="0"/>
          </a:p>
        </p:txBody>
      </p:sp>
      <p:sp>
        <p:nvSpPr>
          <p:cNvPr id="3" name="TextBox 2">
            <a:extLst>
              <a:ext uri="{FF2B5EF4-FFF2-40B4-BE49-F238E27FC236}">
                <a16:creationId xmlns:a16="http://schemas.microsoft.com/office/drawing/2014/main" id="{761EDCE8-4B1C-4833-855D-A89FBFD8E9A1}"/>
              </a:ext>
            </a:extLst>
          </p:cNvPr>
          <p:cNvSpPr txBox="1"/>
          <p:nvPr/>
        </p:nvSpPr>
        <p:spPr>
          <a:xfrm>
            <a:off x="6172200" y="1744145"/>
            <a:ext cx="2777363" cy="369332"/>
          </a:xfrm>
          <a:prstGeom prst="rect">
            <a:avLst/>
          </a:prstGeom>
          <a:noFill/>
        </p:spPr>
        <p:txBody>
          <a:bodyPr wrap="none" rtlCol="0">
            <a:spAutoFit/>
          </a:bodyPr>
          <a:lstStyle/>
          <a:p>
            <a:r>
              <a:rPr lang="nb-NO" dirty="0"/>
              <a:t>SUGAR </a:t>
            </a:r>
            <a:r>
              <a:rPr lang="nb-NO" dirty="0" err="1"/>
              <a:t>with</a:t>
            </a:r>
            <a:r>
              <a:rPr lang="nb-NO" dirty="0"/>
              <a:t> </a:t>
            </a:r>
            <a:r>
              <a:rPr lang="nb-NO" dirty="0" err="1"/>
              <a:t>some</a:t>
            </a:r>
            <a:r>
              <a:rPr lang="nb-NO" dirty="0"/>
              <a:t> </a:t>
            </a:r>
            <a:r>
              <a:rPr lang="nb-NO" dirty="0" err="1"/>
              <a:t>impurity</a:t>
            </a:r>
            <a:endParaRPr lang="nb-NO" dirty="0"/>
          </a:p>
        </p:txBody>
      </p:sp>
      <p:sp>
        <p:nvSpPr>
          <p:cNvPr id="4" name="TextBox 3">
            <a:extLst>
              <a:ext uri="{FF2B5EF4-FFF2-40B4-BE49-F238E27FC236}">
                <a16:creationId xmlns:a16="http://schemas.microsoft.com/office/drawing/2014/main" id="{EB6EB98C-B31B-46D3-8006-7F87A21FC33E}"/>
              </a:ext>
            </a:extLst>
          </p:cNvPr>
          <p:cNvSpPr txBox="1"/>
          <p:nvPr/>
        </p:nvSpPr>
        <p:spPr>
          <a:xfrm>
            <a:off x="3130096" y="2384385"/>
            <a:ext cx="845103" cy="369332"/>
          </a:xfrm>
          <a:prstGeom prst="rect">
            <a:avLst/>
          </a:prstGeom>
          <a:noFill/>
        </p:spPr>
        <p:txBody>
          <a:bodyPr wrap="none" rtlCol="0">
            <a:spAutoFit/>
          </a:bodyPr>
          <a:lstStyle/>
          <a:p>
            <a:r>
              <a:rPr lang="nb-NO" dirty="0"/>
              <a:t>WATER</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875C4059-F279-44A3-9168-9AD08CCCA237}"/>
              </a:ext>
            </a:extLst>
          </p:cNvPr>
          <p:cNvSpPr>
            <a:spLocks noGrp="1"/>
          </p:cNvSpPr>
          <p:nvPr>
            <p:ph type="title"/>
          </p:nvPr>
        </p:nvSpPr>
        <p:spPr/>
        <p:txBody>
          <a:bodyPr/>
          <a:lstStyle/>
          <a:p>
            <a:endParaRPr lang="nb-NO" altLang="nb-NO"/>
          </a:p>
        </p:txBody>
      </p:sp>
      <p:sp>
        <p:nvSpPr>
          <p:cNvPr id="71683" name="Content Placeholder 2">
            <a:extLst>
              <a:ext uri="{FF2B5EF4-FFF2-40B4-BE49-F238E27FC236}">
                <a16:creationId xmlns:a16="http://schemas.microsoft.com/office/drawing/2014/main" id="{6DF1AA8A-959E-407C-8A6B-8EEEDA75276E}"/>
              </a:ext>
            </a:extLst>
          </p:cNvPr>
          <p:cNvSpPr>
            <a:spLocks noGrp="1"/>
          </p:cNvSpPr>
          <p:nvPr>
            <p:ph idx="1"/>
          </p:nvPr>
        </p:nvSpPr>
        <p:spPr/>
        <p:txBody>
          <a:bodyPr/>
          <a:lstStyle/>
          <a:p>
            <a:endParaRPr lang="nb-NO" altLang="nb-NO"/>
          </a:p>
        </p:txBody>
      </p:sp>
      <p:pic>
        <p:nvPicPr>
          <p:cNvPr id="71684" name="Picture 3">
            <a:extLst>
              <a:ext uri="{FF2B5EF4-FFF2-40B4-BE49-F238E27FC236}">
                <a16:creationId xmlns:a16="http://schemas.microsoft.com/office/drawing/2014/main" id="{DFF69F41-F3F7-4305-A361-F274E7983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554039"/>
            <a:ext cx="62738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B9D85C7-E803-4273-B15A-5348211D5E6F}"/>
              </a:ext>
            </a:extLst>
          </p:cNvPr>
          <p:cNvSpPr txBox="1"/>
          <p:nvPr/>
        </p:nvSpPr>
        <p:spPr>
          <a:xfrm>
            <a:off x="-67105" y="-88442"/>
            <a:ext cx="1868204" cy="400110"/>
          </a:xfrm>
          <a:prstGeom prst="rect">
            <a:avLst/>
          </a:prstGeom>
          <a:noFill/>
        </p:spPr>
        <p:txBody>
          <a:bodyPr wrap="none" rtlCol="0">
            <a:spAutoFit/>
          </a:bodyPr>
          <a:lstStyle/>
          <a:p>
            <a:r>
              <a:rPr lang="nb-NO" sz="2000" dirty="0">
                <a:highlight>
                  <a:srgbClr val="FFFF00"/>
                </a:highlight>
              </a:rPr>
              <a:t>CV-CV </a:t>
            </a:r>
            <a:r>
              <a:rPr lang="nb-NO" sz="2000" dirty="0" err="1">
                <a:highlight>
                  <a:srgbClr val="FFFF00"/>
                </a:highlight>
              </a:rPr>
              <a:t>switching</a:t>
            </a:r>
            <a:endParaRPr lang="nb-NO" sz="2000" dirty="0">
              <a:highlight>
                <a:srgbClr val="FFFF00"/>
              </a:highlight>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6482" y="11477"/>
            <a:ext cx="11843657" cy="1143000"/>
          </a:xfrm>
        </p:spPr>
        <p:txBody>
          <a:bodyPr>
            <a:normAutofit fontScale="90000"/>
          </a:bodyPr>
          <a:lstStyle/>
          <a:p>
            <a:r>
              <a:rPr lang="nb-NO" dirty="0" err="1"/>
              <a:t>Conclusion</a:t>
            </a:r>
            <a:r>
              <a:rPr lang="nb-NO" dirty="0"/>
              <a:t>: </a:t>
            </a:r>
            <a:r>
              <a:rPr lang="nb-NO" dirty="0" err="1"/>
              <a:t>Systematic</a:t>
            </a:r>
            <a:r>
              <a:rPr lang="nb-NO" dirty="0"/>
              <a:t> </a:t>
            </a:r>
            <a:r>
              <a:rPr lang="nb-NO" dirty="0" err="1"/>
              <a:t>procedure</a:t>
            </a:r>
            <a:r>
              <a:rPr lang="nb-NO" dirty="0"/>
              <a:t> to </a:t>
            </a:r>
            <a:r>
              <a:rPr lang="nb-NO" dirty="0" err="1"/>
              <a:t>avoid</a:t>
            </a:r>
            <a:r>
              <a:rPr lang="nb-NO" dirty="0"/>
              <a:t> RTO-</a:t>
            </a:r>
            <a:r>
              <a:rPr lang="nb-NO" dirty="0" err="1"/>
              <a:t>layer</a:t>
            </a:r>
            <a:r>
              <a:rPr lang="nb-NO" dirty="0"/>
              <a:t> and </a:t>
            </a:r>
            <a:r>
              <a:rPr lang="nb-NO" dirty="0" err="1"/>
              <a:t>even</a:t>
            </a:r>
            <a:r>
              <a:rPr lang="nb-NO" dirty="0"/>
              <a:t> MPC-</a:t>
            </a:r>
            <a:r>
              <a:rPr lang="nb-NO" dirty="0" err="1"/>
              <a:t>layer</a:t>
            </a:r>
            <a:endParaRPr lang="nb-NO" dirty="0"/>
          </a:p>
        </p:txBody>
      </p:sp>
      <p:sp>
        <p:nvSpPr>
          <p:cNvPr id="30" name="Plassholder for innhold 2"/>
          <p:cNvSpPr txBox="1">
            <a:spLocks/>
          </p:cNvSpPr>
          <p:nvPr/>
        </p:nvSpPr>
        <p:spPr>
          <a:xfrm>
            <a:off x="410003" y="1278151"/>
            <a:ext cx="9292047" cy="519278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lumMod val="75000"/>
                    <a:lumOff val="25000"/>
                  </a:schemeClr>
                </a:solidFill>
                <a:latin typeface="+mj-lt"/>
                <a:ea typeface="+mn-ea"/>
                <a:cs typeface="Arial"/>
              </a:defRPr>
            </a:lvl1pPr>
            <a:lvl2pPr marL="742950" indent="-285750" algn="l" defTabSz="457200" rtl="0" eaLnBrk="1" latinLnBrk="0" hangingPunct="1">
              <a:spcBef>
                <a:spcPct val="20000"/>
              </a:spcBef>
              <a:buFont typeface="Arial"/>
              <a:buChar char="–"/>
              <a:defRPr sz="2000" kern="1200">
                <a:solidFill>
                  <a:schemeClr val="tx1">
                    <a:lumMod val="75000"/>
                    <a:lumOff val="25000"/>
                  </a:schemeClr>
                </a:solidFill>
                <a:latin typeface="+mj-lt"/>
                <a:ea typeface="+mn-ea"/>
                <a:cs typeface="Arial"/>
              </a:defRPr>
            </a:lvl2pPr>
            <a:lvl3pPr marL="1143000" indent="-228600" algn="l" defTabSz="457200" rtl="0" eaLnBrk="1" latinLnBrk="0" hangingPunct="1">
              <a:spcBef>
                <a:spcPct val="20000"/>
              </a:spcBef>
              <a:buFont typeface="Arial"/>
              <a:buChar char="•"/>
              <a:defRPr sz="1800" kern="1200">
                <a:solidFill>
                  <a:schemeClr val="tx1">
                    <a:lumMod val="75000"/>
                    <a:lumOff val="25000"/>
                  </a:schemeClr>
                </a:solidFill>
                <a:latin typeface="+mj-lt"/>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75000"/>
                    <a:lumOff val="25000"/>
                  </a:schemeClr>
                </a:solidFill>
                <a:latin typeface="+mj-lt"/>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75000"/>
                    <a:lumOff val="25000"/>
                  </a:schemeClr>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2"/>
                </a:solidFill>
              </a:rPr>
              <a:t>Start “top-down” with economics (steady state): </a:t>
            </a:r>
          </a:p>
          <a:p>
            <a:r>
              <a:rPr lang="en-US" dirty="0">
                <a:solidFill>
                  <a:schemeClr val="accent5"/>
                </a:solidFill>
              </a:rPr>
              <a:t>Step 1: </a:t>
            </a:r>
            <a:r>
              <a:rPr lang="en-US" dirty="0"/>
              <a:t>Define operational objectives and constraints</a:t>
            </a:r>
          </a:p>
          <a:p>
            <a:r>
              <a:rPr lang="en-US" dirty="0">
                <a:solidFill>
                  <a:schemeClr val="accent5"/>
                </a:solidFill>
              </a:rPr>
              <a:t>Step 2: </a:t>
            </a:r>
            <a:r>
              <a:rPr lang="en-US" dirty="0"/>
              <a:t>Optimize steady-state operation</a:t>
            </a:r>
          </a:p>
          <a:p>
            <a:r>
              <a:rPr lang="en-US" dirty="0">
                <a:solidFill>
                  <a:schemeClr val="accent5"/>
                </a:solidFill>
              </a:rPr>
              <a:t>Step 3: </a:t>
            </a:r>
            <a:r>
              <a:rPr lang="en-US" dirty="0"/>
              <a:t>Decide what to control (CVs) </a:t>
            </a:r>
          </a:p>
          <a:p>
            <a:pPr marL="800100" lvl="1" indent="-342900">
              <a:lnSpc>
                <a:spcPct val="80000"/>
              </a:lnSpc>
            </a:pPr>
            <a:r>
              <a:rPr lang="en-US" altLang="nb-NO" sz="1900" dirty="0">
                <a:solidFill>
                  <a:srgbClr val="FF0000"/>
                </a:solidFill>
              </a:rPr>
              <a:t>Step 3A</a:t>
            </a:r>
            <a:r>
              <a:rPr lang="en-US" altLang="nb-NO" sz="1900" dirty="0"/>
              <a:t>: Identify active constraints = primary CV1. </a:t>
            </a:r>
          </a:p>
          <a:p>
            <a:pPr marL="800100" lvl="1" indent="-342900">
              <a:lnSpc>
                <a:spcPct val="80000"/>
              </a:lnSpc>
            </a:pPr>
            <a:r>
              <a:rPr lang="en-US" altLang="nb-NO" sz="1900" dirty="0">
                <a:solidFill>
                  <a:srgbClr val="FF0000"/>
                </a:solidFill>
              </a:rPr>
              <a:t>Step 3B</a:t>
            </a:r>
            <a:r>
              <a:rPr lang="en-US" altLang="nb-NO" sz="1900" dirty="0"/>
              <a:t>: Remaining unconstrained DOFs: Self-optimizing CV1 </a:t>
            </a:r>
            <a:r>
              <a:rPr lang="en-US" altLang="nb-NO" sz="1900" dirty="0">
                <a:solidFill>
                  <a:srgbClr val="FF0000"/>
                </a:solidFill>
              </a:rPr>
              <a:t>(find H)</a:t>
            </a:r>
            <a:r>
              <a:rPr lang="en-US" altLang="nb-NO" dirty="0">
                <a:solidFill>
                  <a:srgbClr val="FF0000"/>
                </a:solidFill>
              </a:rPr>
              <a:t> </a:t>
            </a:r>
          </a:p>
          <a:p>
            <a:r>
              <a:rPr lang="en-US" dirty="0">
                <a:solidFill>
                  <a:schemeClr val="accent5"/>
                </a:solidFill>
              </a:rPr>
              <a:t>Step 4: </a:t>
            </a:r>
            <a:r>
              <a:rPr lang="en-US" dirty="0">
                <a:solidFill>
                  <a:schemeClr val="tx1"/>
                </a:solidFill>
              </a:rPr>
              <a:t>Where do we set the throughput? </a:t>
            </a:r>
            <a:r>
              <a:rPr lang="en-US" dirty="0"/>
              <a:t>TPM location </a:t>
            </a:r>
          </a:p>
          <a:p>
            <a:pPr marL="0" indent="0">
              <a:buNone/>
            </a:pPr>
            <a:endParaRPr lang="en-US" dirty="0"/>
          </a:p>
          <a:p>
            <a:pPr marL="0" indent="0">
              <a:buNone/>
            </a:pPr>
            <a:r>
              <a:rPr lang="en-US" b="1" dirty="0">
                <a:solidFill>
                  <a:schemeClr val="tx2"/>
                </a:solidFill>
              </a:rPr>
              <a:t>Then bottom-up (dynamics):</a:t>
            </a:r>
          </a:p>
          <a:p>
            <a:r>
              <a:rPr lang="en-US" dirty="0">
                <a:solidFill>
                  <a:schemeClr val="accent5"/>
                </a:solidFill>
              </a:rPr>
              <a:t>Step 5: </a:t>
            </a:r>
            <a:r>
              <a:rPr lang="en-US" dirty="0"/>
              <a:t>Regulatory control </a:t>
            </a:r>
          </a:p>
          <a:p>
            <a:pPr lvl="1"/>
            <a:r>
              <a:rPr lang="en-US" altLang="nb-NO" sz="1900" dirty="0">
                <a:solidFill>
                  <a:srgbClr val="FF0000"/>
                </a:solidFill>
              </a:rPr>
              <a:t>Control variables to stop “drift” (sensitive temperatures, pressures, ....) </a:t>
            </a:r>
          </a:p>
          <a:p>
            <a:endParaRPr lang="en-US" dirty="0"/>
          </a:p>
          <a:p>
            <a:pPr marL="0" indent="0">
              <a:buNone/>
            </a:pPr>
            <a:r>
              <a:rPr lang="en-US" b="1" dirty="0">
                <a:solidFill>
                  <a:schemeClr val="tx2"/>
                </a:solidFill>
              </a:rPr>
              <a:t>Finally: </a:t>
            </a:r>
            <a:r>
              <a:rPr lang="en-US" dirty="0"/>
              <a:t>Make link between “top-down” and “bottom up” </a:t>
            </a:r>
          </a:p>
          <a:p>
            <a:r>
              <a:rPr lang="en-US" dirty="0">
                <a:solidFill>
                  <a:schemeClr val="accent5"/>
                </a:solidFill>
              </a:rPr>
              <a:t>Step 6: </a:t>
            </a:r>
            <a:r>
              <a:rPr lang="en-US" dirty="0"/>
              <a:t>“Advanced/supervisory control” </a:t>
            </a:r>
          </a:p>
          <a:p>
            <a:pPr marL="1219200" lvl="2" indent="-304800">
              <a:lnSpc>
                <a:spcPct val="80000"/>
              </a:lnSpc>
            </a:pPr>
            <a:r>
              <a:rPr lang="en-US" altLang="nb-NO" sz="1900" dirty="0"/>
              <a:t>Control economic CVs: Active constraints and self-optimizing variables </a:t>
            </a:r>
          </a:p>
          <a:p>
            <a:pPr marL="1219200" lvl="2" indent="-304800">
              <a:lnSpc>
                <a:spcPct val="80000"/>
              </a:lnSpc>
            </a:pPr>
            <a:r>
              <a:rPr lang="en-US" altLang="nb-NO" sz="1900" dirty="0">
                <a:solidFill>
                  <a:srgbClr val="FF0000"/>
                </a:solidFill>
              </a:rPr>
              <a:t>Look after variables in regulatory layer below (e.g., avoid saturation)</a:t>
            </a:r>
          </a:p>
          <a:p>
            <a:pPr marL="1219200" lvl="2" indent="-304800">
              <a:lnSpc>
                <a:spcPct val="80000"/>
              </a:lnSpc>
            </a:pPr>
            <a:endParaRPr lang="en-US" altLang="nb-NO" sz="1900" dirty="0">
              <a:solidFill>
                <a:srgbClr val="FF0000"/>
              </a:solidFill>
            </a:endParaRPr>
          </a:p>
        </p:txBody>
      </p:sp>
      <p:pic>
        <p:nvPicPr>
          <p:cNvPr id="5" name="Bilde 4"/>
          <p:cNvPicPr>
            <a:picLocks noChangeAspect="1"/>
          </p:cNvPicPr>
          <p:nvPr/>
        </p:nvPicPr>
        <p:blipFill>
          <a:blip r:embed="rId2">
            <a:clrChange>
              <a:clrFrom>
                <a:srgbClr val="FFFFFF"/>
              </a:clrFrom>
              <a:clrTo>
                <a:srgbClr val="FFFFFF">
                  <a:alpha val="0"/>
                </a:srgbClr>
              </a:clrTo>
            </a:clrChange>
          </a:blip>
          <a:stretch>
            <a:fillRect/>
          </a:stretch>
        </p:blipFill>
        <p:spPr>
          <a:xfrm>
            <a:off x="8586423" y="998443"/>
            <a:ext cx="3717893" cy="5265061"/>
          </a:xfrm>
          <a:prstGeom prst="rect">
            <a:avLst/>
          </a:prstGeom>
        </p:spPr>
      </p:pic>
      <p:sp>
        <p:nvSpPr>
          <p:cNvPr id="6" name="TextBox 1">
            <a:extLst>
              <a:ext uri="{FF2B5EF4-FFF2-40B4-BE49-F238E27FC236}">
                <a16:creationId xmlns:a16="http://schemas.microsoft.com/office/drawing/2014/main" id="{E0C35D5B-6C0A-429D-9E8D-4B500A5E0D1D}"/>
              </a:ext>
            </a:extLst>
          </p:cNvPr>
          <p:cNvSpPr txBox="1">
            <a:spLocks noChangeArrowheads="1"/>
          </p:cNvSpPr>
          <p:nvPr/>
        </p:nvSpPr>
        <p:spPr bwMode="auto">
          <a:xfrm>
            <a:off x="0" y="6445672"/>
            <a:ext cx="5190309"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200" dirty="0">
                <a:latin typeface="Arial" panose="020B0604020202020204" pitchFamily="34" charset="0"/>
              </a:rPr>
              <a:t>S. Skogestad, ``Control structure design for complete chemical plants'', </a:t>
            </a:r>
          </a:p>
          <a:p>
            <a:pPr>
              <a:spcBef>
                <a:spcPct val="0"/>
              </a:spcBef>
              <a:buFontTx/>
              <a:buNone/>
            </a:pPr>
            <a:r>
              <a:rPr lang="en-US" altLang="nb-NO" sz="1200" i="1" dirty="0">
                <a:latin typeface="Arial" panose="020B0604020202020204" pitchFamily="34" charset="0"/>
              </a:rPr>
              <a:t>Computers and Chemical Engineering</a:t>
            </a:r>
            <a:r>
              <a:rPr lang="en-US" altLang="nb-NO" sz="1200" dirty="0">
                <a:latin typeface="Arial" panose="020B0604020202020204" pitchFamily="34" charset="0"/>
              </a:rPr>
              <a:t>, </a:t>
            </a:r>
            <a:r>
              <a:rPr lang="en-US" altLang="nb-NO" sz="1200" b="1" dirty="0">
                <a:latin typeface="Arial" panose="020B0604020202020204" pitchFamily="34" charset="0"/>
              </a:rPr>
              <a:t>28</a:t>
            </a:r>
            <a:r>
              <a:rPr lang="en-US" altLang="nb-NO" sz="1200" dirty="0">
                <a:latin typeface="Arial" panose="020B0604020202020204" pitchFamily="34" charset="0"/>
              </a:rPr>
              <a:t> (1-2), 219-234 (2004). </a:t>
            </a:r>
          </a:p>
        </p:txBody>
      </p:sp>
      <p:sp>
        <p:nvSpPr>
          <p:cNvPr id="7" name="Text Box 5">
            <a:extLst>
              <a:ext uri="{FF2B5EF4-FFF2-40B4-BE49-F238E27FC236}">
                <a16:creationId xmlns:a16="http://schemas.microsoft.com/office/drawing/2014/main" id="{2B3A56C3-D471-4E64-BADF-A0AD0F94A115}"/>
              </a:ext>
            </a:extLst>
          </p:cNvPr>
          <p:cNvSpPr txBox="1">
            <a:spLocks noChangeArrowheads="1"/>
          </p:cNvSpPr>
          <p:nvPr/>
        </p:nvSpPr>
        <p:spPr bwMode="auto">
          <a:xfrm>
            <a:off x="11279913" y="3541980"/>
            <a:ext cx="59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a:solidFill>
                  <a:srgbClr val="FF0000"/>
                </a:solidFill>
                <a:latin typeface="Arial" panose="020B0604020202020204" pitchFamily="34" charset="0"/>
              </a:rPr>
              <a:t>CV</a:t>
            </a:r>
            <a:r>
              <a:rPr lang="nb-NO" altLang="nb-NO" sz="1800" baseline="-25000" dirty="0">
                <a:solidFill>
                  <a:srgbClr val="FF0000"/>
                </a:solidFill>
                <a:latin typeface="Arial" panose="020B0604020202020204" pitchFamily="34" charset="0"/>
              </a:rPr>
              <a:t>1</a:t>
            </a:r>
          </a:p>
        </p:txBody>
      </p:sp>
      <p:sp>
        <p:nvSpPr>
          <p:cNvPr id="8" name="Text Box 5">
            <a:extLst>
              <a:ext uri="{FF2B5EF4-FFF2-40B4-BE49-F238E27FC236}">
                <a16:creationId xmlns:a16="http://schemas.microsoft.com/office/drawing/2014/main" id="{72BCCEF6-2E6F-4D15-8688-E42159C4673C}"/>
              </a:ext>
            </a:extLst>
          </p:cNvPr>
          <p:cNvSpPr txBox="1">
            <a:spLocks noChangeArrowheads="1"/>
          </p:cNvSpPr>
          <p:nvPr/>
        </p:nvSpPr>
        <p:spPr bwMode="auto">
          <a:xfrm>
            <a:off x="11355478" y="4756101"/>
            <a:ext cx="590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800" dirty="0">
                <a:solidFill>
                  <a:srgbClr val="FF0000"/>
                </a:solidFill>
                <a:latin typeface="Arial" panose="020B0604020202020204" pitchFamily="34" charset="0"/>
              </a:rPr>
              <a:t>CV</a:t>
            </a:r>
            <a:r>
              <a:rPr lang="nb-NO" altLang="nb-NO" sz="1800" baseline="-25000" dirty="0">
                <a:solidFill>
                  <a:srgbClr val="FF0000"/>
                </a:solidFill>
                <a:latin typeface="Arial" panose="020B0604020202020204" pitchFamily="34" charset="0"/>
              </a:rPr>
              <a:t>2</a:t>
            </a:r>
          </a:p>
        </p:txBody>
      </p:sp>
      <p:sp>
        <p:nvSpPr>
          <p:cNvPr id="9" name="Rectangle 8">
            <a:extLst>
              <a:ext uri="{FF2B5EF4-FFF2-40B4-BE49-F238E27FC236}">
                <a16:creationId xmlns:a16="http://schemas.microsoft.com/office/drawing/2014/main" id="{7E5E1F95-4EAB-417C-8D38-98B2A1384D2D}"/>
              </a:ext>
            </a:extLst>
          </p:cNvPr>
          <p:cNvSpPr>
            <a:spLocks noChangeArrowheads="1"/>
          </p:cNvSpPr>
          <p:nvPr/>
        </p:nvSpPr>
        <p:spPr bwMode="auto">
          <a:xfrm>
            <a:off x="10085802" y="6284356"/>
            <a:ext cx="719137" cy="3603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eaLnBrk="1" hangingPunct="1">
              <a:spcBef>
                <a:spcPct val="0"/>
              </a:spcBef>
              <a:buFontTx/>
              <a:buNone/>
            </a:pPr>
            <a:r>
              <a:rPr lang="nb-NO" altLang="nb-NO" sz="1400" dirty="0">
                <a:latin typeface="Arial" panose="020B0604020202020204" pitchFamily="34" charset="0"/>
              </a:rPr>
              <a:t>Process</a:t>
            </a:r>
          </a:p>
        </p:txBody>
      </p:sp>
      <p:sp>
        <p:nvSpPr>
          <p:cNvPr id="10" name="Text Box 9">
            <a:extLst>
              <a:ext uri="{FF2B5EF4-FFF2-40B4-BE49-F238E27FC236}">
                <a16:creationId xmlns:a16="http://schemas.microsoft.com/office/drawing/2014/main" id="{98B3CCE7-37C3-4BDA-B4ED-ED37EBB003F4}"/>
              </a:ext>
            </a:extLst>
          </p:cNvPr>
          <p:cNvSpPr txBox="1">
            <a:spLocks noChangeArrowheads="1"/>
          </p:cNvSpPr>
          <p:nvPr/>
        </p:nvSpPr>
        <p:spPr bwMode="auto">
          <a:xfrm>
            <a:off x="11330389" y="5970223"/>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eaLnBrk="1" hangingPunct="1">
              <a:spcBef>
                <a:spcPct val="0"/>
              </a:spcBef>
              <a:buFontTx/>
              <a:buNone/>
            </a:pPr>
            <a:r>
              <a:rPr lang="nb-NO" altLang="nb-NO" sz="1400">
                <a:solidFill>
                  <a:schemeClr val="accent2"/>
                </a:solidFill>
                <a:latin typeface="Arial" panose="020B0604020202020204" pitchFamily="34" charset="0"/>
              </a:rPr>
              <a:t>MVs</a:t>
            </a:r>
          </a:p>
        </p:txBody>
      </p:sp>
      <p:sp>
        <p:nvSpPr>
          <p:cNvPr id="11" name="TextBox 10">
            <a:extLst>
              <a:ext uri="{FF2B5EF4-FFF2-40B4-BE49-F238E27FC236}">
                <a16:creationId xmlns:a16="http://schemas.microsoft.com/office/drawing/2014/main" id="{300E4D84-201A-4F80-BAE5-A88DE9D87A5F}"/>
              </a:ext>
            </a:extLst>
          </p:cNvPr>
          <p:cNvSpPr txBox="1"/>
          <p:nvPr/>
        </p:nvSpPr>
        <p:spPr>
          <a:xfrm>
            <a:off x="8339016" y="2997200"/>
            <a:ext cx="565411" cy="369332"/>
          </a:xfrm>
          <a:prstGeom prst="rect">
            <a:avLst/>
          </a:prstGeom>
          <a:noFill/>
        </p:spPr>
        <p:txBody>
          <a:bodyPr wrap="none" rtlCol="0">
            <a:spAutoFit/>
          </a:bodyPr>
          <a:lstStyle/>
          <a:p>
            <a:r>
              <a:rPr lang="nb-NO" dirty="0"/>
              <a:t>RTO</a:t>
            </a:r>
          </a:p>
        </p:txBody>
      </p:sp>
    </p:spTree>
    <p:extLst>
      <p:ext uri="{BB962C8B-B14F-4D97-AF65-F5344CB8AC3E}">
        <p14:creationId xmlns:p14="http://schemas.microsoft.com/office/powerpoint/2010/main" val="631322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r>
              <a:rPr lang="en" sz="4000" b="1" dirty="0">
                <a:latin typeface="Calibri Light" panose="020F0302020204030204" pitchFamily="34" charset="0"/>
                <a:cs typeface="Calibri Light" panose="020F0302020204030204" pitchFamily="34" charset="0"/>
              </a:rPr>
              <a:t> Hierarchical Combination of different </a:t>
            </a:r>
            <a:r>
              <a:rPr lang="en" sz="4000" b="1" dirty="0" err="1">
                <a:latin typeface="Calibri Light" panose="020F0302020204030204" pitchFamily="34" charset="0"/>
                <a:cs typeface="Calibri Light" panose="020F0302020204030204" pitchFamily="34" charset="0"/>
              </a:rPr>
              <a:t>appr</a:t>
            </a:r>
            <a:r>
              <a:rPr lang="nb-NO" sz="4000" b="1" dirty="0" err="1">
                <a:latin typeface="Calibri Light" panose="020F0302020204030204" pitchFamily="34" charset="0"/>
                <a:cs typeface="Calibri Light" panose="020F0302020204030204" pitchFamily="34" charset="0"/>
              </a:rPr>
              <a:t>oa</a:t>
            </a:r>
            <a:r>
              <a:rPr lang="en" sz="4000" b="1" dirty="0" err="1">
                <a:latin typeface="Calibri Light" panose="020F0302020204030204" pitchFamily="34" charset="0"/>
                <a:cs typeface="Calibri Light" panose="020F0302020204030204" pitchFamily="34" charset="0"/>
              </a:rPr>
              <a:t>ches</a:t>
            </a:r>
            <a:endParaRPr lang="nb-NO" sz="4000" dirty="0"/>
          </a:p>
        </p:txBody>
      </p:sp>
      <p:sp>
        <p:nvSpPr>
          <p:cNvPr id="10" name="Undertittel 2"/>
          <p:cNvSpPr>
            <a:spLocks noGrp="1"/>
          </p:cNvSpPr>
          <p:nvPr>
            <p:ph type="subTitle" idx="1"/>
          </p:nvPr>
        </p:nvSpPr>
        <p:spPr>
          <a:xfrm>
            <a:off x="914400" y="3795423"/>
            <a:ext cx="10363200" cy="2109747"/>
          </a:xfrm>
        </p:spPr>
        <p:txBody>
          <a:bodyPr>
            <a:normAutofit lnSpcReduction="10000"/>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Johannes </a:t>
            </a:r>
            <a:r>
              <a:rPr lang="nb-NO" sz="3200" dirty="0" err="1">
                <a:solidFill>
                  <a:schemeClr val="tx2"/>
                </a:solidFill>
                <a:latin typeface="Calibri Light" panose="020F0302020204030204" pitchFamily="34" charset="0"/>
                <a:cs typeface="Calibri Light" panose="020F0302020204030204" pitchFamily="34" charset="0"/>
              </a:rPr>
              <a:t>Jäschke</a:t>
            </a:r>
            <a:endParaRPr lang="nb-NO" sz="3200" dirty="0">
              <a:solidFill>
                <a:schemeClr val="tx2"/>
              </a:solidFill>
              <a:latin typeface="Calibri Light" panose="020F0302020204030204" pitchFamily="34" charset="0"/>
              <a:cs typeface="Calibri Light" panose="020F0302020204030204" pitchFamily="34" charset="0"/>
            </a:endParaRPr>
          </a:p>
          <a:p>
            <a:pPr algn="ctr"/>
            <a:r>
              <a:rPr lang="nb-NO" sz="3200" dirty="0" err="1">
                <a:solidFill>
                  <a:schemeClr val="tx2"/>
                </a:solidFill>
                <a:latin typeface="Calibri Light" panose="020F0302020204030204" pitchFamily="34" charset="0"/>
                <a:cs typeface="Calibri Light" panose="020F0302020204030204" pitchFamily="34" charset="0"/>
              </a:rPr>
              <a:t>Dinesh</a:t>
            </a:r>
            <a:r>
              <a:rPr lang="nb-NO" sz="3200" dirty="0">
                <a:solidFill>
                  <a:schemeClr val="tx2"/>
                </a:solidFill>
                <a:latin typeface="Calibri Light" panose="020F0302020204030204" pitchFamily="34" charset="0"/>
                <a:cs typeface="Calibri Light" panose="020F0302020204030204" pitchFamily="34" charset="0"/>
              </a:rPr>
              <a:t> </a:t>
            </a:r>
            <a:r>
              <a:rPr lang="nb-NO" sz="3200" dirty="0" err="1">
                <a:solidFill>
                  <a:schemeClr val="tx2"/>
                </a:solidFill>
                <a:latin typeface="Calibri Light" panose="020F0302020204030204" pitchFamily="34" charset="0"/>
                <a:cs typeface="Calibri Light" panose="020F0302020204030204" pitchFamily="34" charset="0"/>
              </a:rPr>
              <a:t>Krishnamoorthy</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Tree>
    <p:extLst>
      <p:ext uri="{BB962C8B-B14F-4D97-AF65-F5344CB8AC3E}">
        <p14:creationId xmlns:p14="http://schemas.microsoft.com/office/powerpoint/2010/main" val="13771762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4AFF3-5B90-4027-80E3-B75EE2844109}"/>
              </a:ext>
            </a:extLst>
          </p:cNvPr>
          <p:cNvSpPr>
            <a:spLocks noGrp="1"/>
          </p:cNvSpPr>
          <p:nvPr>
            <p:ph type="title"/>
          </p:nvPr>
        </p:nvSpPr>
        <p:spPr/>
        <p:txBody>
          <a:bodyPr>
            <a:normAutofit/>
          </a:bodyPr>
          <a:lstStyle/>
          <a:p>
            <a:r>
              <a:rPr lang="en-US" sz="3600" dirty="0"/>
              <a:t>Why not combine different approaches to give improved performance?!</a:t>
            </a:r>
            <a:endParaRPr lang="nb-NO" sz="3600" dirty="0"/>
          </a:p>
        </p:txBody>
      </p:sp>
      <p:sp>
        <p:nvSpPr>
          <p:cNvPr id="3" name="Content Placeholder 2">
            <a:extLst>
              <a:ext uri="{FF2B5EF4-FFF2-40B4-BE49-F238E27FC236}">
                <a16:creationId xmlns:a16="http://schemas.microsoft.com/office/drawing/2014/main" id="{69211FA0-D368-4504-A6B1-6D957B29BE42}"/>
              </a:ext>
            </a:extLst>
          </p:cNvPr>
          <p:cNvSpPr>
            <a:spLocks noGrp="1"/>
          </p:cNvSpPr>
          <p:nvPr>
            <p:ph idx="1"/>
          </p:nvPr>
        </p:nvSpPr>
        <p:spPr/>
        <p:txBody>
          <a:bodyPr/>
          <a:lstStyle/>
          <a:p>
            <a:pPr marL="0" indent="0">
              <a:buNone/>
            </a:pPr>
            <a:r>
              <a:rPr lang="en-US" dirty="0"/>
              <a:t>Examples:</a:t>
            </a:r>
          </a:p>
          <a:p>
            <a:r>
              <a:rPr lang="en-US" dirty="0"/>
              <a:t>Combining model and data-based approaches</a:t>
            </a:r>
          </a:p>
          <a:p>
            <a:r>
              <a:rPr lang="en-US" dirty="0"/>
              <a:t>Combining online and offline methods</a:t>
            </a:r>
          </a:p>
          <a:p>
            <a:pPr marL="0" indent="0">
              <a:buNone/>
            </a:pPr>
            <a:endParaRPr lang="en-US" dirty="0"/>
          </a:p>
          <a:p>
            <a:pPr marL="0" indent="0">
              <a:buNone/>
            </a:pPr>
            <a:r>
              <a:rPr lang="en-US" dirty="0"/>
              <a:t>Some benefits</a:t>
            </a:r>
          </a:p>
          <a:p>
            <a:r>
              <a:rPr lang="en-US" dirty="0"/>
              <a:t>Faster rejection of known disturbances</a:t>
            </a:r>
          </a:p>
          <a:p>
            <a:r>
              <a:rPr lang="en-US" dirty="0"/>
              <a:t>Capability of handling unmodeled disturbances</a:t>
            </a:r>
          </a:p>
          <a:p>
            <a:pPr marL="0" indent="0">
              <a:buNone/>
            </a:pPr>
            <a:endParaRPr lang="en-US" dirty="0"/>
          </a:p>
        </p:txBody>
      </p:sp>
    </p:spTree>
    <p:extLst>
      <p:ext uri="{BB962C8B-B14F-4D97-AF65-F5344CB8AC3E}">
        <p14:creationId xmlns:p14="http://schemas.microsoft.com/office/powerpoint/2010/main" val="37333845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1089-82CE-1A4D-AC58-21E61F6109DD}"/>
              </a:ext>
            </a:extLst>
          </p:cNvPr>
          <p:cNvSpPr>
            <a:spLocks noGrp="1"/>
          </p:cNvSpPr>
          <p:nvPr>
            <p:ph type="title"/>
          </p:nvPr>
        </p:nvSpPr>
        <p:spPr/>
        <p:txBody>
          <a:bodyPr/>
          <a:lstStyle/>
          <a:p>
            <a:r>
              <a:rPr lang="nb-NO" dirty="0"/>
              <a:t>Standart RTO + MPC + </a:t>
            </a:r>
            <a:r>
              <a:rPr lang="nb-NO" dirty="0" err="1"/>
              <a:t>self-optimizing</a:t>
            </a:r>
            <a:r>
              <a:rPr lang="nb-NO" dirty="0"/>
              <a:t> </a:t>
            </a:r>
            <a:r>
              <a:rPr lang="nb-NO" dirty="0" err="1"/>
              <a:t>control</a:t>
            </a:r>
            <a:endParaRPr lang="nb-NO" dirty="0"/>
          </a:p>
        </p:txBody>
      </p:sp>
      <p:sp>
        <p:nvSpPr>
          <p:cNvPr id="3" name="Content Placeholder 2">
            <a:extLst>
              <a:ext uri="{FF2B5EF4-FFF2-40B4-BE49-F238E27FC236}">
                <a16:creationId xmlns:a16="http://schemas.microsoft.com/office/drawing/2014/main" id="{B76368CF-D329-6B46-9BBA-962C5C1F792C}"/>
              </a:ext>
            </a:extLst>
          </p:cNvPr>
          <p:cNvSpPr>
            <a:spLocks noGrp="1"/>
          </p:cNvSpPr>
          <p:nvPr>
            <p:ph idx="1"/>
          </p:nvPr>
        </p:nvSpPr>
        <p:spPr>
          <a:xfrm>
            <a:off x="7153153" y="2515062"/>
            <a:ext cx="5038847" cy="4351338"/>
          </a:xfrm>
        </p:spPr>
        <p:txBody>
          <a:bodyPr>
            <a:normAutofit/>
          </a:bodyPr>
          <a:lstStyle/>
          <a:p>
            <a:pPr lvl="1"/>
            <a:r>
              <a:rPr lang="en-US" sz="2800" dirty="0"/>
              <a:t>Self-optimizing Control</a:t>
            </a:r>
          </a:p>
          <a:p>
            <a:pPr lvl="2"/>
            <a:r>
              <a:rPr lang="en-US" sz="2400" dirty="0"/>
              <a:t> Fast correction for known and modelled disturbances  </a:t>
            </a:r>
          </a:p>
          <a:p>
            <a:pPr lvl="1"/>
            <a:r>
              <a:rPr lang="en-US" sz="2800" dirty="0"/>
              <a:t>MPC: </a:t>
            </a:r>
          </a:p>
          <a:p>
            <a:pPr lvl="2"/>
            <a:r>
              <a:rPr lang="en-US" sz="2400" dirty="0"/>
              <a:t>Predicting responses, and good constraint handling</a:t>
            </a:r>
          </a:p>
          <a:p>
            <a:pPr lvl="1"/>
            <a:r>
              <a:rPr lang="en-US" sz="2800" dirty="0"/>
              <a:t>Standard RTO: </a:t>
            </a:r>
          </a:p>
          <a:p>
            <a:pPr lvl="2"/>
            <a:r>
              <a:rPr lang="en-US" sz="2400" dirty="0"/>
              <a:t>Handling nonlinearity and large disturbances optimally</a:t>
            </a:r>
            <a:endParaRPr lang="nb-NO" sz="2400" dirty="0"/>
          </a:p>
          <a:p>
            <a:endParaRPr lang="en-US" dirty="0"/>
          </a:p>
        </p:txBody>
      </p:sp>
      <p:pic>
        <p:nvPicPr>
          <p:cNvPr id="4" name="Picture 3">
            <a:extLst>
              <a:ext uri="{FF2B5EF4-FFF2-40B4-BE49-F238E27FC236}">
                <a16:creationId xmlns:a16="http://schemas.microsoft.com/office/drawing/2014/main" id="{F38019B6-68A7-D744-B080-E2CDFC524EC4}"/>
              </a:ext>
            </a:extLst>
          </p:cNvPr>
          <p:cNvPicPr>
            <a:picLocks noChangeAspect="1"/>
          </p:cNvPicPr>
          <p:nvPr/>
        </p:nvPicPr>
        <p:blipFill>
          <a:blip r:embed="rId2"/>
          <a:stretch>
            <a:fillRect/>
          </a:stretch>
        </p:blipFill>
        <p:spPr>
          <a:xfrm>
            <a:off x="10661324" y="274639"/>
            <a:ext cx="1256920" cy="229780"/>
          </a:xfrm>
          <a:prstGeom prst="rect">
            <a:avLst/>
          </a:prstGeom>
        </p:spPr>
      </p:pic>
      <p:pic>
        <p:nvPicPr>
          <p:cNvPr id="5" name="Picture 4">
            <a:extLst>
              <a:ext uri="{FF2B5EF4-FFF2-40B4-BE49-F238E27FC236}">
                <a16:creationId xmlns:a16="http://schemas.microsoft.com/office/drawing/2014/main" id="{057E8F47-BFA4-4B58-8763-F61EF5753EE2}"/>
              </a:ext>
            </a:extLst>
          </p:cNvPr>
          <p:cNvPicPr>
            <a:picLocks noChangeAspect="1"/>
          </p:cNvPicPr>
          <p:nvPr/>
        </p:nvPicPr>
        <p:blipFill>
          <a:blip r:embed="rId3"/>
          <a:stretch>
            <a:fillRect/>
          </a:stretch>
        </p:blipFill>
        <p:spPr>
          <a:xfrm>
            <a:off x="628771" y="2801073"/>
            <a:ext cx="5938241" cy="3170076"/>
          </a:xfrm>
          <a:prstGeom prst="rect">
            <a:avLst/>
          </a:prstGeom>
        </p:spPr>
      </p:pic>
      <p:sp>
        <p:nvSpPr>
          <p:cNvPr id="6" name="Rectangle 5">
            <a:extLst>
              <a:ext uri="{FF2B5EF4-FFF2-40B4-BE49-F238E27FC236}">
                <a16:creationId xmlns:a16="http://schemas.microsoft.com/office/drawing/2014/main" id="{15BB6E60-9500-4DAA-BA0D-342BCC857FDE}"/>
              </a:ext>
            </a:extLst>
          </p:cNvPr>
          <p:cNvSpPr/>
          <p:nvPr/>
        </p:nvSpPr>
        <p:spPr>
          <a:xfrm>
            <a:off x="838200" y="1677786"/>
            <a:ext cx="5147371" cy="523220"/>
          </a:xfrm>
          <a:prstGeom prst="rect">
            <a:avLst/>
          </a:prstGeom>
        </p:spPr>
        <p:txBody>
          <a:bodyPr wrap="none">
            <a:spAutoFit/>
          </a:bodyPr>
          <a:lstStyle/>
          <a:p>
            <a:r>
              <a:rPr lang="en-US" sz="2800" dirty="0"/>
              <a:t>Idea: take the best from all worlds</a:t>
            </a:r>
          </a:p>
        </p:txBody>
      </p:sp>
      <p:sp>
        <p:nvSpPr>
          <p:cNvPr id="7" name="TextBox 6">
            <a:extLst>
              <a:ext uri="{FF2B5EF4-FFF2-40B4-BE49-F238E27FC236}">
                <a16:creationId xmlns:a16="http://schemas.microsoft.com/office/drawing/2014/main" id="{FE6836D9-4AFD-4475-921B-96C6B80D198B}"/>
              </a:ext>
            </a:extLst>
          </p:cNvPr>
          <p:cNvSpPr txBox="1"/>
          <p:nvPr/>
        </p:nvSpPr>
        <p:spPr>
          <a:xfrm>
            <a:off x="960699" y="6453944"/>
            <a:ext cx="5536003" cy="923330"/>
          </a:xfrm>
          <a:prstGeom prst="rect">
            <a:avLst/>
          </a:prstGeom>
          <a:noFill/>
        </p:spPr>
        <p:txBody>
          <a:bodyPr wrap="none" rtlCol="0">
            <a:spAutoFit/>
          </a:bodyPr>
          <a:lstStyle/>
          <a:p>
            <a:r>
              <a:rPr lang="en-US" dirty="0"/>
              <a:t>Graciano et al. 2015, Journal of Process Control 34, 35–48</a:t>
            </a:r>
            <a:br>
              <a:rPr lang="en-US" dirty="0"/>
            </a:br>
            <a:br>
              <a:rPr lang="en-US" dirty="0"/>
            </a:br>
            <a:endParaRPr lang="nb-NO" dirty="0"/>
          </a:p>
        </p:txBody>
      </p:sp>
    </p:spTree>
    <p:extLst>
      <p:ext uri="{BB962C8B-B14F-4D97-AF65-F5344CB8AC3E}">
        <p14:creationId xmlns:p14="http://schemas.microsoft.com/office/powerpoint/2010/main" val="42157050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1D57-AC73-4AC6-83C5-548A2ACD3321}"/>
              </a:ext>
            </a:extLst>
          </p:cNvPr>
          <p:cNvSpPr>
            <a:spLocks noGrp="1"/>
          </p:cNvSpPr>
          <p:nvPr>
            <p:ph type="title"/>
          </p:nvPr>
        </p:nvSpPr>
        <p:spPr>
          <a:xfrm>
            <a:off x="838200" y="41032"/>
            <a:ext cx="10515600" cy="1325563"/>
          </a:xfrm>
        </p:spPr>
        <p:txBody>
          <a:bodyPr>
            <a:normAutofit/>
          </a:bodyPr>
          <a:lstStyle/>
          <a:p>
            <a:r>
              <a:rPr lang="en-US" sz="4000" dirty="0"/>
              <a:t>Distillation Case Study</a:t>
            </a:r>
            <a:endParaRPr lang="nb-NO" sz="4000" dirty="0"/>
          </a:p>
        </p:txBody>
      </p:sp>
      <p:sp>
        <p:nvSpPr>
          <p:cNvPr id="3" name="Content Placeholder 2">
            <a:extLst>
              <a:ext uri="{FF2B5EF4-FFF2-40B4-BE49-F238E27FC236}">
                <a16:creationId xmlns:a16="http://schemas.microsoft.com/office/drawing/2014/main" id="{FC12EF13-4DC8-48BC-972E-C1D5A641EDDD}"/>
              </a:ext>
            </a:extLst>
          </p:cNvPr>
          <p:cNvSpPr>
            <a:spLocks noGrp="1"/>
          </p:cNvSpPr>
          <p:nvPr>
            <p:ph idx="1"/>
          </p:nvPr>
        </p:nvSpPr>
        <p:spPr>
          <a:xfrm>
            <a:off x="838200" y="1393122"/>
            <a:ext cx="5365830" cy="4351338"/>
          </a:xfrm>
        </p:spPr>
        <p:txBody>
          <a:bodyPr/>
          <a:lstStyle/>
          <a:p>
            <a:r>
              <a:rPr lang="en-US" dirty="0"/>
              <a:t>Separation of 3 components</a:t>
            </a:r>
            <a:endParaRPr lang="nb-NO" dirty="0"/>
          </a:p>
        </p:txBody>
      </p:sp>
      <p:pic>
        <p:nvPicPr>
          <p:cNvPr id="4" name="Picture 3">
            <a:extLst>
              <a:ext uri="{FF2B5EF4-FFF2-40B4-BE49-F238E27FC236}">
                <a16:creationId xmlns:a16="http://schemas.microsoft.com/office/drawing/2014/main" id="{6D077610-81FA-4092-8DFB-B92F70E911C1}"/>
              </a:ext>
            </a:extLst>
          </p:cNvPr>
          <p:cNvPicPr>
            <a:picLocks noChangeAspect="1"/>
          </p:cNvPicPr>
          <p:nvPr/>
        </p:nvPicPr>
        <p:blipFill>
          <a:blip r:embed="rId2"/>
          <a:stretch>
            <a:fillRect/>
          </a:stretch>
        </p:blipFill>
        <p:spPr>
          <a:xfrm>
            <a:off x="838200" y="2025930"/>
            <a:ext cx="4090939" cy="2276097"/>
          </a:xfrm>
          <a:prstGeom prst="rect">
            <a:avLst/>
          </a:prstGeom>
        </p:spPr>
      </p:pic>
      <p:sp>
        <p:nvSpPr>
          <p:cNvPr id="5" name="Content Placeholder 2">
            <a:extLst>
              <a:ext uri="{FF2B5EF4-FFF2-40B4-BE49-F238E27FC236}">
                <a16:creationId xmlns:a16="http://schemas.microsoft.com/office/drawing/2014/main" id="{6C9609DB-121A-4926-B529-7E8FC8F68E27}"/>
              </a:ext>
            </a:extLst>
          </p:cNvPr>
          <p:cNvSpPr txBox="1">
            <a:spLocks/>
          </p:cNvSpPr>
          <p:nvPr/>
        </p:nvSpPr>
        <p:spPr>
          <a:xfrm>
            <a:off x="6192306" y="1393122"/>
            <a:ext cx="5365830" cy="1709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RTO Problem</a:t>
            </a:r>
            <a:endParaRPr lang="nb-NO" dirty="0"/>
          </a:p>
        </p:txBody>
      </p:sp>
      <p:pic>
        <p:nvPicPr>
          <p:cNvPr id="6" name="Picture 5">
            <a:extLst>
              <a:ext uri="{FF2B5EF4-FFF2-40B4-BE49-F238E27FC236}">
                <a16:creationId xmlns:a16="http://schemas.microsoft.com/office/drawing/2014/main" id="{08846943-5EB8-4EDA-BA76-B3FCE97516EE}"/>
              </a:ext>
            </a:extLst>
          </p:cNvPr>
          <p:cNvPicPr>
            <a:picLocks noChangeAspect="1"/>
          </p:cNvPicPr>
          <p:nvPr/>
        </p:nvPicPr>
        <p:blipFill>
          <a:blip r:embed="rId3"/>
          <a:stretch>
            <a:fillRect/>
          </a:stretch>
        </p:blipFill>
        <p:spPr>
          <a:xfrm>
            <a:off x="6292620" y="1928203"/>
            <a:ext cx="5406764" cy="1827541"/>
          </a:xfrm>
          <a:prstGeom prst="rect">
            <a:avLst/>
          </a:prstGeom>
        </p:spPr>
      </p:pic>
      <p:sp>
        <p:nvSpPr>
          <p:cNvPr id="7" name="Content Placeholder 2">
            <a:extLst>
              <a:ext uri="{FF2B5EF4-FFF2-40B4-BE49-F238E27FC236}">
                <a16:creationId xmlns:a16="http://schemas.microsoft.com/office/drawing/2014/main" id="{0ACBCA2C-F6D1-43E4-8EBD-A16E4658C739}"/>
              </a:ext>
            </a:extLst>
          </p:cNvPr>
          <p:cNvSpPr txBox="1">
            <a:spLocks/>
          </p:cNvSpPr>
          <p:nvPr/>
        </p:nvSpPr>
        <p:spPr>
          <a:xfrm>
            <a:off x="5879939" y="4211097"/>
            <a:ext cx="6551271" cy="26487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MPC </a:t>
            </a:r>
          </a:p>
          <a:p>
            <a:r>
              <a:rPr lang="en-US" dirty="0"/>
              <a:t>Setpoint tracking</a:t>
            </a:r>
          </a:p>
          <a:p>
            <a:pPr lvl="1"/>
            <a:r>
              <a:rPr lang="en-US" dirty="0"/>
              <a:t>Standard (</a:t>
            </a:r>
            <a:r>
              <a:rPr lang="en-US" dirty="0" err="1"/>
              <a:t>concentrations+temperature</a:t>
            </a:r>
            <a:r>
              <a:rPr lang="en-US" dirty="0"/>
              <a:t>)</a:t>
            </a:r>
          </a:p>
          <a:p>
            <a:pPr lvl="1"/>
            <a:r>
              <a:rPr lang="en-US" dirty="0"/>
              <a:t>Self-optimizing variable combinations</a:t>
            </a:r>
          </a:p>
          <a:p>
            <a:r>
              <a:rPr lang="en-US" dirty="0"/>
              <a:t>Constraint handling</a:t>
            </a:r>
          </a:p>
          <a:p>
            <a:pPr lvl="1"/>
            <a:r>
              <a:rPr lang="en-US" dirty="0"/>
              <a:t>Enforce constraints as they become active</a:t>
            </a:r>
          </a:p>
          <a:p>
            <a:endParaRPr lang="nb-NO" dirty="0"/>
          </a:p>
        </p:txBody>
      </p:sp>
      <p:pic>
        <p:nvPicPr>
          <p:cNvPr id="8" name="Picture 7">
            <a:extLst>
              <a:ext uri="{FF2B5EF4-FFF2-40B4-BE49-F238E27FC236}">
                <a16:creationId xmlns:a16="http://schemas.microsoft.com/office/drawing/2014/main" id="{5D0FD0F8-7C3D-4136-B1A5-7692FB8BF07A}"/>
              </a:ext>
            </a:extLst>
          </p:cNvPr>
          <p:cNvPicPr>
            <a:picLocks noChangeAspect="1"/>
          </p:cNvPicPr>
          <p:nvPr/>
        </p:nvPicPr>
        <p:blipFill>
          <a:blip r:embed="rId4"/>
          <a:stretch>
            <a:fillRect/>
          </a:stretch>
        </p:blipFill>
        <p:spPr>
          <a:xfrm>
            <a:off x="983743" y="4524225"/>
            <a:ext cx="4467249" cy="2292743"/>
          </a:xfrm>
          <a:prstGeom prst="rect">
            <a:avLst/>
          </a:prstGeom>
        </p:spPr>
      </p:pic>
    </p:spTree>
    <p:extLst>
      <p:ext uri="{BB962C8B-B14F-4D97-AF65-F5344CB8AC3E}">
        <p14:creationId xmlns:p14="http://schemas.microsoft.com/office/powerpoint/2010/main" val="379081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C6CDD8-C702-4CB7-9BB9-9962DB38E534}"/>
              </a:ext>
            </a:extLst>
          </p:cNvPr>
          <p:cNvPicPr>
            <a:picLocks noChangeAspect="1"/>
          </p:cNvPicPr>
          <p:nvPr/>
        </p:nvPicPr>
        <p:blipFill>
          <a:blip r:embed="rId2"/>
          <a:stretch>
            <a:fillRect/>
          </a:stretch>
        </p:blipFill>
        <p:spPr>
          <a:xfrm>
            <a:off x="1098234" y="1201824"/>
            <a:ext cx="8923589" cy="4606865"/>
          </a:xfrm>
          <a:prstGeom prst="rect">
            <a:avLst/>
          </a:prstGeom>
        </p:spPr>
      </p:pic>
      <p:sp>
        <p:nvSpPr>
          <p:cNvPr id="2" name="Title 1">
            <a:extLst>
              <a:ext uri="{FF2B5EF4-FFF2-40B4-BE49-F238E27FC236}">
                <a16:creationId xmlns:a16="http://schemas.microsoft.com/office/drawing/2014/main" id="{3FDA448C-0EDD-4CFF-BF16-C0EF5B264081}"/>
              </a:ext>
            </a:extLst>
          </p:cNvPr>
          <p:cNvSpPr>
            <a:spLocks noGrp="1"/>
          </p:cNvSpPr>
          <p:nvPr>
            <p:ph type="title"/>
          </p:nvPr>
        </p:nvSpPr>
        <p:spPr>
          <a:xfrm>
            <a:off x="838200" y="-17120"/>
            <a:ext cx="10515600" cy="1325563"/>
          </a:xfrm>
        </p:spPr>
        <p:txBody>
          <a:bodyPr/>
          <a:lstStyle/>
          <a:p>
            <a:r>
              <a:rPr lang="en-US" dirty="0"/>
              <a:t>Profit of combined approach</a:t>
            </a:r>
            <a:endParaRPr lang="nb-NO" dirty="0"/>
          </a:p>
        </p:txBody>
      </p:sp>
      <p:sp>
        <p:nvSpPr>
          <p:cNvPr id="3" name="Content Placeholder 2">
            <a:extLst>
              <a:ext uri="{FF2B5EF4-FFF2-40B4-BE49-F238E27FC236}">
                <a16:creationId xmlns:a16="http://schemas.microsoft.com/office/drawing/2014/main" id="{3672714B-1C04-43B8-A3BC-466DA4D1D5C9}"/>
              </a:ext>
            </a:extLst>
          </p:cNvPr>
          <p:cNvSpPr>
            <a:spLocks noGrp="1"/>
          </p:cNvSpPr>
          <p:nvPr>
            <p:ph idx="1"/>
          </p:nvPr>
        </p:nvSpPr>
        <p:spPr>
          <a:xfrm>
            <a:off x="838200" y="5808689"/>
            <a:ext cx="10515600" cy="812030"/>
          </a:xfrm>
        </p:spPr>
        <p:txBody>
          <a:bodyPr/>
          <a:lstStyle/>
          <a:p>
            <a:r>
              <a:rPr lang="en-US" dirty="0"/>
              <a:t>Disturbances are rejected also </a:t>
            </a:r>
            <a:r>
              <a:rPr lang="en-US" dirty="0" err="1"/>
              <a:t>inbetween</a:t>
            </a:r>
            <a:r>
              <a:rPr lang="en-US" dirty="0"/>
              <a:t> RTO updates. </a:t>
            </a:r>
            <a:endParaRPr lang="nb-NO" dirty="0"/>
          </a:p>
        </p:txBody>
      </p:sp>
      <p:sp>
        <p:nvSpPr>
          <p:cNvPr id="8" name="TextBox 7">
            <a:extLst>
              <a:ext uri="{FF2B5EF4-FFF2-40B4-BE49-F238E27FC236}">
                <a16:creationId xmlns:a16="http://schemas.microsoft.com/office/drawing/2014/main" id="{D809274E-BD6C-45E8-946F-9E874B02ABE4}"/>
              </a:ext>
            </a:extLst>
          </p:cNvPr>
          <p:cNvSpPr txBox="1"/>
          <p:nvPr/>
        </p:nvSpPr>
        <p:spPr>
          <a:xfrm>
            <a:off x="5823679" y="1572186"/>
            <a:ext cx="3777521" cy="1200329"/>
          </a:xfrm>
          <a:prstGeom prst="rect">
            <a:avLst/>
          </a:prstGeom>
          <a:solidFill>
            <a:schemeClr val="bg1"/>
          </a:solidFill>
          <a:ln>
            <a:noFill/>
            <a:headEnd type="arrow" w="lg" len="med"/>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dirty="0">
                <a:solidFill>
                  <a:srgbClr val="FD1A19"/>
                </a:solidFill>
              </a:rPr>
              <a:t>--- </a:t>
            </a:r>
            <a:r>
              <a:rPr lang="en-US" dirty="0"/>
              <a:t>standard MPC controlling     </a:t>
            </a:r>
          </a:p>
          <a:p>
            <a:r>
              <a:rPr lang="en-US" dirty="0"/>
              <a:t>     concentrations and 1 tray temp.</a:t>
            </a:r>
          </a:p>
          <a:p>
            <a:r>
              <a:rPr lang="en-US" dirty="0">
                <a:solidFill>
                  <a:srgbClr val="0909F9"/>
                </a:solidFill>
              </a:rPr>
              <a:t>---</a:t>
            </a:r>
            <a:r>
              <a:rPr lang="en-US" dirty="0">
                <a:solidFill>
                  <a:srgbClr val="FD1A19"/>
                </a:solidFill>
              </a:rPr>
              <a:t> </a:t>
            </a:r>
            <a:r>
              <a:rPr lang="en-US" dirty="0"/>
              <a:t>MPC Controlling SOC variables</a:t>
            </a:r>
          </a:p>
          <a:p>
            <a:endParaRPr lang="en-US" dirty="0"/>
          </a:p>
        </p:txBody>
      </p:sp>
    </p:spTree>
    <p:extLst>
      <p:ext uri="{BB962C8B-B14F-4D97-AF65-F5344CB8AC3E}">
        <p14:creationId xmlns:p14="http://schemas.microsoft.com/office/powerpoint/2010/main" val="20840046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1089-82CE-1A4D-AC58-21E61F6109DD}"/>
              </a:ext>
            </a:extLst>
          </p:cNvPr>
          <p:cNvSpPr>
            <a:spLocks noGrp="1"/>
          </p:cNvSpPr>
          <p:nvPr>
            <p:ph type="title"/>
          </p:nvPr>
        </p:nvSpPr>
        <p:spPr/>
        <p:txBody>
          <a:bodyPr/>
          <a:lstStyle/>
          <a:p>
            <a:r>
              <a:rPr lang="nb-NO" dirty="0"/>
              <a:t>NCO </a:t>
            </a:r>
            <a:r>
              <a:rPr lang="nb-NO" dirty="0" err="1"/>
              <a:t>tracking</a:t>
            </a:r>
            <a:r>
              <a:rPr lang="nb-NO" dirty="0"/>
              <a:t> + </a:t>
            </a:r>
            <a:r>
              <a:rPr lang="nb-NO" dirty="0" err="1"/>
              <a:t>self-optimizing</a:t>
            </a:r>
            <a:r>
              <a:rPr lang="nb-NO" dirty="0"/>
              <a:t> </a:t>
            </a:r>
            <a:r>
              <a:rPr lang="nb-NO" dirty="0" err="1"/>
              <a:t>control</a:t>
            </a:r>
            <a:endParaRPr lang="nb-NO" dirty="0"/>
          </a:p>
        </p:txBody>
      </p:sp>
      <p:sp>
        <p:nvSpPr>
          <p:cNvPr id="3" name="Content Placeholder 2">
            <a:extLst>
              <a:ext uri="{FF2B5EF4-FFF2-40B4-BE49-F238E27FC236}">
                <a16:creationId xmlns:a16="http://schemas.microsoft.com/office/drawing/2014/main" id="{B76368CF-D329-6B46-9BBA-962C5C1F792C}"/>
              </a:ext>
            </a:extLst>
          </p:cNvPr>
          <p:cNvSpPr>
            <a:spLocks noGrp="1"/>
          </p:cNvSpPr>
          <p:nvPr>
            <p:ph idx="1"/>
          </p:nvPr>
        </p:nvSpPr>
        <p:spPr/>
        <p:txBody>
          <a:bodyPr/>
          <a:lstStyle/>
          <a:p>
            <a:r>
              <a:rPr lang="en-US" dirty="0"/>
              <a:t>Idea: take the best from both worlds</a:t>
            </a:r>
          </a:p>
          <a:p>
            <a:pPr lvl="1"/>
            <a:r>
              <a:rPr lang="en-US" dirty="0"/>
              <a:t>Self-optimizing Control: Fast correction for known and modelled disturbances  </a:t>
            </a:r>
          </a:p>
          <a:p>
            <a:pPr lvl="1"/>
            <a:r>
              <a:rPr lang="en-US" dirty="0"/>
              <a:t>NCO tracking: use Plant gradient estimates to handle unmodeled disturbances</a:t>
            </a:r>
            <a:endParaRPr lang="nb-NO" dirty="0"/>
          </a:p>
        </p:txBody>
      </p:sp>
      <p:pic>
        <p:nvPicPr>
          <p:cNvPr id="4" name="Picture 3">
            <a:extLst>
              <a:ext uri="{FF2B5EF4-FFF2-40B4-BE49-F238E27FC236}">
                <a16:creationId xmlns:a16="http://schemas.microsoft.com/office/drawing/2014/main" id="{F38019B6-68A7-D744-B080-E2CDFC524EC4}"/>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98932293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A640A-5A18-4BC2-8746-08B611407A05}"/>
              </a:ext>
            </a:extLst>
          </p:cNvPr>
          <p:cNvSpPr>
            <a:spLocks noGrp="1"/>
          </p:cNvSpPr>
          <p:nvPr>
            <p:ph type="title"/>
          </p:nvPr>
        </p:nvSpPr>
        <p:spPr>
          <a:xfrm>
            <a:off x="838200" y="0"/>
            <a:ext cx="10515600" cy="888346"/>
          </a:xfrm>
        </p:spPr>
        <p:txBody>
          <a:bodyPr>
            <a:normAutofit/>
          </a:bodyPr>
          <a:lstStyle/>
          <a:p>
            <a:r>
              <a:rPr lang="en-US" dirty="0"/>
              <a:t>Self-optimizing Control and NCO tracking</a:t>
            </a:r>
            <a:endParaRPr lang="nb-NO" dirty="0"/>
          </a:p>
        </p:txBody>
      </p:sp>
      <p:sp>
        <p:nvSpPr>
          <p:cNvPr id="3" name="Content Placeholder 2">
            <a:extLst>
              <a:ext uri="{FF2B5EF4-FFF2-40B4-BE49-F238E27FC236}">
                <a16:creationId xmlns:a16="http://schemas.microsoft.com/office/drawing/2014/main" id="{297D67A7-75F6-4A08-9FBC-15BE0874883F}"/>
              </a:ext>
            </a:extLst>
          </p:cNvPr>
          <p:cNvSpPr>
            <a:spLocks noGrp="1"/>
          </p:cNvSpPr>
          <p:nvPr>
            <p:ph idx="1"/>
          </p:nvPr>
        </p:nvSpPr>
        <p:spPr>
          <a:xfrm>
            <a:off x="838199" y="1053869"/>
            <a:ext cx="5544969" cy="5123094"/>
          </a:xfrm>
        </p:spPr>
        <p:txBody>
          <a:bodyPr/>
          <a:lstStyle/>
          <a:p>
            <a:pPr marL="0" indent="0">
              <a:buNone/>
            </a:pPr>
            <a:r>
              <a:rPr lang="en-US" dirty="0"/>
              <a:t>Self-optimizing control</a:t>
            </a:r>
          </a:p>
          <a:p>
            <a:r>
              <a:rPr lang="en-US" dirty="0"/>
              <a:t>Find a good output combination</a:t>
            </a:r>
          </a:p>
          <a:p>
            <a:r>
              <a:rPr lang="en-US" dirty="0"/>
              <a:t>Control to zero with </a:t>
            </a:r>
            <a:r>
              <a:rPr lang="en-US" dirty="0" err="1"/>
              <a:t>favourite</a:t>
            </a:r>
            <a:r>
              <a:rPr lang="en-US" dirty="0"/>
              <a:t> controller</a:t>
            </a:r>
            <a:endParaRPr lang="nb-NO" dirty="0"/>
          </a:p>
        </p:txBody>
      </p:sp>
      <p:pic>
        <p:nvPicPr>
          <p:cNvPr id="4" name="Picture 3">
            <a:extLst>
              <a:ext uri="{FF2B5EF4-FFF2-40B4-BE49-F238E27FC236}">
                <a16:creationId xmlns:a16="http://schemas.microsoft.com/office/drawing/2014/main" id="{239BE878-2D33-4BEE-A0EE-63ABDA35911E}"/>
              </a:ext>
            </a:extLst>
          </p:cNvPr>
          <p:cNvPicPr>
            <a:picLocks noChangeAspect="1"/>
          </p:cNvPicPr>
          <p:nvPr/>
        </p:nvPicPr>
        <p:blipFill>
          <a:blip r:embed="rId2"/>
          <a:stretch>
            <a:fillRect/>
          </a:stretch>
        </p:blipFill>
        <p:spPr>
          <a:xfrm>
            <a:off x="628667" y="2994301"/>
            <a:ext cx="4732473" cy="3304392"/>
          </a:xfrm>
          <a:prstGeom prst="rect">
            <a:avLst/>
          </a:prstGeom>
        </p:spPr>
      </p:pic>
      <p:grpSp>
        <p:nvGrpSpPr>
          <p:cNvPr id="14" name="Group 13">
            <a:extLst>
              <a:ext uri="{FF2B5EF4-FFF2-40B4-BE49-F238E27FC236}">
                <a16:creationId xmlns:a16="http://schemas.microsoft.com/office/drawing/2014/main" id="{0CF458FC-5955-46C6-9D25-4F84064C2CFE}"/>
              </a:ext>
            </a:extLst>
          </p:cNvPr>
          <p:cNvGrpSpPr/>
          <p:nvPr/>
        </p:nvGrpSpPr>
        <p:grpSpPr>
          <a:xfrm>
            <a:off x="6639839" y="1053869"/>
            <a:ext cx="4522940" cy="5300056"/>
            <a:chOff x="6639839" y="1053869"/>
            <a:chExt cx="4522940" cy="5300056"/>
          </a:xfrm>
        </p:grpSpPr>
        <p:pic>
          <p:nvPicPr>
            <p:cNvPr id="5" name="Picture 4">
              <a:extLst>
                <a:ext uri="{FF2B5EF4-FFF2-40B4-BE49-F238E27FC236}">
                  <a16:creationId xmlns:a16="http://schemas.microsoft.com/office/drawing/2014/main" id="{54FF51B8-1241-4871-AAF1-32A4346E5772}"/>
                </a:ext>
              </a:extLst>
            </p:cNvPr>
            <p:cNvPicPr>
              <a:picLocks noChangeAspect="1"/>
            </p:cNvPicPr>
            <p:nvPr/>
          </p:nvPicPr>
          <p:blipFill>
            <a:blip r:embed="rId3"/>
            <a:stretch>
              <a:fillRect/>
            </a:stretch>
          </p:blipFill>
          <p:spPr>
            <a:xfrm>
              <a:off x="6639839" y="3090584"/>
              <a:ext cx="4266270" cy="3263341"/>
            </a:xfrm>
            <a:prstGeom prst="rect">
              <a:avLst/>
            </a:prstGeom>
          </p:spPr>
        </p:pic>
        <p:sp>
          <p:nvSpPr>
            <p:cNvPr id="6" name="Content Placeholder 2">
              <a:extLst>
                <a:ext uri="{FF2B5EF4-FFF2-40B4-BE49-F238E27FC236}">
                  <a16:creationId xmlns:a16="http://schemas.microsoft.com/office/drawing/2014/main" id="{2E36C509-4D14-4F45-B39B-B325D66F177C}"/>
                </a:ext>
              </a:extLst>
            </p:cNvPr>
            <p:cNvSpPr txBox="1">
              <a:spLocks/>
            </p:cNvSpPr>
            <p:nvPr/>
          </p:nvSpPr>
          <p:spPr>
            <a:xfrm>
              <a:off x="6639839" y="1053869"/>
              <a:ext cx="4522940" cy="5123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NCO tracking idea</a:t>
              </a:r>
            </a:p>
            <a:p>
              <a:r>
                <a:rPr lang="en-US" dirty="0"/>
                <a:t>Measure gradient</a:t>
              </a:r>
            </a:p>
            <a:p>
              <a:r>
                <a:rPr lang="en-US" dirty="0"/>
                <a:t>Adjust input to make it zero</a:t>
              </a:r>
              <a:endParaRPr lang="nb-NO" dirty="0"/>
            </a:p>
          </p:txBody>
        </p:sp>
      </p:grpSp>
      <p:grpSp>
        <p:nvGrpSpPr>
          <p:cNvPr id="11" name="Group 10">
            <a:extLst>
              <a:ext uri="{FF2B5EF4-FFF2-40B4-BE49-F238E27FC236}">
                <a16:creationId xmlns:a16="http://schemas.microsoft.com/office/drawing/2014/main" id="{9C433ED3-0999-45A6-A692-A080E3C5205C}"/>
              </a:ext>
            </a:extLst>
          </p:cNvPr>
          <p:cNvGrpSpPr/>
          <p:nvPr/>
        </p:nvGrpSpPr>
        <p:grpSpPr>
          <a:xfrm>
            <a:off x="9215854" y="2808703"/>
            <a:ext cx="2830888" cy="2793303"/>
            <a:chOff x="9215854" y="2808703"/>
            <a:chExt cx="2830888" cy="2793303"/>
          </a:xfrm>
        </p:grpSpPr>
        <p:sp>
          <p:nvSpPr>
            <p:cNvPr id="7" name="Oval 6">
              <a:extLst>
                <a:ext uri="{FF2B5EF4-FFF2-40B4-BE49-F238E27FC236}">
                  <a16:creationId xmlns:a16="http://schemas.microsoft.com/office/drawing/2014/main" id="{C22BCCB0-4A00-4F07-990F-983E118CCF18}"/>
                </a:ext>
              </a:extLst>
            </p:cNvPr>
            <p:cNvSpPr/>
            <p:nvPr/>
          </p:nvSpPr>
          <p:spPr>
            <a:xfrm>
              <a:off x="9215854" y="4386981"/>
              <a:ext cx="2075260" cy="1215025"/>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xtBox 7">
              <a:extLst>
                <a:ext uri="{FF2B5EF4-FFF2-40B4-BE49-F238E27FC236}">
                  <a16:creationId xmlns:a16="http://schemas.microsoft.com/office/drawing/2014/main" id="{8D9EBF24-6423-4829-9003-586DEF20E9FC}"/>
                </a:ext>
              </a:extLst>
            </p:cNvPr>
            <p:cNvSpPr txBox="1"/>
            <p:nvPr/>
          </p:nvSpPr>
          <p:spPr>
            <a:xfrm>
              <a:off x="9765476" y="2808703"/>
              <a:ext cx="2281266" cy="523220"/>
            </a:xfrm>
            <a:prstGeom prst="rect">
              <a:avLst/>
            </a:prstGeom>
            <a:noFill/>
          </p:spPr>
          <p:txBody>
            <a:bodyPr wrap="none" rtlCol="0">
              <a:spAutoFit/>
            </a:bodyPr>
            <a:lstStyle/>
            <a:p>
              <a:r>
                <a:rPr lang="en-US" sz="2800" b="1" dirty="0">
                  <a:solidFill>
                    <a:srgbClr val="FD1A19"/>
                  </a:solidFill>
                </a:rPr>
                <a:t>Plant gradient</a:t>
              </a:r>
              <a:endParaRPr lang="nb-NO" sz="2800" b="1" dirty="0">
                <a:solidFill>
                  <a:srgbClr val="FD1A19"/>
                </a:solidFill>
              </a:endParaRPr>
            </a:p>
          </p:txBody>
        </p:sp>
        <p:cxnSp>
          <p:nvCxnSpPr>
            <p:cNvPr id="10" name="Straight Arrow Connector 9">
              <a:extLst>
                <a:ext uri="{FF2B5EF4-FFF2-40B4-BE49-F238E27FC236}">
                  <a16:creationId xmlns:a16="http://schemas.microsoft.com/office/drawing/2014/main" id="{5DF9C59E-9EA7-4A84-96D1-CB2731921026}"/>
                </a:ext>
              </a:extLst>
            </p:cNvPr>
            <p:cNvCxnSpPr>
              <a:cxnSpLocks/>
              <a:endCxn id="7" idx="0"/>
            </p:cNvCxnSpPr>
            <p:nvPr/>
          </p:nvCxnSpPr>
          <p:spPr>
            <a:xfrm flipH="1">
              <a:off x="10253484" y="3331923"/>
              <a:ext cx="456269" cy="1055058"/>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1B276FD8-F0A4-474B-8A47-C1B077DB3BAF}"/>
              </a:ext>
            </a:extLst>
          </p:cNvPr>
          <p:cNvSpPr txBox="1"/>
          <p:nvPr/>
        </p:nvSpPr>
        <p:spPr>
          <a:xfrm>
            <a:off x="6590242" y="6353925"/>
            <a:ext cx="3989554" cy="369332"/>
          </a:xfrm>
          <a:prstGeom prst="rect">
            <a:avLst/>
          </a:prstGeom>
          <a:noFill/>
        </p:spPr>
        <p:txBody>
          <a:bodyPr wrap="none" rtlCol="0">
            <a:spAutoFit/>
          </a:bodyPr>
          <a:lstStyle/>
          <a:p>
            <a:r>
              <a:rPr lang="en-US" dirty="0"/>
              <a:t>NCO: Necessary conditions of Optimality</a:t>
            </a:r>
            <a:endParaRPr lang="nb-NO" dirty="0"/>
          </a:p>
        </p:txBody>
      </p:sp>
    </p:spTree>
    <p:extLst>
      <p:ext uri="{BB962C8B-B14F-4D97-AF65-F5344CB8AC3E}">
        <p14:creationId xmlns:p14="http://schemas.microsoft.com/office/powerpoint/2010/main" val="5585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220F-5787-4442-A8F2-1B76C226D015}"/>
              </a:ext>
            </a:extLst>
          </p:cNvPr>
          <p:cNvSpPr>
            <a:spLocks noGrp="1"/>
          </p:cNvSpPr>
          <p:nvPr>
            <p:ph type="title"/>
          </p:nvPr>
        </p:nvSpPr>
        <p:spPr/>
        <p:txBody>
          <a:bodyPr/>
          <a:lstStyle/>
          <a:p>
            <a:r>
              <a:rPr lang="en-GB" dirty="0">
                <a:latin typeface="Calibri Light" panose="020F0302020204030204" pitchFamily="34" charset="0"/>
                <a:cs typeface="Calibri Light" panose="020F0302020204030204" pitchFamily="34" charset="0"/>
              </a:rPr>
              <a:t>Conventional steady-state RTO</a:t>
            </a:r>
            <a:endParaRPr lang="nb-NO" dirty="0"/>
          </a:p>
        </p:txBody>
      </p:sp>
      <p:sp>
        <p:nvSpPr>
          <p:cNvPr id="3" name="Content Placeholder 2">
            <a:extLst>
              <a:ext uri="{FF2B5EF4-FFF2-40B4-BE49-F238E27FC236}">
                <a16:creationId xmlns:a16="http://schemas.microsoft.com/office/drawing/2014/main" id="{5F14FD76-9674-6846-A4F1-34816373BBDC}"/>
              </a:ext>
            </a:extLst>
          </p:cNvPr>
          <p:cNvSpPr>
            <a:spLocks noGrp="1"/>
          </p:cNvSpPr>
          <p:nvPr>
            <p:ph idx="1"/>
          </p:nvPr>
        </p:nvSpPr>
        <p:spPr/>
        <p:txBody>
          <a:bodyPr/>
          <a:lstStyle/>
          <a:p>
            <a:r>
              <a:rPr lang="nb-NO" dirty="0" err="1"/>
              <a:t>Typically</a:t>
            </a:r>
            <a:r>
              <a:rPr lang="nb-NO" dirty="0"/>
              <a:t> </a:t>
            </a:r>
            <a:r>
              <a:rPr lang="nb-NO" dirty="0" err="1"/>
              <a:t>uses</a:t>
            </a:r>
            <a:r>
              <a:rPr lang="nb-NO" dirty="0"/>
              <a:t> </a:t>
            </a:r>
            <a:r>
              <a:rPr lang="nb-NO" dirty="0" err="1"/>
              <a:t>detailed</a:t>
            </a:r>
            <a:r>
              <a:rPr lang="nb-NO" dirty="0"/>
              <a:t> </a:t>
            </a:r>
            <a:r>
              <a:rPr lang="nb-NO" dirty="0" err="1"/>
              <a:t>process</a:t>
            </a:r>
            <a:r>
              <a:rPr lang="nb-NO" dirty="0"/>
              <a:t> </a:t>
            </a:r>
            <a:r>
              <a:rPr lang="nb-NO" dirty="0" err="1"/>
              <a:t>models</a:t>
            </a:r>
            <a:r>
              <a:rPr lang="nb-NO" dirty="0"/>
              <a:t> </a:t>
            </a:r>
            <a:r>
              <a:rPr lang="nb-NO" dirty="0" err="1"/>
              <a:t>with</a:t>
            </a:r>
            <a:r>
              <a:rPr lang="nb-NO" dirty="0"/>
              <a:t> full </a:t>
            </a:r>
            <a:r>
              <a:rPr lang="nb-NO" dirty="0" err="1"/>
              <a:t>thermo</a:t>
            </a:r>
            <a:r>
              <a:rPr lang="nb-NO" dirty="0"/>
              <a:t> </a:t>
            </a:r>
            <a:r>
              <a:rPr lang="nb-NO" dirty="0" err="1"/>
              <a:t>package</a:t>
            </a:r>
            <a:endParaRPr lang="nb-NO" dirty="0"/>
          </a:p>
          <a:p>
            <a:pPr lvl="1"/>
            <a:r>
              <a:rPr lang="nb-NO" dirty="0"/>
              <a:t>Hysys / </a:t>
            </a:r>
            <a:r>
              <a:rPr lang="nb-NO" dirty="0" err="1"/>
              <a:t>Unisim</a:t>
            </a:r>
            <a:r>
              <a:rPr lang="nb-NO" dirty="0"/>
              <a:t> (Honeywell)</a:t>
            </a:r>
          </a:p>
          <a:p>
            <a:pPr lvl="1"/>
            <a:r>
              <a:rPr lang="nb-NO" dirty="0"/>
              <a:t>Aspen</a:t>
            </a:r>
          </a:p>
          <a:p>
            <a:pPr lvl="1"/>
            <a:r>
              <a:rPr lang="nb-NO" dirty="0"/>
              <a:t>PROCESS</a:t>
            </a:r>
          </a:p>
          <a:p>
            <a:pPr lvl="1"/>
            <a:r>
              <a:rPr lang="nb-NO" dirty="0"/>
              <a:t>…..</a:t>
            </a:r>
          </a:p>
          <a:p>
            <a:pPr lvl="1"/>
            <a:endParaRPr lang="nb-NO" dirty="0"/>
          </a:p>
          <a:p>
            <a:r>
              <a:rPr lang="nb-NO" dirty="0" err="1"/>
              <a:t>But</a:t>
            </a:r>
            <a:r>
              <a:rPr lang="nb-NO" dirty="0"/>
              <a:t> </a:t>
            </a:r>
            <a:r>
              <a:rPr lang="nb-NO" dirty="0" err="1"/>
              <a:t>traditional</a:t>
            </a:r>
            <a:r>
              <a:rPr lang="nb-NO" dirty="0"/>
              <a:t> RTO less used in </a:t>
            </a:r>
            <a:r>
              <a:rPr lang="nb-NO" dirty="0" err="1"/>
              <a:t>practice</a:t>
            </a:r>
            <a:r>
              <a:rPr lang="nb-NO" dirty="0"/>
              <a:t> </a:t>
            </a:r>
            <a:r>
              <a:rPr lang="nb-NO" dirty="0" err="1"/>
              <a:t>than</a:t>
            </a:r>
            <a:r>
              <a:rPr lang="nb-NO" dirty="0"/>
              <a:t> </a:t>
            </a:r>
            <a:r>
              <a:rPr lang="nb-NO" dirty="0" err="1"/>
              <a:t>one</a:t>
            </a:r>
            <a:r>
              <a:rPr lang="nb-NO" dirty="0"/>
              <a:t> </a:t>
            </a:r>
            <a:r>
              <a:rPr lang="nb-NO" dirty="0" err="1"/>
              <a:t>should</a:t>
            </a:r>
            <a:r>
              <a:rPr lang="nb-NO" dirty="0"/>
              <a:t> </a:t>
            </a:r>
            <a:r>
              <a:rPr lang="nb-NO" dirty="0" err="1"/>
              <a:t>expect</a:t>
            </a:r>
            <a:endParaRPr lang="nb-NO" dirty="0"/>
          </a:p>
          <a:p>
            <a:pPr lvl="1"/>
            <a:r>
              <a:rPr lang="nb-NO" dirty="0" err="1"/>
              <a:t>Ethylene</a:t>
            </a:r>
            <a:r>
              <a:rPr lang="nb-NO" dirty="0"/>
              <a:t> plants (</a:t>
            </a:r>
            <a:r>
              <a:rPr lang="nb-NO" dirty="0" err="1"/>
              <a:t>furnace</a:t>
            </a:r>
            <a:r>
              <a:rPr lang="nb-NO" dirty="0"/>
              <a:t>)</a:t>
            </a:r>
          </a:p>
          <a:p>
            <a:pPr lvl="1"/>
            <a:r>
              <a:rPr lang="nb-NO" dirty="0" err="1"/>
              <a:t>Some</a:t>
            </a:r>
            <a:r>
              <a:rPr lang="nb-NO" dirty="0"/>
              <a:t> </a:t>
            </a:r>
            <a:r>
              <a:rPr lang="nb-NO" dirty="0" err="1"/>
              <a:t>refinery</a:t>
            </a:r>
            <a:r>
              <a:rPr lang="nb-NO" dirty="0"/>
              <a:t> </a:t>
            </a:r>
            <a:r>
              <a:rPr lang="nb-NO" dirty="0" err="1"/>
              <a:t>applications</a:t>
            </a:r>
            <a:endParaRPr lang="nb-NO" dirty="0"/>
          </a:p>
          <a:p>
            <a:pPr lvl="1"/>
            <a:endParaRPr lang="nb-NO" dirty="0"/>
          </a:p>
        </p:txBody>
      </p:sp>
      <p:pic>
        <p:nvPicPr>
          <p:cNvPr id="5" name="Picture 4">
            <a:extLst>
              <a:ext uri="{FF2B5EF4-FFF2-40B4-BE49-F238E27FC236}">
                <a16:creationId xmlns:a16="http://schemas.microsoft.com/office/drawing/2014/main" id="{D438D37C-51C4-8D4B-8569-7528496AEF69}"/>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4963411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777C-E31F-4063-8780-0D488EBEBD5E}"/>
              </a:ext>
            </a:extLst>
          </p:cNvPr>
          <p:cNvSpPr>
            <a:spLocks noGrp="1"/>
          </p:cNvSpPr>
          <p:nvPr>
            <p:ph type="title"/>
          </p:nvPr>
        </p:nvSpPr>
        <p:spPr>
          <a:xfrm>
            <a:off x="838200" y="77027"/>
            <a:ext cx="10515600" cy="1325563"/>
          </a:xfrm>
        </p:spPr>
        <p:txBody>
          <a:bodyPr>
            <a:normAutofit/>
          </a:bodyPr>
          <a:lstStyle/>
          <a:p>
            <a:r>
              <a:rPr lang="en-US" sz="3200" dirty="0"/>
              <a:t>Combination of self-optimizing control and NCO tracking</a:t>
            </a:r>
            <a:endParaRPr lang="nb-NO" sz="3200" dirty="0"/>
          </a:p>
        </p:txBody>
      </p:sp>
      <p:sp>
        <p:nvSpPr>
          <p:cNvPr id="3" name="Content Placeholder 2">
            <a:extLst>
              <a:ext uri="{FF2B5EF4-FFF2-40B4-BE49-F238E27FC236}">
                <a16:creationId xmlns:a16="http://schemas.microsoft.com/office/drawing/2014/main" id="{3B9BB729-522E-4516-A12B-6ACDC263F7A8}"/>
              </a:ext>
            </a:extLst>
          </p:cNvPr>
          <p:cNvSpPr>
            <a:spLocks noGrp="1"/>
          </p:cNvSpPr>
          <p:nvPr>
            <p:ph idx="1"/>
          </p:nvPr>
        </p:nvSpPr>
        <p:spPr>
          <a:xfrm>
            <a:off x="6121052" y="2143539"/>
            <a:ext cx="5628362" cy="4351338"/>
          </a:xfrm>
        </p:spPr>
        <p:txBody>
          <a:bodyPr/>
          <a:lstStyle/>
          <a:p>
            <a:r>
              <a:rPr lang="en-US" dirty="0"/>
              <a:t>Fast time scale (lower layer):</a:t>
            </a:r>
          </a:p>
          <a:p>
            <a:pPr lvl="1"/>
            <a:r>
              <a:rPr lang="en-US" dirty="0"/>
              <a:t>reject known (modelled) disturbances using self-optimizing control</a:t>
            </a:r>
          </a:p>
          <a:p>
            <a:endParaRPr lang="en-US" dirty="0"/>
          </a:p>
          <a:p>
            <a:r>
              <a:rPr lang="en-US" dirty="0"/>
              <a:t>Slow time scale (upper layer)</a:t>
            </a:r>
          </a:p>
          <a:p>
            <a:pPr lvl="1"/>
            <a:r>
              <a:rPr lang="en-US" dirty="0"/>
              <a:t>reject unknown (unmodeled) disturbances in NCO tracking </a:t>
            </a:r>
            <a:endParaRPr lang="nb-NO" dirty="0"/>
          </a:p>
        </p:txBody>
      </p:sp>
      <p:pic>
        <p:nvPicPr>
          <p:cNvPr id="4" name="Picture 3">
            <a:extLst>
              <a:ext uri="{FF2B5EF4-FFF2-40B4-BE49-F238E27FC236}">
                <a16:creationId xmlns:a16="http://schemas.microsoft.com/office/drawing/2014/main" id="{35A7512C-E61D-46BC-9E99-BBC55AE86CCB}"/>
              </a:ext>
            </a:extLst>
          </p:cNvPr>
          <p:cNvPicPr>
            <a:picLocks noChangeAspect="1"/>
          </p:cNvPicPr>
          <p:nvPr/>
        </p:nvPicPr>
        <p:blipFill>
          <a:blip r:embed="rId2"/>
          <a:stretch>
            <a:fillRect/>
          </a:stretch>
        </p:blipFill>
        <p:spPr>
          <a:xfrm>
            <a:off x="1006283" y="2364288"/>
            <a:ext cx="4622080" cy="3429000"/>
          </a:xfrm>
          <a:prstGeom prst="rect">
            <a:avLst/>
          </a:prstGeom>
        </p:spPr>
      </p:pic>
      <p:sp>
        <p:nvSpPr>
          <p:cNvPr id="6" name="TextBox 5">
            <a:extLst>
              <a:ext uri="{FF2B5EF4-FFF2-40B4-BE49-F238E27FC236}">
                <a16:creationId xmlns:a16="http://schemas.microsoft.com/office/drawing/2014/main" id="{4CDFA00F-83AE-41F8-8E6E-EE98AF8C9D03}"/>
              </a:ext>
            </a:extLst>
          </p:cNvPr>
          <p:cNvSpPr txBox="1"/>
          <p:nvPr/>
        </p:nvSpPr>
        <p:spPr>
          <a:xfrm>
            <a:off x="1459345" y="6494877"/>
            <a:ext cx="2755819" cy="369332"/>
          </a:xfrm>
          <a:prstGeom prst="rect">
            <a:avLst/>
          </a:prstGeom>
          <a:noFill/>
        </p:spPr>
        <p:txBody>
          <a:bodyPr wrap="none" rtlCol="0">
            <a:spAutoFit/>
          </a:bodyPr>
          <a:lstStyle/>
          <a:p>
            <a:r>
              <a:rPr lang="en-US" dirty="0"/>
              <a:t>J</a:t>
            </a:r>
            <a:r>
              <a:rPr lang="nb-NO" dirty="0" err="1"/>
              <a:t>äschke</a:t>
            </a:r>
            <a:r>
              <a:rPr lang="nb-NO" dirty="0"/>
              <a:t> &amp; Skogestad (2011)</a:t>
            </a:r>
          </a:p>
        </p:txBody>
      </p:sp>
    </p:spTree>
    <p:extLst>
      <p:ext uri="{BB962C8B-B14F-4D97-AF65-F5344CB8AC3E}">
        <p14:creationId xmlns:p14="http://schemas.microsoft.com/office/powerpoint/2010/main" val="26063934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CAAB-22A5-49AD-9ADD-F528769FF12E}"/>
              </a:ext>
            </a:extLst>
          </p:cNvPr>
          <p:cNvPicPr>
            <a:picLocks noChangeAspect="1"/>
          </p:cNvPicPr>
          <p:nvPr/>
        </p:nvPicPr>
        <p:blipFill>
          <a:blip r:embed="rId2"/>
          <a:stretch>
            <a:fillRect/>
          </a:stretch>
        </p:blipFill>
        <p:spPr>
          <a:xfrm>
            <a:off x="968817" y="3177980"/>
            <a:ext cx="4442952" cy="3534753"/>
          </a:xfrm>
          <a:prstGeom prst="rect">
            <a:avLst/>
          </a:prstGeom>
        </p:spPr>
      </p:pic>
      <p:sp>
        <p:nvSpPr>
          <p:cNvPr id="2" name="Title 1">
            <a:extLst>
              <a:ext uri="{FF2B5EF4-FFF2-40B4-BE49-F238E27FC236}">
                <a16:creationId xmlns:a16="http://schemas.microsoft.com/office/drawing/2014/main" id="{5531ABBE-922D-4485-BC46-4D722154C19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53B8F89E-7A9E-456B-BF1F-DD99085C735A}"/>
              </a:ext>
            </a:extLst>
          </p:cNvPr>
          <p:cNvSpPr>
            <a:spLocks noGrp="1"/>
          </p:cNvSpPr>
          <p:nvPr>
            <p:ph idx="1"/>
          </p:nvPr>
        </p:nvSpPr>
        <p:spPr>
          <a:xfrm>
            <a:off x="838200" y="1825625"/>
            <a:ext cx="4704186" cy="4351338"/>
          </a:xfrm>
        </p:spPr>
        <p:txBody>
          <a:bodyPr/>
          <a:lstStyle/>
          <a:p>
            <a:r>
              <a:rPr lang="en-US" dirty="0"/>
              <a:t>Self-optimizing and NCO tracking (sampling time 10 min) </a:t>
            </a:r>
            <a:endParaRPr lang="nb-NO" dirty="0"/>
          </a:p>
        </p:txBody>
      </p:sp>
      <p:pic>
        <p:nvPicPr>
          <p:cNvPr id="5" name="Picture 4">
            <a:extLst>
              <a:ext uri="{FF2B5EF4-FFF2-40B4-BE49-F238E27FC236}">
                <a16:creationId xmlns:a16="http://schemas.microsoft.com/office/drawing/2014/main" id="{373E698D-D5ED-4268-B058-78FD37480A7D}"/>
              </a:ext>
            </a:extLst>
          </p:cNvPr>
          <p:cNvPicPr>
            <a:picLocks noChangeAspect="1"/>
          </p:cNvPicPr>
          <p:nvPr/>
        </p:nvPicPr>
        <p:blipFill>
          <a:blip r:embed="rId3"/>
          <a:stretch>
            <a:fillRect/>
          </a:stretch>
        </p:blipFill>
        <p:spPr>
          <a:xfrm>
            <a:off x="5985935" y="3177979"/>
            <a:ext cx="4704186" cy="3534754"/>
          </a:xfrm>
          <a:prstGeom prst="rect">
            <a:avLst/>
          </a:prstGeom>
        </p:spPr>
      </p:pic>
      <p:sp>
        <p:nvSpPr>
          <p:cNvPr id="6" name="Content Placeholder 2">
            <a:extLst>
              <a:ext uri="{FF2B5EF4-FFF2-40B4-BE49-F238E27FC236}">
                <a16:creationId xmlns:a16="http://schemas.microsoft.com/office/drawing/2014/main" id="{1FE49CEB-60DB-4D41-94A9-FCCFDF983629}"/>
              </a:ext>
            </a:extLst>
          </p:cNvPr>
          <p:cNvSpPr txBox="1">
            <a:spLocks/>
          </p:cNvSpPr>
          <p:nvPr/>
        </p:nvSpPr>
        <p:spPr>
          <a:xfrm>
            <a:off x="5993905" y="1690688"/>
            <a:ext cx="470418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Combined Self-optimizing and NCO tracking (sampling time 25 min)</a:t>
            </a:r>
            <a:endParaRPr lang="nb-NO" dirty="0"/>
          </a:p>
        </p:txBody>
      </p:sp>
    </p:spTree>
    <p:extLst>
      <p:ext uri="{BB962C8B-B14F-4D97-AF65-F5344CB8AC3E}">
        <p14:creationId xmlns:p14="http://schemas.microsoft.com/office/powerpoint/2010/main" val="351508255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solidFill>
                  <a:srgbClr val="FF0000"/>
                </a:solidFill>
              </a:rPr>
              <a:t>Similar approach: </a:t>
            </a:r>
            <a:r>
              <a:rPr lang="en-GB" sz="3200" dirty="0"/>
              <a:t>ESC/RTO + Self-optimizing control </a:t>
            </a:r>
          </a:p>
        </p:txBody>
      </p:sp>
      <p:sp>
        <p:nvSpPr>
          <p:cNvPr id="2" name="Content Placeholder 1"/>
          <p:cNvSpPr>
            <a:spLocks noGrp="1"/>
          </p:cNvSpPr>
          <p:nvPr>
            <p:ph sz="half" idx="1"/>
          </p:nvPr>
        </p:nvSpPr>
        <p:spPr>
          <a:xfrm>
            <a:off x="711200" y="1558925"/>
            <a:ext cx="5181600" cy="4351338"/>
          </a:xfrm>
        </p:spPr>
        <p:txBody>
          <a:bodyPr>
            <a:normAutofit/>
          </a:bodyPr>
          <a:lstStyle/>
          <a:p>
            <a:pPr>
              <a:spcAft>
                <a:spcPts val="1800"/>
              </a:spcAft>
            </a:pPr>
            <a:r>
              <a:rPr lang="en-GB" dirty="0">
                <a:latin typeface="Calibri Light" panose="020F0302020204030204" pitchFamily="34" charset="0"/>
              </a:rPr>
              <a:t>Self-optimization control is </a:t>
            </a:r>
            <a:r>
              <a:rPr lang="en-GB" dirty="0">
                <a:solidFill>
                  <a:srgbClr val="FF0000"/>
                </a:solidFill>
                <a:latin typeface="Calibri Light" panose="020F0302020204030204" pitchFamily="34" charset="0"/>
              </a:rPr>
              <a:t>always complementary </a:t>
            </a:r>
          </a:p>
          <a:p>
            <a:pPr>
              <a:spcAft>
                <a:spcPts val="1800"/>
              </a:spcAft>
            </a:pPr>
            <a:r>
              <a:rPr lang="en-GB" dirty="0">
                <a:latin typeface="Calibri Light" panose="020F0302020204030204" pitchFamily="34" charset="0"/>
              </a:rPr>
              <a:t>Can combine with </a:t>
            </a:r>
          </a:p>
          <a:p>
            <a:pPr lvl="1">
              <a:spcAft>
                <a:spcPts val="1800"/>
              </a:spcAft>
            </a:pPr>
            <a:r>
              <a:rPr lang="en-GB" dirty="0">
                <a:latin typeface="Calibri Light" panose="020F0302020204030204" pitchFamily="34" charset="0"/>
              </a:rPr>
              <a:t>Extremum-seeking control</a:t>
            </a:r>
          </a:p>
          <a:p>
            <a:pPr lvl="1">
              <a:spcAft>
                <a:spcPts val="1800"/>
              </a:spcAft>
            </a:pPr>
            <a:r>
              <a:rPr lang="en-GB" dirty="0">
                <a:latin typeface="Calibri Light" panose="020F0302020204030204" pitchFamily="34" charset="0"/>
              </a:rPr>
              <a:t>Traditional Static RTO</a:t>
            </a:r>
          </a:p>
        </p:txBody>
      </p:sp>
      <p:pic>
        <p:nvPicPr>
          <p:cNvPr id="5" name="Content Placeholder 4"/>
          <p:cNvPicPr>
            <a:picLocks noGrp="1" noChangeAspect="1"/>
          </p:cNvPicPr>
          <p:nvPr>
            <p:ph sz="half" idx="2"/>
          </p:nvPr>
        </p:nvPicPr>
        <p:blipFill>
          <a:blip r:embed="rId2"/>
          <a:stretch>
            <a:fillRect/>
          </a:stretch>
        </p:blipFill>
        <p:spPr>
          <a:xfrm>
            <a:off x="6469469" y="1624734"/>
            <a:ext cx="4919571" cy="4351338"/>
          </a:xfrm>
          <a:prstGeom prst="rect">
            <a:avLst/>
          </a:prstGeom>
        </p:spPr>
      </p:pic>
      <p:sp>
        <p:nvSpPr>
          <p:cNvPr id="7" name="Rectangle 6"/>
          <p:cNvSpPr/>
          <p:nvPr/>
        </p:nvSpPr>
        <p:spPr>
          <a:xfrm>
            <a:off x="0" y="6205267"/>
            <a:ext cx="10644809" cy="646331"/>
          </a:xfrm>
          <a:prstGeom prst="rect">
            <a:avLst/>
          </a:prstGeom>
        </p:spPr>
        <p:txBody>
          <a:bodyPr wrap="square">
            <a:spAutoFit/>
          </a:bodyPr>
          <a:lstStyle/>
          <a:p>
            <a:r>
              <a:rPr lang="en-US" dirty="0">
                <a:solidFill>
                  <a:schemeClr val="bg1">
                    <a:lumMod val="50000"/>
                  </a:schemeClr>
                </a:solidFill>
                <a:latin typeface="Calibri Light" panose="020F0302020204030204" pitchFamily="34" charset="0"/>
                <a:cs typeface="Times New Roman" panose="02020603050405020304" pitchFamily="18" charset="0"/>
              </a:rPr>
              <a:t>Straus. J, Krishnamoorthy, D., and Skogestad, S., 2018. On combining extremum seeking control and self-optimizing control. J. Proc. Control (In-Press).</a:t>
            </a:r>
            <a:endParaRPr lang="en-GB"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ED81BD1-20EB-AD49-821B-78C833DECBED}"/>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00257633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Case study: Ammonia Reactor</a:t>
            </a:r>
          </a:p>
        </p:txBody>
      </p:sp>
      <p:pic>
        <p:nvPicPr>
          <p:cNvPr id="7" name="Content Placeholder 6"/>
          <p:cNvPicPr>
            <a:picLocks noGrp="1" noChangeAspect="1"/>
          </p:cNvPicPr>
          <p:nvPr>
            <p:ph sz="half" idx="2"/>
          </p:nvPr>
        </p:nvPicPr>
        <p:blipFill>
          <a:blip r:embed="rId2"/>
          <a:stretch>
            <a:fillRect/>
          </a:stretch>
        </p:blipFill>
        <p:spPr>
          <a:xfrm>
            <a:off x="5846620" y="1919404"/>
            <a:ext cx="6165741" cy="3899505"/>
          </a:xfrm>
          <a:prstGeom prst="rect">
            <a:avLst/>
          </a:prstGeom>
        </p:spPr>
      </p:pic>
      <p:pic>
        <p:nvPicPr>
          <p:cNvPr id="13" name="Content Placeholder 3"/>
          <p:cNvPicPr>
            <a:picLocks noGrp="1" noChangeAspect="1"/>
          </p:cNvPicPr>
          <p:nvPr>
            <p:ph sz="half" idx="1"/>
          </p:nvPr>
        </p:nvPicPr>
        <p:blipFill>
          <a:blip r:embed="rId3"/>
          <a:stretch>
            <a:fillRect/>
          </a:stretch>
        </p:blipFill>
        <p:spPr>
          <a:xfrm>
            <a:off x="80159" y="1610834"/>
            <a:ext cx="5662584" cy="4799190"/>
          </a:xfrm>
          <a:prstGeom prst="rect">
            <a:avLst/>
          </a:prstGeom>
        </p:spPr>
      </p:pic>
      <p:sp>
        <p:nvSpPr>
          <p:cNvPr id="9" name="TextBox 8"/>
          <p:cNvSpPr txBox="1"/>
          <p:nvPr/>
        </p:nvSpPr>
        <p:spPr>
          <a:xfrm>
            <a:off x="1427018" y="1610834"/>
            <a:ext cx="4083169" cy="369332"/>
          </a:xfrm>
          <a:prstGeom prst="rect">
            <a:avLst/>
          </a:prstGeom>
          <a:noFill/>
        </p:spPr>
        <p:txBody>
          <a:bodyPr wrap="none" rtlCol="0">
            <a:spAutoFit/>
          </a:bodyPr>
          <a:lstStyle/>
          <a:p>
            <a:r>
              <a:rPr lang="en-GB" dirty="0">
                <a:solidFill>
                  <a:srgbClr val="FF0000"/>
                </a:solidFill>
              </a:rPr>
              <a:t>Objective: Maximize extent of reaction</a:t>
            </a:r>
          </a:p>
        </p:txBody>
      </p:sp>
      <p:sp>
        <p:nvSpPr>
          <p:cNvPr id="14" name="TextBox 13"/>
          <p:cNvSpPr txBox="1"/>
          <p:nvPr/>
        </p:nvSpPr>
        <p:spPr>
          <a:xfrm>
            <a:off x="6708631" y="5868915"/>
            <a:ext cx="5057795" cy="369332"/>
          </a:xfrm>
          <a:prstGeom prst="rect">
            <a:avLst/>
          </a:prstGeom>
          <a:noFill/>
        </p:spPr>
        <p:txBody>
          <a:bodyPr wrap="none" rtlCol="0">
            <a:spAutoFit/>
          </a:bodyPr>
          <a:lstStyle/>
          <a:p>
            <a:r>
              <a:rPr lang="en-GB" dirty="0">
                <a:solidFill>
                  <a:schemeClr val="accent5"/>
                </a:solidFill>
              </a:rPr>
              <a:t>Response to disturbance in inlet mass flow rate</a:t>
            </a:r>
          </a:p>
        </p:txBody>
      </p:sp>
      <p:pic>
        <p:nvPicPr>
          <p:cNvPr id="8" name="Picture 7">
            <a:extLst>
              <a:ext uri="{FF2B5EF4-FFF2-40B4-BE49-F238E27FC236}">
                <a16:creationId xmlns:a16="http://schemas.microsoft.com/office/drawing/2014/main" id="{93F4DA06-6FB3-7242-9836-A8ED7001D260}"/>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9985416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131" y="6392917"/>
            <a:ext cx="3539359" cy="39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nb-NO" sz="3600" dirty="0"/>
              <a:t>CONCLUSION:</a:t>
            </a:r>
            <a:br>
              <a:rPr lang="nb-NO" sz="3600" dirty="0"/>
            </a:br>
            <a:r>
              <a:rPr lang="nb-NO" sz="3600" dirty="0" err="1"/>
              <a:t>Why</a:t>
            </a:r>
            <a:r>
              <a:rPr lang="nb-NO" sz="3600" dirty="0"/>
              <a:t> is </a:t>
            </a:r>
            <a:r>
              <a:rPr lang="nb-NO" sz="3600" dirty="0" err="1"/>
              <a:t>traditional</a:t>
            </a:r>
            <a:r>
              <a:rPr lang="nb-NO" sz="3600" dirty="0"/>
              <a:t> </a:t>
            </a:r>
            <a:r>
              <a:rPr lang="nb-NO" sz="3600" dirty="0" err="1"/>
              <a:t>static</a:t>
            </a:r>
            <a:r>
              <a:rPr lang="nb-NO" sz="3600" dirty="0"/>
              <a:t> RTO not </a:t>
            </a:r>
            <a:r>
              <a:rPr lang="nb-NO" sz="3600" dirty="0" err="1"/>
              <a:t>commonly</a:t>
            </a:r>
            <a:r>
              <a:rPr lang="nb-NO" sz="3600" dirty="0"/>
              <a:t> used?</a:t>
            </a:r>
            <a:br>
              <a:rPr lang="nb-NO" sz="3600" dirty="0"/>
            </a:br>
            <a:r>
              <a:rPr lang="nb-NO" sz="3600" dirty="0" err="1"/>
              <a:t>Some</a:t>
            </a:r>
            <a:r>
              <a:rPr lang="nb-NO" sz="3600" dirty="0"/>
              <a:t> alternatives</a:t>
            </a:r>
            <a:endParaRPr lang="en-GB" sz="3600" dirty="0"/>
          </a:p>
        </p:txBody>
      </p:sp>
      <p:sp>
        <p:nvSpPr>
          <p:cNvPr id="7" name="Content Placeholder 6"/>
          <p:cNvSpPr>
            <a:spLocks noGrp="1"/>
          </p:cNvSpPr>
          <p:nvPr>
            <p:ph idx="1"/>
          </p:nvPr>
        </p:nvSpPr>
        <p:spPr>
          <a:xfrm>
            <a:off x="838200" y="1825625"/>
            <a:ext cx="10988164" cy="4803224"/>
          </a:xfrm>
        </p:spPr>
        <p:txBody>
          <a:bodyPr>
            <a:normAutofit fontScale="92500"/>
          </a:bodyPr>
          <a:lstStyle/>
          <a:p>
            <a:pPr marL="514350" indent="-514350">
              <a:spcBef>
                <a:spcPts val="0"/>
              </a:spcBef>
              <a:spcAft>
                <a:spcPts val="900"/>
              </a:spcAft>
              <a:buFont typeface="+mj-lt"/>
              <a:buAutoNum type="arabicPeriod"/>
            </a:pPr>
            <a:r>
              <a:rPr lang="en-US" sz="2200" dirty="0">
                <a:latin typeface="+mj-lt"/>
              </a:rPr>
              <a:t>Cost of developing and updating the model </a:t>
            </a:r>
            <a:r>
              <a:rPr lang="en-US" sz="2200" dirty="0">
                <a:solidFill>
                  <a:srgbClr val="FF0000"/>
                </a:solidFill>
                <a:latin typeface="+mj-lt"/>
              </a:rPr>
              <a:t>(costly offline model update)</a:t>
            </a:r>
          </a:p>
          <a:p>
            <a:pPr marL="0" indent="0">
              <a:spcBef>
                <a:spcPts val="0"/>
              </a:spcBef>
              <a:spcAft>
                <a:spcPts val="900"/>
              </a:spcAft>
              <a:buNone/>
            </a:pPr>
            <a:r>
              <a:rPr lang="en-US" sz="2200" dirty="0">
                <a:latin typeface="+mj-lt"/>
                <a:sym typeface="Wingdings" panose="05000000000000000000" pitchFamily="2" charset="2"/>
              </a:rPr>
              <a:t>	 </a:t>
            </a:r>
            <a:r>
              <a:rPr lang="nb-NO" sz="2200" b="1" dirty="0" err="1">
                <a:solidFill>
                  <a:srgbClr val="00B050"/>
                </a:solidFill>
                <a:latin typeface="+mj-lt"/>
              </a:rPr>
              <a:t>Fix</a:t>
            </a:r>
            <a:r>
              <a:rPr lang="nb-NO" sz="2200" b="1" dirty="0">
                <a:solidFill>
                  <a:srgbClr val="00B050"/>
                </a:solidFill>
                <a:latin typeface="+mj-lt"/>
              </a:rPr>
              <a:t>: </a:t>
            </a:r>
            <a:r>
              <a:rPr lang="nb-NO" sz="2200" b="1" dirty="0" err="1">
                <a:solidFill>
                  <a:srgbClr val="00B050"/>
                </a:solidFill>
                <a:latin typeface="+mj-lt"/>
              </a:rPr>
              <a:t>estimate</a:t>
            </a:r>
            <a:r>
              <a:rPr lang="nb-NO" sz="2200" b="1" dirty="0">
                <a:solidFill>
                  <a:srgbClr val="00B050"/>
                </a:solidFill>
                <a:latin typeface="+mj-lt"/>
              </a:rPr>
              <a:t> plant gradients </a:t>
            </a:r>
            <a:r>
              <a:rPr lang="nb-NO" sz="2200" b="1" dirty="0" err="1">
                <a:solidFill>
                  <a:srgbClr val="00B050"/>
                </a:solidFill>
                <a:latin typeface="+mj-lt"/>
              </a:rPr>
              <a:t>directly</a:t>
            </a:r>
            <a:r>
              <a:rPr lang="en-US" sz="2200" b="1" dirty="0">
                <a:solidFill>
                  <a:srgbClr val="00B050"/>
                </a:solidFill>
                <a:latin typeface="+mj-lt"/>
              </a:rPr>
              <a:t>, like extremum-seeking -  Machine learning (new)</a:t>
            </a:r>
          </a:p>
          <a:p>
            <a:pPr marL="0" indent="0">
              <a:spcBef>
                <a:spcPts val="0"/>
              </a:spcBef>
              <a:spcAft>
                <a:spcPts val="900"/>
              </a:spcAft>
              <a:buNone/>
            </a:pPr>
            <a:r>
              <a:rPr lang="en-US" sz="2200" dirty="0">
                <a:latin typeface="+mj-lt"/>
              </a:rPr>
              <a:t>2. Wrong value of model parameters and disturbances </a:t>
            </a:r>
            <a:r>
              <a:rPr lang="en-US" sz="2200" dirty="0">
                <a:solidFill>
                  <a:srgbClr val="FF0000"/>
                </a:solidFill>
                <a:latin typeface="+mj-lt"/>
              </a:rPr>
              <a:t>(slow online model update)</a:t>
            </a:r>
          </a:p>
          <a:p>
            <a:pPr marL="0" indent="0">
              <a:spcBef>
                <a:spcPts val="0"/>
              </a:spcBef>
              <a:spcAft>
                <a:spcPts val="900"/>
              </a:spcAft>
              <a:buNone/>
            </a:pPr>
            <a:r>
              <a:rPr lang="en-US" sz="2200" dirty="0">
                <a:latin typeface="+mj-lt"/>
                <a:sym typeface="Wingdings" panose="05000000000000000000" pitchFamily="2" charset="2"/>
              </a:rPr>
              <a:t>	 </a:t>
            </a:r>
            <a:r>
              <a:rPr lang="nb-NO" sz="2200" b="1" dirty="0" err="1">
                <a:solidFill>
                  <a:srgbClr val="00B050"/>
                </a:solidFill>
                <a:latin typeface="+mj-lt"/>
              </a:rPr>
              <a:t>Fix</a:t>
            </a:r>
            <a:r>
              <a:rPr lang="nb-NO" sz="2200" b="1" dirty="0">
                <a:solidFill>
                  <a:srgbClr val="00B050"/>
                </a:solidFill>
                <a:latin typeface="+mj-lt"/>
              </a:rPr>
              <a:t>: DRTO, HRTO, </a:t>
            </a:r>
            <a:r>
              <a:rPr lang="nb-NO" sz="2200" b="1" dirty="0" err="1">
                <a:solidFill>
                  <a:srgbClr val="00B050"/>
                </a:solidFill>
                <a:latin typeface="+mj-lt"/>
              </a:rPr>
              <a:t>self-optimizing</a:t>
            </a:r>
            <a:r>
              <a:rPr lang="nb-NO" sz="2200" b="1" dirty="0">
                <a:solidFill>
                  <a:srgbClr val="00B050"/>
                </a:solidFill>
                <a:latin typeface="+mj-lt"/>
              </a:rPr>
              <a:t> control (fastest)</a:t>
            </a:r>
            <a:endParaRPr lang="en-US" sz="2200" dirty="0">
              <a:solidFill>
                <a:srgbClr val="FF0000"/>
              </a:solidFill>
              <a:latin typeface="+mj-lt"/>
            </a:endParaRPr>
          </a:p>
          <a:p>
            <a:pPr marL="457200" indent="-457200">
              <a:spcBef>
                <a:spcPts val="0"/>
              </a:spcBef>
              <a:spcAft>
                <a:spcPts val="900"/>
              </a:spcAft>
              <a:buFont typeface="+mj-lt"/>
              <a:buAutoNum type="arabicPeriod" startAt="3"/>
            </a:pPr>
            <a:r>
              <a:rPr lang="en-US" sz="2200" dirty="0">
                <a:latin typeface="+mj-lt"/>
              </a:rPr>
              <a:t>Not robust, including </a:t>
            </a:r>
            <a:r>
              <a:rPr lang="en-US" sz="2200" dirty="0">
                <a:solidFill>
                  <a:srgbClr val="FF0000"/>
                </a:solidFill>
                <a:latin typeface="+mj-lt"/>
              </a:rPr>
              <a:t>computational issues</a:t>
            </a:r>
          </a:p>
          <a:p>
            <a:pPr marL="0" indent="0">
              <a:spcBef>
                <a:spcPts val="0"/>
              </a:spcBef>
              <a:spcAft>
                <a:spcPts val="900"/>
              </a:spcAft>
              <a:buNone/>
            </a:pPr>
            <a:r>
              <a:rPr lang="en-US" sz="2200" dirty="0">
                <a:latin typeface="+mj-lt"/>
                <a:sym typeface="Wingdings" panose="05000000000000000000" pitchFamily="2" charset="2"/>
              </a:rPr>
              <a:t>	 </a:t>
            </a:r>
            <a:r>
              <a:rPr lang="nb-NO" sz="2200" b="1" dirty="0" err="1">
                <a:solidFill>
                  <a:srgbClr val="00B050"/>
                </a:solidFill>
                <a:latin typeface="+mj-lt"/>
              </a:rPr>
              <a:t>Fix</a:t>
            </a:r>
            <a:r>
              <a:rPr lang="nb-NO" sz="2200" b="1" dirty="0">
                <a:solidFill>
                  <a:srgbClr val="00B050"/>
                </a:solidFill>
                <a:latin typeface="+mj-lt"/>
              </a:rPr>
              <a:t>: Feedback RTO, </a:t>
            </a:r>
            <a:r>
              <a:rPr lang="nb-NO" sz="2200" b="1" dirty="0" err="1">
                <a:solidFill>
                  <a:srgbClr val="00B050"/>
                </a:solidFill>
                <a:latin typeface="+mj-lt"/>
              </a:rPr>
              <a:t>self-optimizing</a:t>
            </a:r>
            <a:r>
              <a:rPr lang="nb-NO" sz="2200" b="1" dirty="0">
                <a:solidFill>
                  <a:srgbClr val="00B050"/>
                </a:solidFill>
                <a:latin typeface="+mj-lt"/>
              </a:rPr>
              <a:t> control</a:t>
            </a:r>
            <a:endParaRPr lang="en-US" sz="2200" dirty="0">
              <a:solidFill>
                <a:srgbClr val="FF0000"/>
              </a:solidFill>
              <a:latin typeface="+mj-lt"/>
            </a:endParaRPr>
          </a:p>
          <a:p>
            <a:pPr marL="457200" indent="-457200">
              <a:spcBef>
                <a:spcPts val="0"/>
              </a:spcBef>
              <a:spcAft>
                <a:spcPts val="900"/>
              </a:spcAft>
              <a:buFont typeface="+mj-lt"/>
              <a:buAutoNum type="arabicPeriod" startAt="4"/>
            </a:pPr>
            <a:r>
              <a:rPr lang="en-US" sz="2200" dirty="0">
                <a:latin typeface="+mj-lt"/>
              </a:rPr>
              <a:t>Frequent grade changes</a:t>
            </a:r>
            <a:r>
              <a:rPr lang="nb-NO" sz="2200" dirty="0">
                <a:solidFill>
                  <a:srgbClr val="FF0000"/>
                </a:solidFill>
                <a:latin typeface="+mj-lt"/>
              </a:rPr>
              <a:t> </a:t>
            </a:r>
            <a:r>
              <a:rPr lang="nb-NO" sz="2200" dirty="0">
                <a:latin typeface="+mj-lt"/>
              </a:rPr>
              <a:t>make steady-</a:t>
            </a:r>
            <a:r>
              <a:rPr lang="nb-NO" sz="2200" dirty="0" err="1">
                <a:latin typeface="+mj-lt"/>
              </a:rPr>
              <a:t>state</a:t>
            </a:r>
            <a:r>
              <a:rPr lang="nb-NO" sz="2200" dirty="0">
                <a:latin typeface="+mj-lt"/>
              </a:rPr>
              <a:t> </a:t>
            </a:r>
            <a:r>
              <a:rPr lang="nb-NO" sz="2200" dirty="0" err="1">
                <a:latin typeface="+mj-lt"/>
              </a:rPr>
              <a:t>optimization</a:t>
            </a:r>
            <a:r>
              <a:rPr lang="nb-NO" sz="2200" dirty="0">
                <a:latin typeface="+mj-lt"/>
              </a:rPr>
              <a:t> less relevant </a:t>
            </a:r>
          </a:p>
          <a:p>
            <a:pPr marL="0" indent="0">
              <a:spcBef>
                <a:spcPts val="0"/>
              </a:spcBef>
              <a:spcAft>
                <a:spcPts val="900"/>
              </a:spcAft>
              <a:buNone/>
            </a:pPr>
            <a:r>
              <a:rPr lang="en-US" sz="2200" dirty="0">
                <a:latin typeface="+mj-lt"/>
                <a:sym typeface="Wingdings" panose="05000000000000000000" pitchFamily="2" charset="2"/>
              </a:rPr>
              <a:t>	 </a:t>
            </a:r>
            <a:r>
              <a:rPr lang="nb-NO" sz="2200" b="1" dirty="0" err="1">
                <a:solidFill>
                  <a:srgbClr val="00B050"/>
                </a:solidFill>
                <a:latin typeface="+mj-lt"/>
              </a:rPr>
              <a:t>Fix</a:t>
            </a:r>
            <a:r>
              <a:rPr lang="nb-NO" sz="2200" b="1" dirty="0">
                <a:solidFill>
                  <a:srgbClr val="00B050"/>
                </a:solidFill>
                <a:latin typeface="+mj-lt"/>
              </a:rPr>
              <a:t>: </a:t>
            </a:r>
            <a:r>
              <a:rPr lang="nb-NO" sz="2200" b="1" dirty="0" err="1">
                <a:solidFill>
                  <a:srgbClr val="00B050"/>
                </a:solidFill>
                <a:latin typeface="+mj-lt"/>
              </a:rPr>
              <a:t>Dynamic</a:t>
            </a:r>
            <a:r>
              <a:rPr lang="nb-NO" sz="2200" b="1" dirty="0">
                <a:solidFill>
                  <a:srgbClr val="00B050"/>
                </a:solidFill>
                <a:latin typeface="+mj-lt"/>
              </a:rPr>
              <a:t> RTO (DRTO) or EMPC</a:t>
            </a:r>
            <a:endParaRPr lang="nb-NO" sz="2200" dirty="0">
              <a:latin typeface="+mj-lt"/>
            </a:endParaRPr>
          </a:p>
          <a:p>
            <a:pPr marL="514350" indent="-514350">
              <a:spcBef>
                <a:spcPts val="0"/>
              </a:spcBef>
              <a:spcAft>
                <a:spcPts val="900"/>
              </a:spcAft>
              <a:buFont typeface="+mj-lt"/>
              <a:buAutoNum type="arabicPeriod" startAt="5"/>
            </a:pPr>
            <a:r>
              <a:rPr lang="en-US" sz="2200" dirty="0">
                <a:latin typeface="+mj-lt"/>
              </a:rPr>
              <a:t>Dynamic limitations, including infeasibility due to (dynamic) constraint violation</a:t>
            </a:r>
          </a:p>
          <a:p>
            <a:pPr marL="0" indent="0">
              <a:spcBef>
                <a:spcPts val="0"/>
              </a:spcBef>
              <a:spcAft>
                <a:spcPts val="900"/>
              </a:spcAft>
              <a:buNone/>
            </a:pPr>
            <a:r>
              <a:rPr lang="en-US" sz="2200" dirty="0">
                <a:latin typeface="+mj-lt"/>
                <a:sym typeface="Wingdings" panose="05000000000000000000" pitchFamily="2" charset="2"/>
              </a:rPr>
              <a:t>	 </a:t>
            </a:r>
            <a:r>
              <a:rPr lang="nb-NO" sz="2200" b="1" dirty="0" err="1">
                <a:solidFill>
                  <a:srgbClr val="00B050"/>
                </a:solidFill>
                <a:latin typeface="+mj-lt"/>
              </a:rPr>
              <a:t>Fix</a:t>
            </a:r>
            <a:r>
              <a:rPr lang="nb-NO" sz="2200" b="1" dirty="0">
                <a:solidFill>
                  <a:srgbClr val="00B050"/>
                </a:solidFill>
                <a:latin typeface="+mj-lt"/>
              </a:rPr>
              <a:t>: DRTO, EMPC (</a:t>
            </a:r>
            <a:r>
              <a:rPr lang="nb-NO" sz="2200" b="1" dirty="0" err="1">
                <a:solidFill>
                  <a:srgbClr val="00B050"/>
                </a:solidFill>
                <a:latin typeface="+mj-lt"/>
              </a:rPr>
              <a:t>also</a:t>
            </a:r>
            <a:r>
              <a:rPr lang="nb-NO" sz="2200" b="1" dirty="0">
                <a:solidFill>
                  <a:srgbClr val="00B050"/>
                </a:solidFill>
                <a:latin typeface="+mj-lt"/>
              </a:rPr>
              <a:t> HRTO ok!) </a:t>
            </a:r>
          </a:p>
          <a:p>
            <a:pPr marL="457200" indent="-457200">
              <a:spcBef>
                <a:spcPts val="0"/>
              </a:spcBef>
              <a:spcAft>
                <a:spcPts val="900"/>
              </a:spcAft>
              <a:buAutoNum type="arabicPeriod" startAt="6"/>
            </a:pPr>
            <a:r>
              <a:rPr lang="nb-NO" sz="2200" dirty="0" err="1">
                <a:latin typeface="Calibri Light" panose="020F0302020204030204" pitchFamily="34" charset="0"/>
                <a:cs typeface="Calibri Light" panose="020F0302020204030204" pitchFamily="34" charset="0"/>
              </a:rPr>
              <a:t>Incorrect</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model</a:t>
            </a:r>
            <a:r>
              <a:rPr lang="nb-NO" sz="2200" dirty="0">
                <a:latin typeface="Calibri Light" panose="020F0302020204030204" pitchFamily="34" charset="0"/>
                <a:cs typeface="Calibri Light" panose="020F0302020204030204" pitchFamily="34" charset="0"/>
              </a:rPr>
              <a:t> </a:t>
            </a:r>
            <a:r>
              <a:rPr lang="nb-NO" sz="2200" dirty="0" err="1">
                <a:latin typeface="Calibri Light" panose="020F0302020204030204" pitchFamily="34" charset="0"/>
                <a:cs typeface="Calibri Light" panose="020F0302020204030204" pitchFamily="34" charset="0"/>
              </a:rPr>
              <a:t>Structure</a:t>
            </a:r>
            <a:endParaRPr lang="nb-NO" sz="2200" dirty="0">
              <a:latin typeface="Calibri Light" panose="020F0302020204030204" pitchFamily="34" charset="0"/>
              <a:cs typeface="Calibri Light" panose="020F0302020204030204" pitchFamily="34" charset="0"/>
            </a:endParaRPr>
          </a:p>
          <a:p>
            <a:pPr marL="0" indent="0">
              <a:spcBef>
                <a:spcPts val="0"/>
              </a:spcBef>
              <a:spcAft>
                <a:spcPts val="900"/>
              </a:spcAft>
              <a:buNone/>
            </a:pPr>
            <a:r>
              <a:rPr lang="en-US" sz="2200" dirty="0">
                <a:latin typeface="Calibri Light" panose="020F0302020204030204" pitchFamily="34" charset="0"/>
                <a:cs typeface="Calibri Light" panose="020F0302020204030204" pitchFamily="34" charset="0"/>
                <a:sym typeface="Wingdings" panose="05000000000000000000" pitchFamily="2" charset="2"/>
              </a:rPr>
              <a:t>	</a:t>
            </a:r>
            <a:r>
              <a:rPr lang="en-US" sz="2200" b="1" dirty="0">
                <a:latin typeface="Calibri Light" panose="020F0302020204030204" pitchFamily="34" charset="0"/>
                <a:cs typeface="Calibri Light" panose="020F0302020204030204" pitchFamily="34" charset="0"/>
                <a:sym typeface="Wingdings" panose="05000000000000000000" pitchFamily="2" charset="2"/>
              </a:rPr>
              <a:t> </a:t>
            </a:r>
            <a:r>
              <a:rPr lang="nb-NO" sz="2200" b="1" dirty="0" err="1">
                <a:solidFill>
                  <a:srgbClr val="00B050"/>
                </a:solidFill>
                <a:latin typeface="Calibri Light" panose="020F0302020204030204" pitchFamily="34" charset="0"/>
                <a:cs typeface="Calibri Light" panose="020F0302020204030204" pitchFamily="34" charset="0"/>
              </a:rPr>
              <a:t>Fix</a:t>
            </a:r>
            <a:r>
              <a:rPr lang="nb-NO" sz="2200" b="1" dirty="0">
                <a:solidFill>
                  <a:srgbClr val="00B050"/>
                </a:solidFill>
                <a:latin typeface="Calibri Light" panose="020F0302020204030204" pitchFamily="34" charset="0"/>
                <a:cs typeface="Calibri Light" panose="020F0302020204030204" pitchFamily="34" charset="0"/>
              </a:rPr>
              <a:t>: </a:t>
            </a:r>
            <a:r>
              <a:rPr lang="nb-NO" sz="2200" b="1" dirty="0" err="1">
                <a:solidFill>
                  <a:srgbClr val="00B050"/>
                </a:solidFill>
                <a:latin typeface="Calibri Light" panose="020F0302020204030204" pitchFamily="34" charset="0"/>
                <a:cs typeface="Calibri Light" panose="020F0302020204030204" pitchFamily="34" charset="0"/>
              </a:rPr>
              <a:t>Modifier</a:t>
            </a:r>
            <a:r>
              <a:rPr lang="nb-NO" sz="2200" b="1" dirty="0">
                <a:solidFill>
                  <a:srgbClr val="00B050"/>
                </a:solidFill>
                <a:latin typeface="Calibri Light" panose="020F0302020204030204" pitchFamily="34" charset="0"/>
                <a:cs typeface="Calibri Light" panose="020F0302020204030204" pitchFamily="34" charset="0"/>
              </a:rPr>
              <a:t> </a:t>
            </a:r>
            <a:r>
              <a:rPr lang="nb-NO" sz="2200" b="1" dirty="0" err="1">
                <a:solidFill>
                  <a:srgbClr val="00B050"/>
                </a:solidFill>
                <a:latin typeface="Calibri Light" panose="020F0302020204030204" pitchFamily="34" charset="0"/>
                <a:cs typeface="Calibri Light" panose="020F0302020204030204" pitchFamily="34" charset="0"/>
              </a:rPr>
              <a:t>adaptation</a:t>
            </a:r>
            <a:endParaRPr lang="nb-NO" sz="2200" b="1" dirty="0">
              <a:solidFill>
                <a:srgbClr val="00B050"/>
              </a:solidFill>
              <a:latin typeface="Calibri Light" panose="020F0302020204030204" pitchFamily="34" charset="0"/>
              <a:cs typeface="Calibri Light" panose="020F0302020204030204" pitchFamily="34" charset="0"/>
            </a:endParaRPr>
          </a:p>
          <a:p>
            <a:pPr marL="0" indent="0">
              <a:spcBef>
                <a:spcPts val="0"/>
              </a:spcBef>
              <a:spcAft>
                <a:spcPts val="900"/>
              </a:spcAft>
              <a:buNone/>
            </a:pPr>
            <a:endParaRPr lang="en-US" sz="2200" dirty="0">
              <a:latin typeface="+mj-lt"/>
            </a:endParaRPr>
          </a:p>
          <a:p>
            <a:endParaRPr lang="en-GB" sz="2200" dirty="0"/>
          </a:p>
        </p:txBody>
      </p:sp>
      <p:pic>
        <p:nvPicPr>
          <p:cNvPr id="6" name="Picture 5">
            <a:extLst>
              <a:ext uri="{FF2B5EF4-FFF2-40B4-BE49-F238E27FC236}">
                <a16:creationId xmlns:a16="http://schemas.microsoft.com/office/drawing/2014/main" id="{5865780A-6D14-9D47-856F-EF919A929682}"/>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11325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1014166" cy="1325563"/>
          </a:xfrm>
        </p:spPr>
        <p:txBody>
          <a:bodyPr>
            <a:normAutofit/>
          </a:bodyPr>
          <a:lstStyle/>
          <a:p>
            <a:r>
              <a:rPr lang="nb-NO" sz="4000" dirty="0" err="1"/>
              <a:t>Proposal</a:t>
            </a:r>
            <a:r>
              <a:rPr lang="nb-NO" sz="4000" dirty="0"/>
              <a:t> : </a:t>
            </a:r>
            <a:r>
              <a:rPr lang="nb-NO" sz="4000" dirty="0" err="1"/>
              <a:t>Combine</a:t>
            </a:r>
            <a:r>
              <a:rPr lang="nb-NO" sz="4000" dirty="0"/>
              <a:t> RTO </a:t>
            </a:r>
            <a:r>
              <a:rPr lang="nb-NO" sz="4000" dirty="0" err="1"/>
              <a:t>with</a:t>
            </a:r>
            <a:r>
              <a:rPr lang="nb-NO" sz="4000" dirty="0"/>
              <a:t> </a:t>
            </a:r>
            <a:r>
              <a:rPr lang="nb-NO" sz="4000" dirty="0" err="1"/>
              <a:t>other</a:t>
            </a:r>
            <a:r>
              <a:rPr lang="nb-NO" sz="4000" dirty="0"/>
              <a:t> </a:t>
            </a:r>
            <a:r>
              <a:rPr lang="nb-NO" sz="4000" dirty="0" err="1"/>
              <a:t>approaches</a:t>
            </a:r>
            <a:endParaRPr lang="nb-NO" sz="4000" dirty="0"/>
          </a:p>
        </p:txBody>
      </p:sp>
      <p:sp>
        <p:nvSpPr>
          <p:cNvPr id="3" name="Content Placeholder 2"/>
          <p:cNvSpPr>
            <a:spLocks noGrp="1"/>
          </p:cNvSpPr>
          <p:nvPr>
            <p:ph idx="1"/>
          </p:nvPr>
        </p:nvSpPr>
        <p:spPr/>
        <p:txBody>
          <a:bodyPr/>
          <a:lstStyle/>
          <a:p>
            <a:r>
              <a:rPr lang="nb-NO" dirty="0"/>
              <a:t>ESC / </a:t>
            </a:r>
            <a:r>
              <a:rPr lang="nb-NO" dirty="0" err="1"/>
              <a:t>modifier</a:t>
            </a:r>
            <a:r>
              <a:rPr lang="nb-NO" dirty="0"/>
              <a:t> </a:t>
            </a:r>
            <a:r>
              <a:rPr lang="nb-NO" dirty="0" err="1"/>
              <a:t>adaptation</a:t>
            </a:r>
            <a:r>
              <a:rPr lang="nb-NO" dirty="0"/>
              <a:t> </a:t>
            </a:r>
            <a:r>
              <a:rPr lang="nb-NO" dirty="0" err="1"/>
              <a:t>layer</a:t>
            </a:r>
            <a:r>
              <a:rPr lang="nb-NO" dirty="0"/>
              <a:t>:  make RTO </a:t>
            </a:r>
            <a:r>
              <a:rPr lang="nb-NO" dirty="0" err="1"/>
              <a:t>approach</a:t>
            </a:r>
            <a:r>
              <a:rPr lang="nb-NO" dirty="0"/>
              <a:t> </a:t>
            </a:r>
            <a:r>
              <a:rPr lang="nb-NO" dirty="0" err="1"/>
              <a:t>the</a:t>
            </a:r>
            <a:r>
              <a:rPr lang="nb-NO" dirty="0"/>
              <a:t> real optimum .</a:t>
            </a:r>
          </a:p>
          <a:p>
            <a:endParaRPr lang="nb-NO" dirty="0"/>
          </a:p>
          <a:p>
            <a:r>
              <a:rPr lang="nb-NO" dirty="0"/>
              <a:t>SOC </a:t>
            </a:r>
            <a:r>
              <a:rPr lang="nb-NO" dirty="0" err="1"/>
              <a:t>layer</a:t>
            </a:r>
            <a:r>
              <a:rPr lang="nb-NO" dirty="0"/>
              <a:t>: make </a:t>
            </a:r>
            <a:r>
              <a:rPr lang="nb-NO" dirty="0" err="1"/>
              <a:t>optimization</a:t>
            </a:r>
            <a:r>
              <a:rPr lang="nb-NO" dirty="0"/>
              <a:t> faster, </a:t>
            </a:r>
            <a:r>
              <a:rPr lang="nb-NO" dirty="0" err="1"/>
              <a:t>reduce</a:t>
            </a:r>
            <a:r>
              <a:rPr lang="nb-NO" dirty="0"/>
              <a:t> </a:t>
            </a:r>
            <a:r>
              <a:rPr lang="nb-NO" dirty="0" err="1"/>
              <a:t>wait</a:t>
            </a:r>
            <a:r>
              <a:rPr lang="nb-NO" dirty="0"/>
              <a:t> time for </a:t>
            </a:r>
            <a:r>
              <a:rPr lang="nb-NO" dirty="0" err="1"/>
              <a:t>model</a:t>
            </a:r>
            <a:r>
              <a:rPr lang="nb-NO" dirty="0"/>
              <a:t> </a:t>
            </a:r>
            <a:r>
              <a:rPr lang="nb-NO" dirty="0" err="1"/>
              <a:t>update</a:t>
            </a:r>
            <a:r>
              <a:rPr lang="nb-NO" dirty="0"/>
              <a:t> and online </a:t>
            </a:r>
            <a:r>
              <a:rPr lang="nb-NO" dirty="0" err="1"/>
              <a:t>optimization</a:t>
            </a:r>
            <a:r>
              <a:rPr lang="nb-NO" dirty="0"/>
              <a:t> </a:t>
            </a:r>
          </a:p>
          <a:p>
            <a:endParaRPr lang="nb-NO" dirty="0"/>
          </a:p>
        </p:txBody>
      </p:sp>
    </p:spTree>
    <p:extLst>
      <p:ext uri="{BB962C8B-B14F-4D97-AF65-F5344CB8AC3E}">
        <p14:creationId xmlns:p14="http://schemas.microsoft.com/office/powerpoint/2010/main" val="1175842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Conclusion</a:t>
            </a:r>
            <a:endParaRPr lang="nb-NO" dirty="0"/>
          </a:p>
        </p:txBody>
      </p:sp>
      <p:sp>
        <p:nvSpPr>
          <p:cNvPr id="6" name="TextBox 5"/>
          <p:cNvSpPr txBox="1"/>
          <p:nvPr/>
        </p:nvSpPr>
        <p:spPr>
          <a:xfrm>
            <a:off x="4099091" y="1740073"/>
            <a:ext cx="2904385" cy="646331"/>
          </a:xfrm>
          <a:prstGeom prst="rect">
            <a:avLst/>
          </a:prstGeom>
          <a:noFill/>
          <a:ln w="25400">
            <a:solidFill>
              <a:schemeClr val="tx1"/>
            </a:solidFill>
            <a:prstDash val="sysDot"/>
          </a:ln>
        </p:spPr>
        <p:txBody>
          <a:bodyPr wrap="none" rtlCol="0">
            <a:spAutoFit/>
          </a:bodyPr>
          <a:lstStyle/>
          <a:p>
            <a:pPr algn="ctr"/>
            <a:r>
              <a:rPr lang="nb-NO" dirty="0"/>
              <a:t>Data </a:t>
            </a:r>
            <a:r>
              <a:rPr lang="nb-NO" dirty="0" err="1"/>
              <a:t>based</a:t>
            </a:r>
            <a:r>
              <a:rPr lang="nb-NO" dirty="0"/>
              <a:t> </a:t>
            </a:r>
            <a:r>
              <a:rPr lang="nb-NO" dirty="0" err="1"/>
              <a:t>approach</a:t>
            </a:r>
            <a:endParaRPr lang="nb-NO" dirty="0"/>
          </a:p>
          <a:p>
            <a:pPr algn="ctr"/>
            <a:r>
              <a:rPr lang="nb-NO" dirty="0"/>
              <a:t>Plant gradient </a:t>
            </a:r>
            <a:r>
              <a:rPr lang="nb-NO" dirty="0" err="1"/>
              <a:t>based</a:t>
            </a:r>
            <a:r>
              <a:rPr lang="nb-NO" dirty="0"/>
              <a:t> </a:t>
            </a:r>
            <a:r>
              <a:rPr lang="nb-NO" dirty="0" err="1"/>
              <a:t>method</a:t>
            </a:r>
            <a:endParaRPr lang="nb-NO" dirty="0"/>
          </a:p>
        </p:txBody>
      </p:sp>
      <p:sp>
        <p:nvSpPr>
          <p:cNvPr id="8" name="TextBox 7"/>
          <p:cNvSpPr txBox="1"/>
          <p:nvPr/>
        </p:nvSpPr>
        <p:spPr>
          <a:xfrm>
            <a:off x="4099090" y="4036837"/>
            <a:ext cx="2916183" cy="646331"/>
          </a:xfrm>
          <a:prstGeom prst="rect">
            <a:avLst/>
          </a:prstGeom>
          <a:noFill/>
          <a:ln w="25400">
            <a:solidFill>
              <a:schemeClr val="tx1"/>
            </a:solidFill>
          </a:ln>
        </p:spPr>
        <p:txBody>
          <a:bodyPr wrap="square" rtlCol="0">
            <a:spAutoFit/>
          </a:bodyPr>
          <a:lstStyle/>
          <a:p>
            <a:pPr algn="ctr"/>
            <a:r>
              <a:rPr lang="nb-NO" dirty="0" err="1"/>
              <a:t>Self-optimizing</a:t>
            </a:r>
            <a:r>
              <a:rPr lang="nb-NO" dirty="0"/>
              <a:t> control</a:t>
            </a:r>
          </a:p>
          <a:p>
            <a:pPr algn="ctr"/>
            <a:r>
              <a:rPr lang="nb-NO" dirty="0"/>
              <a:t>(in MPC/PID </a:t>
            </a:r>
            <a:r>
              <a:rPr lang="nb-NO" dirty="0" err="1"/>
              <a:t>layer</a:t>
            </a:r>
            <a:r>
              <a:rPr lang="nb-NO" dirty="0"/>
              <a:t>)</a:t>
            </a:r>
          </a:p>
        </p:txBody>
      </p:sp>
      <p:sp>
        <p:nvSpPr>
          <p:cNvPr id="9" name="TextBox 8"/>
          <p:cNvSpPr txBox="1"/>
          <p:nvPr/>
        </p:nvSpPr>
        <p:spPr>
          <a:xfrm>
            <a:off x="4099091" y="2913146"/>
            <a:ext cx="2916183" cy="646331"/>
          </a:xfrm>
          <a:prstGeom prst="rect">
            <a:avLst/>
          </a:prstGeom>
          <a:noFill/>
          <a:ln w="25400">
            <a:solidFill>
              <a:schemeClr val="tx1"/>
            </a:solidFill>
          </a:ln>
        </p:spPr>
        <p:txBody>
          <a:bodyPr wrap="square" rtlCol="0">
            <a:spAutoFit/>
          </a:bodyPr>
          <a:lstStyle/>
          <a:p>
            <a:pPr algn="ctr"/>
            <a:r>
              <a:rPr lang="nb-NO" dirty="0"/>
              <a:t>Real-time </a:t>
            </a:r>
            <a:r>
              <a:rPr lang="nb-NO" dirty="0" err="1"/>
              <a:t>optimization</a:t>
            </a:r>
            <a:endParaRPr lang="nb-NO" dirty="0"/>
          </a:p>
          <a:p>
            <a:pPr algn="ctr"/>
            <a:r>
              <a:rPr lang="nb-NO" dirty="0"/>
              <a:t>(SRTO/DRTO/HRTO)</a:t>
            </a:r>
          </a:p>
        </p:txBody>
      </p:sp>
      <p:sp>
        <p:nvSpPr>
          <p:cNvPr id="10" name="TextBox 9"/>
          <p:cNvSpPr txBox="1"/>
          <p:nvPr/>
        </p:nvSpPr>
        <p:spPr>
          <a:xfrm>
            <a:off x="4099091" y="5259676"/>
            <a:ext cx="2916182" cy="646331"/>
          </a:xfrm>
          <a:prstGeom prst="rect">
            <a:avLst/>
          </a:prstGeom>
          <a:noFill/>
          <a:ln w="25400">
            <a:solidFill>
              <a:schemeClr val="tx1"/>
            </a:solidFill>
          </a:ln>
        </p:spPr>
        <p:txBody>
          <a:bodyPr wrap="square" rtlCol="0">
            <a:spAutoFit/>
          </a:bodyPr>
          <a:lstStyle/>
          <a:p>
            <a:pPr algn="ctr"/>
            <a:r>
              <a:rPr lang="nb-NO" dirty="0"/>
              <a:t>Process</a:t>
            </a:r>
          </a:p>
          <a:p>
            <a:pPr algn="ctr"/>
            <a:endParaRPr lang="nb-NO" dirty="0"/>
          </a:p>
        </p:txBody>
      </p:sp>
      <p:cxnSp>
        <p:nvCxnSpPr>
          <p:cNvPr id="12" name="Straight Arrow Connector 11"/>
          <p:cNvCxnSpPr>
            <a:stCxn id="6" idx="2"/>
            <a:endCxn id="9" idx="0"/>
          </p:cNvCxnSpPr>
          <p:nvPr/>
        </p:nvCxnSpPr>
        <p:spPr>
          <a:xfrm>
            <a:off x="5551284" y="2386404"/>
            <a:ext cx="5899" cy="526742"/>
          </a:xfrm>
          <a:prstGeom prst="straightConnector1">
            <a:avLst/>
          </a:prstGeom>
          <a:ln w="25400">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54455" y="3510095"/>
            <a:ext cx="0" cy="526742"/>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53520" y="4683168"/>
            <a:ext cx="0" cy="526742"/>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453207" y="5618316"/>
            <a:ext cx="669975" cy="7933"/>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40301" y="5441583"/>
            <a:ext cx="312906" cy="369332"/>
          </a:xfrm>
          <a:prstGeom prst="rect">
            <a:avLst/>
          </a:prstGeom>
          <a:noFill/>
        </p:spPr>
        <p:txBody>
          <a:bodyPr wrap="none" rtlCol="0">
            <a:spAutoFit/>
          </a:bodyPr>
          <a:lstStyle/>
          <a:p>
            <a:r>
              <a:rPr lang="nb-NO" dirty="0"/>
              <a:t>d</a:t>
            </a:r>
          </a:p>
        </p:txBody>
      </p:sp>
      <p:sp>
        <p:nvSpPr>
          <p:cNvPr id="22" name="TextBox 21"/>
          <p:cNvSpPr txBox="1"/>
          <p:nvPr/>
        </p:nvSpPr>
        <p:spPr>
          <a:xfrm>
            <a:off x="5658522" y="4761873"/>
            <a:ext cx="312906" cy="369332"/>
          </a:xfrm>
          <a:prstGeom prst="rect">
            <a:avLst/>
          </a:prstGeom>
          <a:noFill/>
        </p:spPr>
        <p:txBody>
          <a:bodyPr wrap="none" rtlCol="0">
            <a:spAutoFit/>
          </a:bodyPr>
          <a:lstStyle/>
          <a:p>
            <a:r>
              <a:rPr lang="nb-NO" dirty="0"/>
              <a:t>u</a:t>
            </a:r>
          </a:p>
        </p:txBody>
      </p:sp>
      <p:sp>
        <p:nvSpPr>
          <p:cNvPr id="23" name="TextBox 22"/>
          <p:cNvSpPr txBox="1"/>
          <p:nvPr/>
        </p:nvSpPr>
        <p:spPr>
          <a:xfrm>
            <a:off x="5658522" y="3603270"/>
            <a:ext cx="377026" cy="369332"/>
          </a:xfrm>
          <a:prstGeom prst="rect">
            <a:avLst/>
          </a:prstGeom>
          <a:noFill/>
        </p:spPr>
        <p:txBody>
          <a:bodyPr wrap="none" rtlCol="0">
            <a:spAutoFit/>
          </a:bodyPr>
          <a:lstStyle/>
          <a:p>
            <a:r>
              <a:rPr lang="nb-NO" dirty="0" err="1"/>
              <a:t>c</a:t>
            </a:r>
            <a:r>
              <a:rPr lang="nb-NO" baseline="-25000" dirty="0" err="1"/>
              <a:t>s</a:t>
            </a:r>
            <a:endParaRPr lang="nb-NO" baseline="-25000" dirty="0"/>
          </a:p>
        </p:txBody>
      </p:sp>
      <p:sp>
        <p:nvSpPr>
          <p:cNvPr id="24" name="TextBox 23"/>
          <p:cNvSpPr txBox="1"/>
          <p:nvPr/>
        </p:nvSpPr>
        <p:spPr>
          <a:xfrm>
            <a:off x="5718794" y="2430197"/>
            <a:ext cx="505267" cy="369332"/>
          </a:xfrm>
          <a:prstGeom prst="rect">
            <a:avLst/>
          </a:prstGeom>
          <a:noFill/>
        </p:spPr>
        <p:txBody>
          <a:bodyPr wrap="none" rtlCol="0">
            <a:spAutoFit/>
          </a:bodyPr>
          <a:lstStyle/>
          <a:p>
            <a:r>
              <a:rPr lang="nb-NO"/>
              <a:t>J</a:t>
            </a:r>
            <a:r>
              <a:rPr lang="nb-NO" baseline="-25000"/>
              <a:t>u,s</a:t>
            </a:r>
            <a:endParaRPr lang="nb-NO" baseline="-25000" dirty="0"/>
          </a:p>
        </p:txBody>
      </p:sp>
      <p:sp>
        <p:nvSpPr>
          <p:cNvPr id="26" name="TextBox 25"/>
          <p:cNvSpPr txBox="1"/>
          <p:nvPr/>
        </p:nvSpPr>
        <p:spPr>
          <a:xfrm>
            <a:off x="9427719" y="5721341"/>
            <a:ext cx="300082" cy="369332"/>
          </a:xfrm>
          <a:prstGeom prst="rect">
            <a:avLst/>
          </a:prstGeom>
          <a:noFill/>
        </p:spPr>
        <p:txBody>
          <a:bodyPr wrap="none" rtlCol="0">
            <a:spAutoFit/>
          </a:bodyPr>
          <a:lstStyle/>
          <a:p>
            <a:r>
              <a:rPr lang="nb-NO" dirty="0"/>
              <a:t>J</a:t>
            </a:r>
            <a:endParaRPr lang="nb-NO" baseline="-25000" dirty="0"/>
          </a:p>
        </p:txBody>
      </p:sp>
      <p:cxnSp>
        <p:nvCxnSpPr>
          <p:cNvPr id="27" name="Straight Arrow Connector 26"/>
          <p:cNvCxnSpPr/>
          <p:nvPr/>
        </p:nvCxnSpPr>
        <p:spPr>
          <a:xfrm flipV="1">
            <a:off x="7015273" y="5441583"/>
            <a:ext cx="1294241" cy="7934"/>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015273" y="5801048"/>
            <a:ext cx="2365395" cy="9490"/>
          </a:xfrm>
          <a:prstGeom prst="straightConnector1">
            <a:avLst/>
          </a:prstGeom>
          <a:ln w="25400">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446067" y="5025244"/>
            <a:ext cx="300082" cy="369332"/>
          </a:xfrm>
          <a:prstGeom prst="rect">
            <a:avLst/>
          </a:prstGeom>
          <a:noFill/>
        </p:spPr>
        <p:txBody>
          <a:bodyPr wrap="none" rtlCol="0">
            <a:spAutoFit/>
          </a:bodyPr>
          <a:lstStyle/>
          <a:p>
            <a:r>
              <a:rPr lang="nb-NO" dirty="0"/>
              <a:t>y</a:t>
            </a:r>
          </a:p>
        </p:txBody>
      </p:sp>
      <p:sp>
        <p:nvSpPr>
          <p:cNvPr id="32" name="TextBox 31"/>
          <p:cNvSpPr txBox="1"/>
          <p:nvPr/>
        </p:nvSpPr>
        <p:spPr>
          <a:xfrm>
            <a:off x="7015273" y="5403575"/>
            <a:ext cx="1710725" cy="369332"/>
          </a:xfrm>
          <a:prstGeom prst="rect">
            <a:avLst/>
          </a:prstGeom>
          <a:noFill/>
        </p:spPr>
        <p:txBody>
          <a:bodyPr wrap="none" rtlCol="0">
            <a:spAutoFit/>
          </a:bodyPr>
          <a:lstStyle/>
          <a:p>
            <a:r>
              <a:rPr lang="nb-NO" dirty="0" err="1"/>
              <a:t>Measurements</a:t>
            </a:r>
            <a:endParaRPr lang="nb-NO" dirty="0"/>
          </a:p>
        </p:txBody>
      </p:sp>
      <p:sp>
        <p:nvSpPr>
          <p:cNvPr id="34" name="TextBox 33"/>
          <p:cNvSpPr txBox="1"/>
          <p:nvPr/>
        </p:nvSpPr>
        <p:spPr>
          <a:xfrm>
            <a:off x="7462949" y="4175336"/>
            <a:ext cx="398887" cy="369332"/>
          </a:xfrm>
          <a:prstGeom prst="rect">
            <a:avLst/>
          </a:prstGeom>
          <a:noFill/>
          <a:ln w="25400">
            <a:solidFill>
              <a:schemeClr val="tx1"/>
            </a:solidFill>
          </a:ln>
        </p:spPr>
        <p:txBody>
          <a:bodyPr wrap="square" rtlCol="0">
            <a:spAutoFit/>
          </a:bodyPr>
          <a:lstStyle/>
          <a:p>
            <a:r>
              <a:rPr lang="nb-NO" dirty="0"/>
              <a:t>H</a:t>
            </a:r>
          </a:p>
        </p:txBody>
      </p:sp>
      <p:cxnSp>
        <p:nvCxnSpPr>
          <p:cNvPr id="35" name="Straight Arrow Connector 34"/>
          <p:cNvCxnSpPr>
            <a:endCxn id="34" idx="1"/>
          </p:cNvCxnSpPr>
          <p:nvPr/>
        </p:nvCxnSpPr>
        <p:spPr>
          <a:xfrm>
            <a:off x="7027806" y="4360002"/>
            <a:ext cx="435143" cy="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874371" y="4354192"/>
            <a:ext cx="435143" cy="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301429" y="3236311"/>
            <a:ext cx="8085" cy="2205272"/>
          </a:xfrm>
          <a:prstGeom prst="straightConnector1">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015273" y="3236311"/>
            <a:ext cx="1294241" cy="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393194" y="3241254"/>
            <a:ext cx="300082" cy="369332"/>
          </a:xfrm>
          <a:prstGeom prst="rect">
            <a:avLst/>
          </a:prstGeom>
          <a:noFill/>
        </p:spPr>
        <p:txBody>
          <a:bodyPr wrap="none" rtlCol="0">
            <a:spAutoFit/>
          </a:bodyPr>
          <a:lstStyle/>
          <a:p>
            <a:r>
              <a:rPr lang="nb-NO" dirty="0"/>
              <a:t>y</a:t>
            </a:r>
          </a:p>
        </p:txBody>
      </p:sp>
      <p:cxnSp>
        <p:nvCxnSpPr>
          <p:cNvPr id="51" name="Straight Arrow Connector 50"/>
          <p:cNvCxnSpPr>
            <a:endCxn id="18" idx="2"/>
          </p:cNvCxnSpPr>
          <p:nvPr/>
        </p:nvCxnSpPr>
        <p:spPr>
          <a:xfrm flipV="1">
            <a:off x="9337189" y="3156556"/>
            <a:ext cx="43479" cy="2644082"/>
          </a:xfrm>
          <a:prstGeom prst="straightConnector1">
            <a:avLst/>
          </a:prstGeom>
          <a:ln w="25400">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941901" y="3942701"/>
            <a:ext cx="300082" cy="369332"/>
          </a:xfrm>
          <a:prstGeom prst="rect">
            <a:avLst/>
          </a:prstGeom>
          <a:noFill/>
        </p:spPr>
        <p:txBody>
          <a:bodyPr wrap="none" rtlCol="0">
            <a:spAutoFit/>
          </a:bodyPr>
          <a:lstStyle/>
          <a:p>
            <a:r>
              <a:rPr lang="nb-NO" dirty="0"/>
              <a:t>y</a:t>
            </a:r>
          </a:p>
        </p:txBody>
      </p:sp>
      <p:sp>
        <p:nvSpPr>
          <p:cNvPr id="54" name="TextBox 53"/>
          <p:cNvSpPr txBox="1"/>
          <p:nvPr/>
        </p:nvSpPr>
        <p:spPr>
          <a:xfrm>
            <a:off x="7093112" y="3942701"/>
            <a:ext cx="300082" cy="369332"/>
          </a:xfrm>
          <a:prstGeom prst="rect">
            <a:avLst/>
          </a:prstGeom>
          <a:noFill/>
        </p:spPr>
        <p:txBody>
          <a:bodyPr wrap="none" rtlCol="0">
            <a:spAutoFit/>
          </a:bodyPr>
          <a:lstStyle/>
          <a:p>
            <a:r>
              <a:rPr lang="nb-NO" dirty="0"/>
              <a:t>c</a:t>
            </a:r>
          </a:p>
        </p:txBody>
      </p:sp>
      <p:cxnSp>
        <p:nvCxnSpPr>
          <p:cNvPr id="55" name="Straight Arrow Connector 54"/>
          <p:cNvCxnSpPr/>
          <p:nvPr/>
        </p:nvCxnSpPr>
        <p:spPr>
          <a:xfrm flipV="1">
            <a:off x="7015273" y="2069474"/>
            <a:ext cx="2365395" cy="9490"/>
          </a:xfrm>
          <a:prstGeom prst="straightConnector1">
            <a:avLst/>
          </a:prstGeom>
          <a:ln w="25400">
            <a:solidFill>
              <a:schemeClr val="tx1"/>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78423" y="3051645"/>
            <a:ext cx="1364476" cy="369332"/>
          </a:xfrm>
          <a:prstGeom prst="rect">
            <a:avLst/>
          </a:prstGeom>
          <a:noFill/>
        </p:spPr>
        <p:txBody>
          <a:bodyPr wrap="none" rtlCol="0">
            <a:spAutoFit/>
          </a:bodyPr>
          <a:lstStyle/>
          <a:p>
            <a:r>
              <a:rPr lang="nb-NO" dirty="0" err="1"/>
              <a:t>Slow</a:t>
            </a:r>
            <a:r>
              <a:rPr lang="nb-NO" dirty="0"/>
              <a:t> (</a:t>
            </a:r>
            <a:r>
              <a:rPr lang="nb-NO" dirty="0" err="1"/>
              <a:t>hour</a:t>
            </a:r>
            <a:r>
              <a:rPr lang="nb-NO" dirty="0"/>
              <a:t>)</a:t>
            </a:r>
          </a:p>
        </p:txBody>
      </p:sp>
      <p:sp>
        <p:nvSpPr>
          <p:cNvPr id="58" name="TextBox 57"/>
          <p:cNvSpPr txBox="1"/>
          <p:nvPr/>
        </p:nvSpPr>
        <p:spPr>
          <a:xfrm>
            <a:off x="2804851" y="3603270"/>
            <a:ext cx="184731" cy="369332"/>
          </a:xfrm>
          <a:prstGeom prst="rect">
            <a:avLst/>
          </a:prstGeom>
          <a:noFill/>
        </p:spPr>
        <p:txBody>
          <a:bodyPr wrap="none" rtlCol="0">
            <a:spAutoFit/>
          </a:bodyPr>
          <a:lstStyle/>
          <a:p>
            <a:endParaRPr lang="nb-NO" dirty="0"/>
          </a:p>
        </p:txBody>
      </p:sp>
      <p:sp>
        <p:nvSpPr>
          <p:cNvPr id="59" name="TextBox 58"/>
          <p:cNvSpPr txBox="1"/>
          <p:nvPr/>
        </p:nvSpPr>
        <p:spPr>
          <a:xfrm>
            <a:off x="639442" y="1932586"/>
            <a:ext cx="2441694" cy="369332"/>
          </a:xfrm>
          <a:prstGeom prst="rect">
            <a:avLst/>
          </a:prstGeom>
          <a:noFill/>
        </p:spPr>
        <p:txBody>
          <a:bodyPr wrap="none" rtlCol="0">
            <a:spAutoFit/>
          </a:bodyPr>
          <a:lstStyle/>
          <a:p>
            <a:r>
              <a:rPr lang="nb-NO" dirty="0" err="1"/>
              <a:t>Extremely</a:t>
            </a:r>
            <a:r>
              <a:rPr lang="nb-NO" dirty="0"/>
              <a:t> </a:t>
            </a:r>
            <a:r>
              <a:rPr lang="nb-NO" dirty="0" err="1"/>
              <a:t>slow</a:t>
            </a:r>
            <a:r>
              <a:rPr lang="nb-NO" dirty="0"/>
              <a:t> (</a:t>
            </a:r>
            <a:r>
              <a:rPr lang="nb-NO" dirty="0" err="1"/>
              <a:t>days</a:t>
            </a:r>
            <a:r>
              <a:rPr lang="nb-NO" dirty="0"/>
              <a:t>)</a:t>
            </a:r>
          </a:p>
        </p:txBody>
      </p:sp>
      <p:sp>
        <p:nvSpPr>
          <p:cNvPr id="60" name="TextBox 59"/>
          <p:cNvSpPr txBox="1"/>
          <p:nvPr/>
        </p:nvSpPr>
        <p:spPr>
          <a:xfrm>
            <a:off x="678423" y="4113035"/>
            <a:ext cx="1544012" cy="369332"/>
          </a:xfrm>
          <a:prstGeom prst="rect">
            <a:avLst/>
          </a:prstGeom>
          <a:noFill/>
        </p:spPr>
        <p:txBody>
          <a:bodyPr wrap="none" rtlCol="0">
            <a:spAutoFit/>
          </a:bodyPr>
          <a:lstStyle/>
          <a:p>
            <a:r>
              <a:rPr lang="nb-NO" dirty="0"/>
              <a:t>Fast (</a:t>
            </a:r>
            <a:r>
              <a:rPr lang="nb-NO" dirty="0" err="1"/>
              <a:t>minute</a:t>
            </a:r>
            <a:r>
              <a:rPr lang="nb-NO" dirty="0"/>
              <a:t>)</a:t>
            </a:r>
          </a:p>
        </p:txBody>
      </p:sp>
      <p:sp>
        <p:nvSpPr>
          <p:cNvPr id="61" name="TextBox 60"/>
          <p:cNvSpPr txBox="1"/>
          <p:nvPr/>
        </p:nvSpPr>
        <p:spPr>
          <a:xfrm>
            <a:off x="10221727" y="1857555"/>
            <a:ext cx="1274708" cy="369332"/>
          </a:xfrm>
          <a:prstGeom prst="rect">
            <a:avLst/>
          </a:prstGeom>
          <a:noFill/>
        </p:spPr>
        <p:txBody>
          <a:bodyPr wrap="none" rtlCol="0">
            <a:spAutoFit/>
          </a:bodyPr>
          <a:lstStyle/>
          <a:p>
            <a:r>
              <a:rPr lang="nb-NO" dirty="0"/>
              <a:t>Model </a:t>
            </a:r>
            <a:r>
              <a:rPr lang="nb-NO" dirty="0" err="1"/>
              <a:t>free</a:t>
            </a:r>
            <a:endParaRPr lang="nb-NO" dirty="0"/>
          </a:p>
        </p:txBody>
      </p:sp>
      <p:sp>
        <p:nvSpPr>
          <p:cNvPr id="62" name="TextBox 61"/>
          <p:cNvSpPr txBox="1"/>
          <p:nvPr/>
        </p:nvSpPr>
        <p:spPr>
          <a:xfrm>
            <a:off x="10221727" y="2864606"/>
            <a:ext cx="1787669" cy="923330"/>
          </a:xfrm>
          <a:prstGeom prst="rect">
            <a:avLst/>
          </a:prstGeom>
          <a:noFill/>
        </p:spPr>
        <p:txBody>
          <a:bodyPr wrap="none" rtlCol="0">
            <a:spAutoFit/>
          </a:bodyPr>
          <a:lstStyle/>
          <a:p>
            <a:r>
              <a:rPr lang="nb-NO" dirty="0"/>
              <a:t>RTO:</a:t>
            </a:r>
          </a:p>
          <a:p>
            <a:r>
              <a:rPr lang="nb-NO" dirty="0" err="1"/>
              <a:t>Detailed</a:t>
            </a:r>
            <a:r>
              <a:rPr lang="nb-NO" dirty="0"/>
              <a:t> </a:t>
            </a:r>
            <a:r>
              <a:rPr lang="nb-NO" dirty="0" err="1"/>
              <a:t>model</a:t>
            </a:r>
            <a:r>
              <a:rPr lang="nb-NO" dirty="0"/>
              <a:t> </a:t>
            </a:r>
          </a:p>
          <a:p>
            <a:r>
              <a:rPr lang="nb-NO" dirty="0"/>
              <a:t>(online)</a:t>
            </a:r>
          </a:p>
        </p:txBody>
      </p:sp>
      <p:sp>
        <p:nvSpPr>
          <p:cNvPr id="63" name="TextBox 62"/>
          <p:cNvSpPr txBox="1"/>
          <p:nvPr/>
        </p:nvSpPr>
        <p:spPr>
          <a:xfrm>
            <a:off x="10191837" y="4051208"/>
            <a:ext cx="1787669" cy="923330"/>
          </a:xfrm>
          <a:prstGeom prst="rect">
            <a:avLst/>
          </a:prstGeom>
          <a:noFill/>
        </p:spPr>
        <p:txBody>
          <a:bodyPr wrap="none" rtlCol="0">
            <a:spAutoFit/>
          </a:bodyPr>
          <a:lstStyle/>
          <a:p>
            <a:r>
              <a:rPr lang="nb-NO" dirty="0"/>
              <a:t>SOC:</a:t>
            </a:r>
          </a:p>
          <a:p>
            <a:r>
              <a:rPr lang="nb-NO" dirty="0" err="1"/>
              <a:t>Detailed</a:t>
            </a:r>
            <a:r>
              <a:rPr lang="nb-NO" dirty="0"/>
              <a:t> </a:t>
            </a:r>
            <a:r>
              <a:rPr lang="nb-NO" dirty="0" err="1"/>
              <a:t>model</a:t>
            </a:r>
            <a:r>
              <a:rPr lang="nb-NO" dirty="0"/>
              <a:t> </a:t>
            </a:r>
          </a:p>
          <a:p>
            <a:r>
              <a:rPr lang="nb-NO" dirty="0"/>
              <a:t>(offline)</a:t>
            </a:r>
          </a:p>
        </p:txBody>
      </p:sp>
      <p:sp>
        <p:nvSpPr>
          <p:cNvPr id="71" name="Text Placeholder 4"/>
          <p:cNvSpPr txBox="1">
            <a:spLocks/>
          </p:cNvSpPr>
          <p:nvPr/>
        </p:nvSpPr>
        <p:spPr>
          <a:xfrm>
            <a:off x="1960835" y="6256278"/>
            <a:ext cx="7772400" cy="903104"/>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600" b="1" dirty="0">
                <a:solidFill>
                  <a:srgbClr val="FF0000"/>
                </a:solidFill>
              </a:rPr>
              <a:t>Thank you !</a:t>
            </a:r>
          </a:p>
        </p:txBody>
      </p:sp>
      <p:sp>
        <p:nvSpPr>
          <p:cNvPr id="18" name="TextBox 17"/>
          <p:cNvSpPr txBox="1"/>
          <p:nvPr/>
        </p:nvSpPr>
        <p:spPr>
          <a:xfrm>
            <a:off x="8984634" y="2725669"/>
            <a:ext cx="792068" cy="430887"/>
          </a:xfrm>
          <a:prstGeom prst="rect">
            <a:avLst/>
          </a:prstGeom>
          <a:solidFill>
            <a:schemeClr val="bg1"/>
          </a:solidFill>
          <a:ln>
            <a:solidFill>
              <a:schemeClr val="tx1"/>
            </a:solidFill>
          </a:ln>
        </p:spPr>
        <p:txBody>
          <a:bodyPr wrap="square" rtlCol="0">
            <a:spAutoFit/>
          </a:bodyPr>
          <a:lstStyle/>
          <a:p>
            <a:r>
              <a:rPr lang="nb-NO" sz="1100" dirty="0"/>
              <a:t>Gradient estimator</a:t>
            </a:r>
          </a:p>
        </p:txBody>
      </p:sp>
      <p:cxnSp>
        <p:nvCxnSpPr>
          <p:cNvPr id="65" name="Straight Arrow Connector 64"/>
          <p:cNvCxnSpPr>
            <a:endCxn id="18" idx="0"/>
          </p:cNvCxnSpPr>
          <p:nvPr/>
        </p:nvCxnSpPr>
        <p:spPr>
          <a:xfrm flipH="1">
            <a:off x="9380668" y="2074219"/>
            <a:ext cx="1535" cy="651450"/>
          </a:xfrm>
          <a:prstGeom prst="straightConnector1">
            <a:avLst/>
          </a:prstGeom>
          <a:ln w="254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384696" y="1662916"/>
            <a:ext cx="385042" cy="369332"/>
          </a:xfrm>
          <a:prstGeom prst="rect">
            <a:avLst/>
          </a:prstGeom>
          <a:noFill/>
        </p:spPr>
        <p:txBody>
          <a:bodyPr wrap="none" rtlCol="0">
            <a:spAutoFit/>
          </a:bodyPr>
          <a:lstStyle/>
          <a:p>
            <a:r>
              <a:rPr lang="nb-NO" dirty="0"/>
              <a:t>J</a:t>
            </a:r>
            <a:r>
              <a:rPr lang="nb-NO" baseline="-25000" dirty="0"/>
              <a:t>u</a:t>
            </a:r>
          </a:p>
        </p:txBody>
      </p:sp>
    </p:spTree>
    <p:extLst>
      <p:ext uri="{BB962C8B-B14F-4D97-AF65-F5344CB8AC3E}">
        <p14:creationId xmlns:p14="http://schemas.microsoft.com/office/powerpoint/2010/main" val="284172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1" grpId="0"/>
      <p:bldP spid="62" grpId="0"/>
      <p:bldP spid="63" grpId="0"/>
      <p:bldP spid="7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idx="1"/>
          </p:nvPr>
        </p:nvSpPr>
        <p:spPr/>
        <p:txBody>
          <a:bodyPr/>
          <a:lstStyle/>
          <a:p>
            <a:r>
              <a:rPr lang="nb-NO" dirty="0" err="1"/>
              <a:t>Next</a:t>
            </a:r>
            <a:r>
              <a:rPr lang="nb-NO" dirty="0"/>
              <a:t> slide </a:t>
            </a:r>
          </a:p>
          <a:p>
            <a:pPr marL="0" indent="0">
              <a:buNone/>
            </a:pPr>
            <a:r>
              <a:rPr lang="nb-NO" dirty="0"/>
              <a:t>	</a:t>
            </a:r>
            <a:r>
              <a:rPr lang="nb-NO" dirty="0">
                <a:solidFill>
                  <a:srgbClr val="FF0000"/>
                </a:solidFill>
              </a:rPr>
              <a:t>Red </a:t>
            </a:r>
            <a:r>
              <a:rPr lang="nb-NO" dirty="0" err="1">
                <a:solidFill>
                  <a:srgbClr val="FF0000"/>
                </a:solidFill>
              </a:rPr>
              <a:t>box</a:t>
            </a:r>
            <a:r>
              <a:rPr lang="nb-NO" dirty="0">
                <a:solidFill>
                  <a:srgbClr val="FF0000"/>
                </a:solidFill>
              </a:rPr>
              <a:t> = bad</a:t>
            </a:r>
            <a:r>
              <a:rPr lang="nb-NO" dirty="0"/>
              <a:t>,</a:t>
            </a:r>
            <a:br>
              <a:rPr lang="nb-NO" dirty="0"/>
            </a:br>
            <a:r>
              <a:rPr lang="nb-NO" dirty="0"/>
              <a:t>	</a:t>
            </a:r>
            <a:r>
              <a:rPr lang="nb-NO" dirty="0">
                <a:solidFill>
                  <a:srgbClr val="00B050"/>
                </a:solidFill>
              </a:rPr>
              <a:t>green </a:t>
            </a:r>
            <a:r>
              <a:rPr lang="nb-NO" dirty="0" err="1">
                <a:solidFill>
                  <a:srgbClr val="00B050"/>
                </a:solidFill>
              </a:rPr>
              <a:t>box</a:t>
            </a:r>
            <a:r>
              <a:rPr lang="nb-NO" dirty="0">
                <a:solidFill>
                  <a:srgbClr val="00B050"/>
                </a:solidFill>
              </a:rPr>
              <a:t> = </a:t>
            </a:r>
            <a:r>
              <a:rPr lang="nb-NO" dirty="0" err="1">
                <a:solidFill>
                  <a:srgbClr val="00B050"/>
                </a:solidFill>
              </a:rPr>
              <a:t>good</a:t>
            </a:r>
            <a:r>
              <a:rPr lang="nb-NO" dirty="0"/>
              <a:t>,</a:t>
            </a:r>
          </a:p>
          <a:p>
            <a:pPr marL="0" indent="0">
              <a:buNone/>
            </a:pPr>
            <a:r>
              <a:rPr lang="nb-NO" dirty="0"/>
              <a:t>	No </a:t>
            </a:r>
            <a:r>
              <a:rPr lang="nb-NO" dirty="0" err="1"/>
              <a:t>box</a:t>
            </a:r>
            <a:r>
              <a:rPr lang="nb-NO" dirty="0"/>
              <a:t> = </a:t>
            </a:r>
            <a:r>
              <a:rPr lang="nb-NO" dirty="0" err="1"/>
              <a:t>neutral</a:t>
            </a:r>
            <a:endParaRPr lang="nb-NO" dirty="0"/>
          </a:p>
          <a:p>
            <a:endParaRPr lang="nb-NO" dirty="0"/>
          </a:p>
        </p:txBody>
      </p:sp>
      <p:pic>
        <p:nvPicPr>
          <p:cNvPr id="4" name="Picture 3">
            <a:extLst>
              <a:ext uri="{FF2B5EF4-FFF2-40B4-BE49-F238E27FC236}">
                <a16:creationId xmlns:a16="http://schemas.microsoft.com/office/drawing/2014/main" id="{2F5BDE35-E8F0-A24B-AA1F-F3CBD156F59F}"/>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28745315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0" y="0"/>
            <a:ext cx="12192000" cy="6321777"/>
          </a:xfrm>
          <a:prstGeom prst="rect">
            <a:avLst/>
          </a:prstGeom>
        </p:spPr>
      </p:pic>
      <p:sp>
        <p:nvSpPr>
          <p:cNvPr id="19" name="Rectangle 18"/>
          <p:cNvSpPr/>
          <p:nvPr/>
        </p:nvSpPr>
        <p:spPr>
          <a:xfrm>
            <a:off x="182552" y="194082"/>
            <a:ext cx="11717642" cy="838403"/>
          </a:xfrm>
          <a:prstGeom prst="rect">
            <a:avLst/>
          </a:prstGeom>
          <a:solidFill>
            <a:srgbClr val="B2B2B2">
              <a:alpha val="2196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 name="Rectangle 3"/>
          <p:cNvSpPr/>
          <p:nvPr/>
        </p:nvSpPr>
        <p:spPr>
          <a:xfrm>
            <a:off x="4077050" y="1115736"/>
            <a:ext cx="545284" cy="276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p:cNvSpPr/>
          <p:nvPr/>
        </p:nvSpPr>
        <p:spPr>
          <a:xfrm>
            <a:off x="4077050" y="2348791"/>
            <a:ext cx="545284" cy="276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p:cNvSpPr/>
          <p:nvPr/>
        </p:nvSpPr>
        <p:spPr>
          <a:xfrm>
            <a:off x="4077050" y="2825392"/>
            <a:ext cx="545284" cy="276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p:cNvSpPr/>
          <p:nvPr/>
        </p:nvSpPr>
        <p:spPr>
          <a:xfrm>
            <a:off x="7339795" y="2825903"/>
            <a:ext cx="545284" cy="2768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p:cNvSpPr/>
          <p:nvPr/>
        </p:nvSpPr>
        <p:spPr>
          <a:xfrm>
            <a:off x="3855377" y="3958564"/>
            <a:ext cx="972931" cy="343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p:cNvSpPr/>
          <p:nvPr/>
        </p:nvSpPr>
        <p:spPr>
          <a:xfrm>
            <a:off x="10491704" y="5112772"/>
            <a:ext cx="1014495" cy="3182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p:cNvSpPr/>
          <p:nvPr/>
        </p:nvSpPr>
        <p:spPr>
          <a:xfrm>
            <a:off x="10692596" y="5631873"/>
            <a:ext cx="654278" cy="2445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p:cNvSpPr/>
          <p:nvPr/>
        </p:nvSpPr>
        <p:spPr>
          <a:xfrm>
            <a:off x="3749910" y="1675696"/>
            <a:ext cx="1182307" cy="31300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p:cNvSpPr/>
          <p:nvPr/>
        </p:nvSpPr>
        <p:spPr>
          <a:xfrm>
            <a:off x="2454510" y="3973695"/>
            <a:ext cx="967563" cy="3281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p:cNvSpPr/>
          <p:nvPr/>
        </p:nvSpPr>
        <p:spPr>
          <a:xfrm>
            <a:off x="2262104" y="3358920"/>
            <a:ext cx="1347005" cy="277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p:cNvSpPr/>
          <p:nvPr/>
        </p:nvSpPr>
        <p:spPr>
          <a:xfrm>
            <a:off x="2468365" y="5635113"/>
            <a:ext cx="967563" cy="50937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29"/>
          <p:cNvSpPr/>
          <p:nvPr/>
        </p:nvSpPr>
        <p:spPr>
          <a:xfrm>
            <a:off x="2690039" y="5112744"/>
            <a:ext cx="605786" cy="3450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p:cNvSpPr/>
          <p:nvPr/>
        </p:nvSpPr>
        <p:spPr>
          <a:xfrm>
            <a:off x="4077051" y="5112744"/>
            <a:ext cx="605786" cy="3450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p:cNvSpPr/>
          <p:nvPr/>
        </p:nvSpPr>
        <p:spPr>
          <a:xfrm>
            <a:off x="5594472" y="5085898"/>
            <a:ext cx="605786" cy="3450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p:cNvSpPr/>
          <p:nvPr/>
        </p:nvSpPr>
        <p:spPr>
          <a:xfrm>
            <a:off x="8434304" y="1513990"/>
            <a:ext cx="1637951" cy="7165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p:cNvSpPr/>
          <p:nvPr/>
        </p:nvSpPr>
        <p:spPr>
          <a:xfrm>
            <a:off x="7407512" y="4349137"/>
            <a:ext cx="605786" cy="3450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5" name="Rectangle 34"/>
          <p:cNvSpPr/>
          <p:nvPr/>
        </p:nvSpPr>
        <p:spPr>
          <a:xfrm>
            <a:off x="8950386" y="4349137"/>
            <a:ext cx="605786" cy="3450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ctangle 35"/>
          <p:cNvSpPr/>
          <p:nvPr/>
        </p:nvSpPr>
        <p:spPr>
          <a:xfrm>
            <a:off x="10716842" y="4349137"/>
            <a:ext cx="605786" cy="34508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7" name="Rectangle 36"/>
          <p:cNvSpPr/>
          <p:nvPr/>
        </p:nvSpPr>
        <p:spPr>
          <a:xfrm>
            <a:off x="2623024" y="4349137"/>
            <a:ext cx="605786" cy="345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p:cNvSpPr/>
          <p:nvPr/>
        </p:nvSpPr>
        <p:spPr>
          <a:xfrm>
            <a:off x="4010036" y="4349137"/>
            <a:ext cx="605786" cy="345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Rectangle 38"/>
          <p:cNvSpPr/>
          <p:nvPr/>
        </p:nvSpPr>
        <p:spPr>
          <a:xfrm>
            <a:off x="5527457" y="4322291"/>
            <a:ext cx="605786" cy="345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p:cNvSpPr/>
          <p:nvPr/>
        </p:nvSpPr>
        <p:spPr>
          <a:xfrm>
            <a:off x="3829147" y="3321641"/>
            <a:ext cx="967563" cy="3281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Rectangle 41"/>
          <p:cNvSpPr/>
          <p:nvPr/>
        </p:nvSpPr>
        <p:spPr>
          <a:xfrm>
            <a:off x="60027" y="2258919"/>
            <a:ext cx="11717642" cy="492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690039" y="2814846"/>
            <a:ext cx="538771" cy="2873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0" name="Rectangle 49"/>
          <p:cNvSpPr/>
          <p:nvPr/>
        </p:nvSpPr>
        <p:spPr>
          <a:xfrm>
            <a:off x="5649463" y="2805202"/>
            <a:ext cx="538771" cy="2873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1" name="Rectangle 50"/>
          <p:cNvSpPr/>
          <p:nvPr/>
        </p:nvSpPr>
        <p:spPr>
          <a:xfrm>
            <a:off x="8953421" y="2814846"/>
            <a:ext cx="538771" cy="2873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Rectangle 51"/>
          <p:cNvSpPr/>
          <p:nvPr/>
        </p:nvSpPr>
        <p:spPr>
          <a:xfrm>
            <a:off x="10750349" y="2829940"/>
            <a:ext cx="538771" cy="2873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Rectangle 52"/>
          <p:cNvSpPr/>
          <p:nvPr/>
        </p:nvSpPr>
        <p:spPr>
          <a:xfrm>
            <a:off x="143316" y="1474931"/>
            <a:ext cx="11717642" cy="977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274422" y="2762682"/>
            <a:ext cx="11717642" cy="497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310856" y="3260261"/>
            <a:ext cx="11717642" cy="565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22028" y="3918244"/>
            <a:ext cx="11717642" cy="437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237179" y="4259654"/>
            <a:ext cx="11717642" cy="770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310856" y="5031718"/>
            <a:ext cx="11717642" cy="616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253327" y="5626973"/>
            <a:ext cx="11717642" cy="616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603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3" grpId="0" animBg="1"/>
      <p:bldP spid="54" grpId="0" animBg="1"/>
      <p:bldP spid="55" grpId="0" animBg="1"/>
      <p:bldP spid="56" grpId="0" animBg="1"/>
      <p:bldP spid="57" grpId="0" animBg="1"/>
      <p:bldP spid="58" grpId="0" animBg="1"/>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Why</a:t>
            </a:r>
            <a:r>
              <a:rPr lang="nb-NO" sz="3600" dirty="0"/>
              <a:t> is </a:t>
            </a:r>
            <a:r>
              <a:rPr lang="nb-NO" sz="3600" dirty="0" err="1"/>
              <a:t>conventinal</a:t>
            </a:r>
            <a:r>
              <a:rPr lang="nb-NO" sz="3600" dirty="0"/>
              <a:t> </a:t>
            </a:r>
            <a:r>
              <a:rPr lang="nb-NO" sz="3600" dirty="0" err="1"/>
              <a:t>static</a:t>
            </a:r>
            <a:r>
              <a:rPr lang="nb-NO" sz="3600" dirty="0"/>
              <a:t> RTO not </a:t>
            </a:r>
            <a:r>
              <a:rPr lang="nb-NO" sz="3600" dirty="0" err="1"/>
              <a:t>commonly</a:t>
            </a:r>
            <a:r>
              <a:rPr lang="nb-NO" sz="3600" dirty="0"/>
              <a:t> used?</a:t>
            </a:r>
            <a:endParaRPr lang="en-GB" sz="3600" dirty="0"/>
          </a:p>
        </p:txBody>
      </p:sp>
      <p:sp>
        <p:nvSpPr>
          <p:cNvPr id="7" name="Content Placeholder 6"/>
          <p:cNvSpPr>
            <a:spLocks noGrp="1"/>
          </p:cNvSpPr>
          <p:nvPr>
            <p:ph idx="1"/>
          </p:nvPr>
        </p:nvSpPr>
        <p:spPr>
          <a:xfrm>
            <a:off x="838200" y="2175651"/>
            <a:ext cx="10988164" cy="3842079"/>
          </a:xfrm>
        </p:spPr>
        <p:txBody>
          <a:bodyPr>
            <a:normAutofit fontScale="92500" lnSpcReduction="10000"/>
          </a:bodyPr>
          <a:lstStyle/>
          <a:p>
            <a:pPr marL="514338" indent="-514338">
              <a:spcAft>
                <a:spcPts val="1800"/>
              </a:spcAft>
              <a:buFont typeface="+mj-lt"/>
              <a:buAutoNum type="arabicPeriod"/>
            </a:pPr>
            <a:r>
              <a:rPr lang="en-US" sz="2400" b="1" dirty="0">
                <a:latin typeface="Calibri Light" panose="020F0302020204030204" pitchFamily="34" charset="0"/>
              </a:rPr>
              <a:t>Cost of developing and updating the model </a:t>
            </a:r>
            <a:r>
              <a:rPr lang="en-US" sz="2400" b="1" dirty="0">
                <a:solidFill>
                  <a:srgbClr val="FF0000"/>
                </a:solidFill>
                <a:latin typeface="Calibri Light" panose="020F0302020204030204" pitchFamily="34" charset="0"/>
              </a:rPr>
              <a:t>(costly offline model update)</a:t>
            </a:r>
          </a:p>
          <a:p>
            <a:pPr marL="514338" indent="-514338">
              <a:spcAft>
                <a:spcPts val="1800"/>
              </a:spcAft>
              <a:buFont typeface="+mj-lt"/>
              <a:buAutoNum type="arabicPeriod"/>
            </a:pPr>
            <a:r>
              <a:rPr lang="en-US" sz="2400" b="1" dirty="0">
                <a:latin typeface="Calibri Light" panose="020F0302020204030204" pitchFamily="34" charset="0"/>
              </a:rPr>
              <a:t>Wrong value of model parameters and disturbances d </a:t>
            </a:r>
            <a:r>
              <a:rPr lang="en-US" sz="2400" b="1" dirty="0">
                <a:solidFill>
                  <a:srgbClr val="FF0000"/>
                </a:solidFill>
                <a:latin typeface="Calibri Light" panose="020F0302020204030204" pitchFamily="34" charset="0"/>
              </a:rPr>
              <a:t>(slow online model update)</a:t>
            </a:r>
            <a:endParaRPr lang="en-US" sz="2000" b="1" dirty="0">
              <a:solidFill>
                <a:srgbClr val="FF0000"/>
              </a:solidFill>
              <a:latin typeface="Calibri Light" panose="020F0302020204030204" pitchFamily="34" charset="0"/>
            </a:endParaRPr>
          </a:p>
          <a:p>
            <a:pPr marL="514338" indent="-514338">
              <a:spcAft>
                <a:spcPts val="1800"/>
              </a:spcAft>
              <a:buFont typeface="+mj-lt"/>
              <a:buAutoNum type="arabicPeriod"/>
            </a:pPr>
            <a:r>
              <a:rPr lang="en-US" sz="2400" b="1" dirty="0">
                <a:latin typeface="Calibri Light" panose="020F0302020204030204" pitchFamily="34" charset="0"/>
              </a:rPr>
              <a:t>Not robust, including </a:t>
            </a:r>
            <a:r>
              <a:rPr lang="en-US" sz="2400" b="1" dirty="0">
                <a:solidFill>
                  <a:srgbClr val="FF0000"/>
                </a:solidFill>
                <a:latin typeface="Calibri Light" panose="020F0302020204030204" pitchFamily="34" charset="0"/>
              </a:rPr>
              <a:t>computational issues</a:t>
            </a:r>
          </a:p>
          <a:p>
            <a:pPr marL="514338" indent="-514338">
              <a:spcAft>
                <a:spcPts val="1800"/>
              </a:spcAft>
              <a:buFont typeface="+mj-lt"/>
              <a:buAutoNum type="arabicPeriod"/>
            </a:pPr>
            <a:r>
              <a:rPr lang="en-US" sz="2400" b="1" dirty="0">
                <a:latin typeface="Calibri Light" panose="020F0302020204030204" pitchFamily="34" charset="0"/>
              </a:rPr>
              <a:t>Frequent grade changes</a:t>
            </a:r>
            <a:r>
              <a:rPr lang="nb-NO" sz="2400" b="1" dirty="0">
                <a:solidFill>
                  <a:srgbClr val="FF0000"/>
                </a:solidFill>
                <a:latin typeface="Calibri Light" panose="020F0302020204030204" pitchFamily="34" charset="0"/>
              </a:rPr>
              <a:t> </a:t>
            </a:r>
            <a:r>
              <a:rPr lang="nb-NO" sz="2400" b="1" dirty="0">
                <a:latin typeface="Calibri Light" panose="020F0302020204030204" pitchFamily="34" charset="0"/>
              </a:rPr>
              <a:t>make steady-</a:t>
            </a:r>
            <a:r>
              <a:rPr lang="nb-NO" sz="2400" b="1" dirty="0" err="1">
                <a:latin typeface="Calibri Light" panose="020F0302020204030204" pitchFamily="34" charset="0"/>
              </a:rPr>
              <a:t>state</a:t>
            </a:r>
            <a:r>
              <a:rPr lang="nb-NO" sz="2400" b="1" dirty="0">
                <a:latin typeface="Calibri Light" panose="020F0302020204030204" pitchFamily="34" charset="0"/>
              </a:rPr>
              <a:t> </a:t>
            </a:r>
            <a:r>
              <a:rPr lang="nb-NO" sz="2400" b="1" dirty="0" err="1">
                <a:latin typeface="Calibri Light" panose="020F0302020204030204" pitchFamily="34" charset="0"/>
              </a:rPr>
              <a:t>optimization</a:t>
            </a:r>
            <a:r>
              <a:rPr lang="nb-NO" sz="2400" b="1" dirty="0">
                <a:latin typeface="Calibri Light" panose="020F0302020204030204" pitchFamily="34" charset="0"/>
              </a:rPr>
              <a:t> less relevant </a:t>
            </a:r>
            <a:endParaRPr lang="nb-NO" sz="2000" b="1" dirty="0">
              <a:latin typeface="Calibri Light" panose="020F0302020204030204" pitchFamily="34" charset="0"/>
            </a:endParaRPr>
          </a:p>
          <a:p>
            <a:pPr marL="514338" indent="-514338">
              <a:spcAft>
                <a:spcPts val="1800"/>
              </a:spcAft>
              <a:buFont typeface="+mj-lt"/>
              <a:buAutoNum type="arabicPeriod"/>
            </a:pPr>
            <a:r>
              <a:rPr lang="en-US" sz="2400" b="1" dirty="0">
                <a:latin typeface="Calibri Light" panose="020F0302020204030204" pitchFamily="34" charset="0"/>
              </a:rPr>
              <a:t>Dynamic limitations, including infeasibility due to (dynamic) constraint violation</a:t>
            </a:r>
          </a:p>
          <a:p>
            <a:pPr marL="514338" indent="-514338">
              <a:spcAft>
                <a:spcPts val="1800"/>
              </a:spcAft>
              <a:buFont typeface="+mj-lt"/>
              <a:buAutoNum type="arabicPeriod"/>
            </a:pPr>
            <a:r>
              <a:rPr lang="en-US" sz="2400" b="1" dirty="0">
                <a:latin typeface="Calibri Light" panose="020F0302020204030204" pitchFamily="34" charset="0"/>
              </a:rPr>
              <a:t>Incorrect model structure</a:t>
            </a:r>
            <a:endParaRPr lang="en-US" b="1" dirty="0"/>
          </a:p>
          <a:p>
            <a:endParaRPr lang="en-GB" dirty="0"/>
          </a:p>
        </p:txBody>
      </p:sp>
      <p:sp>
        <p:nvSpPr>
          <p:cNvPr id="10" name="Rectangle 9">
            <a:extLst>
              <a:ext uri="{FF2B5EF4-FFF2-40B4-BE49-F238E27FC236}">
                <a16:creationId xmlns:a16="http://schemas.microsoft.com/office/drawing/2014/main" id="{643E775A-BE42-A040-A468-C15246559822}"/>
              </a:ext>
            </a:extLst>
          </p:cNvPr>
          <p:cNvSpPr/>
          <p:nvPr/>
        </p:nvSpPr>
        <p:spPr>
          <a:xfrm>
            <a:off x="519291" y="6389511"/>
            <a:ext cx="616373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1" name="Picture 10">
            <a:extLst>
              <a:ext uri="{FF2B5EF4-FFF2-40B4-BE49-F238E27FC236}">
                <a16:creationId xmlns:a16="http://schemas.microsoft.com/office/drawing/2014/main" id="{2B90C636-6915-A243-9882-BE6CDDA8B72D}"/>
              </a:ext>
            </a:extLst>
          </p:cNvPr>
          <p:cNvPicPr>
            <a:picLocks noChangeAspect="1"/>
          </p:cNvPicPr>
          <p:nvPr/>
        </p:nvPicPr>
        <p:blipFill>
          <a:blip r:embed="rId2"/>
          <a:stretch>
            <a:fillRect/>
          </a:stretch>
        </p:blipFill>
        <p:spPr>
          <a:xfrm>
            <a:off x="10661324" y="274639"/>
            <a:ext cx="1256920" cy="229780"/>
          </a:xfrm>
          <a:prstGeom prst="rect">
            <a:avLst/>
          </a:prstGeom>
        </p:spPr>
      </p:pic>
      <p:sp>
        <p:nvSpPr>
          <p:cNvPr id="4" name="TextBox 3">
            <a:extLst>
              <a:ext uri="{FF2B5EF4-FFF2-40B4-BE49-F238E27FC236}">
                <a16:creationId xmlns:a16="http://schemas.microsoft.com/office/drawing/2014/main" id="{F7F3F7BC-EEF7-42A3-9E7A-C0DBA6502DBE}"/>
              </a:ext>
            </a:extLst>
          </p:cNvPr>
          <p:cNvSpPr txBox="1"/>
          <p:nvPr/>
        </p:nvSpPr>
        <p:spPr>
          <a:xfrm>
            <a:off x="207390" y="1477694"/>
            <a:ext cx="7589898" cy="584775"/>
          </a:xfrm>
          <a:prstGeom prst="rect">
            <a:avLst/>
          </a:prstGeom>
          <a:noFill/>
        </p:spPr>
        <p:txBody>
          <a:bodyPr wrap="none" rtlCol="0">
            <a:spAutoFit/>
          </a:bodyPr>
          <a:lstStyle/>
          <a:p>
            <a:r>
              <a:rPr lang="nb-NO" sz="3200" dirty="0">
                <a:solidFill>
                  <a:srgbClr val="FF0000"/>
                </a:solidFill>
              </a:rPr>
              <a:t>Problems (in </a:t>
            </a:r>
            <a:r>
              <a:rPr lang="nb-NO" sz="3200" dirty="0" err="1">
                <a:solidFill>
                  <a:srgbClr val="FF0000"/>
                </a:solidFill>
              </a:rPr>
              <a:t>expected</a:t>
            </a:r>
            <a:r>
              <a:rPr lang="nb-NO" sz="3200" dirty="0">
                <a:solidFill>
                  <a:srgbClr val="FF0000"/>
                </a:solidFill>
              </a:rPr>
              <a:t> order of </a:t>
            </a:r>
            <a:r>
              <a:rPr lang="nb-NO" sz="3200" dirty="0" err="1">
                <a:solidFill>
                  <a:srgbClr val="FF0000"/>
                </a:solidFill>
              </a:rPr>
              <a:t>importance</a:t>
            </a:r>
            <a:r>
              <a:rPr lang="nb-NO" sz="3200" dirty="0">
                <a:solidFill>
                  <a:srgbClr val="FF0000"/>
                </a:solidFill>
              </a:rPr>
              <a:t>):</a:t>
            </a:r>
          </a:p>
        </p:txBody>
      </p:sp>
      <p:sp>
        <p:nvSpPr>
          <p:cNvPr id="5" name="TextBox 4">
            <a:extLst>
              <a:ext uri="{FF2B5EF4-FFF2-40B4-BE49-F238E27FC236}">
                <a16:creationId xmlns:a16="http://schemas.microsoft.com/office/drawing/2014/main" id="{5EB0CAEF-2A1A-4B40-83FB-418E2242B26D}"/>
              </a:ext>
            </a:extLst>
          </p:cNvPr>
          <p:cNvSpPr txBox="1"/>
          <p:nvPr/>
        </p:nvSpPr>
        <p:spPr>
          <a:xfrm>
            <a:off x="3219956" y="5793331"/>
            <a:ext cx="6409768" cy="646331"/>
          </a:xfrm>
          <a:prstGeom prst="rect">
            <a:avLst/>
          </a:prstGeom>
          <a:noFill/>
        </p:spPr>
        <p:txBody>
          <a:bodyPr wrap="none" rtlCol="0">
            <a:spAutoFit/>
          </a:bodyPr>
          <a:lstStyle/>
          <a:p>
            <a:r>
              <a:rPr lang="nb-NO" sz="3600" b="1" dirty="0">
                <a:solidFill>
                  <a:srgbClr val="FF0000"/>
                </a:solidFill>
              </a:rPr>
              <a:t>Not problems, </a:t>
            </a:r>
            <a:r>
              <a:rPr lang="nb-NO" sz="3600" b="1" dirty="0" err="1">
                <a:solidFill>
                  <a:srgbClr val="FF0000"/>
                </a:solidFill>
              </a:rPr>
              <a:t>but</a:t>
            </a:r>
            <a:r>
              <a:rPr lang="nb-NO" sz="3600" b="1" dirty="0">
                <a:solidFill>
                  <a:srgbClr val="FF0000"/>
                </a:solidFill>
              </a:rPr>
              <a:t> Challenges  </a:t>
            </a:r>
            <a:r>
              <a:rPr lang="nb-NO" sz="3200" b="1" dirty="0">
                <a:solidFill>
                  <a:srgbClr val="FF0000"/>
                </a:solidFill>
                <a:sym typeface="Wingdings" panose="05000000000000000000" pitchFamily="2" charset="2"/>
              </a:rPr>
              <a:t></a:t>
            </a:r>
            <a:endParaRPr lang="nb-NO" sz="3200" b="1" dirty="0">
              <a:solidFill>
                <a:srgbClr val="FF0000"/>
              </a:solidFill>
            </a:endParaRPr>
          </a:p>
        </p:txBody>
      </p:sp>
    </p:spTree>
    <p:extLst>
      <p:ext uri="{BB962C8B-B14F-4D97-AF65-F5344CB8AC3E}">
        <p14:creationId xmlns:p14="http://schemas.microsoft.com/office/powerpoint/2010/main" val="21645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2280-1E44-D842-BC0F-B9127BF14310}"/>
              </a:ext>
            </a:extLst>
          </p:cNvPr>
          <p:cNvSpPr>
            <a:spLocks noGrp="1"/>
          </p:cNvSpPr>
          <p:nvPr>
            <p:ph type="title"/>
          </p:nvPr>
        </p:nvSpPr>
        <p:spPr>
          <a:xfrm>
            <a:off x="838200" y="274639"/>
            <a:ext cx="11080044" cy="1325563"/>
          </a:xfrm>
        </p:spPr>
        <p:txBody>
          <a:bodyPr>
            <a:normAutofit/>
          </a:bodyPr>
          <a:lstStyle/>
          <a:p>
            <a:r>
              <a:rPr lang="nb-NO" sz="3600" b="1" dirty="0">
                <a:solidFill>
                  <a:srgbClr val="FF0000"/>
                </a:solidFill>
              </a:rPr>
              <a:t>Challenge 1</a:t>
            </a:r>
            <a:r>
              <a:rPr lang="nb-NO" sz="3600" dirty="0"/>
              <a:t> - </a:t>
            </a:r>
            <a:r>
              <a:rPr lang="nb-NO" sz="3600" dirty="0" err="1"/>
              <a:t>Costly</a:t>
            </a:r>
            <a:r>
              <a:rPr lang="nb-NO" sz="3600" dirty="0"/>
              <a:t> offline </a:t>
            </a:r>
            <a:r>
              <a:rPr lang="nb-NO" sz="3600" dirty="0" err="1"/>
              <a:t>model</a:t>
            </a:r>
            <a:r>
              <a:rPr lang="nb-NO" sz="3600" dirty="0"/>
              <a:t> </a:t>
            </a:r>
            <a:r>
              <a:rPr lang="nb-NO" sz="3600" dirty="0" err="1"/>
              <a:t>development</a:t>
            </a:r>
            <a:r>
              <a:rPr lang="nb-NO" sz="3600" dirty="0"/>
              <a:t> and </a:t>
            </a:r>
            <a:r>
              <a:rPr lang="nb-NO" sz="3600" dirty="0" err="1"/>
              <a:t>update</a:t>
            </a:r>
            <a:endParaRPr lang="nb-NO" sz="3600" dirty="0"/>
          </a:p>
        </p:txBody>
      </p:sp>
      <p:sp>
        <p:nvSpPr>
          <p:cNvPr id="3" name="Content Placeholder 2">
            <a:extLst>
              <a:ext uri="{FF2B5EF4-FFF2-40B4-BE49-F238E27FC236}">
                <a16:creationId xmlns:a16="http://schemas.microsoft.com/office/drawing/2014/main" id="{BA3481D6-DE50-D342-BB70-C596DC55BF9A}"/>
              </a:ext>
            </a:extLst>
          </p:cNvPr>
          <p:cNvSpPr>
            <a:spLocks noGrp="1"/>
          </p:cNvSpPr>
          <p:nvPr>
            <p:ph idx="1"/>
          </p:nvPr>
        </p:nvSpPr>
        <p:spPr>
          <a:xfrm>
            <a:off x="790222" y="937420"/>
            <a:ext cx="10972800" cy="4495799"/>
          </a:xfrm>
        </p:spPr>
        <p:txBody>
          <a:bodyPr anchor="ctr">
            <a:normAutofit/>
          </a:bodyPr>
          <a:lstStyle/>
          <a:p>
            <a:pPr>
              <a:lnSpc>
                <a:spcPct val="150000"/>
              </a:lnSpc>
            </a:pPr>
            <a:r>
              <a:rPr lang="nb-NO" sz="2667" dirty="0" err="1"/>
              <a:t>Lack</a:t>
            </a:r>
            <a:r>
              <a:rPr lang="nb-NO" sz="2667" dirty="0"/>
              <a:t> </a:t>
            </a:r>
            <a:r>
              <a:rPr lang="nb-NO" sz="2667" dirty="0" err="1"/>
              <a:t>of</a:t>
            </a:r>
            <a:r>
              <a:rPr lang="nb-NO" sz="2667" dirty="0"/>
              <a:t> </a:t>
            </a:r>
            <a:r>
              <a:rPr lang="nb-NO" sz="2667" dirty="0" err="1"/>
              <a:t>domain</a:t>
            </a:r>
            <a:r>
              <a:rPr lang="nb-NO" sz="2667" dirty="0"/>
              <a:t>/</a:t>
            </a:r>
            <a:r>
              <a:rPr lang="nb-NO" sz="2667" dirty="0" err="1"/>
              <a:t>expert</a:t>
            </a:r>
            <a:r>
              <a:rPr lang="nb-NO" sz="2667" dirty="0"/>
              <a:t> </a:t>
            </a:r>
            <a:r>
              <a:rPr lang="nb-NO" sz="2667" dirty="0" err="1"/>
              <a:t>knowledge</a:t>
            </a:r>
            <a:endParaRPr lang="nb-NO" sz="2667" dirty="0"/>
          </a:p>
          <a:p>
            <a:pPr>
              <a:lnSpc>
                <a:spcPct val="150000"/>
              </a:lnSpc>
            </a:pPr>
            <a:r>
              <a:rPr lang="nb-NO" sz="2667" dirty="0" err="1"/>
              <a:t>Change</a:t>
            </a:r>
            <a:r>
              <a:rPr lang="nb-NO" sz="2667" dirty="0"/>
              <a:t> in </a:t>
            </a:r>
            <a:r>
              <a:rPr lang="nb-NO" sz="2667" dirty="0" err="1"/>
              <a:t>process</a:t>
            </a:r>
            <a:r>
              <a:rPr lang="nb-NO" sz="2667" dirty="0"/>
              <a:t> </a:t>
            </a:r>
            <a:r>
              <a:rPr lang="nb-NO" sz="2667" dirty="0" err="1"/>
              <a:t>configuration</a:t>
            </a:r>
            <a:endParaRPr lang="nb-NO" sz="2667" dirty="0"/>
          </a:p>
          <a:p>
            <a:pPr>
              <a:lnSpc>
                <a:spcPct val="150000"/>
              </a:lnSpc>
            </a:pPr>
            <a:r>
              <a:rPr lang="nb-NO" sz="2667" dirty="0"/>
              <a:t>Model </a:t>
            </a:r>
            <a:r>
              <a:rPr lang="nb-NO" sz="2667" dirty="0" err="1"/>
              <a:t>simplification</a:t>
            </a:r>
            <a:endParaRPr lang="nb-NO" sz="2667" dirty="0"/>
          </a:p>
          <a:p>
            <a:pPr>
              <a:lnSpc>
                <a:spcPct val="150000"/>
              </a:lnSpc>
            </a:pPr>
            <a:endParaRPr lang="nb-NO" dirty="0"/>
          </a:p>
        </p:txBody>
      </p:sp>
      <p:sp>
        <p:nvSpPr>
          <p:cNvPr id="5" name="Rectangle 4">
            <a:extLst>
              <a:ext uri="{FF2B5EF4-FFF2-40B4-BE49-F238E27FC236}">
                <a16:creationId xmlns:a16="http://schemas.microsoft.com/office/drawing/2014/main" id="{AE095F13-4687-3448-8F9E-4F0FB0B000F5}"/>
              </a:ext>
            </a:extLst>
          </p:cNvPr>
          <p:cNvSpPr/>
          <p:nvPr/>
        </p:nvSpPr>
        <p:spPr>
          <a:xfrm>
            <a:off x="790222" y="4558880"/>
            <a:ext cx="10080977" cy="1697068"/>
          </a:xfrm>
          <a:prstGeom prst="rect">
            <a:avLst/>
          </a:prstGeom>
        </p:spPr>
        <p:txBody>
          <a:bodyPr wrap="square">
            <a:spAutoFit/>
          </a:bodyPr>
          <a:lstStyle/>
          <a:p>
            <a:pPr>
              <a:lnSpc>
                <a:spcPct val="150000"/>
              </a:lnSpc>
            </a:pPr>
            <a:r>
              <a:rPr lang="nb-NO" sz="2400" dirty="0" err="1">
                <a:solidFill>
                  <a:srgbClr val="00B050"/>
                </a:solidFill>
              </a:rPr>
              <a:t>Possible</a:t>
            </a:r>
            <a:r>
              <a:rPr lang="nb-NO" sz="2400" dirty="0">
                <a:solidFill>
                  <a:srgbClr val="00B050"/>
                </a:solidFill>
              </a:rPr>
              <a:t> </a:t>
            </a:r>
            <a:r>
              <a:rPr lang="nb-NO" sz="2400" dirty="0" err="1">
                <a:solidFill>
                  <a:srgbClr val="00B050"/>
                </a:solidFill>
              </a:rPr>
              <a:t>Fix</a:t>
            </a:r>
            <a:r>
              <a:rPr lang="nb-NO" sz="2400" dirty="0">
                <a:solidFill>
                  <a:srgbClr val="00B050"/>
                </a:solidFill>
              </a:rPr>
              <a:t>: Data-</a:t>
            </a:r>
            <a:r>
              <a:rPr lang="nb-NO" sz="2400" dirty="0" err="1">
                <a:solidFill>
                  <a:srgbClr val="00B050"/>
                </a:solidFill>
              </a:rPr>
              <a:t>methods</a:t>
            </a:r>
            <a:r>
              <a:rPr lang="nb-NO" sz="2400" dirty="0">
                <a:solidFill>
                  <a:srgbClr val="00B050"/>
                </a:solidFill>
              </a:rPr>
              <a:t> </a:t>
            </a:r>
            <a:r>
              <a:rPr lang="nb-NO" sz="2400" dirty="0" err="1">
                <a:solidFill>
                  <a:srgbClr val="00B050"/>
                </a:solidFill>
              </a:rPr>
              <a:t>based</a:t>
            </a:r>
            <a:r>
              <a:rPr lang="nb-NO" sz="2400" dirty="0">
                <a:solidFill>
                  <a:srgbClr val="00B050"/>
                </a:solidFill>
              </a:rPr>
              <a:t> </a:t>
            </a:r>
            <a:r>
              <a:rPr lang="nb-NO" sz="2400" dirty="0" err="1">
                <a:solidFill>
                  <a:srgbClr val="00B050"/>
                </a:solidFill>
              </a:rPr>
              <a:t>on</a:t>
            </a:r>
            <a:r>
              <a:rPr lang="nb-NO" sz="2400" dirty="0">
                <a:solidFill>
                  <a:srgbClr val="00B050"/>
                </a:solidFill>
              </a:rPr>
              <a:t> </a:t>
            </a:r>
            <a:r>
              <a:rPr lang="nb-NO" sz="2400" dirty="0" err="1">
                <a:solidFill>
                  <a:srgbClr val="00B050"/>
                </a:solidFill>
              </a:rPr>
              <a:t>measuring</a:t>
            </a:r>
            <a:r>
              <a:rPr lang="nb-NO" sz="2400" dirty="0">
                <a:solidFill>
                  <a:srgbClr val="00B050"/>
                </a:solidFill>
              </a:rPr>
              <a:t> </a:t>
            </a:r>
            <a:r>
              <a:rPr lang="nb-NO" sz="2400" dirty="0" err="1">
                <a:solidFill>
                  <a:srgbClr val="00B050"/>
                </a:solidFill>
              </a:rPr>
              <a:t>Cost</a:t>
            </a:r>
            <a:r>
              <a:rPr lang="nb-NO" sz="2400" dirty="0">
                <a:solidFill>
                  <a:srgbClr val="00B050"/>
                </a:solidFill>
              </a:rPr>
              <a:t> (J) (</a:t>
            </a:r>
            <a:r>
              <a:rPr lang="nb-NO" sz="2400" dirty="0" err="1">
                <a:solidFill>
                  <a:srgbClr val="00B050"/>
                </a:solidFill>
              </a:rPr>
              <a:t>Extremum</a:t>
            </a:r>
            <a:r>
              <a:rPr lang="nb-NO" sz="2400" dirty="0">
                <a:solidFill>
                  <a:srgbClr val="00B050"/>
                </a:solidFill>
              </a:rPr>
              <a:t> </a:t>
            </a:r>
            <a:r>
              <a:rPr lang="nb-NO" sz="2400" dirty="0" err="1">
                <a:solidFill>
                  <a:srgbClr val="00B050"/>
                </a:solidFill>
              </a:rPr>
              <a:t>seeking</a:t>
            </a:r>
            <a:r>
              <a:rPr lang="nb-NO" sz="2400" dirty="0">
                <a:solidFill>
                  <a:srgbClr val="00B050"/>
                </a:solidFill>
              </a:rPr>
              <a:t> control; </a:t>
            </a:r>
            <a:r>
              <a:rPr lang="nb-NO" sz="2400" dirty="0" err="1">
                <a:solidFill>
                  <a:srgbClr val="00B050"/>
                </a:solidFill>
              </a:rPr>
              <a:t>see</a:t>
            </a:r>
            <a:r>
              <a:rPr lang="nb-NO" sz="2400" dirty="0">
                <a:solidFill>
                  <a:srgbClr val="00B050"/>
                </a:solidFill>
              </a:rPr>
              <a:t> </a:t>
            </a:r>
            <a:r>
              <a:rPr lang="nb-NO" sz="2400" dirty="0" err="1">
                <a:solidFill>
                  <a:srgbClr val="00B050"/>
                </a:solidFill>
              </a:rPr>
              <a:t>Approach</a:t>
            </a:r>
            <a:r>
              <a:rPr lang="nb-NO" sz="2400" dirty="0">
                <a:solidFill>
                  <a:srgbClr val="00B050"/>
                </a:solidFill>
              </a:rPr>
              <a:t> 5)</a:t>
            </a:r>
          </a:p>
          <a:p>
            <a:pPr>
              <a:lnSpc>
                <a:spcPct val="150000"/>
              </a:lnSpc>
            </a:pPr>
            <a:r>
              <a:rPr lang="nb-NO" sz="2400" dirty="0" err="1">
                <a:solidFill>
                  <a:srgbClr val="00B050"/>
                </a:solidFill>
              </a:rPr>
              <a:t>Recent</a:t>
            </a:r>
            <a:r>
              <a:rPr lang="nb-NO" sz="2400" dirty="0">
                <a:solidFill>
                  <a:srgbClr val="00B050"/>
                </a:solidFill>
              </a:rPr>
              <a:t> </a:t>
            </a:r>
            <a:r>
              <a:rPr lang="nb-NO" sz="2400" dirty="0" err="1">
                <a:solidFill>
                  <a:srgbClr val="00B050"/>
                </a:solidFill>
              </a:rPr>
              <a:t>interest</a:t>
            </a:r>
            <a:r>
              <a:rPr lang="nb-NO" sz="2400" dirty="0">
                <a:solidFill>
                  <a:srgbClr val="00B050"/>
                </a:solidFill>
              </a:rPr>
              <a:t> – Machine </a:t>
            </a:r>
            <a:r>
              <a:rPr lang="nb-NO" sz="2400" dirty="0" err="1">
                <a:solidFill>
                  <a:srgbClr val="00B050"/>
                </a:solidFill>
              </a:rPr>
              <a:t>learning</a:t>
            </a:r>
            <a:r>
              <a:rPr lang="nb-NO" sz="2400" dirty="0">
                <a:solidFill>
                  <a:srgbClr val="00B050"/>
                </a:solidFill>
              </a:rPr>
              <a:t> and AI to </a:t>
            </a:r>
            <a:r>
              <a:rPr lang="nb-NO" sz="2400" dirty="0" err="1">
                <a:solidFill>
                  <a:srgbClr val="00B050"/>
                </a:solidFill>
              </a:rPr>
              <a:t>develop</a:t>
            </a:r>
            <a:r>
              <a:rPr lang="nb-NO" sz="2400" dirty="0">
                <a:solidFill>
                  <a:srgbClr val="00B050"/>
                </a:solidFill>
              </a:rPr>
              <a:t> </a:t>
            </a:r>
            <a:r>
              <a:rPr lang="nb-NO" sz="2400" dirty="0" err="1">
                <a:solidFill>
                  <a:srgbClr val="00B050"/>
                </a:solidFill>
              </a:rPr>
              <a:t>models</a:t>
            </a:r>
            <a:endParaRPr lang="nb-NO" sz="2400" dirty="0">
              <a:solidFill>
                <a:srgbClr val="00B050"/>
              </a:solidFill>
            </a:endParaRPr>
          </a:p>
        </p:txBody>
      </p:sp>
      <p:sp>
        <p:nvSpPr>
          <p:cNvPr id="6" name="Rectangle 5">
            <a:extLst>
              <a:ext uri="{FF2B5EF4-FFF2-40B4-BE49-F238E27FC236}">
                <a16:creationId xmlns:a16="http://schemas.microsoft.com/office/drawing/2014/main" id="{D5316004-8FCE-D04B-B729-63683CADE64D}"/>
              </a:ext>
            </a:extLst>
          </p:cNvPr>
          <p:cNvSpPr/>
          <p:nvPr/>
        </p:nvSpPr>
        <p:spPr>
          <a:xfrm>
            <a:off x="338667" y="6389511"/>
            <a:ext cx="63443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7" name="Picture 6">
            <a:extLst>
              <a:ext uri="{FF2B5EF4-FFF2-40B4-BE49-F238E27FC236}">
                <a16:creationId xmlns:a16="http://schemas.microsoft.com/office/drawing/2014/main" id="{039A8195-44BA-A243-B484-ECF61C1AE359}"/>
              </a:ext>
            </a:extLst>
          </p:cNvPr>
          <p:cNvPicPr>
            <a:picLocks noChangeAspect="1"/>
          </p:cNvPicPr>
          <p:nvPr/>
        </p:nvPicPr>
        <p:blipFill>
          <a:blip r:embed="rId2"/>
          <a:stretch>
            <a:fillRect/>
          </a:stretch>
        </p:blipFill>
        <p:spPr>
          <a:xfrm>
            <a:off x="10661324" y="274639"/>
            <a:ext cx="1256920" cy="229780"/>
          </a:xfrm>
          <a:prstGeom prst="rect">
            <a:avLst/>
          </a:prstGeom>
        </p:spPr>
      </p:pic>
      <p:pic>
        <p:nvPicPr>
          <p:cNvPr id="8" name="Picture 4" descr="Image result for large chemical process">
            <a:extLst>
              <a:ext uri="{FF2B5EF4-FFF2-40B4-BE49-F238E27FC236}">
                <a16:creationId xmlns:a16="http://schemas.microsoft.com/office/drawing/2014/main" id="{3D8A47C0-C818-134D-9ADC-60840892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332" y="1354887"/>
            <a:ext cx="2727992" cy="331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0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2280-1E44-D842-BC0F-B9127BF14310}"/>
              </a:ext>
            </a:extLst>
          </p:cNvPr>
          <p:cNvSpPr>
            <a:spLocks noGrp="1"/>
          </p:cNvSpPr>
          <p:nvPr>
            <p:ph type="title"/>
          </p:nvPr>
        </p:nvSpPr>
        <p:spPr/>
        <p:txBody>
          <a:bodyPr>
            <a:normAutofit/>
          </a:bodyPr>
          <a:lstStyle/>
          <a:p>
            <a:r>
              <a:rPr lang="nb-NO" sz="3600" b="1" dirty="0">
                <a:solidFill>
                  <a:srgbClr val="FF0000"/>
                </a:solidFill>
              </a:rPr>
              <a:t>Challenge 2</a:t>
            </a:r>
            <a:r>
              <a:rPr lang="nb-NO" sz="3600" dirty="0"/>
              <a:t> - Steady-</a:t>
            </a:r>
            <a:r>
              <a:rPr lang="nb-NO" sz="3600" dirty="0" err="1"/>
              <a:t>state</a:t>
            </a:r>
            <a:r>
              <a:rPr lang="nb-NO" sz="3600" dirty="0"/>
              <a:t> </a:t>
            </a:r>
            <a:r>
              <a:rPr lang="nb-NO" sz="3600" dirty="0" err="1"/>
              <a:t>wait</a:t>
            </a:r>
            <a:r>
              <a:rPr lang="nb-NO" sz="3600" dirty="0"/>
              <a:t> time</a:t>
            </a:r>
          </a:p>
        </p:txBody>
      </p:sp>
      <p:sp>
        <p:nvSpPr>
          <p:cNvPr id="3" name="Content Placeholder 2">
            <a:extLst>
              <a:ext uri="{FF2B5EF4-FFF2-40B4-BE49-F238E27FC236}">
                <a16:creationId xmlns:a16="http://schemas.microsoft.com/office/drawing/2014/main" id="{BA3481D6-DE50-D342-BB70-C596DC55BF9A}"/>
              </a:ext>
            </a:extLst>
          </p:cNvPr>
          <p:cNvSpPr>
            <a:spLocks noGrp="1"/>
          </p:cNvSpPr>
          <p:nvPr>
            <p:ph idx="1"/>
          </p:nvPr>
        </p:nvSpPr>
        <p:spPr>
          <a:xfrm>
            <a:off x="304803" y="1690688"/>
            <a:ext cx="7519444" cy="3650529"/>
          </a:xfrm>
        </p:spPr>
        <p:txBody>
          <a:bodyPr anchor="ctr">
            <a:normAutofit fontScale="92500" lnSpcReduction="10000"/>
          </a:bodyPr>
          <a:lstStyle/>
          <a:p>
            <a:pPr lvl="1">
              <a:lnSpc>
                <a:spcPct val="100000"/>
              </a:lnSpc>
              <a:spcBef>
                <a:spcPts val="0"/>
              </a:spcBef>
              <a:spcAft>
                <a:spcPts val="600"/>
              </a:spcAft>
            </a:pPr>
            <a:r>
              <a:rPr lang="en-GB" dirty="0">
                <a:latin typeface="Calibri Light" panose="020F0302020204030204" pitchFamily="34" charset="0"/>
              </a:rPr>
              <a:t>Frequent disturbances (d)</a:t>
            </a:r>
          </a:p>
          <a:p>
            <a:pPr lvl="1">
              <a:lnSpc>
                <a:spcPct val="100000"/>
              </a:lnSpc>
              <a:spcBef>
                <a:spcPts val="0"/>
              </a:spcBef>
              <a:spcAft>
                <a:spcPts val="600"/>
              </a:spcAft>
            </a:pPr>
            <a:r>
              <a:rPr lang="en-GB" dirty="0">
                <a:latin typeface="Calibri Light" panose="020F0302020204030204" pitchFamily="34" charset="0"/>
              </a:rPr>
              <a:t>Long settling times</a:t>
            </a:r>
          </a:p>
          <a:p>
            <a:pPr>
              <a:lnSpc>
                <a:spcPct val="150000"/>
              </a:lnSpc>
              <a:spcAft>
                <a:spcPts val="600"/>
              </a:spcAft>
            </a:pPr>
            <a:r>
              <a:rPr lang="nb-NO" dirty="0">
                <a:latin typeface="Calibri Light" panose="020F0302020204030204" pitchFamily="34" charset="0"/>
              </a:rPr>
              <a:t>Data </a:t>
            </a:r>
            <a:r>
              <a:rPr lang="nb-NO" dirty="0" err="1">
                <a:latin typeface="Calibri Light" panose="020F0302020204030204" pitchFamily="34" charset="0"/>
              </a:rPr>
              <a:t>reconciliation</a:t>
            </a:r>
            <a:r>
              <a:rPr lang="nb-NO" dirty="0">
                <a:latin typeface="Calibri Light" panose="020F0302020204030204" pitchFamily="34" charset="0"/>
              </a:rPr>
              <a:t> </a:t>
            </a:r>
            <a:r>
              <a:rPr lang="nb-NO" dirty="0" err="1">
                <a:latin typeface="Calibri Light" panose="020F0302020204030204" pitchFamily="34" charset="0"/>
              </a:rPr>
              <a:t>step</a:t>
            </a:r>
            <a:r>
              <a:rPr lang="nb-NO" dirty="0">
                <a:latin typeface="Calibri Light" panose="020F0302020204030204" pitchFamily="34" charset="0"/>
              </a:rPr>
              <a:t> is </a:t>
            </a:r>
            <a:r>
              <a:rPr lang="nb-NO" dirty="0" err="1">
                <a:latin typeface="Calibri Light" panose="020F0302020204030204" pitchFamily="34" charset="0"/>
              </a:rPr>
              <a:t>infrequent</a:t>
            </a:r>
            <a:endParaRPr lang="nb-NO" dirty="0">
              <a:latin typeface="Calibri Light" panose="020F0302020204030204" pitchFamily="34" charset="0"/>
            </a:endParaRPr>
          </a:p>
          <a:p>
            <a:pPr>
              <a:lnSpc>
                <a:spcPct val="150000"/>
              </a:lnSpc>
              <a:spcAft>
                <a:spcPts val="600"/>
              </a:spcAft>
            </a:pPr>
            <a:r>
              <a:rPr lang="nb-NO" dirty="0" err="1">
                <a:latin typeface="Calibri Light" panose="020F0302020204030204" pitchFamily="34" charset="0"/>
              </a:rPr>
              <a:t>Wrong</a:t>
            </a:r>
            <a:r>
              <a:rPr lang="nb-NO" dirty="0">
                <a:latin typeface="Calibri Light" panose="020F0302020204030204" pitchFamily="34" charset="0"/>
              </a:rPr>
              <a:t> </a:t>
            </a:r>
            <a:r>
              <a:rPr lang="nb-NO" dirty="0" err="1">
                <a:latin typeface="Calibri Light" panose="020F0302020204030204" pitchFamily="34" charset="0"/>
              </a:rPr>
              <a:t>value</a:t>
            </a:r>
            <a:r>
              <a:rPr lang="nb-NO" dirty="0">
                <a:latin typeface="Calibri Light" panose="020F0302020204030204" pitchFamily="34" charset="0"/>
              </a:rPr>
              <a:t> of </a:t>
            </a:r>
            <a:r>
              <a:rPr lang="nb-NO" dirty="0" err="1">
                <a:latin typeface="Calibri Light" panose="020F0302020204030204" pitchFamily="34" charset="0"/>
              </a:rPr>
              <a:t>model</a:t>
            </a:r>
            <a:r>
              <a:rPr lang="nb-NO" dirty="0">
                <a:latin typeface="Calibri Light" panose="020F0302020204030204" pitchFamily="34" charset="0"/>
              </a:rPr>
              <a:t> parameter/</a:t>
            </a:r>
            <a:r>
              <a:rPr lang="nb-NO" dirty="0" err="1">
                <a:latin typeface="Calibri Light" panose="020F0302020204030204" pitchFamily="34" charset="0"/>
              </a:rPr>
              <a:t>disturbances</a:t>
            </a:r>
            <a:r>
              <a:rPr lang="nb-NO" dirty="0">
                <a:latin typeface="Calibri Light" panose="020F0302020204030204" pitchFamily="34" charset="0"/>
              </a:rPr>
              <a:t> (</a:t>
            </a:r>
            <a:r>
              <a:rPr lang="nb-NO" dirty="0" err="1">
                <a:latin typeface="Calibri Light" panose="020F0302020204030204" pitchFamily="34" charset="0"/>
              </a:rPr>
              <a:t>dhat</a:t>
            </a:r>
            <a:r>
              <a:rPr lang="nb-NO" dirty="0">
                <a:latin typeface="Calibri Light" panose="020F0302020204030204" pitchFamily="34" charset="0"/>
              </a:rPr>
              <a:t>)</a:t>
            </a:r>
          </a:p>
          <a:p>
            <a:pPr>
              <a:lnSpc>
                <a:spcPct val="150000"/>
              </a:lnSpc>
              <a:spcAft>
                <a:spcPts val="600"/>
              </a:spcAft>
            </a:pPr>
            <a:r>
              <a:rPr lang="en-GB" dirty="0">
                <a:latin typeface="Calibri Light" panose="020F0302020204030204" pitchFamily="34" charset="0"/>
              </a:rPr>
              <a:t>Process operates sub-optimally for long periods of time</a:t>
            </a:r>
          </a:p>
        </p:txBody>
      </p:sp>
      <p:sp>
        <p:nvSpPr>
          <p:cNvPr id="5" name="Rectangle 4">
            <a:extLst>
              <a:ext uri="{FF2B5EF4-FFF2-40B4-BE49-F238E27FC236}">
                <a16:creationId xmlns:a16="http://schemas.microsoft.com/office/drawing/2014/main" id="{168D5A12-301D-9941-9D55-371832466729}"/>
              </a:ext>
            </a:extLst>
          </p:cNvPr>
          <p:cNvSpPr/>
          <p:nvPr/>
        </p:nvSpPr>
        <p:spPr>
          <a:xfrm>
            <a:off x="304803" y="6389511"/>
            <a:ext cx="6378221"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6" name="Picture 5">
            <a:extLst>
              <a:ext uri="{FF2B5EF4-FFF2-40B4-BE49-F238E27FC236}">
                <a16:creationId xmlns:a16="http://schemas.microsoft.com/office/drawing/2014/main" id="{AB8B9064-A8F1-9D4F-AE02-583BB9953A60}"/>
              </a:ext>
            </a:extLst>
          </p:cNvPr>
          <p:cNvPicPr>
            <a:picLocks noChangeAspect="1"/>
          </p:cNvPicPr>
          <p:nvPr/>
        </p:nvPicPr>
        <p:blipFill>
          <a:blip r:embed="rId2"/>
          <a:stretch>
            <a:fillRect/>
          </a:stretch>
        </p:blipFill>
        <p:spPr>
          <a:xfrm>
            <a:off x="10661324" y="274639"/>
            <a:ext cx="1256920" cy="229780"/>
          </a:xfrm>
          <a:prstGeom prst="rect">
            <a:avLst/>
          </a:prstGeom>
        </p:spPr>
      </p:pic>
      <p:pic>
        <p:nvPicPr>
          <p:cNvPr id="7" name="Content Placeholder 8">
            <a:extLst>
              <a:ext uri="{FF2B5EF4-FFF2-40B4-BE49-F238E27FC236}">
                <a16:creationId xmlns:a16="http://schemas.microsoft.com/office/drawing/2014/main" id="{584CE1C6-DA3E-48BA-895B-D34E2A64DEA5}"/>
              </a:ext>
            </a:extLst>
          </p:cNvPr>
          <p:cNvPicPr>
            <a:picLocks noChangeAspect="1"/>
          </p:cNvPicPr>
          <p:nvPr/>
        </p:nvPicPr>
        <p:blipFill rotWithShape="1">
          <a:blip r:embed="rId3"/>
          <a:srcRect l="17951"/>
          <a:stretch/>
        </p:blipFill>
        <p:spPr>
          <a:xfrm>
            <a:off x="8088139" y="2168208"/>
            <a:ext cx="3178375" cy="2914491"/>
          </a:xfrm>
          <a:prstGeom prst="rect">
            <a:avLst/>
          </a:prstGeom>
        </p:spPr>
      </p:pic>
      <p:sp>
        <p:nvSpPr>
          <p:cNvPr id="8" name="Right Brace 7">
            <a:extLst>
              <a:ext uri="{FF2B5EF4-FFF2-40B4-BE49-F238E27FC236}">
                <a16:creationId xmlns:a16="http://schemas.microsoft.com/office/drawing/2014/main" id="{EE20A887-764A-40BF-A9D4-90CE4FB9A194}"/>
              </a:ext>
            </a:extLst>
          </p:cNvPr>
          <p:cNvSpPr/>
          <p:nvPr/>
        </p:nvSpPr>
        <p:spPr>
          <a:xfrm>
            <a:off x="11287078" y="3026966"/>
            <a:ext cx="151292" cy="130460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7FCC5A79-7A96-49C5-87F8-8F9BE123719E}"/>
              </a:ext>
            </a:extLst>
          </p:cNvPr>
          <p:cNvSpPr txBox="1"/>
          <p:nvPr/>
        </p:nvSpPr>
        <p:spPr>
          <a:xfrm rot="5400000">
            <a:off x="10997803" y="3467096"/>
            <a:ext cx="1417642" cy="584775"/>
          </a:xfrm>
          <a:prstGeom prst="rect">
            <a:avLst/>
          </a:prstGeom>
          <a:noFill/>
        </p:spPr>
        <p:txBody>
          <a:bodyPr wrap="square" rtlCol="0">
            <a:spAutoFit/>
          </a:bodyPr>
          <a:lstStyle/>
          <a:p>
            <a:r>
              <a:rPr lang="en-GB" sz="1600" dirty="0">
                <a:latin typeface="Calibri Light" panose="020F0302020204030204" pitchFamily="34" charset="0"/>
              </a:rPr>
              <a:t>Data reconciliation</a:t>
            </a:r>
          </a:p>
        </p:txBody>
      </p:sp>
      <p:sp>
        <p:nvSpPr>
          <p:cNvPr id="10" name="TextBox 9">
            <a:extLst>
              <a:ext uri="{FF2B5EF4-FFF2-40B4-BE49-F238E27FC236}">
                <a16:creationId xmlns:a16="http://schemas.microsoft.com/office/drawing/2014/main" id="{F29592C0-9974-4813-9682-971A01ACEBB9}"/>
              </a:ext>
            </a:extLst>
          </p:cNvPr>
          <p:cNvSpPr txBox="1"/>
          <p:nvPr/>
        </p:nvSpPr>
        <p:spPr>
          <a:xfrm>
            <a:off x="9898143" y="2056239"/>
            <a:ext cx="1018095" cy="523220"/>
          </a:xfrm>
          <a:prstGeom prst="rect">
            <a:avLst/>
          </a:prstGeom>
          <a:solidFill>
            <a:schemeClr val="bg1"/>
          </a:solidFill>
        </p:spPr>
        <p:txBody>
          <a:bodyPr wrap="square" rtlCol="0">
            <a:spAutoFit/>
          </a:bodyPr>
          <a:lstStyle/>
          <a:p>
            <a:r>
              <a:rPr lang="nb-NO" sz="2800" i="1" dirty="0" err="1"/>
              <a:t>dhat</a:t>
            </a:r>
            <a:endParaRPr lang="nb-NO" sz="2800" i="1" dirty="0"/>
          </a:p>
        </p:txBody>
      </p:sp>
      <p:sp>
        <p:nvSpPr>
          <p:cNvPr id="11" name="Rectangle 10">
            <a:extLst>
              <a:ext uri="{FF2B5EF4-FFF2-40B4-BE49-F238E27FC236}">
                <a16:creationId xmlns:a16="http://schemas.microsoft.com/office/drawing/2014/main" id="{36B6C844-68ED-4DBA-A410-D2DB704A63C6}"/>
              </a:ext>
            </a:extLst>
          </p:cNvPr>
          <p:cNvSpPr/>
          <p:nvPr/>
        </p:nvSpPr>
        <p:spPr>
          <a:xfrm>
            <a:off x="469711" y="5328097"/>
            <a:ext cx="10080977" cy="589072"/>
          </a:xfrm>
          <a:prstGeom prst="rect">
            <a:avLst/>
          </a:prstGeom>
        </p:spPr>
        <p:txBody>
          <a:bodyPr wrap="square">
            <a:spAutoFit/>
          </a:bodyPr>
          <a:lstStyle/>
          <a:p>
            <a:pPr>
              <a:lnSpc>
                <a:spcPct val="150000"/>
              </a:lnSpc>
            </a:pPr>
            <a:r>
              <a:rPr lang="nb-NO" sz="2400" dirty="0" err="1">
                <a:solidFill>
                  <a:srgbClr val="00B050"/>
                </a:solidFill>
              </a:rPr>
              <a:t>Fix</a:t>
            </a:r>
            <a:r>
              <a:rPr lang="nb-NO" sz="2400" dirty="0">
                <a:solidFill>
                  <a:srgbClr val="00B050"/>
                </a:solidFill>
              </a:rPr>
              <a:t>: </a:t>
            </a:r>
            <a:r>
              <a:rPr lang="nb-NO" sz="2400" dirty="0" err="1">
                <a:solidFill>
                  <a:srgbClr val="00B050"/>
                </a:solidFill>
              </a:rPr>
              <a:t>Use</a:t>
            </a:r>
            <a:r>
              <a:rPr lang="nb-NO" sz="2400" dirty="0">
                <a:solidFill>
                  <a:srgbClr val="00B050"/>
                </a:solidFill>
              </a:rPr>
              <a:t> </a:t>
            </a:r>
            <a:r>
              <a:rPr lang="nb-NO" sz="2400" dirty="0" err="1">
                <a:solidFill>
                  <a:srgbClr val="00B050"/>
                </a:solidFill>
              </a:rPr>
              <a:t>dynamic</a:t>
            </a:r>
            <a:r>
              <a:rPr lang="nb-NO" sz="2400" dirty="0">
                <a:solidFill>
                  <a:srgbClr val="00B050"/>
                </a:solidFill>
              </a:rPr>
              <a:t> </a:t>
            </a:r>
            <a:r>
              <a:rPr lang="nb-NO" sz="2400" dirty="0" err="1">
                <a:solidFill>
                  <a:srgbClr val="00B050"/>
                </a:solidFill>
              </a:rPr>
              <a:t>model</a:t>
            </a:r>
            <a:r>
              <a:rPr lang="nb-NO" sz="2400" dirty="0">
                <a:solidFill>
                  <a:srgbClr val="00B050"/>
                </a:solidFill>
              </a:rPr>
              <a:t> in </a:t>
            </a:r>
            <a:r>
              <a:rPr lang="nb-NO" sz="2400" dirty="0" err="1">
                <a:solidFill>
                  <a:srgbClr val="00B050"/>
                </a:solidFill>
              </a:rPr>
              <a:t>estimation</a:t>
            </a:r>
            <a:r>
              <a:rPr lang="nb-NO" sz="2400" dirty="0">
                <a:solidFill>
                  <a:srgbClr val="00B050"/>
                </a:solidFill>
              </a:rPr>
              <a:t> </a:t>
            </a:r>
            <a:r>
              <a:rPr lang="nb-NO" sz="2400" dirty="0" err="1">
                <a:solidFill>
                  <a:srgbClr val="00B050"/>
                </a:solidFill>
              </a:rPr>
              <a:t>step</a:t>
            </a:r>
            <a:r>
              <a:rPr lang="nb-NO" sz="2400" dirty="0">
                <a:solidFill>
                  <a:srgbClr val="00B050"/>
                </a:solidFill>
              </a:rPr>
              <a:t> (Hybrid RTO; </a:t>
            </a:r>
            <a:r>
              <a:rPr lang="nb-NO" sz="2400" dirty="0" err="1">
                <a:solidFill>
                  <a:srgbClr val="00B050"/>
                </a:solidFill>
              </a:rPr>
              <a:t>see</a:t>
            </a:r>
            <a:r>
              <a:rPr lang="nb-NO" sz="2400" dirty="0">
                <a:solidFill>
                  <a:srgbClr val="00B050"/>
                </a:solidFill>
              </a:rPr>
              <a:t> </a:t>
            </a:r>
            <a:r>
              <a:rPr lang="nb-NO" sz="2400" dirty="0" err="1">
                <a:solidFill>
                  <a:srgbClr val="00B050"/>
                </a:solidFill>
              </a:rPr>
              <a:t>Approach</a:t>
            </a:r>
            <a:r>
              <a:rPr lang="nb-NO" sz="2400" dirty="0">
                <a:solidFill>
                  <a:srgbClr val="00B050"/>
                </a:solidFill>
              </a:rPr>
              <a:t> 3)</a:t>
            </a:r>
          </a:p>
        </p:txBody>
      </p:sp>
      <p:cxnSp>
        <p:nvCxnSpPr>
          <p:cNvPr id="12" name="Straight Arrow Connector 11">
            <a:extLst>
              <a:ext uri="{FF2B5EF4-FFF2-40B4-BE49-F238E27FC236}">
                <a16:creationId xmlns:a16="http://schemas.microsoft.com/office/drawing/2014/main" id="{125F0FCB-C73D-4D0B-AFB7-53F4B5562396}"/>
              </a:ext>
            </a:extLst>
          </p:cNvPr>
          <p:cNvCxnSpPr/>
          <p:nvPr/>
        </p:nvCxnSpPr>
        <p:spPr>
          <a:xfrm>
            <a:off x="7644557" y="4779388"/>
            <a:ext cx="46846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67AD2C-006E-43D0-B7E5-9C4278EA6708}"/>
              </a:ext>
            </a:extLst>
          </p:cNvPr>
          <p:cNvSpPr txBox="1"/>
          <p:nvPr/>
        </p:nvSpPr>
        <p:spPr>
          <a:xfrm>
            <a:off x="7727268" y="4207509"/>
            <a:ext cx="369012" cy="523220"/>
          </a:xfrm>
          <a:prstGeom prst="rect">
            <a:avLst/>
          </a:prstGeom>
          <a:noFill/>
        </p:spPr>
        <p:txBody>
          <a:bodyPr wrap="none" rtlCol="0">
            <a:spAutoFit/>
          </a:bodyPr>
          <a:lstStyle/>
          <a:p>
            <a:r>
              <a:rPr lang="nb-NO" sz="2800" i="1" dirty="0"/>
              <a:t>d</a:t>
            </a:r>
          </a:p>
        </p:txBody>
      </p:sp>
    </p:spTree>
    <p:extLst>
      <p:ext uri="{BB962C8B-B14F-4D97-AF65-F5344CB8AC3E}">
        <p14:creationId xmlns:p14="http://schemas.microsoft.com/office/powerpoint/2010/main" val="387087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78373" y="0"/>
            <a:ext cx="5313627" cy="6866627"/>
          </a:xfrm>
          <a:prstGeom prst="rect">
            <a:avLst/>
          </a:prstGeom>
        </p:spPr>
      </p:pic>
      <p:sp>
        <p:nvSpPr>
          <p:cNvPr id="7" name="TextBox 6"/>
          <p:cNvSpPr txBox="1"/>
          <p:nvPr/>
        </p:nvSpPr>
        <p:spPr>
          <a:xfrm>
            <a:off x="8966924" y="1076265"/>
            <a:ext cx="1338572" cy="400110"/>
          </a:xfrm>
          <a:prstGeom prst="rect">
            <a:avLst/>
          </a:prstGeom>
          <a:noFill/>
        </p:spPr>
        <p:txBody>
          <a:bodyPr wrap="none" rtlCol="0">
            <a:spAutoFit/>
          </a:bodyPr>
          <a:lstStyle/>
          <a:p>
            <a:r>
              <a:rPr lang="en-GB" sz="2000" b="1" dirty="0">
                <a:solidFill>
                  <a:srgbClr val="FF0000"/>
                </a:solidFill>
                <a:effectLst>
                  <a:outerShdw blurRad="38100" dist="38100" dir="2700000" algn="tl">
                    <a:srgbClr val="000000">
                      <a:alpha val="43137"/>
                    </a:srgbClr>
                  </a:outerShdw>
                </a:effectLst>
              </a:rPr>
              <a:t>Trondheim</a:t>
            </a:r>
          </a:p>
        </p:txBody>
      </p:sp>
      <p:cxnSp>
        <p:nvCxnSpPr>
          <p:cNvPr id="9" name="Straight Arrow Connector 8"/>
          <p:cNvCxnSpPr/>
          <p:nvPr/>
        </p:nvCxnSpPr>
        <p:spPr>
          <a:xfrm>
            <a:off x="9944101" y="1476376"/>
            <a:ext cx="600075" cy="9048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28632"/>
          <a:stretch/>
        </p:blipFill>
        <p:spPr>
          <a:xfrm>
            <a:off x="133350" y="114300"/>
            <a:ext cx="6331151" cy="301464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414" y="254663"/>
            <a:ext cx="1757511" cy="2126588"/>
          </a:xfrm>
          <a:prstGeom prst="rect">
            <a:avLst/>
          </a:prstGeom>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b="17786"/>
          <a:stretch/>
        </p:blipFill>
        <p:spPr>
          <a:xfrm>
            <a:off x="842777" y="3246370"/>
            <a:ext cx="5828659" cy="3194655"/>
          </a:xfrm>
          <a:prstGeom prst="rect">
            <a:avLst/>
          </a:prstGeom>
        </p:spPr>
      </p:pic>
      <p:sp>
        <p:nvSpPr>
          <p:cNvPr id="8" name="Rectangle 7">
            <a:extLst>
              <a:ext uri="{FF2B5EF4-FFF2-40B4-BE49-F238E27FC236}">
                <a16:creationId xmlns:a16="http://schemas.microsoft.com/office/drawing/2014/main" id="{30BE8158-E167-9040-AE26-9CAB4D564EDB}"/>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0" name="Picture 9">
            <a:extLst>
              <a:ext uri="{FF2B5EF4-FFF2-40B4-BE49-F238E27FC236}">
                <a16:creationId xmlns:a16="http://schemas.microsoft.com/office/drawing/2014/main" id="{1E467694-BE6F-2442-9542-16D8FA9AC448}"/>
              </a:ext>
            </a:extLst>
          </p:cNvPr>
          <p:cNvPicPr>
            <a:picLocks noChangeAspect="1"/>
          </p:cNvPicPr>
          <p:nvPr/>
        </p:nvPicPr>
        <p:blipFill>
          <a:blip r:embed="rId7"/>
          <a:stretch>
            <a:fillRect/>
          </a:stretch>
        </p:blipFill>
        <p:spPr>
          <a:xfrm>
            <a:off x="3921252" y="254663"/>
            <a:ext cx="1979944" cy="361957"/>
          </a:xfrm>
          <a:prstGeom prst="rect">
            <a:avLst/>
          </a:prstGeom>
        </p:spPr>
      </p:pic>
    </p:spTree>
    <p:extLst>
      <p:ext uri="{BB962C8B-B14F-4D97-AF65-F5344CB8AC3E}">
        <p14:creationId xmlns:p14="http://schemas.microsoft.com/office/powerpoint/2010/main" val="178105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b="1" dirty="0">
                <a:solidFill>
                  <a:srgbClr val="FF0000"/>
                </a:solidFill>
              </a:rPr>
              <a:t>Challenge 3 </a:t>
            </a:r>
            <a:r>
              <a:rPr lang="nb-NO" sz="3600" dirty="0"/>
              <a:t>- </a:t>
            </a:r>
            <a:r>
              <a:rPr lang="nb-NO" sz="3600" dirty="0" err="1"/>
              <a:t>Computational</a:t>
            </a:r>
            <a:r>
              <a:rPr lang="nb-NO" sz="3600" dirty="0"/>
              <a:t> </a:t>
            </a:r>
            <a:r>
              <a:rPr lang="nb-NO" sz="3600" dirty="0" err="1"/>
              <a:t>issues</a:t>
            </a:r>
            <a:endParaRPr lang="en-GB" sz="3600" dirty="0"/>
          </a:p>
        </p:txBody>
      </p:sp>
      <p:sp>
        <p:nvSpPr>
          <p:cNvPr id="7" name="Content Placeholder 6"/>
          <p:cNvSpPr>
            <a:spLocks noGrp="1"/>
          </p:cNvSpPr>
          <p:nvPr>
            <p:ph sz="half" idx="1"/>
          </p:nvPr>
        </p:nvSpPr>
        <p:spPr>
          <a:xfrm>
            <a:off x="838200" y="1825625"/>
            <a:ext cx="6815667" cy="4351339"/>
          </a:xfrm>
        </p:spPr>
        <p:txBody>
          <a:bodyPr/>
          <a:lstStyle/>
          <a:p>
            <a:pPr>
              <a:spcAft>
                <a:spcPts val="1800"/>
              </a:spcAft>
            </a:pPr>
            <a:r>
              <a:rPr lang="en-GB" sz="2400" dirty="0">
                <a:latin typeface="Calibri Light" panose="020F0302020204030204" pitchFamily="34" charset="0"/>
              </a:rPr>
              <a:t>Convergence issues and numerical failure</a:t>
            </a:r>
          </a:p>
          <a:p>
            <a:pPr>
              <a:spcAft>
                <a:spcPts val="1800"/>
              </a:spcAft>
            </a:pPr>
            <a:r>
              <a:rPr lang="en-GB" sz="2400" dirty="0">
                <a:latin typeface="Calibri Light" panose="020F0302020204030204" pitchFamily="34" charset="0"/>
              </a:rPr>
              <a:t>CPU times</a:t>
            </a:r>
          </a:p>
          <a:p>
            <a:pPr>
              <a:spcAft>
                <a:spcPts val="1800"/>
              </a:spcAft>
            </a:pPr>
            <a:r>
              <a:rPr lang="nb-NO" sz="2400" dirty="0" err="1">
                <a:latin typeface="Calibri Light" panose="020F0302020204030204" pitchFamily="34" charset="0"/>
              </a:rPr>
              <a:t>scaling</a:t>
            </a:r>
            <a:r>
              <a:rPr lang="nb-NO" sz="2400" dirty="0">
                <a:latin typeface="Calibri Light" panose="020F0302020204030204" pitchFamily="34" charset="0"/>
              </a:rPr>
              <a:t> </a:t>
            </a:r>
            <a:r>
              <a:rPr lang="nb-NO" sz="2400" dirty="0" err="1">
                <a:latin typeface="Calibri Light" panose="020F0302020204030204" pitchFamily="34" charset="0"/>
              </a:rPr>
              <a:t>of</a:t>
            </a:r>
            <a:r>
              <a:rPr lang="nb-NO" sz="2400" dirty="0">
                <a:latin typeface="Calibri Light" panose="020F0302020204030204" pitchFamily="34" charset="0"/>
              </a:rPr>
              <a:t> variables</a:t>
            </a:r>
          </a:p>
          <a:p>
            <a:pPr>
              <a:spcAft>
                <a:spcPts val="1800"/>
              </a:spcAft>
            </a:pPr>
            <a:r>
              <a:rPr lang="nb-NO" sz="2400" dirty="0" err="1">
                <a:latin typeface="Calibri Light" panose="020F0302020204030204" pitchFamily="34" charset="0"/>
              </a:rPr>
              <a:t>Complementary</a:t>
            </a:r>
            <a:r>
              <a:rPr lang="nb-NO" sz="2400" dirty="0">
                <a:latin typeface="Calibri Light" panose="020F0302020204030204" pitchFamily="34" charset="0"/>
              </a:rPr>
              <a:t> </a:t>
            </a:r>
            <a:r>
              <a:rPr lang="nb-NO" sz="2400" dirty="0" err="1">
                <a:latin typeface="Calibri Light" panose="020F0302020204030204" pitchFamily="34" charset="0"/>
              </a:rPr>
              <a:t>constraints</a:t>
            </a:r>
            <a:r>
              <a:rPr lang="nb-NO" sz="2400" dirty="0">
                <a:latin typeface="Calibri Light" panose="020F0302020204030204" pitchFamily="34" charset="0"/>
              </a:rPr>
              <a:t> </a:t>
            </a:r>
            <a:endParaRPr lang="en-GB" sz="2400" dirty="0">
              <a:latin typeface="Calibri Light" panose="020F0302020204030204" pitchFamily="34" charset="0"/>
            </a:endParaRPr>
          </a:p>
          <a:p>
            <a:endParaRPr lang="en-GB" dirty="0"/>
          </a:p>
          <a:p>
            <a:endParaRPr lang="en-GB" dirty="0"/>
          </a:p>
        </p:txBody>
      </p:sp>
      <p:sp>
        <p:nvSpPr>
          <p:cNvPr id="12" name="Rectangle 11">
            <a:extLst>
              <a:ext uri="{FF2B5EF4-FFF2-40B4-BE49-F238E27FC236}">
                <a16:creationId xmlns:a16="http://schemas.microsoft.com/office/drawing/2014/main" id="{DD21FA6F-13D4-1D41-B747-E8EA8560AB8E}"/>
              </a:ext>
            </a:extLst>
          </p:cNvPr>
          <p:cNvSpPr/>
          <p:nvPr/>
        </p:nvSpPr>
        <p:spPr>
          <a:xfrm>
            <a:off x="1199459" y="5003139"/>
            <a:ext cx="10154341" cy="1143070"/>
          </a:xfrm>
          <a:prstGeom prst="rect">
            <a:avLst/>
          </a:prstGeom>
        </p:spPr>
        <p:txBody>
          <a:bodyPr wrap="square">
            <a:spAutoFit/>
          </a:bodyPr>
          <a:lstStyle/>
          <a:p>
            <a:pPr>
              <a:lnSpc>
                <a:spcPct val="150000"/>
              </a:lnSpc>
            </a:pPr>
            <a:r>
              <a:rPr lang="nb-NO" sz="2400" dirty="0" err="1">
                <a:solidFill>
                  <a:srgbClr val="00B050"/>
                </a:solidFill>
              </a:rPr>
              <a:t>Fix</a:t>
            </a:r>
            <a:r>
              <a:rPr lang="nb-NO" sz="2400" dirty="0">
                <a:solidFill>
                  <a:srgbClr val="00B050"/>
                </a:solidFill>
              </a:rPr>
              <a:t> – Methods </a:t>
            </a:r>
            <a:r>
              <a:rPr lang="nb-NO" sz="2400" dirty="0" err="1">
                <a:solidFill>
                  <a:srgbClr val="00B050"/>
                </a:solidFill>
              </a:rPr>
              <a:t>that</a:t>
            </a:r>
            <a:r>
              <a:rPr lang="nb-NO" sz="2400" dirty="0">
                <a:solidFill>
                  <a:srgbClr val="00B050"/>
                </a:solidFill>
              </a:rPr>
              <a:t> do not </a:t>
            </a:r>
            <a:r>
              <a:rPr lang="nb-NO" sz="2400" dirty="0" err="1">
                <a:solidFill>
                  <a:srgbClr val="00B050"/>
                </a:solidFill>
              </a:rPr>
              <a:t>need</a:t>
            </a:r>
            <a:r>
              <a:rPr lang="nb-NO" sz="2400" dirty="0">
                <a:solidFill>
                  <a:srgbClr val="00B050"/>
                </a:solidFill>
              </a:rPr>
              <a:t> to </a:t>
            </a:r>
            <a:r>
              <a:rPr lang="nb-NO" sz="2400" dirty="0" err="1">
                <a:solidFill>
                  <a:srgbClr val="00B050"/>
                </a:solidFill>
              </a:rPr>
              <a:t>solve</a:t>
            </a:r>
            <a:r>
              <a:rPr lang="nb-NO" sz="2400" dirty="0">
                <a:solidFill>
                  <a:srgbClr val="00B050"/>
                </a:solidFill>
              </a:rPr>
              <a:t> </a:t>
            </a:r>
            <a:r>
              <a:rPr lang="nb-NO" sz="2400" dirty="0" err="1">
                <a:solidFill>
                  <a:srgbClr val="00B050"/>
                </a:solidFill>
              </a:rPr>
              <a:t>numerical</a:t>
            </a:r>
            <a:r>
              <a:rPr lang="nb-NO" sz="2400" dirty="0">
                <a:solidFill>
                  <a:srgbClr val="00B050"/>
                </a:solidFill>
              </a:rPr>
              <a:t> </a:t>
            </a:r>
            <a:r>
              <a:rPr lang="nb-NO" sz="2400" dirty="0" err="1">
                <a:solidFill>
                  <a:srgbClr val="00B050"/>
                </a:solidFill>
              </a:rPr>
              <a:t>optimization</a:t>
            </a:r>
            <a:r>
              <a:rPr lang="nb-NO" sz="2400" dirty="0">
                <a:solidFill>
                  <a:srgbClr val="00B050"/>
                </a:solidFill>
              </a:rPr>
              <a:t> problems online (</a:t>
            </a:r>
            <a:r>
              <a:rPr lang="nb-NO" sz="2400" dirty="0" err="1">
                <a:solidFill>
                  <a:srgbClr val="00B050"/>
                </a:solidFill>
              </a:rPr>
              <a:t>Novel</a:t>
            </a:r>
            <a:r>
              <a:rPr lang="nb-NO" sz="2400" dirty="0">
                <a:solidFill>
                  <a:srgbClr val="00B050"/>
                </a:solidFill>
              </a:rPr>
              <a:t> Feedback RTO; </a:t>
            </a:r>
            <a:r>
              <a:rPr lang="nb-NO" sz="2400" dirty="0" err="1">
                <a:solidFill>
                  <a:srgbClr val="00B050"/>
                </a:solidFill>
              </a:rPr>
              <a:t>see</a:t>
            </a:r>
            <a:r>
              <a:rPr lang="nb-NO" sz="2400" dirty="0">
                <a:solidFill>
                  <a:srgbClr val="00B050"/>
                </a:solidFill>
              </a:rPr>
              <a:t> </a:t>
            </a:r>
            <a:r>
              <a:rPr lang="nb-NO" sz="2400" dirty="0" err="1">
                <a:solidFill>
                  <a:srgbClr val="00B050"/>
                </a:solidFill>
              </a:rPr>
              <a:t>Approach</a:t>
            </a:r>
            <a:r>
              <a:rPr lang="nb-NO" sz="2400" dirty="0">
                <a:solidFill>
                  <a:srgbClr val="00B050"/>
                </a:solidFill>
              </a:rPr>
              <a:t> 4)</a:t>
            </a:r>
          </a:p>
        </p:txBody>
      </p:sp>
      <p:sp>
        <p:nvSpPr>
          <p:cNvPr id="15" name="Rectangle 14">
            <a:extLst>
              <a:ext uri="{FF2B5EF4-FFF2-40B4-BE49-F238E27FC236}">
                <a16:creationId xmlns:a16="http://schemas.microsoft.com/office/drawing/2014/main" id="{4AF541F8-A4C1-B94F-80A6-DE9F55F80E95}"/>
              </a:ext>
            </a:extLst>
          </p:cNvPr>
          <p:cNvSpPr/>
          <p:nvPr/>
        </p:nvSpPr>
        <p:spPr>
          <a:xfrm>
            <a:off x="383824" y="6389511"/>
            <a:ext cx="6299200"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6" name="Picture 15">
            <a:extLst>
              <a:ext uri="{FF2B5EF4-FFF2-40B4-BE49-F238E27FC236}">
                <a16:creationId xmlns:a16="http://schemas.microsoft.com/office/drawing/2014/main" id="{106D4C1E-9392-8D47-81DC-37800BC4EF9B}"/>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719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b="1" dirty="0">
                <a:solidFill>
                  <a:srgbClr val="FF0000"/>
                </a:solidFill>
              </a:rPr>
              <a:t>Challenge 4</a:t>
            </a:r>
            <a:r>
              <a:rPr lang="nb-NO" sz="3600" dirty="0">
                <a:solidFill>
                  <a:srgbClr val="FF0000"/>
                </a:solidFill>
              </a:rPr>
              <a:t> - </a:t>
            </a:r>
            <a:r>
              <a:rPr lang="nb-NO" sz="3600" dirty="0" err="1"/>
              <a:t>Frequent</a:t>
            </a:r>
            <a:r>
              <a:rPr lang="nb-NO" sz="3600" dirty="0"/>
              <a:t> grade </a:t>
            </a:r>
            <a:r>
              <a:rPr lang="nb-NO" sz="3600" dirty="0" err="1"/>
              <a:t>changes</a:t>
            </a:r>
            <a:endParaRPr lang="en-GB" sz="3600" dirty="0"/>
          </a:p>
        </p:txBody>
      </p:sp>
      <p:sp>
        <p:nvSpPr>
          <p:cNvPr id="7" name="Content Placeholder 6"/>
          <p:cNvSpPr>
            <a:spLocks noGrp="1"/>
          </p:cNvSpPr>
          <p:nvPr>
            <p:ph sz="half" idx="1"/>
          </p:nvPr>
        </p:nvSpPr>
        <p:spPr>
          <a:xfrm>
            <a:off x="239890" y="1854861"/>
            <a:ext cx="6725357" cy="4351339"/>
          </a:xfrm>
        </p:spPr>
        <p:txBody>
          <a:bodyPr/>
          <a:lstStyle/>
          <a:p>
            <a:pPr lvl="1">
              <a:buFont typeface="Arial" panose="020B0604020202020204" pitchFamily="34" charset="0"/>
              <a:buChar char="•"/>
            </a:pPr>
            <a:r>
              <a:rPr lang="en-US" altLang="nb-NO" dirty="0">
                <a:latin typeface="Calibri Light" panose="020F0302020204030204" pitchFamily="34" charset="0"/>
              </a:rPr>
              <a:t>Continuous process with frequent changes in feed, product specifications, market disturbances, slow dynamics/long settling time</a:t>
            </a:r>
          </a:p>
          <a:p>
            <a:pPr lvl="1">
              <a:buFont typeface="Arial" panose="020B0604020202020204" pitchFamily="34" charset="0"/>
              <a:buChar char="•"/>
            </a:pPr>
            <a:r>
              <a:rPr lang="en-US" altLang="nb-NO" dirty="0">
                <a:latin typeface="Calibri Light" panose="020F0302020204030204" pitchFamily="34" charset="0"/>
              </a:rPr>
              <a:t>Continuous with frequent grade transitions</a:t>
            </a:r>
          </a:p>
          <a:p>
            <a:pPr lvl="1">
              <a:buFont typeface="Arial" panose="020B0604020202020204" pitchFamily="34" charset="0"/>
              <a:buChar char="•"/>
            </a:pPr>
            <a:r>
              <a:rPr lang="en-US" altLang="nb-NO" dirty="0">
                <a:latin typeface="Calibri Light" panose="020F0302020204030204" pitchFamily="34" charset="0"/>
              </a:rPr>
              <a:t>Batch processes</a:t>
            </a:r>
            <a:endParaRPr lang="en-GB" altLang="nb-NO" dirty="0">
              <a:latin typeface="Calibri Light" panose="020F0302020204030204" pitchFamily="34" charset="0"/>
            </a:endParaRPr>
          </a:p>
          <a:p>
            <a:pPr lvl="1">
              <a:buFont typeface="Arial" panose="020B0604020202020204" pitchFamily="34" charset="0"/>
              <a:buChar char="•"/>
            </a:pPr>
            <a:r>
              <a:rPr lang="en-US" altLang="nb-NO" dirty="0">
                <a:latin typeface="Calibri Light" panose="020F0302020204030204" pitchFamily="34" charset="0"/>
              </a:rPr>
              <a:t>Cyclic operations</a:t>
            </a:r>
          </a:p>
          <a:p>
            <a:endParaRPr lang="en-GB" dirty="0"/>
          </a:p>
        </p:txBody>
      </p:sp>
      <p:sp>
        <p:nvSpPr>
          <p:cNvPr id="12" name="Rectangle 11">
            <a:extLst>
              <a:ext uri="{FF2B5EF4-FFF2-40B4-BE49-F238E27FC236}">
                <a16:creationId xmlns:a16="http://schemas.microsoft.com/office/drawing/2014/main" id="{DD21FA6F-13D4-1D41-B747-E8EA8560AB8E}"/>
              </a:ext>
            </a:extLst>
          </p:cNvPr>
          <p:cNvSpPr/>
          <p:nvPr/>
        </p:nvSpPr>
        <p:spPr>
          <a:xfrm>
            <a:off x="1199459" y="5003139"/>
            <a:ext cx="10636941" cy="589072"/>
          </a:xfrm>
          <a:prstGeom prst="rect">
            <a:avLst/>
          </a:prstGeom>
        </p:spPr>
        <p:txBody>
          <a:bodyPr wrap="square">
            <a:spAutoFit/>
          </a:bodyPr>
          <a:lstStyle/>
          <a:p>
            <a:pPr>
              <a:lnSpc>
                <a:spcPct val="150000"/>
              </a:lnSpc>
            </a:pPr>
            <a:r>
              <a:rPr lang="nb-NO" sz="2400" dirty="0" err="1">
                <a:solidFill>
                  <a:srgbClr val="00B050"/>
                </a:solidFill>
              </a:rPr>
              <a:t>Fix</a:t>
            </a:r>
            <a:r>
              <a:rPr lang="nb-NO" sz="2400" dirty="0">
                <a:solidFill>
                  <a:srgbClr val="00B050"/>
                </a:solidFill>
              </a:rPr>
              <a:t> (</a:t>
            </a:r>
            <a:r>
              <a:rPr lang="nb-NO" sz="2400" dirty="0" err="1">
                <a:solidFill>
                  <a:srgbClr val="00B050"/>
                </a:solidFill>
              </a:rPr>
              <a:t>if</a:t>
            </a:r>
            <a:r>
              <a:rPr lang="nb-NO" sz="2400" dirty="0">
                <a:solidFill>
                  <a:srgbClr val="00B050"/>
                </a:solidFill>
              </a:rPr>
              <a:t> relevant) – </a:t>
            </a:r>
            <a:r>
              <a:rPr lang="nb-NO" sz="2400" dirty="0" err="1">
                <a:solidFill>
                  <a:srgbClr val="00B050"/>
                </a:solidFill>
              </a:rPr>
              <a:t>Dynamic</a:t>
            </a:r>
            <a:r>
              <a:rPr lang="nb-NO" sz="2400" dirty="0">
                <a:solidFill>
                  <a:srgbClr val="00B050"/>
                </a:solidFill>
              </a:rPr>
              <a:t> </a:t>
            </a:r>
            <a:r>
              <a:rPr lang="nb-NO" sz="2400" dirty="0" err="1">
                <a:solidFill>
                  <a:srgbClr val="00B050"/>
                </a:solidFill>
              </a:rPr>
              <a:t>optimization</a:t>
            </a:r>
            <a:r>
              <a:rPr lang="nb-NO" sz="2400" dirty="0">
                <a:solidFill>
                  <a:srgbClr val="00B050"/>
                </a:solidFill>
              </a:rPr>
              <a:t> </a:t>
            </a:r>
            <a:r>
              <a:rPr lang="nb-NO" sz="2400" dirty="0" err="1">
                <a:solidFill>
                  <a:srgbClr val="00B050"/>
                </a:solidFill>
              </a:rPr>
              <a:t>methods</a:t>
            </a:r>
            <a:r>
              <a:rPr lang="nb-NO" sz="2400" dirty="0">
                <a:solidFill>
                  <a:srgbClr val="00B050"/>
                </a:solidFill>
              </a:rPr>
              <a:t> (DRTO or EMPC; </a:t>
            </a:r>
            <a:r>
              <a:rPr lang="nb-NO" sz="2400" dirty="0" err="1">
                <a:solidFill>
                  <a:srgbClr val="00B050"/>
                </a:solidFill>
              </a:rPr>
              <a:t>see</a:t>
            </a:r>
            <a:r>
              <a:rPr lang="nb-NO" sz="2400" dirty="0">
                <a:solidFill>
                  <a:srgbClr val="00B050"/>
                </a:solidFill>
              </a:rPr>
              <a:t> </a:t>
            </a:r>
            <a:r>
              <a:rPr lang="nb-NO" sz="2400" dirty="0" err="1">
                <a:solidFill>
                  <a:srgbClr val="00B050"/>
                </a:solidFill>
              </a:rPr>
              <a:t>Approach</a:t>
            </a:r>
            <a:r>
              <a:rPr lang="nb-NO" sz="2400" dirty="0">
                <a:solidFill>
                  <a:srgbClr val="00B050"/>
                </a:solidFill>
              </a:rPr>
              <a:t> 2)</a:t>
            </a:r>
          </a:p>
        </p:txBody>
      </p:sp>
      <p:pic>
        <p:nvPicPr>
          <p:cNvPr id="3" name="Picture 2">
            <a:extLst>
              <a:ext uri="{FF2B5EF4-FFF2-40B4-BE49-F238E27FC236}">
                <a16:creationId xmlns:a16="http://schemas.microsoft.com/office/drawing/2014/main" id="{C5622C12-6129-154E-B734-A033AF0B12FA}"/>
              </a:ext>
            </a:extLst>
          </p:cNvPr>
          <p:cNvPicPr>
            <a:picLocks noChangeAspect="1"/>
          </p:cNvPicPr>
          <p:nvPr/>
        </p:nvPicPr>
        <p:blipFill>
          <a:blip r:embed="rId2"/>
          <a:stretch>
            <a:fillRect/>
          </a:stretch>
        </p:blipFill>
        <p:spPr>
          <a:xfrm>
            <a:off x="7128933" y="1812264"/>
            <a:ext cx="4453467" cy="2218267"/>
          </a:xfrm>
          <a:prstGeom prst="rect">
            <a:avLst/>
          </a:prstGeom>
        </p:spPr>
      </p:pic>
      <p:sp>
        <p:nvSpPr>
          <p:cNvPr id="4" name="TextBox 3">
            <a:extLst>
              <a:ext uri="{FF2B5EF4-FFF2-40B4-BE49-F238E27FC236}">
                <a16:creationId xmlns:a16="http://schemas.microsoft.com/office/drawing/2014/main" id="{CE00F9BA-4F95-5E40-9200-AB3BC0AE9C97}"/>
              </a:ext>
            </a:extLst>
          </p:cNvPr>
          <p:cNvSpPr txBox="1"/>
          <p:nvPr/>
        </p:nvSpPr>
        <p:spPr>
          <a:xfrm>
            <a:off x="7128933" y="4030531"/>
            <a:ext cx="4453467" cy="256545"/>
          </a:xfrm>
          <a:prstGeom prst="rect">
            <a:avLst/>
          </a:prstGeom>
          <a:noFill/>
        </p:spPr>
        <p:txBody>
          <a:bodyPr wrap="square" rtlCol="0">
            <a:spAutoFit/>
          </a:bodyPr>
          <a:lstStyle/>
          <a:p>
            <a:r>
              <a:rPr lang="nb-NO" sz="1067" dirty="0">
                <a:solidFill>
                  <a:schemeClr val="bg1">
                    <a:lumMod val="50000"/>
                  </a:schemeClr>
                </a:solidFill>
              </a:rPr>
              <a:t>Source: </a:t>
            </a:r>
            <a:r>
              <a:rPr lang="en" sz="1067" dirty="0">
                <a:solidFill>
                  <a:schemeClr val="bg1">
                    <a:lumMod val="50000"/>
                  </a:schemeClr>
                </a:solidFill>
              </a:rPr>
              <a:t>Koller et al. (2017) </a:t>
            </a:r>
            <a:r>
              <a:rPr lang="en" sz="1067" i="1" dirty="0" err="1">
                <a:solidFill>
                  <a:schemeClr val="bg1">
                    <a:lumMod val="50000"/>
                  </a:schemeClr>
                </a:solidFill>
              </a:rPr>
              <a:t>Comput</a:t>
            </a:r>
            <a:r>
              <a:rPr lang="en" sz="1067" i="1" dirty="0">
                <a:solidFill>
                  <a:schemeClr val="bg1">
                    <a:lumMod val="50000"/>
                  </a:schemeClr>
                </a:solidFill>
              </a:rPr>
              <a:t>&amp; </a:t>
            </a:r>
            <a:r>
              <a:rPr lang="en" sz="1067" i="1" dirty="0" err="1">
                <a:solidFill>
                  <a:schemeClr val="bg1">
                    <a:lumMod val="50000"/>
                  </a:schemeClr>
                </a:solidFill>
              </a:rPr>
              <a:t>Chem</a:t>
            </a:r>
            <a:r>
              <a:rPr lang="en" sz="1067" i="1" dirty="0">
                <a:solidFill>
                  <a:schemeClr val="bg1">
                    <a:lumMod val="50000"/>
                  </a:schemeClr>
                </a:solidFill>
              </a:rPr>
              <a:t> </a:t>
            </a:r>
            <a:r>
              <a:rPr lang="en" sz="1067" i="1" dirty="0" err="1">
                <a:solidFill>
                  <a:schemeClr val="bg1">
                    <a:lumMod val="50000"/>
                  </a:schemeClr>
                </a:solidFill>
              </a:rPr>
              <a:t>Eng</a:t>
            </a:r>
            <a:r>
              <a:rPr lang="en" sz="1067" dirty="0">
                <a:solidFill>
                  <a:schemeClr val="bg1">
                    <a:lumMod val="50000"/>
                  </a:schemeClr>
                </a:solidFill>
              </a:rPr>
              <a:t>, </a:t>
            </a:r>
            <a:r>
              <a:rPr lang="en" sz="1067" i="1" dirty="0">
                <a:solidFill>
                  <a:schemeClr val="bg1">
                    <a:lumMod val="50000"/>
                  </a:schemeClr>
                </a:solidFill>
              </a:rPr>
              <a:t>106</a:t>
            </a:r>
            <a:r>
              <a:rPr lang="en" sz="1067" dirty="0">
                <a:solidFill>
                  <a:schemeClr val="bg1">
                    <a:lumMod val="50000"/>
                  </a:schemeClr>
                </a:solidFill>
              </a:rPr>
              <a:t>, pp.147-159.</a:t>
            </a:r>
            <a:endParaRPr lang="nb-NO" sz="1067" dirty="0">
              <a:solidFill>
                <a:schemeClr val="bg1">
                  <a:lumMod val="50000"/>
                </a:schemeClr>
              </a:solidFill>
            </a:endParaRPr>
          </a:p>
        </p:txBody>
      </p:sp>
      <p:sp>
        <p:nvSpPr>
          <p:cNvPr id="8" name="Rectangle 7">
            <a:extLst>
              <a:ext uri="{FF2B5EF4-FFF2-40B4-BE49-F238E27FC236}">
                <a16:creationId xmlns:a16="http://schemas.microsoft.com/office/drawing/2014/main" id="{73CD8B07-4022-2C4E-810E-ABBBCFCE1039}"/>
              </a:ext>
            </a:extLst>
          </p:cNvPr>
          <p:cNvSpPr/>
          <p:nvPr/>
        </p:nvSpPr>
        <p:spPr>
          <a:xfrm>
            <a:off x="2065867" y="6389511"/>
            <a:ext cx="46171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9" name="Rectangle 8">
            <a:extLst>
              <a:ext uri="{FF2B5EF4-FFF2-40B4-BE49-F238E27FC236}">
                <a16:creationId xmlns:a16="http://schemas.microsoft.com/office/drawing/2014/main" id="{1D4E0128-966B-1344-99AF-DB1E517876EE}"/>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0" name="Picture 9">
            <a:extLst>
              <a:ext uri="{FF2B5EF4-FFF2-40B4-BE49-F238E27FC236}">
                <a16:creationId xmlns:a16="http://schemas.microsoft.com/office/drawing/2014/main" id="{E2A31BF3-A810-EB47-A123-F3A0E93B4F74}"/>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8092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b="1" dirty="0">
                <a:solidFill>
                  <a:srgbClr val="FF0000"/>
                </a:solidFill>
              </a:rPr>
              <a:t>Challenge 5</a:t>
            </a:r>
            <a:r>
              <a:rPr lang="nb-NO" sz="3600" dirty="0"/>
              <a:t> - </a:t>
            </a:r>
            <a:r>
              <a:rPr lang="nb-NO" sz="3600" dirty="0" err="1"/>
              <a:t>Dynamic</a:t>
            </a:r>
            <a:r>
              <a:rPr lang="nb-NO" sz="3600" dirty="0"/>
              <a:t> </a:t>
            </a:r>
            <a:r>
              <a:rPr lang="nb-NO" sz="3600" dirty="0" err="1"/>
              <a:t>limitations</a:t>
            </a:r>
            <a:endParaRPr lang="en-GB" sz="3600" dirty="0"/>
          </a:p>
        </p:txBody>
      </p:sp>
      <p:sp>
        <p:nvSpPr>
          <p:cNvPr id="7" name="Content Placeholder 6"/>
          <p:cNvSpPr>
            <a:spLocks noGrp="1"/>
          </p:cNvSpPr>
          <p:nvPr>
            <p:ph sz="half" idx="1"/>
          </p:nvPr>
        </p:nvSpPr>
        <p:spPr>
          <a:xfrm>
            <a:off x="609600" y="1854861"/>
            <a:ext cx="10882489" cy="4351339"/>
          </a:xfrm>
        </p:spPr>
        <p:txBody>
          <a:bodyPr/>
          <a:lstStyle/>
          <a:p>
            <a:r>
              <a:rPr lang="en-US" altLang="nb-NO" sz="2400" dirty="0">
                <a:latin typeface="Calibri Light" panose="020F0302020204030204" pitchFamily="34" charset="0"/>
              </a:rPr>
              <a:t>Dynamic constraint violations</a:t>
            </a:r>
          </a:p>
          <a:p>
            <a:endParaRPr lang="en-US" altLang="nb-NO" sz="2400" dirty="0">
              <a:latin typeface="Calibri Light" panose="020F0302020204030204" pitchFamily="34" charset="0"/>
            </a:endParaRPr>
          </a:p>
          <a:p>
            <a:r>
              <a:rPr lang="en-US" altLang="nb-NO" sz="2400" dirty="0">
                <a:latin typeface="Calibri Light" panose="020F0302020204030204" pitchFamily="34" charset="0"/>
              </a:rPr>
              <a:t>Force variables to fixed set points, may not utilize all degrees of freedom </a:t>
            </a:r>
          </a:p>
          <a:p>
            <a:endParaRPr lang="en-US" altLang="nb-NO" sz="2400" dirty="0">
              <a:latin typeface="Calibri Light" panose="020F0302020204030204" pitchFamily="34" charset="0"/>
            </a:endParaRPr>
          </a:p>
          <a:p>
            <a:r>
              <a:rPr lang="en-US" altLang="nb-NO" sz="2400" dirty="0">
                <a:latin typeface="Calibri Light" panose="020F0302020204030204" pitchFamily="34" charset="0"/>
              </a:rPr>
              <a:t>A steady-state optimization layer and a control layer may lead to model inconsistency</a:t>
            </a:r>
          </a:p>
          <a:p>
            <a:endParaRPr lang="en-US" altLang="nb-NO" sz="2400" dirty="0">
              <a:latin typeface="Calibri Light" panose="020F0302020204030204" pitchFamily="34" charset="0"/>
            </a:endParaRPr>
          </a:p>
          <a:p>
            <a:endParaRPr lang="en-GB" dirty="0"/>
          </a:p>
        </p:txBody>
      </p:sp>
      <p:sp>
        <p:nvSpPr>
          <p:cNvPr id="12" name="Rectangle 11">
            <a:extLst>
              <a:ext uri="{FF2B5EF4-FFF2-40B4-BE49-F238E27FC236}">
                <a16:creationId xmlns:a16="http://schemas.microsoft.com/office/drawing/2014/main" id="{DD21FA6F-13D4-1D41-B747-E8EA8560AB8E}"/>
              </a:ext>
            </a:extLst>
          </p:cNvPr>
          <p:cNvSpPr/>
          <p:nvPr/>
        </p:nvSpPr>
        <p:spPr>
          <a:xfrm>
            <a:off x="1763903" y="5149894"/>
            <a:ext cx="10154341" cy="589072"/>
          </a:xfrm>
          <a:prstGeom prst="rect">
            <a:avLst/>
          </a:prstGeom>
        </p:spPr>
        <p:txBody>
          <a:bodyPr wrap="square">
            <a:spAutoFit/>
          </a:bodyPr>
          <a:lstStyle/>
          <a:p>
            <a:pPr>
              <a:lnSpc>
                <a:spcPct val="150000"/>
              </a:lnSpc>
            </a:pPr>
            <a:r>
              <a:rPr lang="nb-NO" sz="2400" dirty="0" err="1">
                <a:solidFill>
                  <a:srgbClr val="00B050"/>
                </a:solidFill>
              </a:rPr>
              <a:t>Partial</a:t>
            </a:r>
            <a:r>
              <a:rPr lang="nb-NO" sz="2400" dirty="0">
                <a:solidFill>
                  <a:srgbClr val="00B050"/>
                </a:solidFill>
              </a:rPr>
              <a:t> </a:t>
            </a:r>
            <a:r>
              <a:rPr lang="nb-NO" sz="2400" dirty="0" err="1">
                <a:solidFill>
                  <a:srgbClr val="00B050"/>
                </a:solidFill>
              </a:rPr>
              <a:t>Fix</a:t>
            </a:r>
            <a:r>
              <a:rPr lang="nb-NO" sz="2400" dirty="0">
                <a:solidFill>
                  <a:srgbClr val="00B050"/>
                </a:solidFill>
              </a:rPr>
              <a:t> – </a:t>
            </a:r>
            <a:r>
              <a:rPr lang="nb-NO" sz="2400" dirty="0" err="1">
                <a:solidFill>
                  <a:srgbClr val="00B050"/>
                </a:solidFill>
              </a:rPr>
              <a:t>Use</a:t>
            </a:r>
            <a:r>
              <a:rPr lang="nb-NO" sz="2400" dirty="0">
                <a:solidFill>
                  <a:srgbClr val="00B050"/>
                </a:solidFill>
              </a:rPr>
              <a:t> setpoint </a:t>
            </a:r>
            <a:r>
              <a:rPr lang="nb-NO" sz="2400" dirty="0" err="1">
                <a:solidFill>
                  <a:srgbClr val="00B050"/>
                </a:solidFill>
              </a:rPr>
              <a:t>tracking</a:t>
            </a:r>
            <a:r>
              <a:rPr lang="nb-NO" sz="2400" dirty="0">
                <a:solidFill>
                  <a:srgbClr val="00B050"/>
                </a:solidFill>
              </a:rPr>
              <a:t> control </a:t>
            </a:r>
            <a:r>
              <a:rPr lang="nb-NO" sz="2400" dirty="0" err="1">
                <a:solidFill>
                  <a:srgbClr val="00B050"/>
                </a:solidFill>
              </a:rPr>
              <a:t>layer</a:t>
            </a:r>
            <a:r>
              <a:rPr lang="nb-NO" sz="2400" dirty="0">
                <a:solidFill>
                  <a:srgbClr val="00B050"/>
                </a:solidFill>
              </a:rPr>
              <a:t> </a:t>
            </a:r>
            <a:r>
              <a:rPr lang="nb-NO" sz="2400" dirty="0" err="1">
                <a:solidFill>
                  <a:srgbClr val="00B050"/>
                </a:solidFill>
              </a:rPr>
              <a:t>below</a:t>
            </a:r>
            <a:r>
              <a:rPr lang="nb-NO" sz="2400" dirty="0">
                <a:solidFill>
                  <a:srgbClr val="00B050"/>
                </a:solidFill>
              </a:rPr>
              <a:t> RTO</a:t>
            </a:r>
          </a:p>
        </p:txBody>
      </p:sp>
      <p:sp>
        <p:nvSpPr>
          <p:cNvPr id="8" name="Rectangle 7">
            <a:extLst>
              <a:ext uri="{FF2B5EF4-FFF2-40B4-BE49-F238E27FC236}">
                <a16:creationId xmlns:a16="http://schemas.microsoft.com/office/drawing/2014/main" id="{857853A5-9D10-0449-81D9-09A0E3872FF1}"/>
              </a:ext>
            </a:extLst>
          </p:cNvPr>
          <p:cNvSpPr/>
          <p:nvPr/>
        </p:nvSpPr>
        <p:spPr>
          <a:xfrm>
            <a:off x="2065867" y="6389511"/>
            <a:ext cx="46171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9" name="Rectangle 8">
            <a:extLst>
              <a:ext uri="{FF2B5EF4-FFF2-40B4-BE49-F238E27FC236}">
                <a16:creationId xmlns:a16="http://schemas.microsoft.com/office/drawing/2014/main" id="{E85530FB-D5EA-9547-B691-365F21F6E2BE}"/>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5" name="Picture 4">
            <a:extLst>
              <a:ext uri="{FF2B5EF4-FFF2-40B4-BE49-F238E27FC236}">
                <a16:creationId xmlns:a16="http://schemas.microsoft.com/office/drawing/2014/main" id="{818C4E79-E768-F14F-84CE-0FCECC09D7CD}"/>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86965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b="1" dirty="0">
                <a:solidFill>
                  <a:srgbClr val="FF0000"/>
                </a:solidFill>
              </a:rPr>
              <a:t>Challenge 6</a:t>
            </a:r>
            <a:r>
              <a:rPr lang="nb-NO" sz="3600" dirty="0"/>
              <a:t> – </a:t>
            </a:r>
            <a:r>
              <a:rPr lang="nb-NO" sz="3600" dirty="0" err="1"/>
              <a:t>Incorrect</a:t>
            </a:r>
            <a:r>
              <a:rPr lang="nb-NO" sz="3600" dirty="0"/>
              <a:t> </a:t>
            </a:r>
            <a:r>
              <a:rPr lang="nb-NO" sz="3600" dirty="0" err="1"/>
              <a:t>model</a:t>
            </a:r>
            <a:r>
              <a:rPr lang="nb-NO" sz="3600" dirty="0"/>
              <a:t> </a:t>
            </a:r>
            <a:r>
              <a:rPr lang="nb-NO" sz="3600" dirty="0" err="1"/>
              <a:t>structure</a:t>
            </a:r>
            <a:endParaRPr lang="en-GB" sz="3600" dirty="0"/>
          </a:p>
        </p:txBody>
      </p:sp>
      <p:sp>
        <p:nvSpPr>
          <p:cNvPr id="7" name="Content Placeholder 6"/>
          <p:cNvSpPr>
            <a:spLocks noGrp="1"/>
          </p:cNvSpPr>
          <p:nvPr>
            <p:ph sz="half" idx="1"/>
          </p:nvPr>
        </p:nvSpPr>
        <p:spPr>
          <a:xfrm>
            <a:off x="609600" y="1854861"/>
            <a:ext cx="10882489" cy="4351339"/>
          </a:xfrm>
        </p:spPr>
        <p:txBody>
          <a:bodyPr/>
          <a:lstStyle/>
          <a:p>
            <a:r>
              <a:rPr lang="en-US" altLang="nb-NO" sz="2400" dirty="0">
                <a:latin typeface="Calibri Light" panose="020F0302020204030204" pitchFamily="34" charset="0"/>
              </a:rPr>
              <a:t>E.g. missing one chemical reaction</a:t>
            </a:r>
          </a:p>
          <a:p>
            <a:endParaRPr lang="en-US" altLang="nb-NO" sz="2400" dirty="0">
              <a:latin typeface="Calibri Light" panose="020F0302020204030204" pitchFamily="34" charset="0"/>
            </a:endParaRPr>
          </a:p>
          <a:p>
            <a:r>
              <a:rPr lang="en-US" altLang="nb-NO" sz="2400" dirty="0">
                <a:latin typeface="Calibri Light" panose="020F0302020204030204" pitchFamily="34" charset="0"/>
              </a:rPr>
              <a:t>Cannot be fixed by parameter updates</a:t>
            </a:r>
          </a:p>
          <a:p>
            <a:endParaRPr lang="en-US" altLang="nb-NO" sz="2400" dirty="0">
              <a:latin typeface="Calibri Light" panose="020F0302020204030204" pitchFamily="34" charset="0"/>
            </a:endParaRPr>
          </a:p>
          <a:p>
            <a:pPr marL="0" indent="0">
              <a:buNone/>
            </a:pPr>
            <a:endParaRPr lang="en-US" altLang="nb-NO" sz="2400" dirty="0">
              <a:latin typeface="Calibri Light" panose="020F0302020204030204" pitchFamily="34" charset="0"/>
            </a:endParaRPr>
          </a:p>
          <a:p>
            <a:endParaRPr lang="en-GB" dirty="0"/>
          </a:p>
        </p:txBody>
      </p:sp>
      <p:sp>
        <p:nvSpPr>
          <p:cNvPr id="12" name="Rectangle 11">
            <a:extLst>
              <a:ext uri="{FF2B5EF4-FFF2-40B4-BE49-F238E27FC236}">
                <a16:creationId xmlns:a16="http://schemas.microsoft.com/office/drawing/2014/main" id="{DD21FA6F-13D4-1D41-B747-E8EA8560AB8E}"/>
              </a:ext>
            </a:extLst>
          </p:cNvPr>
          <p:cNvSpPr/>
          <p:nvPr/>
        </p:nvSpPr>
        <p:spPr>
          <a:xfrm>
            <a:off x="1763903" y="5149894"/>
            <a:ext cx="10154341" cy="589072"/>
          </a:xfrm>
          <a:prstGeom prst="rect">
            <a:avLst/>
          </a:prstGeom>
        </p:spPr>
        <p:txBody>
          <a:bodyPr wrap="square">
            <a:spAutoFit/>
          </a:bodyPr>
          <a:lstStyle/>
          <a:p>
            <a:pPr>
              <a:lnSpc>
                <a:spcPct val="150000"/>
              </a:lnSpc>
            </a:pPr>
            <a:r>
              <a:rPr lang="nb-NO" sz="2400" dirty="0">
                <a:solidFill>
                  <a:srgbClr val="00B050"/>
                </a:solidFill>
              </a:rPr>
              <a:t> </a:t>
            </a:r>
            <a:r>
              <a:rPr lang="nb-NO" sz="2400" dirty="0" err="1">
                <a:solidFill>
                  <a:srgbClr val="00B050"/>
                </a:solidFill>
              </a:rPr>
              <a:t>Fix</a:t>
            </a:r>
            <a:r>
              <a:rPr lang="nb-NO" sz="2400" dirty="0">
                <a:solidFill>
                  <a:srgbClr val="00B050"/>
                </a:solidFill>
              </a:rPr>
              <a:t> – </a:t>
            </a:r>
            <a:r>
              <a:rPr lang="nb-NO" sz="2400" dirty="0" err="1">
                <a:solidFill>
                  <a:srgbClr val="00B050"/>
                </a:solidFill>
              </a:rPr>
              <a:t>Modifier</a:t>
            </a:r>
            <a:r>
              <a:rPr lang="nb-NO" sz="2400" dirty="0">
                <a:solidFill>
                  <a:srgbClr val="00B050"/>
                </a:solidFill>
              </a:rPr>
              <a:t> </a:t>
            </a:r>
            <a:r>
              <a:rPr lang="nb-NO" sz="2400" dirty="0" err="1">
                <a:solidFill>
                  <a:srgbClr val="00B050"/>
                </a:solidFill>
              </a:rPr>
              <a:t>adaptation</a:t>
            </a:r>
            <a:r>
              <a:rPr lang="nb-NO" sz="2400" dirty="0">
                <a:solidFill>
                  <a:srgbClr val="00B050"/>
                </a:solidFill>
              </a:rPr>
              <a:t> </a:t>
            </a:r>
            <a:r>
              <a:rPr lang="nb-NO" sz="2400" dirty="0" err="1">
                <a:solidFill>
                  <a:srgbClr val="00B050"/>
                </a:solidFill>
              </a:rPr>
              <a:t>based</a:t>
            </a:r>
            <a:r>
              <a:rPr lang="nb-NO" sz="2400" dirty="0">
                <a:solidFill>
                  <a:srgbClr val="00B050"/>
                </a:solidFill>
              </a:rPr>
              <a:t> </a:t>
            </a:r>
            <a:r>
              <a:rPr lang="nb-NO" sz="2400" dirty="0" err="1">
                <a:solidFill>
                  <a:srgbClr val="00B050"/>
                </a:solidFill>
              </a:rPr>
              <a:t>on</a:t>
            </a:r>
            <a:r>
              <a:rPr lang="nb-NO" sz="2400" dirty="0">
                <a:solidFill>
                  <a:srgbClr val="00B050"/>
                </a:solidFill>
              </a:rPr>
              <a:t> </a:t>
            </a:r>
            <a:r>
              <a:rPr lang="nb-NO" sz="2400" dirty="0" err="1">
                <a:solidFill>
                  <a:srgbClr val="00B050"/>
                </a:solidFill>
              </a:rPr>
              <a:t>measuring</a:t>
            </a:r>
            <a:r>
              <a:rPr lang="nb-NO" sz="2400" dirty="0">
                <a:solidFill>
                  <a:srgbClr val="00B050"/>
                </a:solidFill>
              </a:rPr>
              <a:t> </a:t>
            </a:r>
            <a:r>
              <a:rPr lang="nb-NO" sz="2400" dirty="0" err="1">
                <a:solidFill>
                  <a:srgbClr val="00B050"/>
                </a:solidFill>
              </a:rPr>
              <a:t>Cost</a:t>
            </a:r>
            <a:r>
              <a:rPr lang="nb-NO" sz="2400" dirty="0">
                <a:solidFill>
                  <a:srgbClr val="00B050"/>
                </a:solidFill>
              </a:rPr>
              <a:t> (J) </a:t>
            </a:r>
          </a:p>
        </p:txBody>
      </p:sp>
      <p:sp>
        <p:nvSpPr>
          <p:cNvPr id="8" name="Rectangle 7">
            <a:extLst>
              <a:ext uri="{FF2B5EF4-FFF2-40B4-BE49-F238E27FC236}">
                <a16:creationId xmlns:a16="http://schemas.microsoft.com/office/drawing/2014/main" id="{857853A5-9D10-0449-81D9-09A0E3872FF1}"/>
              </a:ext>
            </a:extLst>
          </p:cNvPr>
          <p:cNvSpPr/>
          <p:nvPr/>
        </p:nvSpPr>
        <p:spPr>
          <a:xfrm>
            <a:off x="2065867" y="6389511"/>
            <a:ext cx="46171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
        <p:nvSpPr>
          <p:cNvPr id="9" name="Rectangle 8">
            <a:extLst>
              <a:ext uri="{FF2B5EF4-FFF2-40B4-BE49-F238E27FC236}">
                <a16:creationId xmlns:a16="http://schemas.microsoft.com/office/drawing/2014/main" id="{E85530FB-D5EA-9547-B691-365F21F6E2BE}"/>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5" name="Picture 4">
            <a:extLst>
              <a:ext uri="{FF2B5EF4-FFF2-40B4-BE49-F238E27FC236}">
                <a16:creationId xmlns:a16="http://schemas.microsoft.com/office/drawing/2014/main" id="{818C4E79-E768-F14F-84CE-0FCECC09D7CD}"/>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88262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pPr algn="ctr"/>
            <a:r>
              <a:rPr lang="en-US" sz="3733" dirty="0">
                <a:latin typeface="Calibri Light" panose="020F0302020204030204" pitchFamily="34" charset="0"/>
                <a:cs typeface="Calibri Light" panose="020F0302020204030204" pitchFamily="34" charset="0"/>
              </a:rPr>
              <a:t>2. Academic approach : Dynamic RTO and Economic MPC</a:t>
            </a:r>
            <a:endParaRPr lang="nb-NO" sz="3733" dirty="0">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Johannes </a:t>
            </a:r>
            <a:r>
              <a:rPr lang="nb-NO" sz="3200" dirty="0" err="1">
                <a:solidFill>
                  <a:schemeClr val="tx2"/>
                </a:solidFill>
                <a:latin typeface="Calibri Light" panose="020F0302020204030204" pitchFamily="34" charset="0"/>
                <a:cs typeface="Calibri Light" panose="020F0302020204030204" pitchFamily="34" charset="0"/>
              </a:rPr>
              <a:t>Jäschke</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
        <p:nvSpPr>
          <p:cNvPr id="7" name="Rectangle 6">
            <a:extLst>
              <a:ext uri="{FF2B5EF4-FFF2-40B4-BE49-F238E27FC236}">
                <a16:creationId xmlns:a16="http://schemas.microsoft.com/office/drawing/2014/main" id="{7F90C69E-A38A-604F-8E15-B124E94118B0}"/>
              </a:ext>
            </a:extLst>
          </p:cNvPr>
          <p:cNvSpPr/>
          <p:nvPr/>
        </p:nvSpPr>
        <p:spPr>
          <a:xfrm>
            <a:off x="485424" y="6389511"/>
            <a:ext cx="635564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Tree>
    <p:extLst>
      <p:ext uri="{BB962C8B-B14F-4D97-AF65-F5344CB8AC3E}">
        <p14:creationId xmlns:p14="http://schemas.microsoft.com/office/powerpoint/2010/main" val="52754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733" dirty="0"/>
              <a:t>DRTO and </a:t>
            </a:r>
            <a:r>
              <a:rPr lang="nb-NO" sz="3733" dirty="0" err="1"/>
              <a:t>Economic</a:t>
            </a:r>
            <a:r>
              <a:rPr lang="nb-NO" sz="3733" dirty="0"/>
              <a:t> MPC</a:t>
            </a:r>
            <a:endParaRPr lang="en-GB" sz="3600" dirty="0"/>
          </a:p>
        </p:txBody>
      </p:sp>
      <p:sp>
        <p:nvSpPr>
          <p:cNvPr id="7" name="Content Placeholder 6"/>
          <p:cNvSpPr>
            <a:spLocks noGrp="1"/>
          </p:cNvSpPr>
          <p:nvPr>
            <p:ph sz="half" idx="1"/>
          </p:nvPr>
        </p:nvSpPr>
        <p:spPr>
          <a:xfrm>
            <a:off x="111479" y="1812264"/>
            <a:ext cx="6889043" cy="4351339"/>
          </a:xfrm>
        </p:spPr>
        <p:txBody>
          <a:bodyPr>
            <a:normAutofit fontScale="92500" lnSpcReduction="10000"/>
          </a:bodyPr>
          <a:lstStyle/>
          <a:p>
            <a:pPr marL="457200" lvl="1" indent="0">
              <a:buNone/>
            </a:pPr>
            <a:r>
              <a:rPr lang="en-US" altLang="nb-NO" dirty="0">
                <a:latin typeface="Calibri Light" panose="020F0302020204030204" pitchFamily="34" charset="0"/>
              </a:rPr>
              <a:t>Optimize </a:t>
            </a:r>
            <a:r>
              <a:rPr lang="en-US" altLang="nb-NO" dirty="0">
                <a:solidFill>
                  <a:srgbClr val="FF0000"/>
                </a:solidFill>
                <a:latin typeface="Calibri Light" panose="020F0302020204030204" pitchFamily="34" charset="0"/>
              </a:rPr>
              <a:t>not only steady state</a:t>
            </a:r>
            <a:r>
              <a:rPr lang="en-US" altLang="nb-NO" dirty="0">
                <a:latin typeface="Calibri Light" panose="020F0302020204030204" pitchFamily="34" charset="0"/>
              </a:rPr>
              <a:t>, </a:t>
            </a:r>
            <a:r>
              <a:rPr lang="en-US" altLang="nb-NO" dirty="0">
                <a:solidFill>
                  <a:srgbClr val="FF0000"/>
                </a:solidFill>
                <a:latin typeface="Calibri Light" panose="020F0302020204030204" pitchFamily="34" charset="0"/>
              </a:rPr>
              <a:t>but also transients</a:t>
            </a:r>
          </a:p>
          <a:p>
            <a:pPr marL="457200" lvl="1" indent="0">
              <a:buNone/>
            </a:pPr>
            <a:endParaRPr lang="en-US" altLang="nb-NO" dirty="0">
              <a:latin typeface="Calibri Light" panose="020F0302020204030204" pitchFamily="34" charset="0"/>
            </a:endParaRPr>
          </a:p>
          <a:p>
            <a:pPr lvl="1">
              <a:buFont typeface="Arial" panose="020B0604020202020204" pitchFamily="34" charset="0"/>
              <a:buChar char="•"/>
            </a:pPr>
            <a:r>
              <a:rPr lang="en-US" altLang="nb-NO" dirty="0">
                <a:latin typeface="Calibri Light" panose="020F0302020204030204" pitchFamily="34" charset="0"/>
              </a:rPr>
              <a:t>Continuous process with frequent changes in feed, product specifications, market disturbances, slow dynamics/long settling time</a:t>
            </a:r>
          </a:p>
          <a:p>
            <a:pPr lvl="1">
              <a:buFont typeface="Arial" panose="020B0604020202020204" pitchFamily="34" charset="0"/>
              <a:buChar char="•"/>
            </a:pPr>
            <a:endParaRPr lang="en-US" altLang="nb-NO" dirty="0">
              <a:latin typeface="Calibri Light" panose="020F0302020204030204" pitchFamily="34" charset="0"/>
            </a:endParaRPr>
          </a:p>
          <a:p>
            <a:pPr lvl="1">
              <a:buFont typeface="Arial" panose="020B0604020202020204" pitchFamily="34" charset="0"/>
              <a:buChar char="•"/>
            </a:pPr>
            <a:r>
              <a:rPr lang="en-US" altLang="nb-NO" dirty="0">
                <a:latin typeface="Calibri Light" panose="020F0302020204030204" pitchFamily="34" charset="0"/>
              </a:rPr>
              <a:t>Continuous with frequent grade transitions</a:t>
            </a:r>
          </a:p>
          <a:p>
            <a:pPr lvl="1">
              <a:buFont typeface="Arial" panose="020B0604020202020204" pitchFamily="34" charset="0"/>
              <a:buChar char="•"/>
            </a:pPr>
            <a:endParaRPr lang="en-US" altLang="nb-NO" dirty="0">
              <a:latin typeface="Calibri Light" panose="020F0302020204030204" pitchFamily="34" charset="0"/>
            </a:endParaRPr>
          </a:p>
          <a:p>
            <a:pPr lvl="1">
              <a:buFont typeface="Arial" panose="020B0604020202020204" pitchFamily="34" charset="0"/>
              <a:buChar char="•"/>
            </a:pPr>
            <a:r>
              <a:rPr lang="en-US" altLang="nb-NO" dirty="0">
                <a:latin typeface="Calibri Light" panose="020F0302020204030204" pitchFamily="34" charset="0"/>
              </a:rPr>
              <a:t>Batch processes</a:t>
            </a:r>
          </a:p>
          <a:p>
            <a:pPr lvl="1">
              <a:buFont typeface="Arial" panose="020B0604020202020204" pitchFamily="34" charset="0"/>
              <a:buChar char="•"/>
            </a:pPr>
            <a:endParaRPr lang="en-US" altLang="nb-NO" dirty="0">
              <a:latin typeface="Calibri Light" panose="020F0302020204030204" pitchFamily="34" charset="0"/>
            </a:endParaRPr>
          </a:p>
          <a:p>
            <a:pPr lvl="1"/>
            <a:r>
              <a:rPr lang="en-US" dirty="0"/>
              <a:t>Energy storage</a:t>
            </a:r>
          </a:p>
          <a:p>
            <a:pPr marL="457200" lvl="1" indent="0">
              <a:buNone/>
            </a:pPr>
            <a:endParaRPr lang="en-GB" altLang="nb-NO" dirty="0">
              <a:latin typeface="Calibri Light" panose="020F0302020204030204" pitchFamily="34" charset="0"/>
            </a:endParaRPr>
          </a:p>
          <a:p>
            <a:pPr lvl="1">
              <a:buFont typeface="Arial" panose="020B0604020202020204" pitchFamily="34" charset="0"/>
              <a:buChar char="•"/>
            </a:pPr>
            <a:r>
              <a:rPr lang="en-US" altLang="nb-NO" dirty="0">
                <a:latin typeface="Calibri Light" panose="020F0302020204030204" pitchFamily="34" charset="0"/>
              </a:rPr>
              <a:t>Cyclic operations</a:t>
            </a:r>
          </a:p>
          <a:p>
            <a:endParaRPr lang="en-GB" dirty="0"/>
          </a:p>
        </p:txBody>
      </p:sp>
      <p:sp>
        <p:nvSpPr>
          <p:cNvPr id="12" name="Rectangle 11">
            <a:extLst>
              <a:ext uri="{FF2B5EF4-FFF2-40B4-BE49-F238E27FC236}">
                <a16:creationId xmlns:a16="http://schemas.microsoft.com/office/drawing/2014/main" id="{DD21FA6F-13D4-1D41-B747-E8EA8560AB8E}"/>
              </a:ext>
            </a:extLst>
          </p:cNvPr>
          <p:cNvSpPr/>
          <p:nvPr/>
        </p:nvSpPr>
        <p:spPr>
          <a:xfrm>
            <a:off x="838200" y="5941460"/>
            <a:ext cx="10563571" cy="589072"/>
          </a:xfrm>
          <a:prstGeom prst="rect">
            <a:avLst/>
          </a:prstGeom>
        </p:spPr>
        <p:txBody>
          <a:bodyPr wrap="square">
            <a:spAutoFit/>
          </a:bodyPr>
          <a:lstStyle/>
          <a:p>
            <a:pPr>
              <a:lnSpc>
                <a:spcPct val="150000"/>
              </a:lnSpc>
            </a:pPr>
            <a:r>
              <a:rPr lang="nb-NO" sz="2400" dirty="0" err="1">
                <a:solidFill>
                  <a:srgbClr val="00B050"/>
                </a:solidFill>
              </a:rPr>
              <a:t>Directly</a:t>
            </a:r>
            <a:r>
              <a:rPr lang="nb-NO" sz="2400" dirty="0">
                <a:solidFill>
                  <a:srgbClr val="00B050"/>
                </a:solidFill>
              </a:rPr>
              <a:t> </a:t>
            </a:r>
            <a:r>
              <a:rPr lang="nb-NO" sz="2400" dirty="0" err="1">
                <a:solidFill>
                  <a:srgbClr val="00B050"/>
                </a:solidFill>
              </a:rPr>
              <a:t>address</a:t>
            </a:r>
            <a:r>
              <a:rPr lang="nb-NO" sz="2400" dirty="0">
                <a:solidFill>
                  <a:srgbClr val="00B050"/>
                </a:solidFill>
              </a:rPr>
              <a:t> </a:t>
            </a:r>
            <a:r>
              <a:rPr lang="nb-NO" sz="2400" dirty="0" err="1">
                <a:solidFill>
                  <a:srgbClr val="00B050"/>
                </a:solidFill>
              </a:rPr>
              <a:t>challenge</a:t>
            </a:r>
            <a:r>
              <a:rPr lang="nb-NO" sz="2400" dirty="0">
                <a:solidFill>
                  <a:srgbClr val="00B050"/>
                </a:solidFill>
              </a:rPr>
              <a:t> 4 (</a:t>
            </a:r>
            <a:r>
              <a:rPr lang="nb-NO" sz="2400" dirty="0" err="1">
                <a:solidFill>
                  <a:srgbClr val="00B050"/>
                </a:solidFill>
              </a:rPr>
              <a:t>frequent</a:t>
            </a:r>
            <a:r>
              <a:rPr lang="nb-NO" sz="2400" dirty="0">
                <a:solidFill>
                  <a:srgbClr val="00B050"/>
                </a:solidFill>
              </a:rPr>
              <a:t> </a:t>
            </a:r>
            <a:r>
              <a:rPr lang="nb-NO" sz="2400" dirty="0" err="1">
                <a:solidFill>
                  <a:srgbClr val="00B050"/>
                </a:solidFill>
              </a:rPr>
              <a:t>changes</a:t>
            </a:r>
            <a:r>
              <a:rPr lang="nb-NO" sz="2400" dirty="0">
                <a:solidFill>
                  <a:srgbClr val="00B050"/>
                </a:solidFill>
              </a:rPr>
              <a:t>, non-negligible </a:t>
            </a:r>
            <a:r>
              <a:rPr lang="nb-NO" sz="2400" dirty="0" err="1">
                <a:solidFill>
                  <a:srgbClr val="00B050"/>
                </a:solidFill>
              </a:rPr>
              <a:t>transient</a:t>
            </a:r>
            <a:r>
              <a:rPr lang="nb-NO" sz="2400" dirty="0">
                <a:solidFill>
                  <a:srgbClr val="00B050"/>
                </a:solidFill>
              </a:rPr>
              <a:t> </a:t>
            </a:r>
            <a:r>
              <a:rPr lang="nb-NO" sz="2400" dirty="0" err="1">
                <a:solidFill>
                  <a:srgbClr val="00B050"/>
                </a:solidFill>
              </a:rPr>
              <a:t>operation</a:t>
            </a:r>
            <a:r>
              <a:rPr lang="nb-NO" sz="2400" dirty="0">
                <a:solidFill>
                  <a:srgbClr val="00B050"/>
                </a:solidFill>
              </a:rPr>
              <a:t>)</a:t>
            </a:r>
          </a:p>
        </p:txBody>
      </p:sp>
      <p:pic>
        <p:nvPicPr>
          <p:cNvPr id="3" name="Picture 2">
            <a:extLst>
              <a:ext uri="{FF2B5EF4-FFF2-40B4-BE49-F238E27FC236}">
                <a16:creationId xmlns:a16="http://schemas.microsoft.com/office/drawing/2014/main" id="{C5622C12-6129-154E-B734-A033AF0B12FA}"/>
              </a:ext>
            </a:extLst>
          </p:cNvPr>
          <p:cNvPicPr>
            <a:picLocks noChangeAspect="1"/>
          </p:cNvPicPr>
          <p:nvPr/>
        </p:nvPicPr>
        <p:blipFill>
          <a:blip r:embed="rId2"/>
          <a:stretch>
            <a:fillRect/>
          </a:stretch>
        </p:blipFill>
        <p:spPr>
          <a:xfrm>
            <a:off x="7128933" y="1812264"/>
            <a:ext cx="4453467" cy="2218267"/>
          </a:xfrm>
          <a:prstGeom prst="rect">
            <a:avLst/>
          </a:prstGeom>
        </p:spPr>
      </p:pic>
      <p:sp>
        <p:nvSpPr>
          <p:cNvPr id="4" name="TextBox 3">
            <a:extLst>
              <a:ext uri="{FF2B5EF4-FFF2-40B4-BE49-F238E27FC236}">
                <a16:creationId xmlns:a16="http://schemas.microsoft.com/office/drawing/2014/main" id="{CE00F9BA-4F95-5E40-9200-AB3BC0AE9C97}"/>
              </a:ext>
            </a:extLst>
          </p:cNvPr>
          <p:cNvSpPr txBox="1"/>
          <p:nvPr/>
        </p:nvSpPr>
        <p:spPr>
          <a:xfrm>
            <a:off x="7128933" y="4030531"/>
            <a:ext cx="4453467" cy="256545"/>
          </a:xfrm>
          <a:prstGeom prst="rect">
            <a:avLst/>
          </a:prstGeom>
          <a:noFill/>
        </p:spPr>
        <p:txBody>
          <a:bodyPr wrap="square" rtlCol="0">
            <a:spAutoFit/>
          </a:bodyPr>
          <a:lstStyle/>
          <a:p>
            <a:r>
              <a:rPr lang="nb-NO" sz="1067" dirty="0">
                <a:solidFill>
                  <a:schemeClr val="bg1">
                    <a:lumMod val="50000"/>
                  </a:schemeClr>
                </a:solidFill>
              </a:rPr>
              <a:t>Source: </a:t>
            </a:r>
            <a:r>
              <a:rPr lang="en" sz="1067" dirty="0">
                <a:solidFill>
                  <a:schemeClr val="bg1">
                    <a:lumMod val="50000"/>
                  </a:schemeClr>
                </a:solidFill>
              </a:rPr>
              <a:t>Koller et al. (2017) </a:t>
            </a:r>
            <a:r>
              <a:rPr lang="en" sz="1067" i="1" dirty="0" err="1">
                <a:solidFill>
                  <a:schemeClr val="bg1">
                    <a:lumMod val="50000"/>
                  </a:schemeClr>
                </a:solidFill>
              </a:rPr>
              <a:t>Comput</a:t>
            </a:r>
            <a:r>
              <a:rPr lang="en" sz="1067" i="1" dirty="0">
                <a:solidFill>
                  <a:schemeClr val="bg1">
                    <a:lumMod val="50000"/>
                  </a:schemeClr>
                </a:solidFill>
              </a:rPr>
              <a:t>&amp; </a:t>
            </a:r>
            <a:r>
              <a:rPr lang="en" sz="1067" i="1" dirty="0" err="1">
                <a:solidFill>
                  <a:schemeClr val="bg1">
                    <a:lumMod val="50000"/>
                  </a:schemeClr>
                </a:solidFill>
              </a:rPr>
              <a:t>Chem</a:t>
            </a:r>
            <a:r>
              <a:rPr lang="en" sz="1067" i="1" dirty="0">
                <a:solidFill>
                  <a:schemeClr val="bg1">
                    <a:lumMod val="50000"/>
                  </a:schemeClr>
                </a:solidFill>
              </a:rPr>
              <a:t> </a:t>
            </a:r>
            <a:r>
              <a:rPr lang="en" sz="1067" i="1" dirty="0" err="1">
                <a:solidFill>
                  <a:schemeClr val="bg1">
                    <a:lumMod val="50000"/>
                  </a:schemeClr>
                </a:solidFill>
              </a:rPr>
              <a:t>Eng</a:t>
            </a:r>
            <a:r>
              <a:rPr lang="en" sz="1067" dirty="0">
                <a:solidFill>
                  <a:schemeClr val="bg1">
                    <a:lumMod val="50000"/>
                  </a:schemeClr>
                </a:solidFill>
              </a:rPr>
              <a:t>, </a:t>
            </a:r>
            <a:r>
              <a:rPr lang="en" sz="1067" i="1" dirty="0">
                <a:solidFill>
                  <a:schemeClr val="bg1">
                    <a:lumMod val="50000"/>
                  </a:schemeClr>
                </a:solidFill>
              </a:rPr>
              <a:t>106</a:t>
            </a:r>
            <a:r>
              <a:rPr lang="en" sz="1067" dirty="0">
                <a:solidFill>
                  <a:schemeClr val="bg1">
                    <a:lumMod val="50000"/>
                  </a:schemeClr>
                </a:solidFill>
              </a:rPr>
              <a:t>, pp.147-159.</a:t>
            </a:r>
            <a:endParaRPr lang="nb-NO" sz="1067" dirty="0">
              <a:solidFill>
                <a:schemeClr val="bg1">
                  <a:lumMod val="50000"/>
                </a:schemeClr>
              </a:solidFill>
            </a:endParaRPr>
          </a:p>
        </p:txBody>
      </p:sp>
      <p:pic>
        <p:nvPicPr>
          <p:cNvPr id="10" name="Picture 9">
            <a:extLst>
              <a:ext uri="{FF2B5EF4-FFF2-40B4-BE49-F238E27FC236}">
                <a16:creationId xmlns:a16="http://schemas.microsoft.com/office/drawing/2014/main" id="{E2A31BF3-A810-EB47-A123-F3A0E93B4F74}"/>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09821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Dynamic RTO</a:t>
            </a:r>
          </a:p>
        </p:txBody>
      </p:sp>
      <p:sp>
        <p:nvSpPr>
          <p:cNvPr id="7" name="Content Placeholder 6"/>
          <p:cNvSpPr>
            <a:spLocks noGrp="1"/>
          </p:cNvSpPr>
          <p:nvPr>
            <p:ph sz="half" idx="1"/>
          </p:nvPr>
        </p:nvSpPr>
        <p:spPr>
          <a:xfrm>
            <a:off x="838202" y="2767422"/>
            <a:ext cx="6495167" cy="3494319"/>
          </a:xfrm>
        </p:spPr>
        <p:txBody>
          <a:bodyPr/>
          <a:lstStyle/>
          <a:p>
            <a:pPr>
              <a:spcAft>
                <a:spcPts val="1800"/>
              </a:spcAft>
            </a:pPr>
            <a:r>
              <a:rPr lang="en-GB" sz="2400" dirty="0">
                <a:latin typeface="Calibri Light" panose="020F0302020204030204" pitchFamily="34" charset="0"/>
              </a:rPr>
              <a:t>Uses dynamic models online</a:t>
            </a:r>
          </a:p>
          <a:p>
            <a:pPr>
              <a:spcAft>
                <a:spcPts val="1800"/>
              </a:spcAft>
            </a:pPr>
            <a:r>
              <a:rPr lang="en-GB" sz="2400" dirty="0">
                <a:latin typeface="Calibri Light" panose="020F0302020204030204" pitchFamily="34" charset="0"/>
              </a:rPr>
              <a:t>Repeatedly solve Dynamic RTO problem </a:t>
            </a:r>
            <a:br>
              <a:rPr lang="en-GB" sz="2400" dirty="0">
                <a:latin typeface="Calibri Light" panose="020F0302020204030204" pitchFamily="34" charset="0"/>
              </a:rPr>
            </a:br>
            <a:r>
              <a:rPr lang="en-GB" sz="2400" dirty="0">
                <a:latin typeface="Calibri Light" panose="020F0302020204030204" pitchFamily="34" charset="0"/>
              </a:rPr>
              <a:t>for a given horizon</a:t>
            </a:r>
          </a:p>
          <a:p>
            <a:pPr>
              <a:spcAft>
                <a:spcPts val="1800"/>
              </a:spcAft>
            </a:pPr>
            <a:r>
              <a:rPr lang="en-GB" sz="2400" dirty="0">
                <a:latin typeface="Calibri Light" panose="020F0302020204030204" pitchFamily="34" charset="0"/>
              </a:rPr>
              <a:t>Closely related to </a:t>
            </a:r>
            <a:r>
              <a:rPr lang="en-GB" sz="2400" dirty="0">
                <a:solidFill>
                  <a:srgbClr val="FF0000"/>
                </a:solidFill>
                <a:latin typeface="Calibri Light" panose="020F0302020204030204" pitchFamily="34" charset="0"/>
              </a:rPr>
              <a:t>economic MPC</a:t>
            </a:r>
            <a:endParaRPr lang="en-GB" sz="2000" dirty="0"/>
          </a:p>
          <a:p>
            <a:endParaRPr lang="en-GB" dirty="0"/>
          </a:p>
          <a:p>
            <a:endParaRPr lang="en-GB" dirty="0"/>
          </a:p>
        </p:txBody>
      </p:sp>
      <p:pic>
        <p:nvPicPr>
          <p:cNvPr id="8" name="Content Placeholder 7"/>
          <p:cNvPicPr>
            <a:picLocks noGrp="1" noChangeAspect="1"/>
          </p:cNvPicPr>
          <p:nvPr>
            <p:ph sz="half" idx="2"/>
          </p:nvPr>
        </p:nvPicPr>
        <p:blipFill>
          <a:blip r:embed="rId2"/>
          <a:stretch>
            <a:fillRect/>
          </a:stretch>
        </p:blipFill>
        <p:spPr>
          <a:xfrm>
            <a:off x="6564302" y="2189765"/>
            <a:ext cx="3967319" cy="3526169"/>
          </a:xfrm>
          <a:prstGeom prst="rect">
            <a:avLst/>
          </a:prstGeom>
        </p:spPr>
      </p:pic>
      <p:pic>
        <p:nvPicPr>
          <p:cNvPr id="5" name="Picture 4">
            <a:extLst>
              <a:ext uri="{FF2B5EF4-FFF2-40B4-BE49-F238E27FC236}">
                <a16:creationId xmlns:a16="http://schemas.microsoft.com/office/drawing/2014/main" id="{6F7B6586-1D09-FE47-9B81-64964F21CCAB}"/>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251744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6C3A51F4-CB54-471E-B82A-64AE62F4A46A}"/>
              </a:ext>
            </a:extLst>
          </p:cNvPr>
          <p:cNvSpPr/>
          <p:nvPr/>
        </p:nvSpPr>
        <p:spPr>
          <a:xfrm>
            <a:off x="6409578" y="1816694"/>
            <a:ext cx="2124822" cy="656170"/>
          </a:xfrm>
          <a:custGeom>
            <a:avLst/>
            <a:gdLst>
              <a:gd name="connsiteX0" fmla="*/ 458 w 2124822"/>
              <a:gd name="connsiteY0" fmla="*/ 603233 h 656170"/>
              <a:gd name="connsiteX1" fmla="*/ 65113 w 2124822"/>
              <a:gd name="connsiteY1" fmla="*/ 593997 h 656170"/>
              <a:gd name="connsiteX2" fmla="*/ 406858 w 2124822"/>
              <a:gd name="connsiteY2" fmla="*/ 640179 h 656170"/>
              <a:gd name="connsiteX3" fmla="*/ 748604 w 2124822"/>
              <a:gd name="connsiteY3" fmla="*/ 279961 h 656170"/>
              <a:gd name="connsiteX4" fmla="*/ 1182713 w 2124822"/>
              <a:gd name="connsiteY4" fmla="*/ 2870 h 656170"/>
              <a:gd name="connsiteX5" fmla="*/ 1626058 w 2124822"/>
              <a:gd name="connsiteY5" fmla="*/ 132179 h 656170"/>
              <a:gd name="connsiteX6" fmla="*/ 1893913 w 2124822"/>
              <a:gd name="connsiteY6" fmla="*/ 76761 h 656170"/>
              <a:gd name="connsiteX7" fmla="*/ 2124822 w 2124822"/>
              <a:gd name="connsiteY7" fmla="*/ 49051 h 65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822" h="656170">
                <a:moveTo>
                  <a:pt x="458" y="603233"/>
                </a:moveTo>
                <a:cubicBezTo>
                  <a:pt x="-1081" y="595536"/>
                  <a:pt x="-2620" y="587839"/>
                  <a:pt x="65113" y="593997"/>
                </a:cubicBezTo>
                <a:cubicBezTo>
                  <a:pt x="132846" y="600155"/>
                  <a:pt x="292943" y="692518"/>
                  <a:pt x="406858" y="640179"/>
                </a:cubicBezTo>
                <a:cubicBezTo>
                  <a:pt x="520773" y="587840"/>
                  <a:pt x="619295" y="386179"/>
                  <a:pt x="748604" y="279961"/>
                </a:cubicBezTo>
                <a:cubicBezTo>
                  <a:pt x="877913" y="173743"/>
                  <a:pt x="1036471" y="27500"/>
                  <a:pt x="1182713" y="2870"/>
                </a:cubicBezTo>
                <a:cubicBezTo>
                  <a:pt x="1328955" y="-21760"/>
                  <a:pt x="1507525" y="119864"/>
                  <a:pt x="1626058" y="132179"/>
                </a:cubicBezTo>
                <a:cubicBezTo>
                  <a:pt x="1744591" y="144494"/>
                  <a:pt x="1810786" y="90616"/>
                  <a:pt x="1893913" y="76761"/>
                </a:cubicBezTo>
                <a:cubicBezTo>
                  <a:pt x="1977040" y="62906"/>
                  <a:pt x="2050931" y="55978"/>
                  <a:pt x="2124822" y="49051"/>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3BFA8020-63DD-45EE-B1B2-6A461D9E583A}"/>
              </a:ext>
            </a:extLst>
          </p:cNvPr>
          <p:cNvSpPr>
            <a:spLocks noGrp="1"/>
          </p:cNvSpPr>
          <p:nvPr>
            <p:ph type="title"/>
          </p:nvPr>
        </p:nvSpPr>
        <p:spPr/>
        <p:txBody>
          <a:bodyPr/>
          <a:lstStyle/>
          <a:p>
            <a:r>
              <a:rPr lang="en-US" dirty="0"/>
              <a:t>Main idea</a:t>
            </a:r>
            <a:endParaRPr lang="nb-NO" dirty="0"/>
          </a:p>
        </p:txBody>
      </p:sp>
      <p:grpSp>
        <p:nvGrpSpPr>
          <p:cNvPr id="4" name="Group 3">
            <a:extLst>
              <a:ext uri="{FF2B5EF4-FFF2-40B4-BE49-F238E27FC236}">
                <a16:creationId xmlns:a16="http://schemas.microsoft.com/office/drawing/2014/main" id="{C78E1E2A-6C27-4784-9A75-F5ACF19CF4FD}"/>
              </a:ext>
            </a:extLst>
          </p:cNvPr>
          <p:cNvGrpSpPr/>
          <p:nvPr/>
        </p:nvGrpSpPr>
        <p:grpSpPr>
          <a:xfrm>
            <a:off x="5795625" y="1458141"/>
            <a:ext cx="6064406" cy="4309259"/>
            <a:chOff x="5795625" y="1458141"/>
            <a:chExt cx="6064406" cy="4309259"/>
          </a:xfrm>
        </p:grpSpPr>
        <p:cxnSp>
          <p:nvCxnSpPr>
            <p:cNvPr id="5" name="Straight Arrow Connector 4">
              <a:extLst>
                <a:ext uri="{FF2B5EF4-FFF2-40B4-BE49-F238E27FC236}">
                  <a16:creationId xmlns:a16="http://schemas.microsoft.com/office/drawing/2014/main" id="{4AB3F1E2-43C7-4023-A4E0-04C64B231FD9}"/>
                </a:ext>
              </a:extLst>
            </p:cNvPr>
            <p:cNvCxnSpPr>
              <a:cxnSpLocks/>
            </p:cNvCxnSpPr>
            <p:nvPr/>
          </p:nvCxnSpPr>
          <p:spPr>
            <a:xfrm>
              <a:off x="5795625" y="4632729"/>
              <a:ext cx="6064406" cy="0"/>
            </a:xfrm>
            <a:prstGeom prst="straightConnector1">
              <a:avLst/>
            </a:prstGeom>
            <a:ln w="3810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3E828B5-8E22-4BBD-9058-E36A425EF7CA}"/>
                </a:ext>
              </a:extLst>
            </p:cNvPr>
            <p:cNvSpPr txBox="1"/>
            <p:nvPr/>
          </p:nvSpPr>
          <p:spPr>
            <a:xfrm>
              <a:off x="10274544" y="4822658"/>
              <a:ext cx="768352" cy="369332"/>
            </a:xfrm>
            <a:prstGeom prst="rect">
              <a:avLst/>
            </a:prstGeom>
            <a:noFill/>
          </p:spPr>
          <p:txBody>
            <a:bodyPr wrap="none" rtlCol="0">
              <a:spAutoFit/>
            </a:bodyPr>
            <a:lstStyle/>
            <a:p>
              <a:r>
                <a:rPr lang="en-US" dirty="0"/>
                <a:t>future</a:t>
              </a:r>
              <a:endParaRPr lang="nb-NO" dirty="0"/>
            </a:p>
          </p:txBody>
        </p:sp>
        <p:sp>
          <p:nvSpPr>
            <p:cNvPr id="7" name="TextBox 6">
              <a:extLst>
                <a:ext uri="{FF2B5EF4-FFF2-40B4-BE49-F238E27FC236}">
                  <a16:creationId xmlns:a16="http://schemas.microsoft.com/office/drawing/2014/main" id="{581FBEA9-363E-404D-B613-BAAB42D45D87}"/>
                </a:ext>
              </a:extLst>
            </p:cNvPr>
            <p:cNvSpPr txBox="1"/>
            <p:nvPr/>
          </p:nvSpPr>
          <p:spPr>
            <a:xfrm>
              <a:off x="6775642" y="4822658"/>
              <a:ext cx="581249" cy="369332"/>
            </a:xfrm>
            <a:prstGeom prst="rect">
              <a:avLst/>
            </a:prstGeom>
            <a:noFill/>
          </p:spPr>
          <p:txBody>
            <a:bodyPr wrap="none" rtlCol="0">
              <a:spAutoFit/>
            </a:bodyPr>
            <a:lstStyle/>
            <a:p>
              <a:r>
                <a:rPr lang="en-US" dirty="0"/>
                <a:t>past</a:t>
              </a:r>
              <a:endParaRPr lang="nb-NO" dirty="0"/>
            </a:p>
          </p:txBody>
        </p:sp>
        <p:cxnSp>
          <p:nvCxnSpPr>
            <p:cNvPr id="9" name="Straight Connector 8">
              <a:extLst>
                <a:ext uri="{FF2B5EF4-FFF2-40B4-BE49-F238E27FC236}">
                  <a16:creationId xmlns:a16="http://schemas.microsoft.com/office/drawing/2014/main" id="{FFCF5A40-0781-42D1-8FC8-D8EE34788878}"/>
                </a:ext>
              </a:extLst>
            </p:cNvPr>
            <p:cNvCxnSpPr>
              <a:cxnSpLocks/>
            </p:cNvCxnSpPr>
            <p:nvPr/>
          </p:nvCxnSpPr>
          <p:spPr>
            <a:xfrm>
              <a:off x="8502814" y="1554661"/>
              <a:ext cx="14357" cy="3995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D4C3CEF-D0C5-4958-A7CC-178493128B32}"/>
                </a:ext>
              </a:extLst>
            </p:cNvPr>
            <p:cNvCxnSpPr>
              <a:cxnSpLocks/>
            </p:cNvCxnSpPr>
            <p:nvPr/>
          </p:nvCxnSpPr>
          <p:spPr>
            <a:xfrm>
              <a:off x="7074460" y="3284070"/>
              <a:ext cx="723107" cy="175591"/>
            </a:xfrm>
            <a:prstGeom prst="bentConnector3">
              <a:avLst/>
            </a:prstGeom>
            <a:ln w="22225">
              <a:prstDash val="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6109910-078A-4E99-8605-76CE2D18EF12}"/>
                </a:ext>
              </a:extLst>
            </p:cNvPr>
            <p:cNvGrpSpPr/>
            <p:nvPr/>
          </p:nvGrpSpPr>
          <p:grpSpPr>
            <a:xfrm>
              <a:off x="6369214" y="3284070"/>
              <a:ext cx="2133600" cy="437321"/>
              <a:chOff x="6807200" y="5158409"/>
              <a:chExt cx="2133600" cy="437321"/>
            </a:xfrm>
          </p:grpSpPr>
          <p:cxnSp>
            <p:nvCxnSpPr>
              <p:cNvPr id="16" name="Connector: Elbow 15">
                <a:extLst>
                  <a:ext uri="{FF2B5EF4-FFF2-40B4-BE49-F238E27FC236}">
                    <a16:creationId xmlns:a16="http://schemas.microsoft.com/office/drawing/2014/main" id="{0C25483E-70C3-4C08-8DA2-FE2875AB72E1}"/>
                  </a:ext>
                </a:extLst>
              </p:cNvPr>
              <p:cNvCxnSpPr/>
              <p:nvPr/>
            </p:nvCxnSpPr>
            <p:spPr>
              <a:xfrm flipV="1">
                <a:off x="6807200" y="5158409"/>
                <a:ext cx="723107" cy="437321"/>
              </a:xfrm>
              <a:prstGeom prst="bentConnector3">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524B0FE-EF3B-4D8B-AF44-0BAFA8D608F8}"/>
                  </a:ext>
                </a:extLst>
              </p:cNvPr>
              <p:cNvCxnSpPr>
                <a:cxnSpLocks/>
              </p:cNvCxnSpPr>
              <p:nvPr/>
            </p:nvCxnSpPr>
            <p:spPr>
              <a:xfrm>
                <a:off x="8214716" y="5334000"/>
                <a:ext cx="726084" cy="181985"/>
              </a:xfrm>
              <a:prstGeom prst="bentConnector3">
                <a:avLst/>
              </a:prstGeom>
              <a:ln w="31750">
                <a:prstDash val="dash"/>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2C65799-7F3A-4704-A279-D0587E4C68B3}"/>
                </a:ext>
              </a:extLst>
            </p:cNvPr>
            <p:cNvGrpSpPr/>
            <p:nvPr/>
          </p:nvGrpSpPr>
          <p:grpSpPr>
            <a:xfrm>
              <a:off x="8502814" y="2942596"/>
              <a:ext cx="3012440" cy="701192"/>
              <a:chOff x="8940800" y="4816935"/>
              <a:chExt cx="3012440" cy="701192"/>
            </a:xfrm>
          </p:grpSpPr>
          <p:cxnSp>
            <p:nvCxnSpPr>
              <p:cNvPr id="22" name="Connector: Elbow 21">
                <a:extLst>
                  <a:ext uri="{FF2B5EF4-FFF2-40B4-BE49-F238E27FC236}">
                    <a16:creationId xmlns:a16="http://schemas.microsoft.com/office/drawing/2014/main" id="{8A5DC6F1-7F72-4B02-8DBF-1CF18D0158E4}"/>
                  </a:ext>
                </a:extLst>
              </p:cNvPr>
              <p:cNvCxnSpPr>
                <a:cxnSpLocks/>
              </p:cNvCxnSpPr>
              <p:nvPr/>
            </p:nvCxnSpPr>
            <p:spPr>
              <a:xfrm flipV="1">
                <a:off x="8940800" y="5166460"/>
                <a:ext cx="650029" cy="349525"/>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A9FC2243-6517-4042-976D-7D6296E565C1}"/>
                  </a:ext>
                </a:extLst>
              </p:cNvPr>
              <p:cNvCxnSpPr>
                <a:cxnSpLocks/>
              </p:cNvCxnSpPr>
              <p:nvPr/>
            </p:nvCxnSpPr>
            <p:spPr>
              <a:xfrm flipV="1">
                <a:off x="9584825" y="4816935"/>
                <a:ext cx="650029" cy="349525"/>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ED660923-F51A-4F39-BD99-2FF0C3C3A176}"/>
                  </a:ext>
                </a:extLst>
              </p:cNvPr>
              <p:cNvCxnSpPr>
                <a:cxnSpLocks/>
              </p:cNvCxnSpPr>
              <p:nvPr/>
            </p:nvCxnSpPr>
            <p:spPr>
              <a:xfrm>
                <a:off x="10234854" y="4816936"/>
                <a:ext cx="644024" cy="349524"/>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7EA8FBCC-587D-492F-AE2C-545F879ED548}"/>
                  </a:ext>
                </a:extLst>
              </p:cNvPr>
              <p:cNvCxnSpPr>
                <a:cxnSpLocks/>
              </p:cNvCxnSpPr>
              <p:nvPr/>
            </p:nvCxnSpPr>
            <p:spPr>
              <a:xfrm>
                <a:off x="10873851" y="5168603"/>
                <a:ext cx="644024" cy="349524"/>
              </a:xfrm>
              <a:prstGeom prst="bentConnector3">
                <a:avLst>
                  <a:gd name="adj1" fmla="val -483"/>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EEE087-A94E-4599-854F-CA091691D476}"/>
                  </a:ext>
                </a:extLst>
              </p:cNvPr>
              <p:cNvCxnSpPr>
                <a:cxnSpLocks/>
              </p:cNvCxnSpPr>
              <p:nvPr/>
            </p:nvCxnSpPr>
            <p:spPr>
              <a:xfrm>
                <a:off x="11517875" y="5518127"/>
                <a:ext cx="435365"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4" name="Freeform: Shape 33">
              <a:extLst>
                <a:ext uri="{FF2B5EF4-FFF2-40B4-BE49-F238E27FC236}">
                  <a16:creationId xmlns:a16="http://schemas.microsoft.com/office/drawing/2014/main" id="{44467C3D-30E7-450B-8C4F-D4EAD01E52DE}"/>
                </a:ext>
              </a:extLst>
            </p:cNvPr>
            <p:cNvSpPr/>
            <p:nvPr/>
          </p:nvSpPr>
          <p:spPr>
            <a:xfrm>
              <a:off x="6420014" y="2417626"/>
              <a:ext cx="2097157" cy="538452"/>
            </a:xfrm>
            <a:custGeom>
              <a:avLst/>
              <a:gdLst>
                <a:gd name="connsiteX0" fmla="*/ 0 w 2097157"/>
                <a:gd name="connsiteY0" fmla="*/ 538452 h 538452"/>
                <a:gd name="connsiteX1" fmla="*/ 1391478 w 2097157"/>
                <a:gd name="connsiteY1" fmla="*/ 11678 h 538452"/>
                <a:gd name="connsiteX2" fmla="*/ 2097157 w 2097157"/>
                <a:gd name="connsiteY2" fmla="*/ 160765 h 538452"/>
                <a:gd name="connsiteX3" fmla="*/ 2097157 w 2097157"/>
                <a:gd name="connsiteY3" fmla="*/ 160765 h 538452"/>
              </a:gdLst>
              <a:ahLst/>
              <a:cxnLst>
                <a:cxn ang="0">
                  <a:pos x="connsiteX0" y="connsiteY0"/>
                </a:cxn>
                <a:cxn ang="0">
                  <a:pos x="connsiteX1" y="connsiteY1"/>
                </a:cxn>
                <a:cxn ang="0">
                  <a:pos x="connsiteX2" y="connsiteY2"/>
                </a:cxn>
                <a:cxn ang="0">
                  <a:pos x="connsiteX3" y="connsiteY3"/>
                </a:cxn>
              </a:cxnLst>
              <a:rect l="l" t="t" r="r" b="b"/>
              <a:pathLst>
                <a:path w="2097157" h="538452">
                  <a:moveTo>
                    <a:pt x="0" y="538452"/>
                  </a:moveTo>
                  <a:cubicBezTo>
                    <a:pt x="520976" y="306539"/>
                    <a:pt x="1041952" y="74626"/>
                    <a:pt x="1391478" y="11678"/>
                  </a:cubicBezTo>
                  <a:cubicBezTo>
                    <a:pt x="1741004" y="-51270"/>
                    <a:pt x="2097157" y="160765"/>
                    <a:pt x="2097157" y="160765"/>
                  </a:cubicBezTo>
                  <a:lnTo>
                    <a:pt x="2097157" y="160765"/>
                  </a:lnTo>
                </a:path>
              </a:pathLst>
            </a:cu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6" name="Freeform: Shape 35">
              <a:extLst>
                <a:ext uri="{FF2B5EF4-FFF2-40B4-BE49-F238E27FC236}">
                  <a16:creationId xmlns:a16="http://schemas.microsoft.com/office/drawing/2014/main" id="{F5577E19-66A0-4AF0-BBD2-A12C1D014721}"/>
                </a:ext>
              </a:extLst>
            </p:cNvPr>
            <p:cNvSpPr/>
            <p:nvPr/>
          </p:nvSpPr>
          <p:spPr>
            <a:xfrm>
              <a:off x="8492653" y="1819448"/>
              <a:ext cx="3154673" cy="979065"/>
            </a:xfrm>
            <a:custGeom>
              <a:avLst/>
              <a:gdLst>
                <a:gd name="connsiteX0" fmla="*/ 0 w 2423160"/>
                <a:gd name="connsiteY0" fmla="*/ 793823 h 1021675"/>
                <a:gd name="connsiteX1" fmla="*/ 523240 w 2423160"/>
                <a:gd name="connsiteY1" fmla="*/ 1007183 h 1021675"/>
                <a:gd name="connsiteX2" fmla="*/ 741680 w 2423160"/>
                <a:gd name="connsiteY2" fmla="*/ 961463 h 1021675"/>
                <a:gd name="connsiteX3" fmla="*/ 1097280 w 2423160"/>
                <a:gd name="connsiteY3" fmla="*/ 631263 h 1021675"/>
                <a:gd name="connsiteX4" fmla="*/ 1620520 w 2423160"/>
                <a:gd name="connsiteY4" fmla="*/ 163903 h 1021675"/>
                <a:gd name="connsiteX5" fmla="*/ 2423160 w 2423160"/>
                <a:gd name="connsiteY5" fmla="*/ 128343 h 1021675"/>
                <a:gd name="connsiteX0" fmla="*/ 0 w 2423160"/>
                <a:gd name="connsiteY0" fmla="*/ 736980 h 964832"/>
                <a:gd name="connsiteX1" fmla="*/ 523240 w 2423160"/>
                <a:gd name="connsiteY1" fmla="*/ 950340 h 964832"/>
                <a:gd name="connsiteX2" fmla="*/ 741680 w 2423160"/>
                <a:gd name="connsiteY2" fmla="*/ 904620 h 964832"/>
                <a:gd name="connsiteX3" fmla="*/ 1097280 w 2423160"/>
                <a:gd name="connsiteY3" fmla="*/ 574420 h 964832"/>
                <a:gd name="connsiteX4" fmla="*/ 1620520 w 2423160"/>
                <a:gd name="connsiteY4" fmla="*/ 107060 h 964832"/>
                <a:gd name="connsiteX5" fmla="*/ 1821734 w 2423160"/>
                <a:gd name="connsiteY5" fmla="*/ 380 h 964832"/>
                <a:gd name="connsiteX6" fmla="*/ 2423160 w 2423160"/>
                <a:gd name="connsiteY6" fmla="*/ 71500 h 964832"/>
                <a:gd name="connsiteX0" fmla="*/ 0 w 2423160"/>
                <a:gd name="connsiteY0" fmla="*/ 751213 h 979065"/>
                <a:gd name="connsiteX1" fmla="*/ 523240 w 2423160"/>
                <a:gd name="connsiteY1" fmla="*/ 964573 h 979065"/>
                <a:gd name="connsiteX2" fmla="*/ 741680 w 2423160"/>
                <a:gd name="connsiteY2" fmla="*/ 918853 h 979065"/>
                <a:gd name="connsiteX3" fmla="*/ 1097280 w 2423160"/>
                <a:gd name="connsiteY3" fmla="*/ 588653 h 979065"/>
                <a:gd name="connsiteX4" fmla="*/ 1620520 w 2423160"/>
                <a:gd name="connsiteY4" fmla="*/ 121293 h 979065"/>
                <a:gd name="connsiteX5" fmla="*/ 1821734 w 2423160"/>
                <a:gd name="connsiteY5" fmla="*/ 14613 h 979065"/>
                <a:gd name="connsiteX6" fmla="*/ 2070152 w 2423160"/>
                <a:gd name="connsiteY6" fmla="*/ 9532 h 979065"/>
                <a:gd name="connsiteX7" fmla="*/ 2423160 w 2423160"/>
                <a:gd name="connsiteY7" fmla="*/ 85733 h 979065"/>
                <a:gd name="connsiteX0" fmla="*/ 0 w 2706444"/>
                <a:gd name="connsiteY0" fmla="*/ 751213 h 979065"/>
                <a:gd name="connsiteX1" fmla="*/ 523240 w 2706444"/>
                <a:gd name="connsiteY1" fmla="*/ 964573 h 979065"/>
                <a:gd name="connsiteX2" fmla="*/ 741680 w 2706444"/>
                <a:gd name="connsiteY2" fmla="*/ 918853 h 979065"/>
                <a:gd name="connsiteX3" fmla="*/ 1097280 w 2706444"/>
                <a:gd name="connsiteY3" fmla="*/ 588653 h 979065"/>
                <a:gd name="connsiteX4" fmla="*/ 1620520 w 2706444"/>
                <a:gd name="connsiteY4" fmla="*/ 121293 h 979065"/>
                <a:gd name="connsiteX5" fmla="*/ 1821734 w 2706444"/>
                <a:gd name="connsiteY5" fmla="*/ 14613 h 979065"/>
                <a:gd name="connsiteX6" fmla="*/ 2070152 w 2706444"/>
                <a:gd name="connsiteY6" fmla="*/ 9532 h 979065"/>
                <a:gd name="connsiteX7" fmla="*/ 2706444 w 2706444"/>
                <a:gd name="connsiteY7" fmla="*/ 14613 h 97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6444" h="979065">
                  <a:moveTo>
                    <a:pt x="0" y="751213"/>
                  </a:moveTo>
                  <a:cubicBezTo>
                    <a:pt x="199813" y="843923"/>
                    <a:pt x="399627" y="936633"/>
                    <a:pt x="523240" y="964573"/>
                  </a:cubicBezTo>
                  <a:cubicBezTo>
                    <a:pt x="646853" y="992513"/>
                    <a:pt x="646007" y="981506"/>
                    <a:pt x="741680" y="918853"/>
                  </a:cubicBezTo>
                  <a:cubicBezTo>
                    <a:pt x="837353" y="856200"/>
                    <a:pt x="950807" y="721580"/>
                    <a:pt x="1097280" y="588653"/>
                  </a:cubicBezTo>
                  <a:cubicBezTo>
                    <a:pt x="1243753" y="455726"/>
                    <a:pt x="1499778" y="216966"/>
                    <a:pt x="1620520" y="121293"/>
                  </a:cubicBezTo>
                  <a:cubicBezTo>
                    <a:pt x="1741262" y="25620"/>
                    <a:pt x="1782388" y="34933"/>
                    <a:pt x="1821734" y="14613"/>
                  </a:cubicBezTo>
                  <a:cubicBezTo>
                    <a:pt x="1861081" y="-5707"/>
                    <a:pt x="1969914" y="-2321"/>
                    <a:pt x="2070152" y="9532"/>
                  </a:cubicBezTo>
                  <a:cubicBezTo>
                    <a:pt x="2170390" y="21385"/>
                    <a:pt x="2612017" y="220"/>
                    <a:pt x="2706444" y="1461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9" name="TextBox 38">
              <a:extLst>
                <a:ext uri="{FF2B5EF4-FFF2-40B4-BE49-F238E27FC236}">
                  <a16:creationId xmlns:a16="http://schemas.microsoft.com/office/drawing/2014/main" id="{154CF889-CA6F-4DB7-BA31-1500B83ECD9C}"/>
                </a:ext>
              </a:extLst>
            </p:cNvPr>
            <p:cNvSpPr txBox="1"/>
            <p:nvPr/>
          </p:nvSpPr>
          <p:spPr>
            <a:xfrm>
              <a:off x="10435865" y="1458141"/>
              <a:ext cx="734112" cy="369332"/>
            </a:xfrm>
            <a:prstGeom prst="rect">
              <a:avLst/>
            </a:prstGeom>
            <a:noFill/>
          </p:spPr>
          <p:txBody>
            <a:bodyPr wrap="none" rtlCol="0">
              <a:spAutoFit/>
            </a:bodyPr>
            <a:lstStyle/>
            <a:p>
              <a:r>
                <a:rPr lang="en-US" dirty="0"/>
                <a:t>states</a:t>
              </a:r>
              <a:endParaRPr lang="nb-NO" dirty="0"/>
            </a:p>
          </p:txBody>
        </p:sp>
        <p:sp>
          <p:nvSpPr>
            <p:cNvPr id="40" name="TextBox 39">
              <a:extLst>
                <a:ext uri="{FF2B5EF4-FFF2-40B4-BE49-F238E27FC236}">
                  <a16:creationId xmlns:a16="http://schemas.microsoft.com/office/drawing/2014/main" id="{0D95E622-5D56-482E-86E9-C42B3F40B613}"/>
                </a:ext>
              </a:extLst>
            </p:cNvPr>
            <p:cNvSpPr txBox="1"/>
            <p:nvPr/>
          </p:nvSpPr>
          <p:spPr>
            <a:xfrm>
              <a:off x="9127232" y="3641646"/>
              <a:ext cx="2169184" cy="646331"/>
            </a:xfrm>
            <a:prstGeom prst="rect">
              <a:avLst/>
            </a:prstGeom>
            <a:noFill/>
          </p:spPr>
          <p:txBody>
            <a:bodyPr wrap="none" rtlCol="0">
              <a:spAutoFit/>
            </a:bodyPr>
            <a:lstStyle/>
            <a:p>
              <a:r>
                <a:rPr lang="en-US" dirty="0"/>
                <a:t>manipulated variable</a:t>
              </a:r>
              <a:br>
                <a:rPr lang="en-US" dirty="0"/>
              </a:br>
              <a:r>
                <a:rPr lang="en-US" dirty="0"/>
                <a:t>sent to lower layer </a:t>
              </a:r>
              <a:endParaRPr lang="nb-NO" dirty="0"/>
            </a:p>
          </p:txBody>
        </p:sp>
        <p:cxnSp>
          <p:nvCxnSpPr>
            <p:cNvPr id="42" name="Straight Arrow Connector 41">
              <a:extLst>
                <a:ext uri="{FF2B5EF4-FFF2-40B4-BE49-F238E27FC236}">
                  <a16:creationId xmlns:a16="http://schemas.microsoft.com/office/drawing/2014/main" id="{0A73B09F-237A-4DBA-82DE-A03A0D9FBC75}"/>
                </a:ext>
              </a:extLst>
            </p:cNvPr>
            <p:cNvCxnSpPr>
              <a:cxnSpLocks/>
            </p:cNvCxnSpPr>
            <p:nvPr/>
          </p:nvCxnSpPr>
          <p:spPr>
            <a:xfrm>
              <a:off x="8502814" y="5296021"/>
              <a:ext cx="2875033"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EBB0072-1869-4AE4-9A91-970F96B683D3}"/>
                </a:ext>
              </a:extLst>
            </p:cNvPr>
            <p:cNvSpPr txBox="1"/>
            <p:nvPr/>
          </p:nvSpPr>
          <p:spPr>
            <a:xfrm>
              <a:off x="8976955" y="5398068"/>
              <a:ext cx="1904624" cy="369332"/>
            </a:xfrm>
            <a:prstGeom prst="rect">
              <a:avLst/>
            </a:prstGeom>
            <a:noFill/>
          </p:spPr>
          <p:txBody>
            <a:bodyPr wrap="none" rtlCol="0">
              <a:spAutoFit/>
            </a:bodyPr>
            <a:lstStyle/>
            <a:p>
              <a:r>
                <a:rPr lang="en-US" dirty="0"/>
                <a:t>prediction horizon</a:t>
              </a:r>
              <a:endParaRPr lang="nb-NO" dirty="0"/>
            </a:p>
          </p:txBody>
        </p:sp>
        <p:cxnSp>
          <p:nvCxnSpPr>
            <p:cNvPr id="44" name="Straight Arrow Connector 43">
              <a:extLst>
                <a:ext uri="{FF2B5EF4-FFF2-40B4-BE49-F238E27FC236}">
                  <a16:creationId xmlns:a16="http://schemas.microsoft.com/office/drawing/2014/main" id="{63CDF3BB-DAE3-4A04-B092-54029DA25D25}"/>
                </a:ext>
              </a:extLst>
            </p:cNvPr>
            <p:cNvCxnSpPr>
              <a:cxnSpLocks/>
            </p:cNvCxnSpPr>
            <p:nvPr/>
          </p:nvCxnSpPr>
          <p:spPr>
            <a:xfrm flipH="1">
              <a:off x="6369214" y="5296021"/>
              <a:ext cx="2123439"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D7C6171C-166E-485D-88DF-5D77E13CCA33}"/>
                </a:ext>
              </a:extLst>
            </p:cNvPr>
            <p:cNvSpPr txBox="1"/>
            <p:nvPr/>
          </p:nvSpPr>
          <p:spPr>
            <a:xfrm>
              <a:off x="6272408" y="5398068"/>
              <a:ext cx="1943032" cy="369332"/>
            </a:xfrm>
            <a:prstGeom prst="rect">
              <a:avLst/>
            </a:prstGeom>
            <a:noFill/>
          </p:spPr>
          <p:txBody>
            <a:bodyPr wrap="none" rtlCol="0">
              <a:spAutoFit/>
            </a:bodyPr>
            <a:lstStyle/>
            <a:p>
              <a:r>
                <a:rPr lang="en-US" dirty="0"/>
                <a:t>estimation horizon</a:t>
              </a:r>
              <a:endParaRPr lang="nb-NO" dirty="0"/>
            </a:p>
          </p:txBody>
        </p:sp>
        <p:cxnSp>
          <p:nvCxnSpPr>
            <p:cNvPr id="54" name="Straight Connector 53">
              <a:extLst>
                <a:ext uri="{FF2B5EF4-FFF2-40B4-BE49-F238E27FC236}">
                  <a16:creationId xmlns:a16="http://schemas.microsoft.com/office/drawing/2014/main" id="{E81B2A06-41BB-4107-A32A-9419C0052BC4}"/>
                </a:ext>
              </a:extLst>
            </p:cNvPr>
            <p:cNvCxnSpPr>
              <a:cxnSpLocks/>
            </p:cNvCxnSpPr>
            <p:nvPr/>
          </p:nvCxnSpPr>
          <p:spPr>
            <a:xfrm>
              <a:off x="6071850"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F9CC0F-9A38-4777-8A66-097924F425F9}"/>
                </a:ext>
              </a:extLst>
            </p:cNvPr>
            <p:cNvCxnSpPr>
              <a:cxnSpLocks/>
            </p:cNvCxnSpPr>
            <p:nvPr/>
          </p:nvCxnSpPr>
          <p:spPr>
            <a:xfrm>
              <a:off x="7288565"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43226D1-864B-4531-8F5A-70029FFE0997}"/>
                </a:ext>
              </a:extLst>
            </p:cNvPr>
            <p:cNvCxnSpPr>
              <a:cxnSpLocks/>
            </p:cNvCxnSpPr>
            <p:nvPr/>
          </p:nvCxnSpPr>
          <p:spPr>
            <a:xfrm>
              <a:off x="6315193"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1711AA7-FFE7-4C3E-BC70-D7A1F121A61B}"/>
                </a:ext>
              </a:extLst>
            </p:cNvPr>
            <p:cNvCxnSpPr>
              <a:cxnSpLocks/>
            </p:cNvCxnSpPr>
            <p:nvPr/>
          </p:nvCxnSpPr>
          <p:spPr>
            <a:xfrm>
              <a:off x="6558536"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BFEE34-E8F6-4342-A825-682B986AEB79}"/>
                </a:ext>
              </a:extLst>
            </p:cNvPr>
            <p:cNvCxnSpPr>
              <a:cxnSpLocks/>
            </p:cNvCxnSpPr>
            <p:nvPr/>
          </p:nvCxnSpPr>
          <p:spPr>
            <a:xfrm>
              <a:off x="6801879"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C1F0DEE-97D3-49FE-B7D1-DDA3AC53BE89}"/>
                </a:ext>
              </a:extLst>
            </p:cNvPr>
            <p:cNvCxnSpPr>
              <a:cxnSpLocks/>
            </p:cNvCxnSpPr>
            <p:nvPr/>
          </p:nvCxnSpPr>
          <p:spPr>
            <a:xfrm>
              <a:off x="7045222"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B197E36-B83C-43B3-959C-8E03408A8811}"/>
                </a:ext>
              </a:extLst>
            </p:cNvPr>
            <p:cNvCxnSpPr>
              <a:cxnSpLocks/>
            </p:cNvCxnSpPr>
            <p:nvPr/>
          </p:nvCxnSpPr>
          <p:spPr>
            <a:xfrm>
              <a:off x="7531908"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3A2C388-50D2-4D8A-94D5-CA9CEFB03720}"/>
                </a:ext>
              </a:extLst>
            </p:cNvPr>
            <p:cNvCxnSpPr>
              <a:cxnSpLocks/>
            </p:cNvCxnSpPr>
            <p:nvPr/>
          </p:nvCxnSpPr>
          <p:spPr>
            <a:xfrm>
              <a:off x="7775251"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B073710-F22E-42D6-B396-D8720FE025DB}"/>
                </a:ext>
              </a:extLst>
            </p:cNvPr>
            <p:cNvCxnSpPr>
              <a:cxnSpLocks/>
            </p:cNvCxnSpPr>
            <p:nvPr/>
          </p:nvCxnSpPr>
          <p:spPr>
            <a:xfrm>
              <a:off x="8018594"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ACD1C74-B72B-42A8-B095-E778DEB6CE17}"/>
                </a:ext>
              </a:extLst>
            </p:cNvPr>
            <p:cNvCxnSpPr>
              <a:cxnSpLocks/>
            </p:cNvCxnSpPr>
            <p:nvPr/>
          </p:nvCxnSpPr>
          <p:spPr>
            <a:xfrm>
              <a:off x="8261937"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66BF21E-7548-4467-83A4-EFD2187B0D0C}"/>
                </a:ext>
              </a:extLst>
            </p:cNvPr>
            <p:cNvCxnSpPr>
              <a:cxnSpLocks/>
            </p:cNvCxnSpPr>
            <p:nvPr/>
          </p:nvCxnSpPr>
          <p:spPr>
            <a:xfrm>
              <a:off x="8505280"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699B0B-615F-46C0-A6E8-FEC268A21408}"/>
                </a:ext>
              </a:extLst>
            </p:cNvPr>
            <p:cNvCxnSpPr>
              <a:cxnSpLocks/>
            </p:cNvCxnSpPr>
            <p:nvPr/>
          </p:nvCxnSpPr>
          <p:spPr>
            <a:xfrm>
              <a:off x="8748623"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8C32E4E-1C8C-478D-A9AF-F312F5A0B440}"/>
                </a:ext>
              </a:extLst>
            </p:cNvPr>
            <p:cNvCxnSpPr>
              <a:cxnSpLocks/>
            </p:cNvCxnSpPr>
            <p:nvPr/>
          </p:nvCxnSpPr>
          <p:spPr>
            <a:xfrm>
              <a:off x="8991966"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5564CB1-028D-4AE5-8BEC-3496BBEB1FB5}"/>
                </a:ext>
              </a:extLst>
            </p:cNvPr>
            <p:cNvCxnSpPr>
              <a:cxnSpLocks/>
            </p:cNvCxnSpPr>
            <p:nvPr/>
          </p:nvCxnSpPr>
          <p:spPr>
            <a:xfrm>
              <a:off x="10208681"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7C9B3D-4315-4BF7-8D59-722C13192CC4}"/>
                </a:ext>
              </a:extLst>
            </p:cNvPr>
            <p:cNvCxnSpPr>
              <a:cxnSpLocks/>
            </p:cNvCxnSpPr>
            <p:nvPr/>
          </p:nvCxnSpPr>
          <p:spPr>
            <a:xfrm>
              <a:off x="9235309"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84B147-EDEB-4C50-BEF7-978A67FE9FCF}"/>
                </a:ext>
              </a:extLst>
            </p:cNvPr>
            <p:cNvCxnSpPr>
              <a:cxnSpLocks/>
            </p:cNvCxnSpPr>
            <p:nvPr/>
          </p:nvCxnSpPr>
          <p:spPr>
            <a:xfrm>
              <a:off x="9478652"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C9ED0F4-AA6A-40C8-9A03-C5F9CF8DA87B}"/>
                </a:ext>
              </a:extLst>
            </p:cNvPr>
            <p:cNvCxnSpPr>
              <a:cxnSpLocks/>
            </p:cNvCxnSpPr>
            <p:nvPr/>
          </p:nvCxnSpPr>
          <p:spPr>
            <a:xfrm>
              <a:off x="9721995"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9DC1608-A462-454A-BEF9-92903BB4ACD9}"/>
                </a:ext>
              </a:extLst>
            </p:cNvPr>
            <p:cNvCxnSpPr>
              <a:cxnSpLocks/>
            </p:cNvCxnSpPr>
            <p:nvPr/>
          </p:nvCxnSpPr>
          <p:spPr>
            <a:xfrm>
              <a:off x="9965338"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4E8B9D2-8963-46FD-B1AE-79C287053921}"/>
                </a:ext>
              </a:extLst>
            </p:cNvPr>
            <p:cNvCxnSpPr>
              <a:cxnSpLocks/>
            </p:cNvCxnSpPr>
            <p:nvPr/>
          </p:nvCxnSpPr>
          <p:spPr>
            <a:xfrm>
              <a:off x="10452024"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E1679EB-3A91-41AB-828A-874799910BFB}"/>
                </a:ext>
              </a:extLst>
            </p:cNvPr>
            <p:cNvCxnSpPr>
              <a:cxnSpLocks/>
            </p:cNvCxnSpPr>
            <p:nvPr/>
          </p:nvCxnSpPr>
          <p:spPr>
            <a:xfrm>
              <a:off x="10695367"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03AEACC-6D6D-4AA8-81B5-AB2A3232460E}"/>
                </a:ext>
              </a:extLst>
            </p:cNvPr>
            <p:cNvCxnSpPr>
              <a:cxnSpLocks/>
            </p:cNvCxnSpPr>
            <p:nvPr/>
          </p:nvCxnSpPr>
          <p:spPr>
            <a:xfrm>
              <a:off x="10938710"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FFF9BA-C350-4C07-8DB2-93570E9737B6}"/>
                </a:ext>
              </a:extLst>
            </p:cNvPr>
            <p:cNvCxnSpPr>
              <a:cxnSpLocks/>
            </p:cNvCxnSpPr>
            <p:nvPr/>
          </p:nvCxnSpPr>
          <p:spPr>
            <a:xfrm>
              <a:off x="11182053"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EA9967-A33D-41A6-8D26-3E5F10658D3E}"/>
                </a:ext>
              </a:extLst>
            </p:cNvPr>
            <p:cNvCxnSpPr>
              <a:cxnSpLocks/>
            </p:cNvCxnSpPr>
            <p:nvPr/>
          </p:nvCxnSpPr>
          <p:spPr>
            <a:xfrm>
              <a:off x="11425396"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033AAB8-5282-4EAF-B770-1A78D3EEB609}"/>
                </a:ext>
              </a:extLst>
            </p:cNvPr>
            <p:cNvCxnSpPr>
              <a:cxnSpLocks/>
            </p:cNvCxnSpPr>
            <p:nvPr/>
          </p:nvCxnSpPr>
          <p:spPr>
            <a:xfrm>
              <a:off x="11668740" y="4513228"/>
              <a:ext cx="0" cy="2390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Oval 7">
            <a:extLst>
              <a:ext uri="{FF2B5EF4-FFF2-40B4-BE49-F238E27FC236}">
                <a16:creationId xmlns:a16="http://schemas.microsoft.com/office/drawing/2014/main" id="{D3E11843-A712-410B-A520-36CCB58BBB4D}"/>
              </a:ext>
            </a:extLst>
          </p:cNvPr>
          <p:cNvSpPr/>
          <p:nvPr/>
        </p:nvSpPr>
        <p:spPr>
          <a:xfrm>
            <a:off x="6378237" y="2296766"/>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2" name="Oval 51">
            <a:extLst>
              <a:ext uri="{FF2B5EF4-FFF2-40B4-BE49-F238E27FC236}">
                <a16:creationId xmlns:a16="http://schemas.microsoft.com/office/drawing/2014/main" id="{BE3D446C-F14C-4321-AD57-E1737B1675C8}"/>
              </a:ext>
            </a:extLst>
          </p:cNvPr>
          <p:cNvSpPr/>
          <p:nvPr/>
        </p:nvSpPr>
        <p:spPr>
          <a:xfrm>
            <a:off x="6721342" y="2380355"/>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3" name="Oval 52">
            <a:extLst>
              <a:ext uri="{FF2B5EF4-FFF2-40B4-BE49-F238E27FC236}">
                <a16:creationId xmlns:a16="http://schemas.microsoft.com/office/drawing/2014/main" id="{8C995E0F-ED07-48F8-B50F-7866436D529E}"/>
              </a:ext>
            </a:extLst>
          </p:cNvPr>
          <p:cNvSpPr/>
          <p:nvPr/>
        </p:nvSpPr>
        <p:spPr>
          <a:xfrm>
            <a:off x="7064447" y="2089634"/>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5" name="Oval 54">
            <a:extLst>
              <a:ext uri="{FF2B5EF4-FFF2-40B4-BE49-F238E27FC236}">
                <a16:creationId xmlns:a16="http://schemas.microsoft.com/office/drawing/2014/main" id="{6E401A43-1AB5-42D9-9286-5F29E1FC7DA5}"/>
              </a:ext>
            </a:extLst>
          </p:cNvPr>
          <p:cNvSpPr/>
          <p:nvPr/>
        </p:nvSpPr>
        <p:spPr>
          <a:xfrm>
            <a:off x="7750657" y="1968467"/>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Oval 78">
            <a:extLst>
              <a:ext uri="{FF2B5EF4-FFF2-40B4-BE49-F238E27FC236}">
                <a16:creationId xmlns:a16="http://schemas.microsoft.com/office/drawing/2014/main" id="{6EF37950-E698-4DA5-A603-E2A0434A2068}"/>
              </a:ext>
            </a:extLst>
          </p:cNvPr>
          <p:cNvSpPr/>
          <p:nvPr/>
        </p:nvSpPr>
        <p:spPr>
          <a:xfrm>
            <a:off x="7407552" y="1722924"/>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Oval 79">
            <a:extLst>
              <a:ext uri="{FF2B5EF4-FFF2-40B4-BE49-F238E27FC236}">
                <a16:creationId xmlns:a16="http://schemas.microsoft.com/office/drawing/2014/main" id="{0EAB6687-FB41-433B-8B99-FEDC5B00674D}"/>
              </a:ext>
            </a:extLst>
          </p:cNvPr>
          <p:cNvSpPr/>
          <p:nvPr/>
        </p:nvSpPr>
        <p:spPr>
          <a:xfrm>
            <a:off x="8436866" y="1812371"/>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Oval 80">
            <a:extLst>
              <a:ext uri="{FF2B5EF4-FFF2-40B4-BE49-F238E27FC236}">
                <a16:creationId xmlns:a16="http://schemas.microsoft.com/office/drawing/2014/main" id="{598BB6C7-A7AA-4B53-9508-34467F7A793D}"/>
              </a:ext>
            </a:extLst>
          </p:cNvPr>
          <p:cNvSpPr/>
          <p:nvPr/>
        </p:nvSpPr>
        <p:spPr>
          <a:xfrm>
            <a:off x="8093762" y="1909710"/>
            <a:ext cx="146251" cy="117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Freeform: Shape 10">
            <a:extLst>
              <a:ext uri="{FF2B5EF4-FFF2-40B4-BE49-F238E27FC236}">
                <a16:creationId xmlns:a16="http://schemas.microsoft.com/office/drawing/2014/main" id="{97A0AEBE-CED1-456A-886D-A6D5A6646689}"/>
              </a:ext>
            </a:extLst>
          </p:cNvPr>
          <p:cNvSpPr/>
          <p:nvPr/>
        </p:nvSpPr>
        <p:spPr>
          <a:xfrm>
            <a:off x="8524708" y="1241227"/>
            <a:ext cx="3020291" cy="639264"/>
          </a:xfrm>
          <a:custGeom>
            <a:avLst/>
            <a:gdLst>
              <a:gd name="connsiteX0" fmla="*/ 0 w 3020291"/>
              <a:gd name="connsiteY0" fmla="*/ 606355 h 606355"/>
              <a:gd name="connsiteX1" fmla="*/ 480291 w 3020291"/>
              <a:gd name="connsiteY1" fmla="*/ 264610 h 606355"/>
              <a:gd name="connsiteX2" fmla="*/ 1597891 w 3020291"/>
              <a:gd name="connsiteY2" fmla="*/ 33701 h 606355"/>
              <a:gd name="connsiteX3" fmla="*/ 3020291 w 3020291"/>
              <a:gd name="connsiteY3" fmla="*/ 5991 h 606355"/>
              <a:gd name="connsiteX0" fmla="*/ 0 w 3020291"/>
              <a:gd name="connsiteY0" fmla="*/ 606355 h 606355"/>
              <a:gd name="connsiteX1" fmla="*/ 480291 w 3020291"/>
              <a:gd name="connsiteY1" fmla="*/ 264610 h 606355"/>
              <a:gd name="connsiteX2" fmla="*/ 665474 w 3020291"/>
              <a:gd name="connsiteY2" fmla="*/ 218428 h 606355"/>
              <a:gd name="connsiteX3" fmla="*/ 1597891 w 3020291"/>
              <a:gd name="connsiteY3" fmla="*/ 33701 h 606355"/>
              <a:gd name="connsiteX4" fmla="*/ 3020291 w 3020291"/>
              <a:gd name="connsiteY4" fmla="*/ 5991 h 606355"/>
              <a:gd name="connsiteX0" fmla="*/ 0 w 3020291"/>
              <a:gd name="connsiteY0" fmla="*/ 606355 h 606355"/>
              <a:gd name="connsiteX1" fmla="*/ 480291 w 3020291"/>
              <a:gd name="connsiteY1" fmla="*/ 264610 h 606355"/>
              <a:gd name="connsiteX2" fmla="*/ 1025693 w 3020291"/>
              <a:gd name="connsiteY2" fmla="*/ 412391 h 606355"/>
              <a:gd name="connsiteX3" fmla="*/ 1597891 w 3020291"/>
              <a:gd name="connsiteY3" fmla="*/ 33701 h 606355"/>
              <a:gd name="connsiteX4" fmla="*/ 3020291 w 3020291"/>
              <a:gd name="connsiteY4" fmla="*/ 5991 h 606355"/>
              <a:gd name="connsiteX0" fmla="*/ 0 w 3020291"/>
              <a:gd name="connsiteY0" fmla="*/ 606355 h 628913"/>
              <a:gd name="connsiteX1" fmla="*/ 489527 w 3020291"/>
              <a:gd name="connsiteY1" fmla="*/ 624828 h 628913"/>
              <a:gd name="connsiteX2" fmla="*/ 1025693 w 3020291"/>
              <a:gd name="connsiteY2" fmla="*/ 412391 h 628913"/>
              <a:gd name="connsiteX3" fmla="*/ 1597891 w 3020291"/>
              <a:gd name="connsiteY3" fmla="*/ 33701 h 628913"/>
              <a:gd name="connsiteX4" fmla="*/ 3020291 w 3020291"/>
              <a:gd name="connsiteY4" fmla="*/ 5991 h 628913"/>
              <a:gd name="connsiteX0" fmla="*/ 0 w 3020291"/>
              <a:gd name="connsiteY0" fmla="*/ 606355 h 651856"/>
              <a:gd name="connsiteX1" fmla="*/ 489527 w 3020291"/>
              <a:gd name="connsiteY1" fmla="*/ 624828 h 651856"/>
              <a:gd name="connsiteX2" fmla="*/ 1025693 w 3020291"/>
              <a:gd name="connsiteY2" fmla="*/ 412391 h 651856"/>
              <a:gd name="connsiteX3" fmla="*/ 1597891 w 3020291"/>
              <a:gd name="connsiteY3" fmla="*/ 33701 h 651856"/>
              <a:gd name="connsiteX4" fmla="*/ 3020291 w 3020291"/>
              <a:gd name="connsiteY4" fmla="*/ 5991 h 651856"/>
              <a:gd name="connsiteX0" fmla="*/ 0 w 3020291"/>
              <a:gd name="connsiteY0" fmla="*/ 606355 h 630337"/>
              <a:gd name="connsiteX1" fmla="*/ 489527 w 3020291"/>
              <a:gd name="connsiteY1" fmla="*/ 624828 h 630337"/>
              <a:gd name="connsiteX2" fmla="*/ 1118056 w 3020291"/>
              <a:gd name="connsiteY2" fmla="*/ 375446 h 630337"/>
              <a:gd name="connsiteX3" fmla="*/ 1597891 w 3020291"/>
              <a:gd name="connsiteY3" fmla="*/ 33701 h 630337"/>
              <a:gd name="connsiteX4" fmla="*/ 3020291 w 3020291"/>
              <a:gd name="connsiteY4" fmla="*/ 5991 h 630337"/>
              <a:gd name="connsiteX0" fmla="*/ 0 w 3020291"/>
              <a:gd name="connsiteY0" fmla="*/ 606355 h 630337"/>
              <a:gd name="connsiteX1" fmla="*/ 489527 w 3020291"/>
              <a:gd name="connsiteY1" fmla="*/ 624828 h 630337"/>
              <a:gd name="connsiteX2" fmla="*/ 1118056 w 3020291"/>
              <a:gd name="connsiteY2" fmla="*/ 375446 h 630337"/>
              <a:gd name="connsiteX3" fmla="*/ 1597891 w 3020291"/>
              <a:gd name="connsiteY3" fmla="*/ 33701 h 630337"/>
              <a:gd name="connsiteX4" fmla="*/ 3020291 w 3020291"/>
              <a:gd name="connsiteY4" fmla="*/ 5991 h 630337"/>
              <a:gd name="connsiteX0" fmla="*/ 0 w 3020291"/>
              <a:gd name="connsiteY0" fmla="*/ 606355 h 630337"/>
              <a:gd name="connsiteX1" fmla="*/ 489527 w 3020291"/>
              <a:gd name="connsiteY1" fmla="*/ 624828 h 630337"/>
              <a:gd name="connsiteX2" fmla="*/ 1118056 w 3020291"/>
              <a:gd name="connsiteY2" fmla="*/ 375446 h 630337"/>
              <a:gd name="connsiteX3" fmla="*/ 1597891 w 3020291"/>
              <a:gd name="connsiteY3" fmla="*/ 33701 h 630337"/>
              <a:gd name="connsiteX4" fmla="*/ 3020291 w 3020291"/>
              <a:gd name="connsiteY4" fmla="*/ 5991 h 630337"/>
              <a:gd name="connsiteX0" fmla="*/ 0 w 3020291"/>
              <a:gd name="connsiteY0" fmla="*/ 615282 h 639264"/>
              <a:gd name="connsiteX1" fmla="*/ 489527 w 3020291"/>
              <a:gd name="connsiteY1" fmla="*/ 633755 h 639264"/>
              <a:gd name="connsiteX2" fmla="*/ 1118056 w 3020291"/>
              <a:gd name="connsiteY2" fmla="*/ 384373 h 639264"/>
              <a:gd name="connsiteX3" fmla="*/ 2272145 w 3020291"/>
              <a:gd name="connsiteY3" fmla="*/ 24155 h 639264"/>
              <a:gd name="connsiteX4" fmla="*/ 3020291 w 3020291"/>
              <a:gd name="connsiteY4" fmla="*/ 14918 h 63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291" h="639264">
                <a:moveTo>
                  <a:pt x="0" y="615282"/>
                </a:moveTo>
                <a:cubicBezTo>
                  <a:pt x="106988" y="492130"/>
                  <a:pt x="303184" y="672240"/>
                  <a:pt x="489527" y="633755"/>
                </a:cubicBezTo>
                <a:cubicBezTo>
                  <a:pt x="675870" y="595270"/>
                  <a:pt x="987207" y="487513"/>
                  <a:pt x="1118056" y="384373"/>
                </a:cubicBezTo>
                <a:cubicBezTo>
                  <a:pt x="1295087" y="253524"/>
                  <a:pt x="1879676" y="59561"/>
                  <a:pt x="2272145" y="24155"/>
                </a:cubicBezTo>
                <a:cubicBezTo>
                  <a:pt x="2695478" y="-18948"/>
                  <a:pt x="2520757" y="7221"/>
                  <a:pt x="3020291" y="14918"/>
                </a:cubicBez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dirty="0"/>
          </a:p>
        </p:txBody>
      </p:sp>
      <p:sp>
        <p:nvSpPr>
          <p:cNvPr id="82" name="TextBox 81">
            <a:extLst>
              <a:ext uri="{FF2B5EF4-FFF2-40B4-BE49-F238E27FC236}">
                <a16:creationId xmlns:a16="http://schemas.microsoft.com/office/drawing/2014/main" id="{4023756A-78AF-448D-800F-EC0BC1BCDC06}"/>
              </a:ext>
            </a:extLst>
          </p:cNvPr>
          <p:cNvSpPr txBox="1"/>
          <p:nvPr/>
        </p:nvSpPr>
        <p:spPr>
          <a:xfrm>
            <a:off x="10147467" y="769909"/>
            <a:ext cx="1585370" cy="369332"/>
          </a:xfrm>
          <a:prstGeom prst="rect">
            <a:avLst/>
          </a:prstGeom>
          <a:noFill/>
        </p:spPr>
        <p:txBody>
          <a:bodyPr wrap="none" rtlCol="0">
            <a:spAutoFit/>
          </a:bodyPr>
          <a:lstStyle/>
          <a:p>
            <a:r>
              <a:rPr lang="en-US" dirty="0"/>
              <a:t>measurements</a:t>
            </a:r>
            <a:endParaRPr lang="nb-NO" dirty="0"/>
          </a:p>
        </p:txBody>
      </p:sp>
      <p:sp>
        <p:nvSpPr>
          <p:cNvPr id="13" name="Content Placeholder 12">
            <a:extLst>
              <a:ext uri="{FF2B5EF4-FFF2-40B4-BE49-F238E27FC236}">
                <a16:creationId xmlns:a16="http://schemas.microsoft.com/office/drawing/2014/main" id="{1B8B653D-B8DA-44DE-B4AA-5B2781F3240C}"/>
              </a:ext>
            </a:extLst>
          </p:cNvPr>
          <p:cNvSpPr>
            <a:spLocks noGrp="1"/>
          </p:cNvSpPr>
          <p:nvPr>
            <p:ph sz="half" idx="1"/>
          </p:nvPr>
        </p:nvSpPr>
        <p:spPr>
          <a:xfrm>
            <a:off x="479277" y="1720052"/>
            <a:ext cx="5181600" cy="4351338"/>
          </a:xfrm>
        </p:spPr>
        <p:txBody>
          <a:bodyPr/>
          <a:lstStyle/>
          <a:p>
            <a:pPr marL="0" indent="0">
              <a:buNone/>
            </a:pPr>
            <a:r>
              <a:rPr lang="en-US" dirty="0"/>
              <a:t>Repeatedly solve</a:t>
            </a:r>
            <a:endParaRPr lang="nb-NO" dirty="0"/>
          </a:p>
        </p:txBody>
      </p:sp>
      <p:pic>
        <p:nvPicPr>
          <p:cNvPr id="83" name="Content Placeholder 9">
            <a:extLst>
              <a:ext uri="{FF2B5EF4-FFF2-40B4-BE49-F238E27FC236}">
                <a16:creationId xmlns:a16="http://schemas.microsoft.com/office/drawing/2014/main" id="{84EEE417-45A3-4819-A39A-CE190D194F52}"/>
              </a:ext>
            </a:extLst>
          </p:cNvPr>
          <p:cNvPicPr>
            <a:picLocks noChangeAspect="1"/>
          </p:cNvPicPr>
          <p:nvPr/>
        </p:nvPicPr>
        <p:blipFill>
          <a:blip r:embed="rId2"/>
          <a:stretch>
            <a:fillRect/>
          </a:stretch>
        </p:blipFill>
        <p:spPr>
          <a:xfrm>
            <a:off x="337877" y="2355522"/>
            <a:ext cx="5733973" cy="3839637"/>
          </a:xfrm>
          <a:prstGeom prst="rect">
            <a:avLst/>
          </a:prstGeom>
        </p:spPr>
      </p:pic>
      <p:sp>
        <p:nvSpPr>
          <p:cNvPr id="14" name="Rectangle 13">
            <a:extLst>
              <a:ext uri="{FF2B5EF4-FFF2-40B4-BE49-F238E27FC236}">
                <a16:creationId xmlns:a16="http://schemas.microsoft.com/office/drawing/2014/main" id="{2025DD18-4D15-4FE9-937D-67574FD9D293}"/>
              </a:ext>
            </a:extLst>
          </p:cNvPr>
          <p:cNvSpPr/>
          <p:nvPr/>
        </p:nvSpPr>
        <p:spPr>
          <a:xfrm>
            <a:off x="5111614" y="2296766"/>
            <a:ext cx="980059" cy="2146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2975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8020-63DD-45EE-B1B2-6A461D9E583A}"/>
              </a:ext>
            </a:extLst>
          </p:cNvPr>
          <p:cNvSpPr>
            <a:spLocks noGrp="1"/>
          </p:cNvSpPr>
          <p:nvPr>
            <p:ph type="title"/>
          </p:nvPr>
        </p:nvSpPr>
        <p:spPr/>
        <p:txBody>
          <a:bodyPr/>
          <a:lstStyle/>
          <a:p>
            <a:r>
              <a:rPr lang="en-US" dirty="0"/>
              <a:t>Main idea</a:t>
            </a:r>
            <a:endParaRPr lang="nb-NO" dirty="0"/>
          </a:p>
        </p:txBody>
      </p:sp>
      <p:sp>
        <p:nvSpPr>
          <p:cNvPr id="13" name="Content Placeholder 12">
            <a:extLst>
              <a:ext uri="{FF2B5EF4-FFF2-40B4-BE49-F238E27FC236}">
                <a16:creationId xmlns:a16="http://schemas.microsoft.com/office/drawing/2014/main" id="{1B8B653D-B8DA-44DE-B4AA-5B2781F3240C}"/>
              </a:ext>
            </a:extLst>
          </p:cNvPr>
          <p:cNvSpPr>
            <a:spLocks noGrp="1"/>
          </p:cNvSpPr>
          <p:nvPr>
            <p:ph sz="half" idx="1"/>
          </p:nvPr>
        </p:nvSpPr>
        <p:spPr>
          <a:xfrm>
            <a:off x="479277" y="1720052"/>
            <a:ext cx="5181600" cy="4351338"/>
          </a:xfrm>
        </p:spPr>
        <p:txBody>
          <a:bodyPr/>
          <a:lstStyle/>
          <a:p>
            <a:pPr marL="0" indent="0">
              <a:buNone/>
            </a:pPr>
            <a:r>
              <a:rPr lang="en-US" dirty="0"/>
              <a:t>Repeatedly solve</a:t>
            </a:r>
            <a:endParaRPr lang="nb-NO" dirty="0"/>
          </a:p>
        </p:txBody>
      </p:sp>
      <p:pic>
        <p:nvPicPr>
          <p:cNvPr id="83" name="Content Placeholder 9">
            <a:extLst>
              <a:ext uri="{FF2B5EF4-FFF2-40B4-BE49-F238E27FC236}">
                <a16:creationId xmlns:a16="http://schemas.microsoft.com/office/drawing/2014/main" id="{84EEE417-45A3-4819-A39A-CE190D194F52}"/>
              </a:ext>
            </a:extLst>
          </p:cNvPr>
          <p:cNvPicPr>
            <a:picLocks noChangeAspect="1"/>
          </p:cNvPicPr>
          <p:nvPr/>
        </p:nvPicPr>
        <p:blipFill>
          <a:blip r:embed="rId2"/>
          <a:stretch>
            <a:fillRect/>
          </a:stretch>
        </p:blipFill>
        <p:spPr>
          <a:xfrm>
            <a:off x="337877" y="2355522"/>
            <a:ext cx="5733973" cy="3839637"/>
          </a:xfrm>
          <a:prstGeom prst="rect">
            <a:avLst/>
          </a:prstGeom>
        </p:spPr>
      </p:pic>
      <p:sp>
        <p:nvSpPr>
          <p:cNvPr id="14" name="Rectangle 13">
            <a:extLst>
              <a:ext uri="{FF2B5EF4-FFF2-40B4-BE49-F238E27FC236}">
                <a16:creationId xmlns:a16="http://schemas.microsoft.com/office/drawing/2014/main" id="{2025DD18-4D15-4FE9-937D-67574FD9D293}"/>
              </a:ext>
            </a:extLst>
          </p:cNvPr>
          <p:cNvSpPr/>
          <p:nvPr/>
        </p:nvSpPr>
        <p:spPr>
          <a:xfrm>
            <a:off x="5111614" y="2296766"/>
            <a:ext cx="980059" cy="2146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4" name="Content Placeholder 7">
            <a:extLst>
              <a:ext uri="{FF2B5EF4-FFF2-40B4-BE49-F238E27FC236}">
                <a16:creationId xmlns:a16="http://schemas.microsoft.com/office/drawing/2014/main" id="{0D33DD04-50C3-4CEB-A698-45F73CAA932A}"/>
              </a:ext>
            </a:extLst>
          </p:cNvPr>
          <p:cNvPicPr>
            <a:picLocks noGrp="1" noChangeAspect="1"/>
          </p:cNvPicPr>
          <p:nvPr>
            <p:ph sz="half" idx="2"/>
          </p:nvPr>
        </p:nvPicPr>
        <p:blipFill>
          <a:blip r:embed="rId3"/>
          <a:stretch>
            <a:fillRect/>
          </a:stretch>
        </p:blipFill>
        <p:spPr>
          <a:xfrm>
            <a:off x="6367724" y="1318824"/>
            <a:ext cx="5486399" cy="4876335"/>
          </a:xfrm>
          <a:prstGeom prst="rect">
            <a:avLst/>
          </a:prstGeom>
        </p:spPr>
      </p:pic>
    </p:spTree>
    <p:extLst>
      <p:ext uri="{BB962C8B-B14F-4D97-AF65-F5344CB8AC3E}">
        <p14:creationId xmlns:p14="http://schemas.microsoft.com/office/powerpoint/2010/main" val="834101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Economic MPC </a:t>
            </a:r>
            <a:r>
              <a:rPr lang="en-GB" sz="3600" dirty="0">
                <a:latin typeface="Times New Roman" panose="02020603050405020304" pitchFamily="18" charset="0"/>
                <a:cs typeface="Times New Roman" panose="02020603050405020304" pitchFamily="18" charset="0"/>
              </a:rPr>
              <a:t>~ </a:t>
            </a:r>
            <a:r>
              <a:rPr lang="en-GB" sz="3600" dirty="0"/>
              <a:t>Dynamic RTO </a:t>
            </a:r>
          </a:p>
        </p:txBody>
      </p:sp>
      <p:sp>
        <p:nvSpPr>
          <p:cNvPr id="7" name="Content Placeholder 6"/>
          <p:cNvSpPr>
            <a:spLocks noGrp="1"/>
          </p:cNvSpPr>
          <p:nvPr>
            <p:ph sz="half" idx="1"/>
          </p:nvPr>
        </p:nvSpPr>
        <p:spPr>
          <a:xfrm>
            <a:off x="838202" y="1971677"/>
            <a:ext cx="5219700" cy="4290065"/>
          </a:xfrm>
        </p:spPr>
        <p:txBody>
          <a:bodyPr/>
          <a:lstStyle/>
          <a:p>
            <a:pPr marL="914366" lvl="1" indent="-457189">
              <a:spcAft>
                <a:spcPts val="1800"/>
              </a:spcAft>
              <a:buFont typeface="+mj-lt"/>
              <a:buAutoNum type="arabicPeriod"/>
            </a:pPr>
            <a:endParaRPr lang="en-GB" sz="2000" dirty="0"/>
          </a:p>
          <a:p>
            <a:endParaRPr lang="en-GB" dirty="0"/>
          </a:p>
          <a:p>
            <a:endParaRPr lang="en-GB" dirty="0"/>
          </a:p>
        </p:txBody>
      </p:sp>
      <p:pic>
        <p:nvPicPr>
          <p:cNvPr id="8" name="Content Placeholder 7"/>
          <p:cNvPicPr>
            <a:picLocks noGrp="1" noChangeAspect="1"/>
          </p:cNvPicPr>
          <p:nvPr>
            <p:ph sz="half" idx="2"/>
          </p:nvPr>
        </p:nvPicPr>
        <p:blipFill>
          <a:blip r:embed="rId2"/>
          <a:stretch>
            <a:fillRect/>
          </a:stretch>
        </p:blipFill>
        <p:spPr>
          <a:xfrm>
            <a:off x="7480007" y="1682325"/>
            <a:ext cx="3423344" cy="30426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254" y="1675142"/>
            <a:ext cx="3293212" cy="2980069"/>
          </a:xfrm>
          <a:prstGeom prst="rect">
            <a:avLst/>
          </a:prstGeom>
        </p:spPr>
      </p:pic>
      <p:sp>
        <p:nvSpPr>
          <p:cNvPr id="12" name="TextBox 11"/>
          <p:cNvSpPr txBox="1"/>
          <p:nvPr/>
        </p:nvSpPr>
        <p:spPr>
          <a:xfrm>
            <a:off x="1116333" y="5045026"/>
            <a:ext cx="4591051" cy="861774"/>
          </a:xfrm>
          <a:prstGeom prst="rect">
            <a:avLst/>
          </a:prstGeom>
          <a:noFill/>
        </p:spPr>
        <p:txBody>
          <a:bodyPr wrap="square" rtlCol="0">
            <a:spAutoFit/>
          </a:bodyPr>
          <a:lstStyle/>
          <a:p>
            <a:pPr marL="285744" indent="-285744">
              <a:spcAft>
                <a:spcPts val="1200"/>
              </a:spcAft>
              <a:buFont typeface="Arial" panose="020B0604020202020204" pitchFamily="34" charset="0"/>
              <a:buChar char="•"/>
            </a:pPr>
            <a:r>
              <a:rPr lang="en-GB" sz="2000" b="1" dirty="0">
                <a:solidFill>
                  <a:srgbClr val="FF0000"/>
                </a:solidFill>
                <a:latin typeface="Calibri Light" panose="020F0302020204030204" pitchFamily="34" charset="0"/>
              </a:rPr>
              <a:t>Centralized “</a:t>
            </a:r>
            <a:r>
              <a:rPr lang="en-GB" sz="2000" b="1" i="1" dirty="0">
                <a:solidFill>
                  <a:srgbClr val="FF0000"/>
                </a:solidFill>
                <a:latin typeface="Calibri Light" panose="020F0302020204030204" pitchFamily="34" charset="0"/>
              </a:rPr>
              <a:t>All-in-one</a:t>
            </a:r>
            <a:r>
              <a:rPr lang="en-GB" sz="2000" b="1" dirty="0">
                <a:solidFill>
                  <a:srgbClr val="FF0000"/>
                </a:solidFill>
                <a:latin typeface="Calibri Light" panose="020F0302020204030204" pitchFamily="34" charset="0"/>
              </a:rPr>
              <a:t>” optimizer</a:t>
            </a:r>
          </a:p>
          <a:p>
            <a:pPr marL="285744" indent="-285744">
              <a:spcAft>
                <a:spcPts val="1200"/>
              </a:spcAft>
              <a:buFont typeface="Arial" panose="020B0604020202020204" pitchFamily="34" charset="0"/>
              <a:buChar char="•"/>
            </a:pPr>
            <a:r>
              <a:rPr lang="en-GB" sz="2000" b="1" dirty="0">
                <a:solidFill>
                  <a:srgbClr val="FF0000"/>
                </a:solidFill>
                <a:latin typeface="Calibri Light" panose="020F0302020204030204" pitchFamily="34" charset="0"/>
              </a:rPr>
              <a:t>Higher sampling rates</a:t>
            </a:r>
          </a:p>
        </p:txBody>
      </p:sp>
      <p:sp>
        <p:nvSpPr>
          <p:cNvPr id="13" name="TextBox 12"/>
          <p:cNvSpPr txBox="1"/>
          <p:nvPr/>
        </p:nvSpPr>
        <p:spPr>
          <a:xfrm>
            <a:off x="6829426" y="5045026"/>
            <a:ext cx="4982159" cy="1169551"/>
          </a:xfrm>
          <a:prstGeom prst="rect">
            <a:avLst/>
          </a:prstGeom>
          <a:noFill/>
        </p:spPr>
        <p:txBody>
          <a:bodyPr wrap="square" rtlCol="0">
            <a:spAutoFit/>
          </a:bodyPr>
          <a:lstStyle/>
          <a:p>
            <a:pPr marL="285744" indent="-285744">
              <a:spcAft>
                <a:spcPts val="1200"/>
              </a:spcAft>
              <a:buFont typeface="Arial" panose="020B0604020202020204" pitchFamily="34" charset="0"/>
              <a:buChar char="•"/>
            </a:pPr>
            <a:r>
              <a:rPr lang="en-GB" sz="2000" b="1" dirty="0">
                <a:solidFill>
                  <a:schemeClr val="accent5"/>
                </a:solidFill>
                <a:latin typeface="Calibri Light" panose="020F0302020204030204" pitchFamily="34" charset="0"/>
              </a:rPr>
              <a:t>Hierarchical layers with time scale separation</a:t>
            </a:r>
          </a:p>
          <a:p>
            <a:pPr marL="285744" indent="-285744">
              <a:spcAft>
                <a:spcPts val="1200"/>
              </a:spcAft>
              <a:buFont typeface="Arial" panose="020B0604020202020204" pitchFamily="34" charset="0"/>
              <a:buChar char="•"/>
            </a:pPr>
            <a:r>
              <a:rPr lang="en-GB" sz="2000" b="1" dirty="0">
                <a:solidFill>
                  <a:schemeClr val="accent5"/>
                </a:solidFill>
                <a:latin typeface="Calibri Light" panose="020F0302020204030204" pitchFamily="34" charset="0"/>
              </a:rPr>
              <a:t>Lower sampling rates</a:t>
            </a:r>
          </a:p>
        </p:txBody>
      </p:sp>
      <p:pic>
        <p:nvPicPr>
          <p:cNvPr id="9" name="Picture 8">
            <a:extLst>
              <a:ext uri="{FF2B5EF4-FFF2-40B4-BE49-F238E27FC236}">
                <a16:creationId xmlns:a16="http://schemas.microsoft.com/office/drawing/2014/main" id="{8ACB9182-D7BE-4642-A5C7-E7200AEA9699}"/>
              </a:ext>
            </a:extLst>
          </p:cNvPr>
          <p:cNvPicPr>
            <a:picLocks noChangeAspect="1"/>
          </p:cNvPicPr>
          <p:nvPr/>
        </p:nvPicPr>
        <p:blipFill>
          <a:blip r:embed="rId4"/>
          <a:stretch>
            <a:fillRect/>
          </a:stretch>
        </p:blipFill>
        <p:spPr>
          <a:xfrm>
            <a:off x="10661324" y="274639"/>
            <a:ext cx="1256920" cy="229780"/>
          </a:xfrm>
          <a:prstGeom prst="rect">
            <a:avLst/>
          </a:prstGeom>
        </p:spPr>
      </p:pic>
      <p:sp>
        <p:nvSpPr>
          <p:cNvPr id="3" name="TextBox 2">
            <a:extLst>
              <a:ext uri="{FF2B5EF4-FFF2-40B4-BE49-F238E27FC236}">
                <a16:creationId xmlns:a16="http://schemas.microsoft.com/office/drawing/2014/main" id="{CC2EF1B6-40CE-4196-919C-3F75CB8220D0}"/>
              </a:ext>
            </a:extLst>
          </p:cNvPr>
          <p:cNvSpPr txBox="1"/>
          <p:nvPr/>
        </p:nvSpPr>
        <p:spPr>
          <a:xfrm>
            <a:off x="1116333" y="6261742"/>
            <a:ext cx="8182112" cy="369332"/>
          </a:xfrm>
          <a:prstGeom prst="rect">
            <a:avLst/>
          </a:prstGeom>
          <a:noFill/>
        </p:spPr>
        <p:txBody>
          <a:bodyPr wrap="none" rtlCol="0">
            <a:spAutoFit/>
          </a:bodyPr>
          <a:lstStyle/>
          <a:p>
            <a:r>
              <a:rPr lang="en-US" dirty="0"/>
              <a:t>Usually in Economic MPC a lower layer is also included, e.g. perfect level control, etc..</a:t>
            </a:r>
            <a:endParaRPr lang="nb-NO" dirty="0"/>
          </a:p>
        </p:txBody>
      </p:sp>
    </p:spTree>
    <p:extLst>
      <p:ext uri="{BB962C8B-B14F-4D97-AF65-F5344CB8AC3E}">
        <p14:creationId xmlns:p14="http://schemas.microsoft.com/office/powerpoint/2010/main" val="227390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Presenters</a:t>
            </a:r>
            <a:endParaRPr lang="nb-NO" b="1" dirty="0">
              <a:solidFill>
                <a:srgbClr val="FF0000"/>
              </a:solidFill>
            </a:endParaRPr>
          </a:p>
        </p:txBody>
      </p:sp>
      <p:pic>
        <p:nvPicPr>
          <p:cNvPr id="5" name="Picture 4">
            <a:extLst>
              <a:ext uri="{FF2B5EF4-FFF2-40B4-BE49-F238E27FC236}">
                <a16:creationId xmlns:a16="http://schemas.microsoft.com/office/drawing/2014/main" id="{6E74891B-06F5-F742-842E-958DA70DB872}"/>
              </a:ext>
            </a:extLst>
          </p:cNvPr>
          <p:cNvPicPr>
            <a:picLocks noChangeAspect="1"/>
          </p:cNvPicPr>
          <p:nvPr/>
        </p:nvPicPr>
        <p:blipFill rotWithShape="1">
          <a:blip r:embed="rId2"/>
          <a:srcRect l="13790" r="9712"/>
          <a:stretch/>
        </p:blipFill>
        <p:spPr>
          <a:xfrm>
            <a:off x="5195723" y="2252134"/>
            <a:ext cx="1800555" cy="2353733"/>
          </a:xfrm>
          <a:prstGeom prst="rect">
            <a:avLst/>
          </a:prstGeom>
        </p:spPr>
      </p:pic>
      <p:pic>
        <p:nvPicPr>
          <p:cNvPr id="9" name="Picture 8">
            <a:extLst>
              <a:ext uri="{FF2B5EF4-FFF2-40B4-BE49-F238E27FC236}">
                <a16:creationId xmlns:a16="http://schemas.microsoft.com/office/drawing/2014/main" id="{F2A0814A-0A85-664F-93B8-5B72389BB557}"/>
              </a:ext>
            </a:extLst>
          </p:cNvPr>
          <p:cNvPicPr>
            <a:picLocks noChangeAspect="1"/>
          </p:cNvPicPr>
          <p:nvPr/>
        </p:nvPicPr>
        <p:blipFill>
          <a:blip r:embed="rId3"/>
          <a:stretch>
            <a:fillRect/>
          </a:stretch>
        </p:blipFill>
        <p:spPr>
          <a:xfrm>
            <a:off x="1716332" y="2252133"/>
            <a:ext cx="1777953" cy="2352000"/>
          </a:xfrm>
          <a:prstGeom prst="rect">
            <a:avLst/>
          </a:prstGeom>
        </p:spPr>
      </p:pic>
      <p:pic>
        <p:nvPicPr>
          <p:cNvPr id="11" name="Picture 10">
            <a:extLst>
              <a:ext uri="{FF2B5EF4-FFF2-40B4-BE49-F238E27FC236}">
                <a16:creationId xmlns:a16="http://schemas.microsoft.com/office/drawing/2014/main" id="{3E5727FB-118D-0E4C-AA91-7108517D5144}"/>
              </a:ext>
            </a:extLst>
          </p:cNvPr>
          <p:cNvPicPr>
            <a:picLocks noChangeAspect="1"/>
          </p:cNvPicPr>
          <p:nvPr/>
        </p:nvPicPr>
        <p:blipFill rotWithShape="1">
          <a:blip r:embed="rId4"/>
          <a:srcRect l="7870" t="8272" r="7870" b="13059"/>
          <a:stretch/>
        </p:blipFill>
        <p:spPr>
          <a:xfrm>
            <a:off x="8697717" y="2252133"/>
            <a:ext cx="1929553" cy="2352000"/>
          </a:xfrm>
          <a:prstGeom prst="rect">
            <a:avLst/>
          </a:prstGeom>
        </p:spPr>
      </p:pic>
      <p:sp>
        <p:nvSpPr>
          <p:cNvPr id="12" name="Rectangle 11">
            <a:extLst>
              <a:ext uri="{FF2B5EF4-FFF2-40B4-BE49-F238E27FC236}">
                <a16:creationId xmlns:a16="http://schemas.microsoft.com/office/drawing/2014/main" id="{FCC76CB8-A55E-4D47-AE2B-B2B013562137}"/>
              </a:ext>
            </a:extLst>
          </p:cNvPr>
          <p:cNvSpPr/>
          <p:nvPr/>
        </p:nvSpPr>
        <p:spPr>
          <a:xfrm>
            <a:off x="1460794" y="4604134"/>
            <a:ext cx="2289025" cy="1077218"/>
          </a:xfrm>
          <a:prstGeom prst="rect">
            <a:avLst/>
          </a:prstGeom>
        </p:spPr>
        <p:txBody>
          <a:bodyPr wrap="none">
            <a:spAutoFit/>
          </a:bodyPr>
          <a:lstStyle/>
          <a:p>
            <a:pPr algn="ctr"/>
            <a:r>
              <a:rPr lang="nb-NO" sz="2400" dirty="0">
                <a:solidFill>
                  <a:schemeClr val="tx2"/>
                </a:solidFill>
              </a:rPr>
              <a:t>Sigurd Skogestad</a:t>
            </a:r>
          </a:p>
          <a:p>
            <a:pPr algn="ctr"/>
            <a:r>
              <a:rPr lang="nb-NO" sz="2000" dirty="0">
                <a:solidFill>
                  <a:schemeClr val="tx2"/>
                </a:solidFill>
              </a:rPr>
              <a:t>Professor NTNU</a:t>
            </a:r>
          </a:p>
          <a:p>
            <a:pPr algn="ctr"/>
            <a:r>
              <a:rPr lang="nb-NO" sz="2000" dirty="0">
                <a:solidFill>
                  <a:schemeClr val="tx2"/>
                </a:solidFill>
              </a:rPr>
              <a:t>PhD </a:t>
            </a:r>
            <a:r>
              <a:rPr lang="nb-NO" sz="2000" dirty="0" err="1">
                <a:solidFill>
                  <a:schemeClr val="tx2"/>
                </a:solidFill>
              </a:rPr>
              <a:t>Caltech</a:t>
            </a:r>
            <a:r>
              <a:rPr lang="nb-NO" sz="2000" dirty="0">
                <a:solidFill>
                  <a:schemeClr val="tx2"/>
                </a:solidFill>
              </a:rPr>
              <a:t> (1987)</a:t>
            </a:r>
          </a:p>
        </p:txBody>
      </p:sp>
      <p:sp>
        <p:nvSpPr>
          <p:cNvPr id="13" name="Rectangle 12">
            <a:extLst>
              <a:ext uri="{FF2B5EF4-FFF2-40B4-BE49-F238E27FC236}">
                <a16:creationId xmlns:a16="http://schemas.microsoft.com/office/drawing/2014/main" id="{D9186424-F177-EA41-B546-1050277B0153}"/>
              </a:ext>
            </a:extLst>
          </p:cNvPr>
          <p:cNvSpPr/>
          <p:nvPr/>
        </p:nvSpPr>
        <p:spPr>
          <a:xfrm>
            <a:off x="4902725" y="4604134"/>
            <a:ext cx="2386551" cy="1077218"/>
          </a:xfrm>
          <a:prstGeom prst="rect">
            <a:avLst/>
          </a:prstGeom>
        </p:spPr>
        <p:txBody>
          <a:bodyPr wrap="none">
            <a:spAutoFit/>
          </a:bodyPr>
          <a:lstStyle/>
          <a:p>
            <a:pPr algn="ctr"/>
            <a:r>
              <a:rPr lang="nb-NO" sz="2400" dirty="0">
                <a:solidFill>
                  <a:schemeClr val="tx2"/>
                </a:solidFill>
              </a:rPr>
              <a:t>Johannes Jäschke</a:t>
            </a:r>
          </a:p>
          <a:p>
            <a:pPr algn="ctr"/>
            <a:r>
              <a:rPr lang="nb-NO" sz="2000" dirty="0" err="1">
                <a:solidFill>
                  <a:schemeClr val="tx2"/>
                </a:solidFill>
              </a:rPr>
              <a:t>Associate</a:t>
            </a:r>
            <a:r>
              <a:rPr lang="nb-NO" sz="2000" dirty="0">
                <a:solidFill>
                  <a:schemeClr val="tx2"/>
                </a:solidFill>
              </a:rPr>
              <a:t> Prof. NTNU</a:t>
            </a:r>
          </a:p>
          <a:p>
            <a:pPr algn="ctr"/>
            <a:r>
              <a:rPr lang="nb-NO" sz="2000" dirty="0">
                <a:solidFill>
                  <a:schemeClr val="tx2"/>
                </a:solidFill>
              </a:rPr>
              <a:t>PhD NTNU (2011)</a:t>
            </a:r>
          </a:p>
        </p:txBody>
      </p:sp>
      <p:sp>
        <p:nvSpPr>
          <p:cNvPr id="14" name="Rectangle 13">
            <a:extLst>
              <a:ext uri="{FF2B5EF4-FFF2-40B4-BE49-F238E27FC236}">
                <a16:creationId xmlns:a16="http://schemas.microsoft.com/office/drawing/2014/main" id="{5DC97D5B-4243-D44E-AB7A-97248E97CDB5}"/>
              </a:ext>
            </a:extLst>
          </p:cNvPr>
          <p:cNvSpPr/>
          <p:nvPr/>
        </p:nvSpPr>
        <p:spPr>
          <a:xfrm>
            <a:off x="8107073" y="4604134"/>
            <a:ext cx="3110852" cy="1077218"/>
          </a:xfrm>
          <a:prstGeom prst="rect">
            <a:avLst/>
          </a:prstGeom>
        </p:spPr>
        <p:txBody>
          <a:bodyPr wrap="none">
            <a:spAutoFit/>
          </a:bodyPr>
          <a:lstStyle/>
          <a:p>
            <a:pPr algn="ctr"/>
            <a:r>
              <a:rPr lang="nb-NO" sz="2400" dirty="0">
                <a:solidFill>
                  <a:schemeClr val="tx2"/>
                </a:solidFill>
              </a:rPr>
              <a:t>Dinesh Krishnamoorthy</a:t>
            </a:r>
          </a:p>
          <a:p>
            <a:pPr algn="ctr"/>
            <a:r>
              <a:rPr lang="nb-NO" sz="2000" dirty="0">
                <a:solidFill>
                  <a:schemeClr val="tx2"/>
                </a:solidFill>
              </a:rPr>
              <a:t>PhD student NTNU (2019)</a:t>
            </a:r>
          </a:p>
          <a:p>
            <a:pPr algn="ctr"/>
            <a:r>
              <a:rPr lang="nb-NO" sz="2000" dirty="0">
                <a:solidFill>
                  <a:schemeClr val="tx2"/>
                </a:solidFill>
              </a:rPr>
              <a:t>MS Imperial College (2012)</a:t>
            </a:r>
          </a:p>
        </p:txBody>
      </p:sp>
      <p:pic>
        <p:nvPicPr>
          <p:cNvPr id="15" name="Picture 14">
            <a:extLst>
              <a:ext uri="{FF2B5EF4-FFF2-40B4-BE49-F238E27FC236}">
                <a16:creationId xmlns:a16="http://schemas.microsoft.com/office/drawing/2014/main" id="{F48CDE51-F7E1-D849-B541-BD131AC9FD2E}"/>
              </a:ext>
            </a:extLst>
          </p:cNvPr>
          <p:cNvPicPr>
            <a:picLocks noChangeAspect="1"/>
          </p:cNvPicPr>
          <p:nvPr/>
        </p:nvPicPr>
        <p:blipFill>
          <a:blip r:embed="rId5"/>
          <a:stretch>
            <a:fillRect/>
          </a:stretch>
        </p:blipFill>
        <p:spPr>
          <a:xfrm>
            <a:off x="10661324" y="274639"/>
            <a:ext cx="1256920" cy="229780"/>
          </a:xfrm>
          <a:prstGeom prst="rect">
            <a:avLst/>
          </a:prstGeom>
        </p:spPr>
      </p:pic>
      <p:sp>
        <p:nvSpPr>
          <p:cNvPr id="16" name="Rectangle 15">
            <a:extLst>
              <a:ext uri="{FF2B5EF4-FFF2-40B4-BE49-F238E27FC236}">
                <a16:creationId xmlns:a16="http://schemas.microsoft.com/office/drawing/2014/main" id="{2F592634-894E-C44D-832D-DA53CF500B4D}"/>
              </a:ext>
            </a:extLst>
          </p:cNvPr>
          <p:cNvSpPr/>
          <p:nvPr/>
        </p:nvSpPr>
        <p:spPr>
          <a:xfrm>
            <a:off x="297004" y="5946452"/>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Tree>
    <p:extLst>
      <p:ext uri="{BB962C8B-B14F-4D97-AF65-F5344CB8AC3E}">
        <p14:creationId xmlns:p14="http://schemas.microsoft.com/office/powerpoint/2010/main" val="2404111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BE9D-BF55-4598-AEB9-0A2E1A4E9B19}"/>
              </a:ext>
            </a:extLst>
          </p:cNvPr>
          <p:cNvSpPr>
            <a:spLocks noGrp="1"/>
          </p:cNvSpPr>
          <p:nvPr>
            <p:ph type="title"/>
          </p:nvPr>
        </p:nvSpPr>
        <p:spPr/>
        <p:txBody>
          <a:bodyPr/>
          <a:lstStyle/>
          <a:p>
            <a:r>
              <a:rPr lang="en-US" dirty="0"/>
              <a:t>Industrial applications of Dynamic RTO</a:t>
            </a:r>
            <a:endParaRPr lang="nb-NO" dirty="0"/>
          </a:p>
        </p:txBody>
      </p:sp>
      <p:sp>
        <p:nvSpPr>
          <p:cNvPr id="3" name="Content Placeholder 2">
            <a:extLst>
              <a:ext uri="{FF2B5EF4-FFF2-40B4-BE49-F238E27FC236}">
                <a16:creationId xmlns:a16="http://schemas.microsoft.com/office/drawing/2014/main" id="{B693313E-8199-4A70-95E7-8CE2695589C4}"/>
              </a:ext>
            </a:extLst>
          </p:cNvPr>
          <p:cNvSpPr>
            <a:spLocks noGrp="1"/>
          </p:cNvSpPr>
          <p:nvPr>
            <p:ph sz="half" idx="1"/>
          </p:nvPr>
        </p:nvSpPr>
        <p:spPr/>
        <p:txBody>
          <a:bodyPr/>
          <a:lstStyle/>
          <a:p>
            <a:r>
              <a:rPr lang="en-US" dirty="0"/>
              <a:t>Bartusiak (2007)</a:t>
            </a:r>
          </a:p>
          <a:p>
            <a:pPr lvl="1"/>
            <a:r>
              <a:rPr lang="nb-NO" dirty="0"/>
              <a:t>polyolefin </a:t>
            </a:r>
            <a:r>
              <a:rPr lang="nb-NO" dirty="0" err="1"/>
              <a:t>polymerization</a:t>
            </a:r>
            <a:r>
              <a:rPr lang="nb-NO" dirty="0"/>
              <a:t> </a:t>
            </a:r>
            <a:r>
              <a:rPr lang="nb-NO" dirty="0" err="1"/>
              <a:t>processes</a:t>
            </a:r>
            <a:r>
              <a:rPr lang="nb-NO" dirty="0"/>
              <a:t> </a:t>
            </a:r>
            <a:endParaRPr lang="en-US" dirty="0"/>
          </a:p>
          <a:p>
            <a:r>
              <a:rPr lang="en-US" dirty="0"/>
              <a:t>O</a:t>
            </a:r>
            <a:r>
              <a:rPr lang="nb-NO" dirty="0" err="1"/>
              <a:t>dloak+Petrobras</a:t>
            </a:r>
            <a:endParaRPr lang="nb-NO" dirty="0"/>
          </a:p>
          <a:p>
            <a:pPr lvl="1"/>
            <a:r>
              <a:rPr lang="en-US" dirty="0"/>
              <a:t>FCC unit</a:t>
            </a:r>
          </a:p>
          <a:p>
            <a:r>
              <a:rPr lang="en-US" dirty="0" err="1"/>
              <a:t>Cybernetica</a:t>
            </a:r>
            <a:endParaRPr lang="en-US" dirty="0"/>
          </a:p>
          <a:p>
            <a:pPr lvl="1"/>
            <a:r>
              <a:rPr lang="en-US" dirty="0"/>
              <a:t>Polymerization reactors</a:t>
            </a:r>
          </a:p>
          <a:p>
            <a:r>
              <a:rPr lang="en-US" dirty="0"/>
              <a:t>HVAC (Stanford) Rawlings</a:t>
            </a:r>
            <a:endParaRPr lang="nb-NO" dirty="0"/>
          </a:p>
        </p:txBody>
      </p:sp>
      <p:sp>
        <p:nvSpPr>
          <p:cNvPr id="4" name="Content Placeholder 3">
            <a:extLst>
              <a:ext uri="{FF2B5EF4-FFF2-40B4-BE49-F238E27FC236}">
                <a16:creationId xmlns:a16="http://schemas.microsoft.com/office/drawing/2014/main" id="{BF31CE44-F14E-46F1-BEB3-13664AB6FF16}"/>
              </a:ext>
            </a:extLst>
          </p:cNvPr>
          <p:cNvSpPr>
            <a:spLocks noGrp="1"/>
          </p:cNvSpPr>
          <p:nvPr>
            <p:ph sz="half" idx="2"/>
          </p:nvPr>
        </p:nvSpPr>
        <p:spPr/>
        <p:txBody>
          <a:bodyPr/>
          <a:lstStyle/>
          <a:p>
            <a:endParaRPr lang="nb-NO"/>
          </a:p>
        </p:txBody>
      </p:sp>
    </p:spTree>
    <p:extLst>
      <p:ext uri="{BB962C8B-B14F-4D97-AF65-F5344CB8AC3E}">
        <p14:creationId xmlns:p14="http://schemas.microsoft.com/office/powerpoint/2010/main" val="1659379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5201-0B05-4BD0-81B2-6CBFF585F983}"/>
              </a:ext>
            </a:extLst>
          </p:cNvPr>
          <p:cNvSpPr>
            <a:spLocks noGrp="1"/>
          </p:cNvSpPr>
          <p:nvPr>
            <p:ph type="title"/>
          </p:nvPr>
        </p:nvSpPr>
        <p:spPr/>
        <p:txBody>
          <a:bodyPr/>
          <a:lstStyle/>
          <a:p>
            <a:r>
              <a:rPr lang="en-US" dirty="0"/>
              <a:t>Challenges with Dynamic RTO</a:t>
            </a:r>
            <a:endParaRPr lang="nb-NO" dirty="0"/>
          </a:p>
        </p:txBody>
      </p:sp>
      <p:sp>
        <p:nvSpPr>
          <p:cNvPr id="3" name="Content Placeholder 2">
            <a:extLst>
              <a:ext uri="{FF2B5EF4-FFF2-40B4-BE49-F238E27FC236}">
                <a16:creationId xmlns:a16="http://schemas.microsoft.com/office/drawing/2014/main" id="{A6535FAE-BD65-4B7B-9968-B61E8FD34F0B}"/>
              </a:ext>
            </a:extLst>
          </p:cNvPr>
          <p:cNvSpPr>
            <a:spLocks noGrp="1"/>
          </p:cNvSpPr>
          <p:nvPr>
            <p:ph sz="half" idx="1"/>
          </p:nvPr>
        </p:nvSpPr>
        <p:spPr>
          <a:xfrm>
            <a:off x="838200" y="1825625"/>
            <a:ext cx="10515600" cy="4667250"/>
          </a:xfrm>
        </p:spPr>
        <p:txBody>
          <a:bodyPr>
            <a:normAutofit/>
          </a:bodyPr>
          <a:lstStyle/>
          <a:p>
            <a:pPr marL="0" indent="0">
              <a:buNone/>
            </a:pPr>
            <a:r>
              <a:rPr lang="en-US" sz="3800" dirty="0"/>
              <a:t>Main Challenge: Manage complexity</a:t>
            </a:r>
          </a:p>
          <a:p>
            <a:endParaRPr lang="en-US" dirty="0"/>
          </a:p>
          <a:p>
            <a:r>
              <a:rPr lang="en-US" dirty="0"/>
              <a:t>Trade-off </a:t>
            </a:r>
          </a:p>
          <a:p>
            <a:pPr marL="0" indent="0">
              <a:buNone/>
            </a:pPr>
            <a:r>
              <a:rPr lang="en-US" dirty="0"/>
              <a:t>	Cost to make it work   	 	 and improved profit.</a:t>
            </a:r>
          </a:p>
          <a:p>
            <a:pPr lvl="1"/>
            <a:endParaRPr lang="nb-NO" dirty="0"/>
          </a:p>
        </p:txBody>
      </p:sp>
      <p:sp>
        <p:nvSpPr>
          <p:cNvPr id="5" name="Arrow: Left-Right 4">
            <a:extLst>
              <a:ext uri="{FF2B5EF4-FFF2-40B4-BE49-F238E27FC236}">
                <a16:creationId xmlns:a16="http://schemas.microsoft.com/office/drawing/2014/main" id="{5F604F27-D973-4F17-B76B-05C1A4FBF5E0}"/>
              </a:ext>
            </a:extLst>
          </p:cNvPr>
          <p:cNvSpPr/>
          <p:nvPr/>
        </p:nvSpPr>
        <p:spPr>
          <a:xfrm>
            <a:off x="5079999" y="3602181"/>
            <a:ext cx="1099127" cy="2216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Content Placeholder 7">
            <a:extLst>
              <a:ext uri="{FF2B5EF4-FFF2-40B4-BE49-F238E27FC236}">
                <a16:creationId xmlns:a16="http://schemas.microsoft.com/office/drawing/2014/main" id="{D3211483-57DC-4B00-846B-3FD9D16BA98D}"/>
              </a:ext>
            </a:extLst>
          </p:cNvPr>
          <p:cNvPicPr>
            <a:picLocks noGrp="1" noChangeAspect="1"/>
          </p:cNvPicPr>
          <p:nvPr>
            <p:ph sz="half" idx="2"/>
          </p:nvPr>
        </p:nvPicPr>
        <p:blipFill>
          <a:blip r:embed="rId2"/>
          <a:stretch>
            <a:fillRect/>
          </a:stretch>
        </p:blipFill>
        <p:spPr>
          <a:xfrm>
            <a:off x="9836727" y="110031"/>
            <a:ext cx="2230406" cy="1982395"/>
          </a:xfrm>
          <a:prstGeom prst="rect">
            <a:avLst/>
          </a:prstGeom>
        </p:spPr>
      </p:pic>
    </p:spTree>
    <p:extLst>
      <p:ext uri="{BB962C8B-B14F-4D97-AF65-F5344CB8AC3E}">
        <p14:creationId xmlns:p14="http://schemas.microsoft.com/office/powerpoint/2010/main" val="41958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5201-0B05-4BD0-81B2-6CBFF585F983}"/>
              </a:ext>
            </a:extLst>
          </p:cNvPr>
          <p:cNvSpPr>
            <a:spLocks noGrp="1"/>
          </p:cNvSpPr>
          <p:nvPr>
            <p:ph type="title"/>
          </p:nvPr>
        </p:nvSpPr>
        <p:spPr/>
        <p:txBody>
          <a:bodyPr/>
          <a:lstStyle/>
          <a:p>
            <a:r>
              <a:rPr lang="en-US" dirty="0"/>
              <a:t>Complexity: The challenge with Dynamic RTO</a:t>
            </a:r>
            <a:endParaRPr lang="nb-NO" dirty="0"/>
          </a:p>
        </p:txBody>
      </p:sp>
      <p:sp>
        <p:nvSpPr>
          <p:cNvPr id="3" name="Content Placeholder 2">
            <a:extLst>
              <a:ext uri="{FF2B5EF4-FFF2-40B4-BE49-F238E27FC236}">
                <a16:creationId xmlns:a16="http://schemas.microsoft.com/office/drawing/2014/main" id="{A6535FAE-BD65-4B7B-9968-B61E8FD34F0B}"/>
              </a:ext>
            </a:extLst>
          </p:cNvPr>
          <p:cNvSpPr>
            <a:spLocks noGrp="1"/>
          </p:cNvSpPr>
          <p:nvPr>
            <p:ph sz="half" idx="1"/>
          </p:nvPr>
        </p:nvSpPr>
        <p:spPr>
          <a:xfrm>
            <a:off x="838200" y="1825625"/>
            <a:ext cx="10515600" cy="4667250"/>
          </a:xfrm>
        </p:spPr>
        <p:txBody>
          <a:bodyPr>
            <a:normAutofit/>
          </a:bodyPr>
          <a:lstStyle/>
          <a:p>
            <a:pPr marL="0" indent="0">
              <a:buNone/>
            </a:pPr>
            <a:endParaRPr lang="en-US" dirty="0"/>
          </a:p>
          <a:p>
            <a:r>
              <a:rPr lang="en-US" dirty="0"/>
              <a:t>Obtaining and maintaining an accurate dynamic model </a:t>
            </a:r>
          </a:p>
          <a:p>
            <a:endParaRPr lang="en-US" dirty="0"/>
          </a:p>
          <a:p>
            <a:r>
              <a:rPr lang="en-US" dirty="0"/>
              <a:t>Computational issues</a:t>
            </a:r>
          </a:p>
          <a:p>
            <a:endParaRPr lang="en-US" dirty="0"/>
          </a:p>
          <a:p>
            <a:r>
              <a:rPr lang="en-US" dirty="0"/>
              <a:t>Robustness issues </a:t>
            </a:r>
          </a:p>
          <a:p>
            <a:pPr marL="0" indent="0">
              <a:buNone/>
            </a:pPr>
            <a:endParaRPr lang="en-US" dirty="0"/>
          </a:p>
          <a:p>
            <a:r>
              <a:rPr lang="en-US" dirty="0"/>
              <a:t>Implementation issues</a:t>
            </a:r>
          </a:p>
        </p:txBody>
      </p:sp>
      <p:pic>
        <p:nvPicPr>
          <p:cNvPr id="4" name="Picture 4" descr="Image result for large chemical process">
            <a:extLst>
              <a:ext uri="{FF2B5EF4-FFF2-40B4-BE49-F238E27FC236}">
                <a16:creationId xmlns:a16="http://schemas.microsoft.com/office/drawing/2014/main" id="{ED3F1414-2244-4DB9-AFCF-D318B88D7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335" y="2986843"/>
            <a:ext cx="2887902" cy="350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8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5201-0B05-4BD0-81B2-6CBFF585F983}"/>
              </a:ext>
            </a:extLst>
          </p:cNvPr>
          <p:cNvSpPr>
            <a:spLocks noGrp="1"/>
          </p:cNvSpPr>
          <p:nvPr>
            <p:ph type="title"/>
          </p:nvPr>
        </p:nvSpPr>
        <p:spPr/>
        <p:txBody>
          <a:bodyPr>
            <a:noAutofit/>
          </a:bodyPr>
          <a:lstStyle/>
          <a:p>
            <a:r>
              <a:rPr lang="en-US" sz="3600" dirty="0"/>
              <a:t>Obtaining and maintaining an accurate dynamic model </a:t>
            </a:r>
            <a:br>
              <a:rPr lang="en-US" sz="3600" dirty="0"/>
            </a:br>
            <a:endParaRPr lang="en-US" sz="3600" dirty="0"/>
          </a:p>
        </p:txBody>
      </p:sp>
      <p:sp>
        <p:nvSpPr>
          <p:cNvPr id="3" name="Content Placeholder 2">
            <a:extLst>
              <a:ext uri="{FF2B5EF4-FFF2-40B4-BE49-F238E27FC236}">
                <a16:creationId xmlns:a16="http://schemas.microsoft.com/office/drawing/2014/main" id="{A6535FAE-BD65-4B7B-9968-B61E8FD34F0B}"/>
              </a:ext>
            </a:extLst>
          </p:cNvPr>
          <p:cNvSpPr>
            <a:spLocks noGrp="1"/>
          </p:cNvSpPr>
          <p:nvPr>
            <p:ph sz="half" idx="1"/>
          </p:nvPr>
        </p:nvSpPr>
        <p:spPr>
          <a:xfrm>
            <a:off x="838200" y="1825625"/>
            <a:ext cx="10515600" cy="4667250"/>
          </a:xfrm>
        </p:spPr>
        <p:txBody>
          <a:bodyPr>
            <a:normAutofit/>
          </a:bodyPr>
          <a:lstStyle/>
          <a:p>
            <a:pPr marL="0" indent="0">
              <a:buNone/>
            </a:pPr>
            <a:endParaRPr lang="en-US" dirty="0"/>
          </a:p>
          <a:p>
            <a:pPr lvl="1"/>
            <a:r>
              <a:rPr lang="en-US" dirty="0"/>
              <a:t>Modelling efforts</a:t>
            </a:r>
          </a:p>
          <a:p>
            <a:pPr lvl="1"/>
            <a:endParaRPr lang="en-US" dirty="0"/>
          </a:p>
          <a:p>
            <a:pPr lvl="1"/>
            <a:r>
              <a:rPr lang="en-US" dirty="0"/>
              <a:t>Requires plant testing over larger operation range</a:t>
            </a:r>
          </a:p>
          <a:p>
            <a:pPr lvl="1"/>
            <a:endParaRPr lang="en-US" dirty="0"/>
          </a:p>
          <a:p>
            <a:pPr lvl="1"/>
            <a:r>
              <a:rPr lang="en-US" dirty="0"/>
              <a:t>Trade-off between learning model parameters and optimal operation</a:t>
            </a:r>
            <a:endParaRPr lang="nb-NO" dirty="0"/>
          </a:p>
        </p:txBody>
      </p:sp>
    </p:spTree>
    <p:extLst>
      <p:ext uri="{BB962C8B-B14F-4D97-AF65-F5344CB8AC3E}">
        <p14:creationId xmlns:p14="http://schemas.microsoft.com/office/powerpoint/2010/main" val="3216775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5201-0B05-4BD0-81B2-6CBFF585F983}"/>
              </a:ext>
            </a:extLst>
          </p:cNvPr>
          <p:cNvSpPr>
            <a:spLocks noGrp="1"/>
          </p:cNvSpPr>
          <p:nvPr>
            <p:ph type="title"/>
          </p:nvPr>
        </p:nvSpPr>
        <p:spPr/>
        <p:txBody>
          <a:bodyPr>
            <a:noAutofit/>
          </a:bodyPr>
          <a:lstStyle/>
          <a:p>
            <a:r>
              <a:rPr lang="en-US" sz="3600" dirty="0"/>
              <a:t>Computational issues</a:t>
            </a:r>
          </a:p>
        </p:txBody>
      </p:sp>
      <p:sp>
        <p:nvSpPr>
          <p:cNvPr id="3" name="Content Placeholder 2">
            <a:extLst>
              <a:ext uri="{FF2B5EF4-FFF2-40B4-BE49-F238E27FC236}">
                <a16:creationId xmlns:a16="http://schemas.microsoft.com/office/drawing/2014/main" id="{A6535FAE-BD65-4B7B-9968-B61E8FD34F0B}"/>
              </a:ext>
            </a:extLst>
          </p:cNvPr>
          <p:cNvSpPr>
            <a:spLocks noGrp="1"/>
          </p:cNvSpPr>
          <p:nvPr>
            <p:ph sz="half" idx="1"/>
          </p:nvPr>
        </p:nvSpPr>
        <p:spPr>
          <a:xfrm>
            <a:off x="838200" y="1825625"/>
            <a:ext cx="10515600" cy="4667250"/>
          </a:xfrm>
        </p:spPr>
        <p:txBody>
          <a:bodyPr>
            <a:normAutofit/>
          </a:bodyPr>
          <a:lstStyle/>
          <a:p>
            <a:pPr marL="0" indent="0">
              <a:buNone/>
            </a:pPr>
            <a:endParaRPr lang="en-US" dirty="0"/>
          </a:p>
          <a:p>
            <a:pPr lvl="1"/>
            <a:r>
              <a:rPr lang="en-US" dirty="0"/>
              <a:t>Computational cost for solving the large NLP</a:t>
            </a:r>
          </a:p>
          <a:p>
            <a:pPr lvl="2"/>
            <a:r>
              <a:rPr lang="en-US" dirty="0"/>
              <a:t>NLP solvers (IPOPT (Biegler) </a:t>
            </a:r>
            <a:r>
              <a:rPr lang="en-US" dirty="0" err="1"/>
              <a:t>Conopt</a:t>
            </a:r>
            <a:r>
              <a:rPr lang="en-US" dirty="0"/>
              <a:t>, others…</a:t>
            </a:r>
          </a:p>
          <a:p>
            <a:pPr lvl="2"/>
            <a:r>
              <a:rPr lang="en-US" dirty="0"/>
              <a:t>Fast Sensitivity-based methods </a:t>
            </a:r>
          </a:p>
          <a:p>
            <a:pPr lvl="3"/>
            <a:r>
              <a:rPr lang="en-US" dirty="0"/>
              <a:t>Realtime iterations (Diehl et al 2002)</a:t>
            </a:r>
          </a:p>
          <a:p>
            <a:pPr lvl="3"/>
            <a:r>
              <a:rPr lang="en-US" dirty="0"/>
              <a:t>Advanced step NMPC (Zavala &amp; Biegler 2009, J</a:t>
            </a:r>
            <a:r>
              <a:rPr lang="nb-NO" dirty="0" err="1"/>
              <a:t>äschke</a:t>
            </a:r>
            <a:r>
              <a:rPr lang="nb-NO" dirty="0"/>
              <a:t> et al 2015</a:t>
            </a:r>
            <a:r>
              <a:rPr lang="en-US" dirty="0"/>
              <a:t>)</a:t>
            </a:r>
          </a:p>
          <a:p>
            <a:pPr lvl="2"/>
            <a:r>
              <a:rPr lang="en-US" dirty="0"/>
              <a:t>Convergence issues</a:t>
            </a:r>
          </a:p>
          <a:p>
            <a:pPr lvl="3"/>
            <a:r>
              <a:rPr lang="en-US" dirty="0"/>
              <a:t>Thermodynamics model crashes, Flash computations</a:t>
            </a:r>
          </a:p>
          <a:p>
            <a:pPr marL="457200" lvl="1" indent="0">
              <a:buNone/>
            </a:pPr>
            <a:endParaRPr lang="en-US" dirty="0"/>
          </a:p>
          <a:p>
            <a:pPr lvl="1"/>
            <a:r>
              <a:rPr lang="en-US" dirty="0"/>
              <a:t>Discrete and nonsmooth decisions</a:t>
            </a:r>
          </a:p>
          <a:p>
            <a:pPr lvl="2"/>
            <a:r>
              <a:rPr lang="en-US" dirty="0"/>
              <a:t>Lead to mixed integer optimization problems </a:t>
            </a:r>
          </a:p>
          <a:p>
            <a:pPr lvl="2"/>
            <a:r>
              <a:rPr lang="en-US" dirty="0"/>
              <a:t>Cannot be solved in real-time for large systems</a:t>
            </a:r>
          </a:p>
        </p:txBody>
      </p:sp>
    </p:spTree>
    <p:extLst>
      <p:ext uri="{BB962C8B-B14F-4D97-AF65-F5344CB8AC3E}">
        <p14:creationId xmlns:p14="http://schemas.microsoft.com/office/powerpoint/2010/main" val="236599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D48776-7FF3-41F6-A4A4-2C9CF3276D2D}"/>
              </a:ext>
            </a:extLst>
          </p:cNvPr>
          <p:cNvPicPr>
            <a:picLocks noChangeAspect="1"/>
          </p:cNvPicPr>
          <p:nvPr/>
        </p:nvPicPr>
        <p:blipFill rotWithShape="1">
          <a:blip r:embed="rId2"/>
          <a:srcRect l="1090" t="797" r="2290" b="1858"/>
          <a:stretch/>
        </p:blipFill>
        <p:spPr>
          <a:xfrm>
            <a:off x="7884811" y="3861960"/>
            <a:ext cx="3255422" cy="2282905"/>
          </a:xfrm>
          <a:prstGeom prst="rect">
            <a:avLst/>
          </a:prstGeom>
        </p:spPr>
      </p:pic>
      <p:sp>
        <p:nvSpPr>
          <p:cNvPr id="2" name="Title 1">
            <a:extLst>
              <a:ext uri="{FF2B5EF4-FFF2-40B4-BE49-F238E27FC236}">
                <a16:creationId xmlns:a16="http://schemas.microsoft.com/office/drawing/2014/main" id="{542F5201-0B05-4BD0-81B2-6CBFF585F983}"/>
              </a:ext>
            </a:extLst>
          </p:cNvPr>
          <p:cNvSpPr>
            <a:spLocks noGrp="1"/>
          </p:cNvSpPr>
          <p:nvPr>
            <p:ph type="title"/>
          </p:nvPr>
        </p:nvSpPr>
        <p:spPr/>
        <p:txBody>
          <a:bodyPr>
            <a:noAutofit/>
          </a:bodyPr>
          <a:lstStyle/>
          <a:p>
            <a:r>
              <a:rPr lang="en-US" sz="3600" dirty="0"/>
              <a:t>Robustness issues </a:t>
            </a:r>
          </a:p>
        </p:txBody>
      </p:sp>
      <p:sp>
        <p:nvSpPr>
          <p:cNvPr id="3" name="Content Placeholder 2">
            <a:extLst>
              <a:ext uri="{FF2B5EF4-FFF2-40B4-BE49-F238E27FC236}">
                <a16:creationId xmlns:a16="http://schemas.microsoft.com/office/drawing/2014/main" id="{A6535FAE-BD65-4B7B-9968-B61E8FD34F0B}"/>
              </a:ext>
            </a:extLst>
          </p:cNvPr>
          <p:cNvSpPr>
            <a:spLocks noGrp="1"/>
          </p:cNvSpPr>
          <p:nvPr>
            <p:ph sz="half" idx="1"/>
          </p:nvPr>
        </p:nvSpPr>
        <p:spPr>
          <a:xfrm>
            <a:off x="838200" y="1825625"/>
            <a:ext cx="10515600" cy="4667250"/>
          </a:xfrm>
        </p:spPr>
        <p:txBody>
          <a:bodyPr>
            <a:normAutofit/>
          </a:bodyPr>
          <a:lstStyle/>
          <a:p>
            <a:endParaRPr lang="en-US" dirty="0"/>
          </a:p>
          <a:p>
            <a:r>
              <a:rPr lang="en-US" dirty="0"/>
              <a:t>Robustness issues </a:t>
            </a:r>
          </a:p>
          <a:p>
            <a:pPr lvl="1"/>
            <a:r>
              <a:rPr lang="en-US" dirty="0"/>
              <a:t>Model errors</a:t>
            </a:r>
          </a:p>
          <a:p>
            <a:pPr lvl="1"/>
            <a:endParaRPr lang="en-US" dirty="0"/>
          </a:p>
          <a:p>
            <a:pPr lvl="1"/>
            <a:r>
              <a:rPr lang="en-US" dirty="0"/>
              <a:t>Uncertain parameters (predictions)</a:t>
            </a:r>
          </a:p>
          <a:p>
            <a:pPr lvl="1"/>
            <a:endParaRPr lang="en-US" dirty="0"/>
          </a:p>
          <a:p>
            <a:pPr lvl="1"/>
            <a:r>
              <a:rPr lang="en-US" dirty="0"/>
              <a:t>Implications for stability</a:t>
            </a:r>
          </a:p>
          <a:p>
            <a:pPr lvl="1"/>
            <a:endParaRPr lang="en-US" dirty="0"/>
          </a:p>
          <a:p>
            <a:pPr lvl="1"/>
            <a:endParaRPr lang="en-US" dirty="0"/>
          </a:p>
          <a:p>
            <a:pPr lvl="1"/>
            <a:endParaRPr lang="en-US" dirty="0"/>
          </a:p>
          <a:p>
            <a:pPr lvl="1"/>
            <a:r>
              <a:rPr lang="en-US" dirty="0"/>
              <a:t>Tend to make computations significantly more complex</a:t>
            </a:r>
          </a:p>
          <a:p>
            <a:pPr lvl="1"/>
            <a:endParaRPr lang="en-US" dirty="0"/>
          </a:p>
          <a:p>
            <a:endParaRPr lang="en-US" dirty="0"/>
          </a:p>
          <a:p>
            <a:pPr marL="457200" lvl="1" indent="0">
              <a:buNone/>
            </a:pPr>
            <a:endParaRPr lang="nb-NO" dirty="0"/>
          </a:p>
        </p:txBody>
      </p:sp>
      <p:pic>
        <p:nvPicPr>
          <p:cNvPr id="4" name="Content Placeholder 18">
            <a:extLst>
              <a:ext uri="{FF2B5EF4-FFF2-40B4-BE49-F238E27FC236}">
                <a16:creationId xmlns:a16="http://schemas.microsoft.com/office/drawing/2014/main" id="{546F4486-0A56-4278-BD75-D317D1165380}"/>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6582" y="1659804"/>
            <a:ext cx="3333064" cy="1300880"/>
          </a:xfrm>
          <a:prstGeom prst="rect">
            <a:avLst/>
          </a:prstGeom>
          <a:noFill/>
        </p:spPr>
      </p:pic>
    </p:spTree>
    <p:extLst>
      <p:ext uri="{BB962C8B-B14F-4D97-AF65-F5344CB8AC3E}">
        <p14:creationId xmlns:p14="http://schemas.microsoft.com/office/powerpoint/2010/main" val="40537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5201-0B05-4BD0-81B2-6CBFF585F983}"/>
              </a:ext>
            </a:extLst>
          </p:cNvPr>
          <p:cNvSpPr>
            <a:spLocks noGrp="1"/>
          </p:cNvSpPr>
          <p:nvPr>
            <p:ph type="title"/>
          </p:nvPr>
        </p:nvSpPr>
        <p:spPr/>
        <p:txBody>
          <a:bodyPr>
            <a:noAutofit/>
          </a:bodyPr>
          <a:lstStyle/>
          <a:p>
            <a:r>
              <a:rPr lang="en-US" sz="3600" dirty="0"/>
              <a:t>Implementation issues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535FAE-BD65-4B7B-9968-B61E8FD34F0B}"/>
                  </a:ext>
                </a:extLst>
              </p:cNvPr>
              <p:cNvSpPr>
                <a:spLocks noGrp="1"/>
              </p:cNvSpPr>
              <p:nvPr>
                <p:ph sz="half" idx="1"/>
              </p:nvPr>
            </p:nvSpPr>
            <p:spPr>
              <a:xfrm>
                <a:off x="838200" y="1825625"/>
                <a:ext cx="10515600" cy="4667250"/>
              </a:xfrm>
            </p:spPr>
            <p:txBody>
              <a:bodyPr>
                <a:normAutofit fontScale="85000" lnSpcReduction="20000"/>
              </a:bodyPr>
              <a:lstStyle/>
              <a:p>
                <a:endParaRPr lang="en-US" dirty="0"/>
              </a:p>
              <a:p>
                <a:r>
                  <a:rPr lang="en-US" dirty="0"/>
                  <a:t>Tuning, regularization weights in cost function</a:t>
                </a:r>
              </a:p>
              <a:p>
                <a:pPr lvl="1"/>
                <a:r>
                  <a:rPr lang="en-US" dirty="0"/>
                  <a:t>Typical cost in practice (Bartusiak 2007)</a:t>
                </a:r>
              </a:p>
              <a:p>
                <a:pPr lvl="1"/>
                <a:endParaRPr lang="en-US" dirty="0"/>
              </a:p>
              <a:p>
                <a:pPr marL="914400" lvl="2"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𝐷𝑅𝑇𝑂</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nb-NO" b="0" i="1" smtClean="0">
                              <a:latin typeface="Cambria Math" panose="02040503050406030204" pitchFamily="18" charset="0"/>
                            </a:rPr>
                            <m:t>𝐽</m:t>
                          </m:r>
                        </m:e>
                        <m:sub>
                          <m:r>
                            <a:rPr lang="nb-NO" b="0" i="1" smtClean="0">
                              <a:latin typeface="Cambria Math" panose="02040503050406030204" pitchFamily="18" charset="0"/>
                            </a:rPr>
                            <m:t>𝑒𝑐𝑜</m:t>
                          </m:r>
                        </m:sub>
                      </m:sSub>
                      <m:r>
                        <a:rPr lang="nb-NO" b="0" i="1" smtClean="0">
                          <a:latin typeface="Cambria Math" panose="02040503050406030204" pitchFamily="18" charset="0"/>
                        </a:rPr>
                        <m:t>+</m:t>
                      </m:r>
                      <m:sSub>
                        <m:sSubPr>
                          <m:ctrlPr>
                            <a:rPr lang="nb-NO" b="0" i="1" smtClean="0">
                              <a:latin typeface="Cambria Math" panose="02040503050406030204" pitchFamily="18" charset="0"/>
                            </a:rPr>
                          </m:ctrlPr>
                        </m:sSubPr>
                        <m:e>
                          <m:r>
                            <a:rPr lang="nb-NO" b="0" i="1" smtClean="0">
                              <a:latin typeface="Cambria Math" panose="02040503050406030204" pitchFamily="18" charset="0"/>
                            </a:rPr>
                            <m:t>𝐽</m:t>
                          </m:r>
                        </m:e>
                        <m:sub>
                          <m:r>
                            <a:rPr lang="nb-NO" b="0" i="1" smtClean="0">
                              <a:latin typeface="Cambria Math" panose="02040503050406030204" pitchFamily="18" charset="0"/>
                            </a:rPr>
                            <m:t>𝑡𝑟𝑎𝑐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𝐽</m:t>
                          </m:r>
                        </m:e>
                        <m:sub>
                          <m:r>
                            <a:rPr lang="en-US" b="0" i="1" smtClean="0">
                              <a:latin typeface="Cambria Math" panose="02040503050406030204" pitchFamily="18" charset="0"/>
                            </a:rPr>
                            <m:t>𝑖𝑛𝑝𝑢𝑡</m:t>
                          </m:r>
                        </m:sub>
                      </m:sSub>
                    </m:oMath>
                  </m:oMathPara>
                </a14:m>
                <a:endParaRPr lang="en-US" b="0" i="1" dirty="0"/>
              </a:p>
              <a:p>
                <a:pPr marL="914400" lvl="2" indent="0">
                  <a:buNone/>
                </a:pPr>
                <a:endParaRPr lang="en-US" dirty="0"/>
              </a:p>
              <a:p>
                <a:r>
                  <a:rPr lang="en-US" dirty="0"/>
                  <a:t>Allowing for manual operations</a:t>
                </a:r>
              </a:p>
              <a:p>
                <a:endParaRPr lang="en-US" dirty="0"/>
              </a:p>
              <a:p>
                <a:r>
                  <a:rPr lang="en-US" dirty="0"/>
                  <a:t>What to put into which layer?</a:t>
                </a:r>
              </a:p>
              <a:p>
                <a:endParaRPr lang="en-US" dirty="0"/>
              </a:p>
              <a:p>
                <a:r>
                  <a:rPr lang="en-US" dirty="0"/>
                  <a:t>Measurement faults, reliable state and parameter estimation</a:t>
                </a:r>
              </a:p>
              <a:p>
                <a:endParaRPr lang="en-US" dirty="0"/>
              </a:p>
              <a:p>
                <a:pPr marL="0" indent="0">
                  <a:buNone/>
                </a:pPr>
                <a:r>
                  <a:rPr lang="en-US" sz="4200" dirty="0">
                    <a:solidFill>
                      <a:srgbClr val="FF0000"/>
                    </a:solidFill>
                  </a:rPr>
                  <a:t>Require many Ad-hoc problem-dependent solutions</a:t>
                </a:r>
              </a:p>
              <a:p>
                <a:pPr lvl="1"/>
                <a:endParaRPr lang="nb-NO" dirty="0"/>
              </a:p>
            </p:txBody>
          </p:sp>
        </mc:Choice>
        <mc:Fallback xmlns="">
          <p:sp>
            <p:nvSpPr>
              <p:cNvPr id="3" name="Content Placeholder 2">
                <a:extLst>
                  <a:ext uri="{FF2B5EF4-FFF2-40B4-BE49-F238E27FC236}">
                    <a16:creationId xmlns:a16="http://schemas.microsoft.com/office/drawing/2014/main" id="{A6535FAE-BD65-4B7B-9968-B61E8FD34F0B}"/>
                  </a:ext>
                </a:extLst>
              </p:cNvPr>
              <p:cNvSpPr>
                <a:spLocks noGrp="1" noRot="1" noChangeAspect="1" noMove="1" noResize="1" noEditPoints="1" noAdjustHandles="1" noChangeArrowheads="1" noChangeShapeType="1" noTextEdit="1"/>
              </p:cNvSpPr>
              <p:nvPr>
                <p:ph sz="half" idx="1"/>
              </p:nvPr>
            </p:nvSpPr>
            <p:spPr>
              <a:xfrm>
                <a:off x="838200" y="1825625"/>
                <a:ext cx="10515600" cy="4667250"/>
              </a:xfrm>
              <a:blipFill>
                <a:blip r:embed="rId2"/>
                <a:stretch>
                  <a:fillRect l="-1797" b="-3786"/>
                </a:stretch>
              </a:blipFill>
            </p:spPr>
            <p:txBody>
              <a:bodyPr/>
              <a:lstStyle/>
              <a:p>
                <a:r>
                  <a:rPr lang="nb-NO">
                    <a:noFill/>
                  </a:rPr>
                  <a:t> </a:t>
                </a:r>
              </a:p>
            </p:txBody>
          </p:sp>
        </mc:Fallback>
      </mc:AlternateContent>
    </p:spTree>
    <p:extLst>
      <p:ext uri="{BB962C8B-B14F-4D97-AF65-F5344CB8AC3E}">
        <p14:creationId xmlns:p14="http://schemas.microsoft.com/office/powerpoint/2010/main" val="1902947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C0011-3539-41D2-AAB4-7B2DB34BD08A}"/>
              </a:ext>
            </a:extLst>
          </p:cNvPr>
          <p:cNvSpPr>
            <a:spLocks noGrp="1"/>
          </p:cNvSpPr>
          <p:nvPr>
            <p:ph type="title"/>
          </p:nvPr>
        </p:nvSpPr>
        <p:spPr/>
        <p:txBody>
          <a:bodyPr/>
          <a:lstStyle/>
          <a:p>
            <a:r>
              <a:rPr lang="en-US" dirty="0"/>
              <a:t>Academia</a:t>
            </a:r>
            <a:endParaRPr lang="nb-NO" dirty="0"/>
          </a:p>
        </p:txBody>
      </p:sp>
      <p:sp>
        <p:nvSpPr>
          <p:cNvPr id="3" name="Content Placeholder 2">
            <a:extLst>
              <a:ext uri="{FF2B5EF4-FFF2-40B4-BE49-F238E27FC236}">
                <a16:creationId xmlns:a16="http://schemas.microsoft.com/office/drawing/2014/main" id="{DEF993C9-5076-40CB-9C5E-938EA529B218}"/>
              </a:ext>
            </a:extLst>
          </p:cNvPr>
          <p:cNvSpPr>
            <a:spLocks noGrp="1"/>
          </p:cNvSpPr>
          <p:nvPr>
            <p:ph sz="half" idx="1"/>
          </p:nvPr>
        </p:nvSpPr>
        <p:spPr/>
        <p:txBody>
          <a:bodyPr/>
          <a:lstStyle/>
          <a:p>
            <a:r>
              <a:rPr lang="en-US" dirty="0"/>
              <a:t>Stability </a:t>
            </a:r>
          </a:p>
          <a:p>
            <a:r>
              <a:rPr lang="en-US" dirty="0"/>
              <a:t>Numerical issues </a:t>
            </a:r>
          </a:p>
          <a:p>
            <a:pPr lvl="1"/>
            <a:r>
              <a:rPr lang="en-US" dirty="0"/>
              <a:t>Computation speed</a:t>
            </a:r>
          </a:p>
          <a:p>
            <a:pPr lvl="1"/>
            <a:r>
              <a:rPr lang="en-US" dirty="0"/>
              <a:t>Decentralizing</a:t>
            </a:r>
          </a:p>
          <a:p>
            <a:r>
              <a:rPr lang="en-US" dirty="0"/>
              <a:t>Uncertainty</a:t>
            </a:r>
          </a:p>
          <a:p>
            <a:pPr lvl="1"/>
            <a:r>
              <a:rPr lang="en-US" dirty="0"/>
              <a:t>Stochastic MPC</a:t>
            </a:r>
          </a:p>
          <a:p>
            <a:pPr lvl="1"/>
            <a:r>
              <a:rPr lang="en-US" dirty="0"/>
              <a:t>Robust MPC</a:t>
            </a:r>
          </a:p>
          <a:p>
            <a:pPr lvl="1"/>
            <a:r>
              <a:rPr lang="en-US" dirty="0"/>
              <a:t>Chance constraint</a:t>
            </a:r>
          </a:p>
          <a:p>
            <a:pPr lvl="1"/>
            <a:r>
              <a:rPr lang="en-US" dirty="0"/>
              <a:t>Dual MPC</a:t>
            </a:r>
          </a:p>
          <a:p>
            <a:pPr lvl="1"/>
            <a:endParaRPr lang="en-US" dirty="0"/>
          </a:p>
          <a:p>
            <a:endParaRPr lang="en-US" dirty="0"/>
          </a:p>
          <a:p>
            <a:endParaRPr lang="nb-NO" dirty="0"/>
          </a:p>
        </p:txBody>
      </p:sp>
      <p:sp>
        <p:nvSpPr>
          <p:cNvPr id="4" name="Right Brace 3">
            <a:extLst>
              <a:ext uri="{FF2B5EF4-FFF2-40B4-BE49-F238E27FC236}">
                <a16:creationId xmlns:a16="http://schemas.microsoft.com/office/drawing/2014/main" id="{DDF0E55A-0DA8-430B-BF13-526742E04D0F}"/>
              </a:ext>
            </a:extLst>
          </p:cNvPr>
          <p:cNvSpPr/>
          <p:nvPr/>
        </p:nvSpPr>
        <p:spPr>
          <a:xfrm>
            <a:off x="5454073" y="2539999"/>
            <a:ext cx="437573" cy="1105189"/>
          </a:xfrm>
          <a:prstGeom prst="rightBrace">
            <a:avLst>
              <a:gd name="adj1" fmla="val 8347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p>
        </p:txBody>
      </p:sp>
      <p:sp>
        <p:nvSpPr>
          <p:cNvPr id="5" name="TextBox 4">
            <a:extLst>
              <a:ext uri="{FF2B5EF4-FFF2-40B4-BE49-F238E27FC236}">
                <a16:creationId xmlns:a16="http://schemas.microsoft.com/office/drawing/2014/main" id="{B3FC6E94-E74F-4209-BD10-C01B29E34501}"/>
              </a:ext>
            </a:extLst>
          </p:cNvPr>
          <p:cNvSpPr txBox="1"/>
          <p:nvPr/>
        </p:nvSpPr>
        <p:spPr>
          <a:xfrm>
            <a:off x="6308436" y="4738255"/>
            <a:ext cx="2464008" cy="369332"/>
          </a:xfrm>
          <a:prstGeom prst="rect">
            <a:avLst/>
          </a:prstGeom>
          <a:noFill/>
        </p:spPr>
        <p:txBody>
          <a:bodyPr wrap="none" rtlCol="0">
            <a:spAutoFit/>
          </a:bodyPr>
          <a:lstStyle/>
          <a:p>
            <a:r>
              <a:rPr lang="en-US" dirty="0"/>
              <a:t>Typically add complexity</a:t>
            </a:r>
            <a:endParaRPr lang="nb-NO" dirty="0"/>
          </a:p>
        </p:txBody>
      </p:sp>
      <p:sp>
        <p:nvSpPr>
          <p:cNvPr id="6" name="Right Brace 5">
            <a:extLst>
              <a:ext uri="{FF2B5EF4-FFF2-40B4-BE49-F238E27FC236}">
                <a16:creationId xmlns:a16="http://schemas.microsoft.com/office/drawing/2014/main" id="{42EA7F59-3670-4FBB-9A2C-8301B7338D94}"/>
              </a:ext>
            </a:extLst>
          </p:cNvPr>
          <p:cNvSpPr/>
          <p:nvPr/>
        </p:nvSpPr>
        <p:spPr>
          <a:xfrm>
            <a:off x="5454073" y="3920836"/>
            <a:ext cx="544945" cy="1819564"/>
          </a:xfrm>
          <a:prstGeom prst="rightBrace">
            <a:avLst>
              <a:gd name="adj1" fmla="val 6426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 name="TextBox 6">
            <a:extLst>
              <a:ext uri="{FF2B5EF4-FFF2-40B4-BE49-F238E27FC236}">
                <a16:creationId xmlns:a16="http://schemas.microsoft.com/office/drawing/2014/main" id="{C4266B84-F159-45C3-8BDD-90D71237809F}"/>
              </a:ext>
            </a:extLst>
          </p:cNvPr>
          <p:cNvSpPr txBox="1"/>
          <p:nvPr/>
        </p:nvSpPr>
        <p:spPr>
          <a:xfrm>
            <a:off x="6172202" y="2907927"/>
            <a:ext cx="3063274" cy="369332"/>
          </a:xfrm>
          <a:prstGeom prst="rect">
            <a:avLst/>
          </a:prstGeom>
          <a:noFill/>
        </p:spPr>
        <p:txBody>
          <a:bodyPr wrap="none" rtlCol="0">
            <a:spAutoFit/>
          </a:bodyPr>
          <a:lstStyle/>
          <a:p>
            <a:r>
              <a:rPr lang="en-US" dirty="0"/>
              <a:t>Handle complexity in real-time</a:t>
            </a:r>
            <a:endParaRPr lang="nb-NO" dirty="0"/>
          </a:p>
        </p:txBody>
      </p:sp>
      <p:sp>
        <p:nvSpPr>
          <p:cNvPr id="8" name="Right Brace 7">
            <a:extLst>
              <a:ext uri="{FF2B5EF4-FFF2-40B4-BE49-F238E27FC236}">
                <a16:creationId xmlns:a16="http://schemas.microsoft.com/office/drawing/2014/main" id="{FC57BE3A-BD6D-4851-A060-A628F60EF95D}"/>
              </a:ext>
            </a:extLst>
          </p:cNvPr>
          <p:cNvSpPr/>
          <p:nvPr/>
        </p:nvSpPr>
        <p:spPr>
          <a:xfrm>
            <a:off x="5454073" y="1825625"/>
            <a:ext cx="437573" cy="581601"/>
          </a:xfrm>
          <a:prstGeom prst="rightBrace">
            <a:avLst>
              <a:gd name="adj1" fmla="val 8347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p>
        </p:txBody>
      </p:sp>
      <p:sp>
        <p:nvSpPr>
          <p:cNvPr id="9" name="TextBox 8">
            <a:extLst>
              <a:ext uri="{FF2B5EF4-FFF2-40B4-BE49-F238E27FC236}">
                <a16:creationId xmlns:a16="http://schemas.microsoft.com/office/drawing/2014/main" id="{324E75D3-5B00-4D99-AED6-34B8B7A6C375}"/>
              </a:ext>
            </a:extLst>
          </p:cNvPr>
          <p:cNvSpPr txBox="1"/>
          <p:nvPr/>
        </p:nvSpPr>
        <p:spPr>
          <a:xfrm>
            <a:off x="6096000" y="1929975"/>
            <a:ext cx="3788794" cy="646331"/>
          </a:xfrm>
          <a:prstGeom prst="rect">
            <a:avLst/>
          </a:prstGeom>
          <a:noFill/>
        </p:spPr>
        <p:txBody>
          <a:bodyPr wrap="none" rtlCol="0">
            <a:spAutoFit/>
          </a:bodyPr>
          <a:lstStyle/>
          <a:p>
            <a:r>
              <a:rPr lang="en-US" dirty="0"/>
              <a:t>Proofs mainly of concern for academia</a:t>
            </a:r>
          </a:p>
          <a:p>
            <a:endParaRPr lang="nb-NO" dirty="0"/>
          </a:p>
        </p:txBody>
      </p:sp>
    </p:spTree>
    <p:extLst>
      <p:ext uri="{BB962C8B-B14F-4D97-AF65-F5344CB8AC3E}">
        <p14:creationId xmlns:p14="http://schemas.microsoft.com/office/powerpoint/2010/main" val="892215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2E3A-E5F1-4F17-8D90-9B83947300ED}"/>
              </a:ext>
            </a:extLst>
          </p:cNvPr>
          <p:cNvSpPr>
            <a:spLocks noGrp="1"/>
          </p:cNvSpPr>
          <p:nvPr>
            <p:ph type="title"/>
          </p:nvPr>
        </p:nvSpPr>
        <p:spPr/>
        <p:txBody>
          <a:bodyPr/>
          <a:lstStyle/>
          <a:p>
            <a:r>
              <a:rPr lang="en-US" dirty="0"/>
              <a:t>DRTO and EMPC has many potential benefits</a:t>
            </a:r>
            <a:endParaRPr lang="nb-NO" dirty="0"/>
          </a:p>
        </p:txBody>
      </p:sp>
      <p:sp>
        <p:nvSpPr>
          <p:cNvPr id="3" name="Content Placeholder 2">
            <a:extLst>
              <a:ext uri="{FF2B5EF4-FFF2-40B4-BE49-F238E27FC236}">
                <a16:creationId xmlns:a16="http://schemas.microsoft.com/office/drawing/2014/main" id="{7C31602C-187E-43EC-AAA4-B37D1ECFBA11}"/>
              </a:ext>
            </a:extLst>
          </p:cNvPr>
          <p:cNvSpPr>
            <a:spLocks noGrp="1"/>
          </p:cNvSpPr>
          <p:nvPr>
            <p:ph sz="half" idx="1"/>
          </p:nvPr>
        </p:nvSpPr>
        <p:spPr>
          <a:xfrm>
            <a:off x="838199" y="1825625"/>
            <a:ext cx="10116127" cy="4351338"/>
          </a:xfrm>
        </p:spPr>
        <p:txBody>
          <a:bodyPr>
            <a:normAutofit fontScale="92500" lnSpcReduction="20000"/>
          </a:bodyPr>
          <a:lstStyle/>
          <a:p>
            <a:endParaRPr lang="en-US" dirty="0"/>
          </a:p>
          <a:p>
            <a:r>
              <a:rPr lang="en-US" dirty="0"/>
              <a:t>Reduced amount of off-spec product </a:t>
            </a:r>
          </a:p>
          <a:p>
            <a:endParaRPr lang="en-US" dirty="0"/>
          </a:p>
          <a:p>
            <a:r>
              <a:rPr lang="en-US" dirty="0"/>
              <a:t>Changing operational strategy:</a:t>
            </a:r>
          </a:p>
          <a:p>
            <a:pPr lvl="1"/>
            <a:r>
              <a:rPr lang="en-US" dirty="0"/>
              <a:t>Agile operation switching productions </a:t>
            </a:r>
          </a:p>
          <a:p>
            <a:pPr lvl="2"/>
            <a:r>
              <a:rPr lang="en-US" dirty="0"/>
              <a:t>Demand-side management</a:t>
            </a:r>
          </a:p>
          <a:p>
            <a:pPr lvl="2"/>
            <a:r>
              <a:rPr lang="en-US" dirty="0"/>
              <a:t>Load-balancing services</a:t>
            </a:r>
          </a:p>
          <a:p>
            <a:r>
              <a:rPr lang="en-US" dirty="0"/>
              <a:t>For some processes, optimal operation is not at a steady state (</a:t>
            </a:r>
            <a:r>
              <a:rPr lang="en-US" dirty="0" err="1"/>
              <a:t>Angeli</a:t>
            </a:r>
            <a:r>
              <a:rPr lang="en-US" dirty="0"/>
              <a:t> 2011)</a:t>
            </a:r>
          </a:p>
          <a:p>
            <a:endParaRPr lang="en-US" dirty="0"/>
          </a:p>
          <a:p>
            <a:r>
              <a:rPr lang="en-US" dirty="0"/>
              <a:t>Promise: Truly optimal operation</a:t>
            </a:r>
          </a:p>
          <a:p>
            <a:pPr lvl="1"/>
            <a:r>
              <a:rPr lang="en-US" dirty="0"/>
              <a:t>But that is hard/impossible to deliver</a:t>
            </a:r>
          </a:p>
          <a:p>
            <a:endParaRPr lang="nb-NO" dirty="0"/>
          </a:p>
        </p:txBody>
      </p:sp>
    </p:spTree>
    <p:extLst>
      <p:ext uri="{BB962C8B-B14F-4D97-AF65-F5344CB8AC3E}">
        <p14:creationId xmlns:p14="http://schemas.microsoft.com/office/powerpoint/2010/main" val="186710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pPr algn="ctr"/>
            <a:r>
              <a:rPr lang="en-US" sz="3733" dirty="0">
                <a:latin typeface="Calibri Light" panose="020F0302020204030204" pitchFamily="34" charset="0"/>
                <a:cs typeface="Calibri Light" panose="020F0302020204030204" pitchFamily="34" charset="0"/>
              </a:rPr>
              <a:t>3. Steady-state optimization using Transient Measurements – Hybrid RTO</a:t>
            </a:r>
            <a:endParaRPr lang="nb-NO" sz="3733" dirty="0">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err="1">
                <a:solidFill>
                  <a:schemeClr val="tx2"/>
                </a:solidFill>
                <a:latin typeface="Calibri Light" panose="020F0302020204030204" pitchFamily="34" charset="0"/>
                <a:cs typeface="Calibri Light" panose="020F0302020204030204" pitchFamily="34" charset="0"/>
              </a:rPr>
              <a:t>Dinesh</a:t>
            </a:r>
            <a:r>
              <a:rPr lang="nb-NO" sz="3200" dirty="0">
                <a:solidFill>
                  <a:schemeClr val="tx2"/>
                </a:solidFill>
                <a:latin typeface="Calibri Light" panose="020F0302020204030204" pitchFamily="34" charset="0"/>
                <a:cs typeface="Calibri Light" panose="020F0302020204030204" pitchFamily="34" charset="0"/>
              </a:rPr>
              <a:t> </a:t>
            </a:r>
            <a:r>
              <a:rPr lang="nb-NO" sz="3200" dirty="0" err="1">
                <a:solidFill>
                  <a:schemeClr val="tx2"/>
                </a:solidFill>
                <a:latin typeface="Calibri Light" panose="020F0302020204030204" pitchFamily="34" charset="0"/>
                <a:cs typeface="Calibri Light" panose="020F0302020204030204" pitchFamily="34" charset="0"/>
              </a:rPr>
              <a:t>Krishnamoorthy</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
        <p:nvSpPr>
          <p:cNvPr id="2" name="Rectangle 1">
            <a:extLst>
              <a:ext uri="{FF2B5EF4-FFF2-40B4-BE49-F238E27FC236}">
                <a16:creationId xmlns:a16="http://schemas.microsoft.com/office/drawing/2014/main" id="{1988182C-1CBF-5447-A608-56C2C4F11867}"/>
              </a:ext>
            </a:extLst>
          </p:cNvPr>
          <p:cNvSpPr/>
          <p:nvPr/>
        </p:nvSpPr>
        <p:spPr>
          <a:xfrm>
            <a:off x="225337" y="6141893"/>
            <a:ext cx="12192000" cy="923330"/>
          </a:xfrm>
          <a:prstGeom prst="rect">
            <a:avLst/>
          </a:prstGeom>
        </p:spPr>
        <p:txBody>
          <a:bodyPr wrap="square">
            <a:spAutoFit/>
          </a:bodyPr>
          <a:lstStyle/>
          <a:p>
            <a:r>
              <a:rPr lang="en" dirty="0">
                <a:solidFill>
                  <a:schemeClr val="accent1"/>
                </a:solidFill>
              </a:rPr>
              <a:t>Krishnamoorthy, D., Foss, B. and Skogestad, S., 2018. Steady-state real-time optimization using transient measurements. </a:t>
            </a:r>
            <a:r>
              <a:rPr lang="en" i="1" dirty="0">
                <a:solidFill>
                  <a:schemeClr val="accent1"/>
                </a:solidFill>
              </a:rPr>
              <a:t>Computers &amp; Chemical Engineering</a:t>
            </a:r>
            <a:r>
              <a:rPr lang="en" dirty="0">
                <a:solidFill>
                  <a:schemeClr val="accent1"/>
                </a:solidFill>
              </a:rPr>
              <a:t>, </a:t>
            </a:r>
            <a:r>
              <a:rPr lang="en" i="1" dirty="0">
                <a:solidFill>
                  <a:schemeClr val="accent1"/>
                </a:solidFill>
              </a:rPr>
              <a:t>115</a:t>
            </a:r>
            <a:r>
              <a:rPr lang="en" dirty="0">
                <a:solidFill>
                  <a:schemeClr val="accent1"/>
                </a:solidFill>
              </a:rPr>
              <a:t>, pp.34-45.</a:t>
            </a:r>
          </a:p>
          <a:p>
            <a:pPr algn="ctr"/>
            <a:endParaRPr lang="nb-NO" dirty="0">
              <a:solidFill>
                <a:schemeClr val="accent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1539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4150-2C46-D843-9C86-E683615BA315}"/>
              </a:ext>
            </a:extLst>
          </p:cNvPr>
          <p:cNvSpPr>
            <a:spLocks noGrp="1"/>
          </p:cNvSpPr>
          <p:nvPr>
            <p:ph type="title"/>
          </p:nvPr>
        </p:nvSpPr>
        <p:spPr/>
        <p:txBody>
          <a:bodyPr/>
          <a:lstStyle/>
          <a:p>
            <a:endParaRPr lang="nb-NO"/>
          </a:p>
        </p:txBody>
      </p:sp>
      <p:pic>
        <p:nvPicPr>
          <p:cNvPr id="4" name="Content Placeholder 3">
            <a:extLst>
              <a:ext uri="{FF2B5EF4-FFF2-40B4-BE49-F238E27FC236}">
                <a16:creationId xmlns:a16="http://schemas.microsoft.com/office/drawing/2014/main" id="{0C48A03B-2C02-AE40-A26D-F055A5B96042}"/>
              </a:ext>
            </a:extLst>
          </p:cNvPr>
          <p:cNvPicPr>
            <a:picLocks noGrp="1" noChangeAspect="1"/>
          </p:cNvPicPr>
          <p:nvPr>
            <p:ph idx="1"/>
          </p:nvPr>
        </p:nvPicPr>
        <p:blipFill rotWithShape="1">
          <a:blip r:embed="rId2"/>
          <a:srcRect b="42540"/>
          <a:stretch/>
        </p:blipFill>
        <p:spPr>
          <a:xfrm>
            <a:off x="644437" y="185804"/>
            <a:ext cx="5064035" cy="6486392"/>
          </a:xfrm>
          <a:prstGeom prst="rect">
            <a:avLst/>
          </a:prstGeom>
        </p:spPr>
      </p:pic>
      <p:pic>
        <p:nvPicPr>
          <p:cNvPr id="5" name="Content Placeholder 3">
            <a:extLst>
              <a:ext uri="{FF2B5EF4-FFF2-40B4-BE49-F238E27FC236}">
                <a16:creationId xmlns:a16="http://schemas.microsoft.com/office/drawing/2014/main" id="{F07C3BDF-8ADF-3F46-8A2B-ABF83249BD00}"/>
              </a:ext>
            </a:extLst>
          </p:cNvPr>
          <p:cNvPicPr>
            <a:picLocks noChangeAspect="1"/>
          </p:cNvPicPr>
          <p:nvPr/>
        </p:nvPicPr>
        <p:blipFill rotWithShape="1">
          <a:blip r:embed="rId2"/>
          <a:srcRect l="1913" t="57416" r="-1913" b="-19556"/>
          <a:stretch/>
        </p:blipFill>
        <p:spPr>
          <a:xfrm>
            <a:off x="6483528" y="783772"/>
            <a:ext cx="5064035" cy="7014755"/>
          </a:xfrm>
          <a:prstGeom prst="rect">
            <a:avLst/>
          </a:prstGeom>
        </p:spPr>
      </p:pic>
    </p:spTree>
    <p:extLst>
      <p:ext uri="{BB962C8B-B14F-4D97-AF65-F5344CB8AC3E}">
        <p14:creationId xmlns:p14="http://schemas.microsoft.com/office/powerpoint/2010/main" val="2610351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Why</a:t>
            </a:r>
            <a:r>
              <a:rPr lang="nb-NO" sz="3600" dirty="0"/>
              <a:t> is </a:t>
            </a:r>
            <a:r>
              <a:rPr lang="nb-NO" sz="3600" dirty="0" err="1"/>
              <a:t>traditional</a:t>
            </a:r>
            <a:r>
              <a:rPr lang="nb-NO" sz="3600" dirty="0"/>
              <a:t> </a:t>
            </a:r>
            <a:r>
              <a:rPr lang="nb-NO" sz="3600" dirty="0" err="1"/>
              <a:t>static</a:t>
            </a:r>
            <a:r>
              <a:rPr lang="nb-NO" sz="3600" dirty="0"/>
              <a:t> RTO not </a:t>
            </a:r>
            <a:r>
              <a:rPr lang="nb-NO" sz="3600" dirty="0" err="1"/>
              <a:t>commonly</a:t>
            </a:r>
            <a:r>
              <a:rPr lang="nb-NO" sz="3600" dirty="0"/>
              <a:t> used?</a:t>
            </a:r>
            <a:endParaRPr lang="en-GB" sz="3600" dirty="0"/>
          </a:p>
        </p:txBody>
      </p:sp>
      <p:sp>
        <p:nvSpPr>
          <p:cNvPr id="7" name="Content Placeholder 6"/>
          <p:cNvSpPr>
            <a:spLocks noGrp="1"/>
          </p:cNvSpPr>
          <p:nvPr>
            <p:ph idx="1"/>
          </p:nvPr>
        </p:nvSpPr>
        <p:spPr>
          <a:xfrm>
            <a:off x="838201" y="1825626"/>
            <a:ext cx="10988164" cy="3842079"/>
          </a:xfrm>
        </p:spPr>
        <p:txBody>
          <a:bodyPr>
            <a:normAutofit lnSpcReduction="10000"/>
          </a:bodyPr>
          <a:lstStyle/>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Cost of developing and updating the model (costly offline model update)</a:t>
            </a:r>
          </a:p>
          <a:p>
            <a:pPr marL="514338" indent="-514338">
              <a:spcAft>
                <a:spcPts val="1800"/>
              </a:spcAft>
              <a:buFont typeface="+mj-lt"/>
              <a:buAutoNum type="arabicPeriod"/>
            </a:pPr>
            <a:r>
              <a:rPr lang="en-US" sz="2400" b="1" dirty="0">
                <a:latin typeface="Calibri Light" panose="020F0302020204030204" pitchFamily="34" charset="0"/>
              </a:rPr>
              <a:t>Wrong value of model parameters and disturbances </a:t>
            </a:r>
            <a:r>
              <a:rPr lang="en-US" sz="2400" b="1" dirty="0">
                <a:solidFill>
                  <a:srgbClr val="FF0000"/>
                </a:solidFill>
                <a:latin typeface="Calibri Light" panose="020F0302020204030204" pitchFamily="34" charset="0"/>
              </a:rPr>
              <a:t>(slow online model update)</a:t>
            </a:r>
            <a:endParaRPr lang="en-US" sz="2000" b="1" dirty="0">
              <a:solidFill>
                <a:srgbClr val="FF0000"/>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Not robust, including computational issues</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Frequent grade changes</a:t>
            </a:r>
            <a:r>
              <a:rPr lang="nb-NO" sz="2400" b="1" dirty="0">
                <a:solidFill>
                  <a:schemeClr val="bg1">
                    <a:lumMod val="75000"/>
                  </a:schemeClr>
                </a:solidFill>
                <a:latin typeface="Calibri Light" panose="020F0302020204030204" pitchFamily="34" charset="0"/>
              </a:rPr>
              <a:t> make steady-</a:t>
            </a:r>
            <a:r>
              <a:rPr lang="nb-NO" sz="2400" b="1" dirty="0" err="1">
                <a:solidFill>
                  <a:schemeClr val="bg1">
                    <a:lumMod val="75000"/>
                  </a:schemeClr>
                </a:solidFill>
                <a:latin typeface="Calibri Light" panose="020F0302020204030204" pitchFamily="34" charset="0"/>
              </a:rPr>
              <a:t>state</a:t>
            </a:r>
            <a:r>
              <a:rPr lang="nb-NO" sz="2400" b="1" dirty="0">
                <a:solidFill>
                  <a:schemeClr val="bg1">
                    <a:lumMod val="75000"/>
                  </a:schemeClr>
                </a:solidFill>
                <a:latin typeface="Calibri Light" panose="020F0302020204030204" pitchFamily="34" charset="0"/>
              </a:rPr>
              <a:t> </a:t>
            </a:r>
            <a:r>
              <a:rPr lang="nb-NO" sz="2400" b="1" dirty="0" err="1">
                <a:solidFill>
                  <a:schemeClr val="bg1">
                    <a:lumMod val="75000"/>
                  </a:schemeClr>
                </a:solidFill>
                <a:latin typeface="Calibri Light" panose="020F0302020204030204" pitchFamily="34" charset="0"/>
              </a:rPr>
              <a:t>optimization</a:t>
            </a:r>
            <a:r>
              <a:rPr lang="nb-NO" sz="2400" b="1" dirty="0">
                <a:solidFill>
                  <a:schemeClr val="bg1">
                    <a:lumMod val="75000"/>
                  </a:schemeClr>
                </a:solidFill>
                <a:latin typeface="Calibri Light" panose="020F0302020204030204" pitchFamily="34" charset="0"/>
              </a:rPr>
              <a:t> less relevant </a:t>
            </a:r>
            <a:endParaRPr lang="nb-NO"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Dynamic limitations, including infeasibility due to (dynamic) constraint violation</a:t>
            </a:r>
            <a:endParaRPr lang="en-GB" sz="24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GB" sz="2400" b="1" dirty="0">
                <a:solidFill>
                  <a:schemeClr val="bg1">
                    <a:lumMod val="75000"/>
                  </a:schemeClr>
                </a:solidFill>
                <a:latin typeface="Calibri Light" panose="020F0302020204030204" pitchFamily="34" charset="0"/>
              </a:rPr>
              <a:t>Incorrect model structure</a:t>
            </a:r>
            <a:endParaRPr lang="en-US" b="1" dirty="0">
              <a:solidFill>
                <a:schemeClr val="bg1">
                  <a:lumMod val="75000"/>
                </a:schemeClr>
              </a:solidFill>
            </a:endParaRPr>
          </a:p>
        </p:txBody>
      </p:sp>
      <p:sp>
        <p:nvSpPr>
          <p:cNvPr id="5" name="Rectangle 4">
            <a:extLst>
              <a:ext uri="{FF2B5EF4-FFF2-40B4-BE49-F238E27FC236}">
                <a16:creationId xmlns:a16="http://schemas.microsoft.com/office/drawing/2014/main" id="{01ED73ED-BC8E-2149-AC93-11FC48887CA0}"/>
              </a:ext>
            </a:extLst>
          </p:cNvPr>
          <p:cNvSpPr/>
          <p:nvPr/>
        </p:nvSpPr>
        <p:spPr>
          <a:xfrm>
            <a:off x="2065867" y="6389511"/>
            <a:ext cx="46171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6" name="Rectangle 5">
            <a:extLst>
              <a:ext uri="{FF2B5EF4-FFF2-40B4-BE49-F238E27FC236}">
                <a16:creationId xmlns:a16="http://schemas.microsoft.com/office/drawing/2014/main" id="{087E1EAA-261E-DA49-B511-D5AFF59BE69C}"/>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pic>
        <p:nvPicPr>
          <p:cNvPr id="8" name="Picture 7">
            <a:extLst>
              <a:ext uri="{FF2B5EF4-FFF2-40B4-BE49-F238E27FC236}">
                <a16:creationId xmlns:a16="http://schemas.microsoft.com/office/drawing/2014/main" id="{13F22126-8AEC-B74E-AFC3-88B6754420B6}"/>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425597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5083BA-3F76-3948-9AC6-704B9ACDBE60}"/>
              </a:ext>
            </a:extLst>
          </p:cNvPr>
          <p:cNvSpPr>
            <a:spLocks noGrp="1"/>
          </p:cNvSpPr>
          <p:nvPr>
            <p:ph type="title"/>
          </p:nvPr>
        </p:nvSpPr>
        <p:spPr/>
        <p:txBody>
          <a:bodyPr/>
          <a:lstStyle/>
          <a:p>
            <a:r>
              <a:rPr lang="nb-NO" dirty="0" err="1"/>
              <a:t>Traditional</a:t>
            </a:r>
            <a:r>
              <a:rPr lang="nb-NO" dirty="0"/>
              <a:t> Steady-</a:t>
            </a:r>
            <a:r>
              <a:rPr lang="nb-NO" dirty="0" err="1"/>
              <a:t>state</a:t>
            </a:r>
            <a:r>
              <a:rPr lang="nb-NO" dirty="0"/>
              <a:t> RTO</a:t>
            </a:r>
          </a:p>
        </p:txBody>
      </p:sp>
      <p:pic>
        <p:nvPicPr>
          <p:cNvPr id="12" name="Content Placeholder 11">
            <a:extLst>
              <a:ext uri="{FF2B5EF4-FFF2-40B4-BE49-F238E27FC236}">
                <a16:creationId xmlns:a16="http://schemas.microsoft.com/office/drawing/2014/main" id="{90B9B7C6-ACAF-EB42-B4EF-CD809C099960}"/>
              </a:ext>
            </a:extLst>
          </p:cNvPr>
          <p:cNvPicPr>
            <a:picLocks noGrp="1" noChangeAspect="1"/>
          </p:cNvPicPr>
          <p:nvPr>
            <p:ph sz="half" idx="1"/>
          </p:nvPr>
        </p:nvPicPr>
        <p:blipFill>
          <a:blip r:embed="rId2"/>
          <a:stretch>
            <a:fillRect/>
          </a:stretch>
        </p:blipFill>
        <p:spPr>
          <a:xfrm>
            <a:off x="838200" y="2523543"/>
            <a:ext cx="5181600" cy="2955501"/>
          </a:xfrm>
          <a:prstGeom prst="rect">
            <a:avLst/>
          </a:prstGeom>
        </p:spPr>
      </p:pic>
      <p:pic>
        <p:nvPicPr>
          <p:cNvPr id="20" name="Content Placeholder 19">
            <a:extLst>
              <a:ext uri="{FF2B5EF4-FFF2-40B4-BE49-F238E27FC236}">
                <a16:creationId xmlns:a16="http://schemas.microsoft.com/office/drawing/2014/main" id="{D2D40972-15B7-9146-A0AA-C882B780BD4C}"/>
              </a:ext>
            </a:extLst>
          </p:cNvPr>
          <p:cNvPicPr>
            <a:picLocks noGrp="1" noChangeAspect="1"/>
          </p:cNvPicPr>
          <p:nvPr>
            <p:ph sz="half" idx="2"/>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229350" y="2172494"/>
            <a:ext cx="5067300" cy="3657600"/>
          </a:xfrm>
          <a:prstGeom prst="rect">
            <a:avLst/>
          </a:prstGeom>
        </p:spPr>
      </p:pic>
      <p:pic>
        <p:nvPicPr>
          <p:cNvPr id="5" name="Picture 4">
            <a:extLst>
              <a:ext uri="{FF2B5EF4-FFF2-40B4-BE49-F238E27FC236}">
                <a16:creationId xmlns:a16="http://schemas.microsoft.com/office/drawing/2014/main" id="{A38263BC-1471-3645-84CF-9EE3CDFF11D1}"/>
              </a:ext>
            </a:extLst>
          </p:cNvPr>
          <p:cNvPicPr>
            <a:picLocks noChangeAspect="1"/>
          </p:cNvPicPr>
          <p:nvPr/>
        </p:nvPicPr>
        <p:blipFill>
          <a:blip r:embed="rId5"/>
          <a:stretch>
            <a:fillRect/>
          </a:stretch>
        </p:blipFill>
        <p:spPr>
          <a:xfrm>
            <a:off x="10661324" y="373495"/>
            <a:ext cx="1256920" cy="229780"/>
          </a:xfrm>
          <a:prstGeom prst="rect">
            <a:avLst/>
          </a:prstGeom>
        </p:spPr>
      </p:pic>
    </p:spTree>
    <p:extLst>
      <p:ext uri="{BB962C8B-B14F-4D97-AF65-F5344CB8AC3E}">
        <p14:creationId xmlns:p14="http://schemas.microsoft.com/office/powerpoint/2010/main" val="3469048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C44A-3DB8-BE4D-9536-784A74C2E4DE}"/>
              </a:ext>
            </a:extLst>
          </p:cNvPr>
          <p:cNvSpPr>
            <a:spLocks noGrp="1"/>
          </p:cNvSpPr>
          <p:nvPr>
            <p:ph type="title"/>
          </p:nvPr>
        </p:nvSpPr>
        <p:spPr/>
        <p:txBody>
          <a:bodyPr/>
          <a:lstStyle/>
          <a:p>
            <a:r>
              <a:rPr lang="nb-NO" dirty="0"/>
              <a:t>Steady-</a:t>
            </a:r>
            <a:r>
              <a:rPr lang="nb-NO" dirty="0" err="1"/>
              <a:t>state</a:t>
            </a:r>
            <a:r>
              <a:rPr lang="nb-NO" dirty="0"/>
              <a:t> </a:t>
            </a:r>
            <a:r>
              <a:rPr lang="nb-NO" dirty="0" err="1"/>
              <a:t>wait</a:t>
            </a:r>
            <a:r>
              <a:rPr lang="nb-NO" dirty="0"/>
              <a:t> time</a:t>
            </a:r>
          </a:p>
        </p:txBody>
      </p:sp>
      <p:sp>
        <p:nvSpPr>
          <p:cNvPr id="3" name="Content Placeholder 2">
            <a:extLst>
              <a:ext uri="{FF2B5EF4-FFF2-40B4-BE49-F238E27FC236}">
                <a16:creationId xmlns:a16="http://schemas.microsoft.com/office/drawing/2014/main" id="{9B4D7F2B-8CE8-2548-B9AF-ECE2C49CCC2B}"/>
              </a:ext>
            </a:extLst>
          </p:cNvPr>
          <p:cNvSpPr>
            <a:spLocks noGrp="1"/>
          </p:cNvSpPr>
          <p:nvPr>
            <p:ph idx="1"/>
          </p:nvPr>
        </p:nvSpPr>
        <p:spPr>
          <a:xfrm>
            <a:off x="810644" y="1567744"/>
            <a:ext cx="10515600" cy="4925131"/>
          </a:xfrm>
        </p:spPr>
        <p:txBody>
          <a:bodyPr/>
          <a:lstStyle/>
          <a:p>
            <a:pPr>
              <a:lnSpc>
                <a:spcPct val="150000"/>
              </a:lnSpc>
            </a:pPr>
            <a:r>
              <a:rPr lang="nb-NO" dirty="0" err="1">
                <a:latin typeface="Calibri Light" panose="020F0302020204030204" pitchFamily="34" charset="0"/>
                <a:cs typeface="Calibri Light" panose="020F0302020204030204" pitchFamily="34" charset="0"/>
              </a:rPr>
              <a:t>Transient</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measurements</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cannot</a:t>
            </a:r>
            <a:r>
              <a:rPr lang="nb-NO" dirty="0">
                <a:latin typeface="Calibri Light" panose="020F0302020204030204" pitchFamily="34" charset="0"/>
                <a:cs typeface="Calibri Light" panose="020F0302020204030204" pitchFamily="34" charset="0"/>
              </a:rPr>
              <a:t> be used</a:t>
            </a:r>
          </a:p>
          <a:p>
            <a:pPr>
              <a:lnSpc>
                <a:spcPct val="150000"/>
              </a:lnSpc>
            </a:pPr>
            <a:r>
              <a:rPr lang="nb-NO" dirty="0">
                <a:latin typeface="Calibri Light" panose="020F0302020204030204" pitchFamily="34" charset="0"/>
                <a:cs typeface="Calibri Light" panose="020F0302020204030204" pitchFamily="34" charset="0"/>
              </a:rPr>
              <a:t>Large </a:t>
            </a:r>
            <a:r>
              <a:rPr lang="nb-NO" dirty="0" err="1">
                <a:latin typeface="Calibri Light" panose="020F0302020204030204" pitchFamily="34" charset="0"/>
                <a:cs typeface="Calibri Light" panose="020F0302020204030204" pitchFamily="34" charset="0"/>
              </a:rPr>
              <a:t>chunks</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of</a:t>
            </a:r>
            <a:r>
              <a:rPr lang="nb-NO" dirty="0">
                <a:latin typeface="Calibri Light" panose="020F0302020204030204" pitchFamily="34" charset="0"/>
                <a:cs typeface="Calibri Light" panose="020F0302020204030204" pitchFamily="34" charset="0"/>
              </a:rPr>
              <a:t> data </a:t>
            </a:r>
            <a:r>
              <a:rPr lang="nb-NO" dirty="0" err="1">
                <a:latin typeface="Calibri Light" panose="020F0302020204030204" pitchFamily="34" charset="0"/>
                <a:cs typeface="Calibri Light" panose="020F0302020204030204" pitchFamily="34" charset="0"/>
              </a:rPr>
              <a:t>discarded</a:t>
            </a:r>
            <a:endParaRPr lang="nb-NO" dirty="0">
              <a:latin typeface="Calibri Light" panose="020F0302020204030204" pitchFamily="34" charset="0"/>
              <a:cs typeface="Calibri Light" panose="020F0302020204030204" pitchFamily="34" charset="0"/>
            </a:endParaRPr>
          </a:p>
          <a:p>
            <a:pPr>
              <a:lnSpc>
                <a:spcPct val="150000"/>
              </a:lnSpc>
            </a:pPr>
            <a:r>
              <a:rPr lang="nb-NO" dirty="0">
                <a:latin typeface="Calibri Light" panose="020F0302020204030204" pitchFamily="34" charset="0"/>
                <a:cs typeface="Calibri Light" panose="020F0302020204030204" pitchFamily="34" charset="0"/>
              </a:rPr>
              <a:t>Steady </a:t>
            </a:r>
            <a:r>
              <a:rPr lang="nb-NO" dirty="0" err="1">
                <a:latin typeface="Calibri Light" panose="020F0302020204030204" pitchFamily="34" charset="0"/>
                <a:cs typeface="Calibri Light" panose="020F0302020204030204" pitchFamily="34" charset="0"/>
              </a:rPr>
              <a:t>state</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detection</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issues</a:t>
            </a:r>
            <a:endParaRPr lang="nb-NO" dirty="0">
              <a:latin typeface="Calibri Light" panose="020F0302020204030204" pitchFamily="34" charset="0"/>
              <a:cs typeface="Calibri Light" panose="020F0302020204030204" pitchFamily="34" charset="0"/>
            </a:endParaRPr>
          </a:p>
          <a:p>
            <a:pPr lvl="1">
              <a:lnSpc>
                <a:spcPct val="150000"/>
              </a:lnSpc>
            </a:pPr>
            <a:r>
              <a:rPr lang="nb-NO" dirty="0" err="1">
                <a:latin typeface="Calibri Light" panose="020F0302020204030204" pitchFamily="34" charset="0"/>
                <a:cs typeface="Calibri Light" panose="020F0302020204030204" pitchFamily="34" charset="0"/>
              </a:rPr>
              <a:t>Erraneously</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accept</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transient</a:t>
            </a:r>
            <a:r>
              <a:rPr lang="nb-NO" dirty="0">
                <a:latin typeface="Calibri Light" panose="020F0302020204030204" pitchFamily="34" charset="0"/>
                <a:cs typeface="Calibri Light" panose="020F0302020204030204" pitchFamily="34" charset="0"/>
              </a:rPr>
              <a:t> data</a:t>
            </a:r>
          </a:p>
          <a:p>
            <a:pPr lvl="1">
              <a:lnSpc>
                <a:spcPct val="150000"/>
              </a:lnSpc>
            </a:pPr>
            <a:r>
              <a:rPr lang="nb-NO" dirty="0">
                <a:latin typeface="Calibri Light" panose="020F0302020204030204" pitchFamily="34" charset="0"/>
                <a:cs typeface="Calibri Light" panose="020F0302020204030204" pitchFamily="34" charset="0"/>
              </a:rPr>
              <a:t>Non-</a:t>
            </a:r>
            <a:r>
              <a:rPr lang="nb-NO" dirty="0" err="1">
                <a:latin typeface="Calibri Light" panose="020F0302020204030204" pitchFamily="34" charset="0"/>
                <a:cs typeface="Calibri Light" panose="020F0302020204030204" pitchFamily="34" charset="0"/>
              </a:rPr>
              <a:t>stationary</a:t>
            </a:r>
            <a:r>
              <a:rPr lang="nb-NO" dirty="0">
                <a:latin typeface="Calibri Light" panose="020F0302020204030204" pitchFamily="34" charset="0"/>
                <a:cs typeface="Calibri Light" panose="020F0302020204030204" pitchFamily="34" charset="0"/>
              </a:rPr>
              <a:t> drifts</a:t>
            </a:r>
          </a:p>
        </p:txBody>
      </p:sp>
      <p:pic>
        <p:nvPicPr>
          <p:cNvPr id="4" name="Picture 3">
            <a:extLst>
              <a:ext uri="{FF2B5EF4-FFF2-40B4-BE49-F238E27FC236}">
                <a16:creationId xmlns:a16="http://schemas.microsoft.com/office/drawing/2014/main" id="{33931D8F-3997-494B-B1F3-8D07693F5F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18754" y="4860494"/>
            <a:ext cx="6458644" cy="2091277"/>
          </a:xfrm>
          <a:prstGeom prst="rect">
            <a:avLst/>
          </a:prstGeom>
        </p:spPr>
      </p:pic>
      <p:grpSp>
        <p:nvGrpSpPr>
          <p:cNvPr id="8" name="Group 7">
            <a:extLst>
              <a:ext uri="{FF2B5EF4-FFF2-40B4-BE49-F238E27FC236}">
                <a16:creationId xmlns:a16="http://schemas.microsoft.com/office/drawing/2014/main" id="{A4CC9E0A-12E8-D340-B68C-B1038461488F}"/>
              </a:ext>
            </a:extLst>
          </p:cNvPr>
          <p:cNvGrpSpPr/>
          <p:nvPr/>
        </p:nvGrpSpPr>
        <p:grpSpPr>
          <a:xfrm>
            <a:off x="7435377" y="485407"/>
            <a:ext cx="4858223" cy="4157944"/>
            <a:chOff x="7333777" y="692678"/>
            <a:chExt cx="4858223" cy="4157944"/>
          </a:xfrm>
        </p:grpSpPr>
        <p:pic>
          <p:nvPicPr>
            <p:cNvPr id="6" name="Picture 5">
              <a:extLst>
                <a:ext uri="{FF2B5EF4-FFF2-40B4-BE49-F238E27FC236}">
                  <a16:creationId xmlns:a16="http://schemas.microsoft.com/office/drawing/2014/main" id="{B08C1594-606C-BF46-8EB5-B516A3154D91}"/>
                </a:ext>
              </a:extLst>
            </p:cNvPr>
            <p:cNvPicPr>
              <a:picLocks noChangeAspect="1"/>
            </p:cNvPicPr>
            <p:nvPr/>
          </p:nvPicPr>
          <p:blipFill>
            <a:blip r:embed="rId3"/>
            <a:stretch>
              <a:fillRect/>
            </a:stretch>
          </p:blipFill>
          <p:spPr>
            <a:xfrm>
              <a:off x="7333777" y="692678"/>
              <a:ext cx="4561469" cy="3595511"/>
            </a:xfrm>
            <a:prstGeom prst="rect">
              <a:avLst/>
            </a:prstGeom>
          </p:spPr>
        </p:pic>
        <p:sp>
          <p:nvSpPr>
            <p:cNvPr id="7" name="Rectangle 6">
              <a:extLst>
                <a:ext uri="{FF2B5EF4-FFF2-40B4-BE49-F238E27FC236}">
                  <a16:creationId xmlns:a16="http://schemas.microsoft.com/office/drawing/2014/main" id="{E6CD5340-18F2-704C-BE7C-7994207C5C09}"/>
                </a:ext>
              </a:extLst>
            </p:cNvPr>
            <p:cNvSpPr/>
            <p:nvPr/>
          </p:nvSpPr>
          <p:spPr>
            <a:xfrm>
              <a:off x="7457954" y="4204291"/>
              <a:ext cx="4734046" cy="646331"/>
            </a:xfrm>
            <a:prstGeom prst="rect">
              <a:avLst/>
            </a:prstGeom>
          </p:spPr>
          <p:txBody>
            <a:bodyPr wrap="square">
              <a:spAutoFit/>
            </a:bodyPr>
            <a:lstStyle/>
            <a:p>
              <a:r>
                <a:rPr lang="en" sz="1200" b="0" i="0" dirty="0">
                  <a:solidFill>
                    <a:schemeClr val="bg1">
                      <a:lumMod val="75000"/>
                    </a:schemeClr>
                  </a:solidFill>
                  <a:effectLst/>
                  <a:latin typeface="Arial" panose="020B0604020202020204" pitchFamily="34" charset="0"/>
                </a:rPr>
                <a:t>Source: Kelly, J.D. and </a:t>
              </a:r>
              <a:r>
                <a:rPr lang="en" sz="1200" b="0" i="0" dirty="0" err="1">
                  <a:solidFill>
                    <a:schemeClr val="bg1">
                      <a:lumMod val="75000"/>
                    </a:schemeClr>
                  </a:solidFill>
                  <a:effectLst/>
                  <a:latin typeface="Arial" panose="020B0604020202020204" pitchFamily="34" charset="0"/>
                </a:rPr>
                <a:t>Hedengren</a:t>
              </a:r>
              <a:r>
                <a:rPr lang="en" sz="1200" b="0" i="0" dirty="0">
                  <a:solidFill>
                    <a:schemeClr val="bg1">
                      <a:lumMod val="75000"/>
                    </a:schemeClr>
                  </a:solidFill>
                  <a:effectLst/>
                  <a:latin typeface="Arial" panose="020B0604020202020204" pitchFamily="34" charset="0"/>
                </a:rPr>
                <a:t>, J.D., 2013. A steady-state detection (SSD) algorithm to detect non-stationary drifts in processes. </a:t>
              </a:r>
              <a:r>
                <a:rPr lang="en" sz="1200" b="0" i="1" dirty="0">
                  <a:solidFill>
                    <a:schemeClr val="bg1">
                      <a:lumMod val="75000"/>
                    </a:schemeClr>
                  </a:solidFill>
                  <a:effectLst/>
                  <a:latin typeface="Arial" panose="020B0604020202020204" pitchFamily="34" charset="0"/>
                </a:rPr>
                <a:t>Journal of Process Control</a:t>
              </a:r>
              <a:r>
                <a:rPr lang="en" sz="1200" b="0" i="0" dirty="0">
                  <a:solidFill>
                    <a:schemeClr val="bg1">
                      <a:lumMod val="75000"/>
                    </a:schemeClr>
                  </a:solidFill>
                  <a:effectLst/>
                  <a:latin typeface="Arial" panose="020B0604020202020204" pitchFamily="34" charset="0"/>
                </a:rPr>
                <a:t>, </a:t>
              </a:r>
              <a:r>
                <a:rPr lang="en" sz="1200" b="0" i="1" dirty="0">
                  <a:solidFill>
                    <a:schemeClr val="bg1">
                      <a:lumMod val="75000"/>
                    </a:schemeClr>
                  </a:solidFill>
                  <a:effectLst/>
                  <a:latin typeface="Arial" panose="020B0604020202020204" pitchFamily="34" charset="0"/>
                </a:rPr>
                <a:t>23</a:t>
              </a:r>
              <a:r>
                <a:rPr lang="en" sz="1200" b="0" i="0" dirty="0">
                  <a:solidFill>
                    <a:schemeClr val="bg1">
                      <a:lumMod val="75000"/>
                    </a:schemeClr>
                  </a:solidFill>
                  <a:effectLst/>
                  <a:latin typeface="Arial" panose="020B0604020202020204" pitchFamily="34" charset="0"/>
                </a:rPr>
                <a:t>(3), pp.326-331.</a:t>
              </a:r>
              <a:endParaRPr lang="nb-NO" sz="1200" dirty="0">
                <a:solidFill>
                  <a:schemeClr val="bg1">
                    <a:lumMod val="75000"/>
                  </a:schemeClr>
                </a:solidFill>
              </a:endParaRPr>
            </a:p>
          </p:txBody>
        </p:sp>
      </p:grpSp>
      <p:pic>
        <p:nvPicPr>
          <p:cNvPr id="9" name="Picture 8">
            <a:extLst>
              <a:ext uri="{FF2B5EF4-FFF2-40B4-BE49-F238E27FC236}">
                <a16:creationId xmlns:a16="http://schemas.microsoft.com/office/drawing/2014/main" id="{7E7B97E7-B5DA-2F4A-BCB7-72CB085FC320}"/>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7310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3052CC-3C4E-594E-A654-4CD986B4C910}"/>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2" name="Title 1"/>
          <p:cNvSpPr>
            <a:spLocks noGrp="1"/>
          </p:cNvSpPr>
          <p:nvPr>
            <p:ph type="title"/>
          </p:nvPr>
        </p:nvSpPr>
        <p:spPr/>
        <p:txBody>
          <a:bodyPr>
            <a:normAutofit/>
          </a:bodyPr>
          <a:lstStyle/>
          <a:p>
            <a:r>
              <a:rPr lang="nb-NO" sz="3733" dirty="0"/>
              <a:t>Steady-</a:t>
            </a:r>
            <a:r>
              <a:rPr lang="nb-NO" sz="3733" dirty="0" err="1"/>
              <a:t>state</a:t>
            </a:r>
            <a:r>
              <a:rPr lang="nb-NO" sz="3733" dirty="0"/>
              <a:t> </a:t>
            </a:r>
            <a:r>
              <a:rPr lang="nb-NO" sz="3733" dirty="0" err="1"/>
              <a:t>wait</a:t>
            </a:r>
            <a:r>
              <a:rPr lang="nb-NO" sz="3733" dirty="0"/>
              <a:t> time</a:t>
            </a:r>
            <a:endParaRPr lang="en-GB" sz="3600" dirty="0"/>
          </a:p>
        </p:txBody>
      </p:sp>
      <p:pic>
        <p:nvPicPr>
          <p:cNvPr id="15" name="Picture 14">
            <a:extLst>
              <a:ext uri="{FF2B5EF4-FFF2-40B4-BE49-F238E27FC236}">
                <a16:creationId xmlns:a16="http://schemas.microsoft.com/office/drawing/2014/main" id="{078EEA9F-2867-BA4B-92BB-50C296ADBFFF}"/>
              </a:ext>
            </a:extLst>
          </p:cNvPr>
          <p:cNvPicPr>
            <a:picLocks noChangeAspect="1"/>
          </p:cNvPicPr>
          <p:nvPr/>
        </p:nvPicPr>
        <p:blipFill>
          <a:blip r:embed="rId2"/>
          <a:stretch>
            <a:fillRect/>
          </a:stretch>
        </p:blipFill>
        <p:spPr>
          <a:xfrm>
            <a:off x="10661324" y="274639"/>
            <a:ext cx="1256920" cy="229780"/>
          </a:xfrm>
          <a:prstGeom prst="rect">
            <a:avLst/>
          </a:prstGeom>
        </p:spPr>
      </p:pic>
      <p:grpSp>
        <p:nvGrpSpPr>
          <p:cNvPr id="8" name="Group 7">
            <a:extLst>
              <a:ext uri="{FF2B5EF4-FFF2-40B4-BE49-F238E27FC236}">
                <a16:creationId xmlns:a16="http://schemas.microsoft.com/office/drawing/2014/main" id="{4EF601FF-DF10-F34E-A803-E956EBE1F1FE}"/>
              </a:ext>
            </a:extLst>
          </p:cNvPr>
          <p:cNvGrpSpPr/>
          <p:nvPr/>
        </p:nvGrpSpPr>
        <p:grpSpPr>
          <a:xfrm>
            <a:off x="4775202" y="1309863"/>
            <a:ext cx="8545143" cy="5190793"/>
            <a:chOff x="1823428" y="1563770"/>
            <a:chExt cx="8545143" cy="5190793"/>
          </a:xfrm>
        </p:grpSpPr>
        <p:sp>
          <p:nvSpPr>
            <p:cNvPr id="14" name="Rectangle 13"/>
            <p:cNvSpPr/>
            <p:nvPr/>
          </p:nvSpPr>
          <p:spPr>
            <a:xfrm>
              <a:off x="3620068" y="6231343"/>
              <a:ext cx="5179799" cy="523220"/>
            </a:xfrm>
            <a:prstGeom prst="rect">
              <a:avLst/>
            </a:prstGeom>
            <a:solidFill>
              <a:schemeClr val="bg1"/>
            </a:solidFill>
          </p:spPr>
          <p:txBody>
            <a:bodyPr wrap="square">
              <a:spAutoFit/>
            </a:bodyPr>
            <a:lstStyle/>
            <a:p>
              <a:r>
                <a:rPr lang="en-US" sz="1400" dirty="0">
                  <a:solidFill>
                    <a:schemeClr val="bg1">
                      <a:lumMod val="65000"/>
                    </a:schemeClr>
                  </a:solidFill>
                  <a:latin typeface="Calibri Light" panose="020F0302020204030204" pitchFamily="34" charset="0"/>
                </a:rPr>
                <a:t>Source: </a:t>
              </a:r>
              <a:r>
                <a:rPr lang="en-US" sz="1400" dirty="0" err="1">
                  <a:solidFill>
                    <a:schemeClr val="bg1">
                      <a:lumMod val="65000"/>
                    </a:schemeClr>
                  </a:solidFill>
                  <a:latin typeface="Calibri Light" panose="020F0302020204030204" pitchFamily="34" charset="0"/>
                </a:rPr>
                <a:t>Câmara</a:t>
              </a:r>
              <a:r>
                <a:rPr lang="en-US" sz="1400" dirty="0">
                  <a:solidFill>
                    <a:schemeClr val="bg1">
                      <a:lumMod val="65000"/>
                    </a:schemeClr>
                  </a:solidFill>
                  <a:latin typeface="Calibri Light" panose="020F0302020204030204" pitchFamily="34" charset="0"/>
                </a:rPr>
                <a:t> MM, </a:t>
              </a:r>
              <a:r>
                <a:rPr lang="en-US" sz="1400" dirty="0" err="1">
                  <a:solidFill>
                    <a:schemeClr val="bg1">
                      <a:lumMod val="65000"/>
                    </a:schemeClr>
                  </a:solidFill>
                  <a:latin typeface="Calibri Light" panose="020F0302020204030204" pitchFamily="34" charset="0"/>
                </a:rPr>
                <a:t>Quelhas</a:t>
              </a:r>
              <a:r>
                <a:rPr lang="en-US" sz="1400" dirty="0">
                  <a:solidFill>
                    <a:schemeClr val="bg1">
                      <a:lumMod val="65000"/>
                    </a:schemeClr>
                  </a:solidFill>
                  <a:latin typeface="Calibri Light" panose="020F0302020204030204" pitchFamily="34" charset="0"/>
                </a:rPr>
                <a:t> AD, Pinto JC. </a:t>
              </a:r>
              <a:r>
                <a:rPr lang="en-US" sz="1400" i="1" dirty="0">
                  <a:solidFill>
                    <a:schemeClr val="bg1">
                      <a:lumMod val="65000"/>
                    </a:schemeClr>
                  </a:solidFill>
                  <a:latin typeface="Calibri Light" panose="020F0302020204030204" pitchFamily="34" charset="0"/>
                </a:rPr>
                <a:t>Performance Evaluation of Real Industrial RTO Systems</a:t>
              </a:r>
              <a:r>
                <a:rPr lang="en-US" sz="1400" dirty="0">
                  <a:solidFill>
                    <a:schemeClr val="bg1">
                      <a:lumMod val="65000"/>
                    </a:schemeClr>
                  </a:solidFill>
                  <a:latin typeface="Calibri Light" panose="020F0302020204030204" pitchFamily="34" charset="0"/>
                </a:rPr>
                <a:t>. Processes. 2016, 4(4).</a:t>
              </a:r>
              <a:endParaRPr lang="en-GB" sz="1400" dirty="0">
                <a:solidFill>
                  <a:schemeClr val="bg1">
                    <a:lumMod val="65000"/>
                  </a:schemeClr>
                </a:solidFill>
                <a:latin typeface="Calibri Light" panose="020F0302020204030204" pitchFamily="34" charset="0"/>
              </a:endParaRPr>
            </a:p>
          </p:txBody>
        </p:sp>
        <p:grpSp>
          <p:nvGrpSpPr>
            <p:cNvPr id="19" name="Group 18">
              <a:extLst>
                <a:ext uri="{FF2B5EF4-FFF2-40B4-BE49-F238E27FC236}">
                  <a16:creationId xmlns:a16="http://schemas.microsoft.com/office/drawing/2014/main" id="{FB2E9913-D309-E34E-96D9-7F9BEAB5281A}"/>
                </a:ext>
              </a:extLst>
            </p:cNvPr>
            <p:cNvGrpSpPr/>
            <p:nvPr/>
          </p:nvGrpSpPr>
          <p:grpSpPr>
            <a:xfrm>
              <a:off x="1823428" y="1563770"/>
              <a:ext cx="8545143" cy="4692180"/>
              <a:chOff x="4284066" y="1235462"/>
              <a:chExt cx="4817058" cy="2770301"/>
            </a:xfrm>
          </p:grpSpPr>
          <p:pic>
            <p:nvPicPr>
              <p:cNvPr id="20" name="Picture 19">
                <a:extLst>
                  <a:ext uri="{FF2B5EF4-FFF2-40B4-BE49-F238E27FC236}">
                    <a16:creationId xmlns:a16="http://schemas.microsoft.com/office/drawing/2014/main" id="{25A7E2A7-7F17-2C46-B067-C60C153A61D5}"/>
                  </a:ext>
                </a:extLst>
              </p:cNvPr>
              <p:cNvPicPr>
                <a:picLocks noChangeAspect="1"/>
              </p:cNvPicPr>
              <p:nvPr/>
            </p:nvPicPr>
            <p:blipFill rotWithShape="1">
              <a:blip r:embed="rId3">
                <a:clrChange>
                  <a:clrFrom>
                    <a:srgbClr val="FFFFFF"/>
                  </a:clrFrom>
                  <a:clrTo>
                    <a:srgbClr val="FFFFFF">
                      <a:alpha val="0"/>
                    </a:srgbClr>
                  </a:clrTo>
                </a:clrChange>
              </a:blip>
              <a:srcRect b="12052"/>
              <a:stretch/>
            </p:blipFill>
            <p:spPr>
              <a:xfrm>
                <a:off x="4284066" y="1235462"/>
                <a:ext cx="4732933" cy="2641594"/>
              </a:xfrm>
              <a:prstGeom prst="rect">
                <a:avLst/>
              </a:prstGeom>
            </p:spPr>
          </p:pic>
          <p:sp>
            <p:nvSpPr>
              <p:cNvPr id="21" name="Rectangle 20">
                <a:extLst>
                  <a:ext uri="{FF2B5EF4-FFF2-40B4-BE49-F238E27FC236}">
                    <a16:creationId xmlns:a16="http://schemas.microsoft.com/office/drawing/2014/main" id="{BC6E4198-0880-034A-84A1-2F919890E8DB}"/>
                  </a:ext>
                </a:extLst>
              </p:cNvPr>
              <p:cNvSpPr/>
              <p:nvPr/>
            </p:nvSpPr>
            <p:spPr>
              <a:xfrm>
                <a:off x="4529124" y="3824770"/>
                <a:ext cx="4572000" cy="180993"/>
              </a:xfrm>
              <a:prstGeom prst="rect">
                <a:avLst/>
              </a:prstGeom>
            </p:spPr>
            <p:txBody>
              <a:bodyPr>
                <a:spAutoFit/>
              </a:bodyPr>
              <a:lstStyle/>
              <a:p>
                <a:endParaRPr lang="en-GB" sz="1051" dirty="0"/>
              </a:p>
            </p:txBody>
          </p:sp>
        </p:grpSp>
      </p:grpSp>
      <p:sp>
        <p:nvSpPr>
          <p:cNvPr id="23" name="Content Placeholder 2">
            <a:extLst>
              <a:ext uri="{FF2B5EF4-FFF2-40B4-BE49-F238E27FC236}">
                <a16:creationId xmlns:a16="http://schemas.microsoft.com/office/drawing/2014/main" id="{ECBE9222-A397-9B41-B604-E70D8ACD1049}"/>
              </a:ext>
            </a:extLst>
          </p:cNvPr>
          <p:cNvSpPr>
            <a:spLocks noGrp="1"/>
          </p:cNvSpPr>
          <p:nvPr>
            <p:ph idx="1"/>
          </p:nvPr>
        </p:nvSpPr>
        <p:spPr>
          <a:xfrm>
            <a:off x="810644" y="1567744"/>
            <a:ext cx="4853563" cy="4925131"/>
          </a:xfrm>
        </p:spPr>
        <p:txBody>
          <a:bodyPr/>
          <a:lstStyle/>
          <a:p>
            <a:pPr>
              <a:lnSpc>
                <a:spcPct val="150000"/>
              </a:lnSpc>
            </a:pPr>
            <a:r>
              <a:rPr lang="nb-NO" dirty="0" err="1">
                <a:latin typeface="Calibri Light" panose="020F0302020204030204" pitchFamily="34" charset="0"/>
                <a:cs typeface="Calibri Light" panose="020F0302020204030204" pitchFamily="34" charset="0"/>
              </a:rPr>
              <a:t>Based</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on</a:t>
            </a:r>
            <a:r>
              <a:rPr lang="nb-NO" dirty="0">
                <a:latin typeface="Calibri Light" panose="020F0302020204030204" pitchFamily="34" charset="0"/>
                <a:cs typeface="Calibri Light" panose="020F0302020204030204" pitchFamily="34" charset="0"/>
              </a:rPr>
              <a:t> </a:t>
            </a:r>
            <a:r>
              <a:rPr lang="nb-NO" dirty="0" err="1">
                <a:latin typeface="Calibri Light" panose="020F0302020204030204" pitchFamily="34" charset="0"/>
                <a:cs typeface="Calibri Light" panose="020F0302020204030204" pitchFamily="34" charset="0"/>
              </a:rPr>
              <a:t>statistical</a:t>
            </a:r>
            <a:r>
              <a:rPr lang="nb-NO" dirty="0">
                <a:latin typeface="Calibri Light" panose="020F0302020204030204" pitchFamily="34" charset="0"/>
                <a:cs typeface="Calibri Light" panose="020F0302020204030204" pitchFamily="34" charset="0"/>
              </a:rPr>
              <a:t> tests, </a:t>
            </a:r>
            <a:br>
              <a:rPr lang="nb-NO" dirty="0">
                <a:latin typeface="Calibri Light" panose="020F0302020204030204" pitchFamily="34" charset="0"/>
                <a:cs typeface="Calibri Light" panose="020F0302020204030204" pitchFamily="34" charset="0"/>
              </a:rPr>
            </a:br>
            <a:r>
              <a:rPr lang="nb-NO" dirty="0" err="1">
                <a:latin typeface="Calibri Light" panose="020F0302020204030204" pitchFamily="34" charset="0"/>
                <a:cs typeface="Calibri Light" panose="020F0302020204030204" pitchFamily="34" charset="0"/>
              </a:rPr>
              <a:t>e.g</a:t>
            </a:r>
            <a:r>
              <a:rPr lang="nb-NO" dirty="0">
                <a:latin typeface="Calibri Light" panose="020F0302020204030204" pitchFamily="34" charset="0"/>
                <a:cs typeface="Calibri Light" panose="020F0302020204030204" pitchFamily="34" charset="0"/>
              </a:rPr>
              <a:t>:</a:t>
            </a:r>
          </a:p>
          <a:p>
            <a:pPr>
              <a:lnSpc>
                <a:spcPct val="150000"/>
              </a:lnSpc>
            </a:pPr>
            <a:endParaRPr lang="nb-NO" dirty="0">
              <a:latin typeface="Calibri Light" panose="020F0302020204030204" pitchFamily="34" charset="0"/>
              <a:cs typeface="Calibri Light" panose="020F0302020204030204" pitchFamily="34" charset="0"/>
            </a:endParaRPr>
          </a:p>
          <a:p>
            <a:pPr>
              <a:lnSpc>
                <a:spcPct val="150000"/>
              </a:lnSpc>
            </a:pPr>
            <a:endParaRPr lang="nb-NO" dirty="0">
              <a:latin typeface="Calibri Light" panose="020F0302020204030204" pitchFamily="34" charset="0"/>
              <a:cs typeface="Calibri Light" panose="020F0302020204030204" pitchFamily="34" charset="0"/>
            </a:endParaRPr>
          </a:p>
          <a:p>
            <a:pPr marL="0" indent="0">
              <a:lnSpc>
                <a:spcPct val="150000"/>
              </a:lnSpc>
              <a:buNone/>
            </a:pPr>
            <a:endParaRPr lang="nb-NO" dirty="0">
              <a:latin typeface="Calibri Light" panose="020F0302020204030204" pitchFamily="34" charset="0"/>
              <a:cs typeface="Calibri Light" panose="020F0302020204030204" pitchFamily="34" charset="0"/>
            </a:endParaRPr>
          </a:p>
          <a:p>
            <a:pPr>
              <a:lnSpc>
                <a:spcPct val="150000"/>
              </a:lnSpc>
            </a:pPr>
            <a:r>
              <a:rPr lang="nb-NO" dirty="0">
                <a:solidFill>
                  <a:schemeClr val="accent1"/>
                </a:solidFill>
                <a:latin typeface="Calibri Light" panose="020F0302020204030204" pitchFamily="34" charset="0"/>
                <a:cs typeface="Calibri Light" panose="020F0302020204030204" pitchFamily="34" charset="0"/>
              </a:rPr>
              <a:t>In </a:t>
            </a:r>
            <a:r>
              <a:rPr lang="nb-NO" dirty="0" err="1">
                <a:solidFill>
                  <a:schemeClr val="accent1"/>
                </a:solidFill>
                <a:latin typeface="Calibri Light" panose="020F0302020204030204" pitchFamily="34" charset="0"/>
                <a:cs typeface="Calibri Light" panose="020F0302020204030204" pitchFamily="34" charset="0"/>
              </a:rPr>
              <a:t>practice</a:t>
            </a:r>
            <a:r>
              <a:rPr lang="nb-NO" dirty="0">
                <a:solidFill>
                  <a:schemeClr val="accent1"/>
                </a:solidFill>
                <a:latin typeface="Calibri Light" panose="020F0302020204030204" pitchFamily="34" charset="0"/>
                <a:cs typeface="Calibri Light" panose="020F0302020204030204" pitchFamily="34" charset="0"/>
              </a:rPr>
              <a:t> -  </a:t>
            </a:r>
            <a:r>
              <a:rPr lang="nb-NO" dirty="0" err="1">
                <a:solidFill>
                  <a:schemeClr val="accent1"/>
                </a:solidFill>
                <a:latin typeface="Calibri Light" panose="020F0302020204030204" pitchFamily="34" charset="0"/>
                <a:cs typeface="Calibri Light" panose="020F0302020204030204" pitchFamily="34" charset="0"/>
              </a:rPr>
              <a:t>some</a:t>
            </a:r>
            <a:r>
              <a:rPr lang="nb-NO" dirty="0">
                <a:solidFill>
                  <a:schemeClr val="accent1"/>
                </a:solidFill>
                <a:latin typeface="Calibri Light" panose="020F0302020204030204" pitchFamily="34" charset="0"/>
                <a:cs typeface="Calibri Light" panose="020F0302020204030204" pitchFamily="34" charset="0"/>
              </a:rPr>
              <a:t> </a:t>
            </a:r>
            <a:r>
              <a:rPr lang="nb-NO" dirty="0" err="1">
                <a:solidFill>
                  <a:schemeClr val="accent1"/>
                </a:solidFill>
                <a:latin typeface="Calibri Light" panose="020F0302020204030204" pitchFamily="34" charset="0"/>
                <a:cs typeface="Calibri Light" panose="020F0302020204030204" pitchFamily="34" charset="0"/>
              </a:rPr>
              <a:t>heuristics</a:t>
            </a:r>
            <a:endParaRPr lang="nb-NO" dirty="0">
              <a:solidFill>
                <a:schemeClr val="accent1"/>
              </a:solidFill>
              <a:latin typeface="Calibri Light" panose="020F0302020204030204" pitchFamily="34" charset="0"/>
              <a:cs typeface="Calibri Light" panose="020F0302020204030204" pitchFamily="34" charset="0"/>
            </a:endParaRPr>
          </a:p>
          <a:p>
            <a:pPr>
              <a:lnSpc>
                <a:spcPct val="150000"/>
              </a:lnSpc>
            </a:pPr>
            <a:endParaRPr lang="nb-NO" dirty="0">
              <a:latin typeface="Calibri Light" panose="020F0302020204030204" pitchFamily="34" charset="0"/>
              <a:cs typeface="Calibri Light" panose="020F0302020204030204" pitchFamily="34" charset="0"/>
            </a:endParaRPr>
          </a:p>
        </p:txBody>
      </p:sp>
      <p:pic>
        <p:nvPicPr>
          <p:cNvPr id="25" name="Picture 24">
            <a:extLst>
              <a:ext uri="{FF2B5EF4-FFF2-40B4-BE49-F238E27FC236}">
                <a16:creationId xmlns:a16="http://schemas.microsoft.com/office/drawing/2014/main" id="{AE41A2F8-2114-EF44-B96C-0133A1EEA197}"/>
              </a:ext>
            </a:extLst>
          </p:cNvPr>
          <p:cNvPicPr>
            <a:picLocks noChangeAspect="1"/>
          </p:cNvPicPr>
          <p:nvPr/>
        </p:nvPicPr>
        <p:blipFill>
          <a:blip r:embed="rId4"/>
          <a:stretch>
            <a:fillRect/>
          </a:stretch>
        </p:blipFill>
        <p:spPr>
          <a:xfrm>
            <a:off x="1953344" y="2711979"/>
            <a:ext cx="2822224" cy="922033"/>
          </a:xfrm>
          <a:prstGeom prst="rect">
            <a:avLst/>
          </a:prstGeom>
        </p:spPr>
      </p:pic>
      <p:pic>
        <p:nvPicPr>
          <p:cNvPr id="26" name="Picture 25">
            <a:extLst>
              <a:ext uri="{FF2B5EF4-FFF2-40B4-BE49-F238E27FC236}">
                <a16:creationId xmlns:a16="http://schemas.microsoft.com/office/drawing/2014/main" id="{F3075C3F-A6CA-A74F-B0B3-95288EDDB039}"/>
              </a:ext>
            </a:extLst>
          </p:cNvPr>
          <p:cNvPicPr>
            <a:picLocks noChangeAspect="1"/>
          </p:cNvPicPr>
          <p:nvPr/>
        </p:nvPicPr>
        <p:blipFill>
          <a:blip r:embed="rId5"/>
          <a:stretch>
            <a:fillRect/>
          </a:stretch>
        </p:blipFill>
        <p:spPr>
          <a:xfrm>
            <a:off x="1769906" y="3502415"/>
            <a:ext cx="3205971" cy="922034"/>
          </a:xfrm>
          <a:prstGeom prst="rect">
            <a:avLst/>
          </a:prstGeom>
        </p:spPr>
      </p:pic>
      <p:pic>
        <p:nvPicPr>
          <p:cNvPr id="27" name="Picture 26">
            <a:extLst>
              <a:ext uri="{FF2B5EF4-FFF2-40B4-BE49-F238E27FC236}">
                <a16:creationId xmlns:a16="http://schemas.microsoft.com/office/drawing/2014/main" id="{F98F6184-1239-8B4B-BADD-AC70DBEBB039}"/>
              </a:ext>
            </a:extLst>
          </p:cNvPr>
          <p:cNvPicPr>
            <a:picLocks noChangeAspect="1"/>
          </p:cNvPicPr>
          <p:nvPr/>
        </p:nvPicPr>
        <p:blipFill>
          <a:blip r:embed="rId6"/>
          <a:stretch>
            <a:fillRect/>
          </a:stretch>
        </p:blipFill>
        <p:spPr>
          <a:xfrm>
            <a:off x="2677919" y="4520472"/>
            <a:ext cx="1062498" cy="724805"/>
          </a:xfrm>
          <a:prstGeom prst="rect">
            <a:avLst/>
          </a:prstGeom>
        </p:spPr>
      </p:pic>
      <p:pic>
        <p:nvPicPr>
          <p:cNvPr id="28" name="Picture 27">
            <a:extLst>
              <a:ext uri="{FF2B5EF4-FFF2-40B4-BE49-F238E27FC236}">
                <a16:creationId xmlns:a16="http://schemas.microsoft.com/office/drawing/2014/main" id="{9B868B4A-036E-0246-B121-9F251D23BB88}"/>
              </a:ext>
            </a:extLst>
          </p:cNvPr>
          <p:cNvPicPr>
            <a:picLocks noChangeAspect="1"/>
          </p:cNvPicPr>
          <p:nvPr/>
        </p:nvPicPr>
        <p:blipFill>
          <a:blip r:embed="rId7">
            <a:duotone>
              <a:schemeClr val="accent1">
                <a:shade val="45000"/>
                <a:satMod val="135000"/>
              </a:schemeClr>
              <a:prstClr val="white"/>
            </a:duotone>
          </a:blip>
          <a:stretch>
            <a:fillRect/>
          </a:stretch>
        </p:blipFill>
        <p:spPr>
          <a:xfrm>
            <a:off x="2116051" y="5988209"/>
            <a:ext cx="2186233" cy="759695"/>
          </a:xfrm>
          <a:prstGeom prst="rect">
            <a:avLst/>
          </a:prstGeom>
        </p:spPr>
      </p:pic>
    </p:spTree>
    <p:extLst>
      <p:ext uri="{BB962C8B-B14F-4D97-AF65-F5344CB8AC3E}">
        <p14:creationId xmlns:p14="http://schemas.microsoft.com/office/powerpoint/2010/main" val="18017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How to address steady-state wait time?</a:t>
            </a:r>
          </a:p>
        </p:txBody>
      </p:sp>
      <p:sp>
        <p:nvSpPr>
          <p:cNvPr id="7" name="Content Placeholder 6"/>
          <p:cNvSpPr>
            <a:spLocks noGrp="1"/>
          </p:cNvSpPr>
          <p:nvPr>
            <p:ph idx="1"/>
          </p:nvPr>
        </p:nvSpPr>
        <p:spPr/>
        <p:txBody>
          <a:bodyPr>
            <a:normAutofit/>
          </a:bodyPr>
          <a:lstStyle/>
          <a:p>
            <a:pPr marL="914389" lvl="1" indent="-457200">
              <a:spcAft>
                <a:spcPts val="1800"/>
              </a:spcAft>
              <a:buFont typeface="+mj-lt"/>
              <a:buAutoNum type="arabicPeriod"/>
            </a:pPr>
            <a:endParaRPr lang="en-GB" sz="2000" dirty="0"/>
          </a:p>
          <a:p>
            <a:endParaRPr lang="en-GB" dirty="0"/>
          </a:p>
          <a:p>
            <a:endParaRPr lang="en-GB" dirty="0"/>
          </a:p>
        </p:txBody>
      </p:sp>
      <p:sp>
        <p:nvSpPr>
          <p:cNvPr id="9" name="Content Placeholder 8"/>
          <p:cNvSpPr>
            <a:spLocks noGrp="1"/>
          </p:cNvSpPr>
          <p:nvPr>
            <p:ph sz="half" idx="4294967295"/>
          </p:nvPr>
        </p:nvSpPr>
        <p:spPr>
          <a:xfrm>
            <a:off x="1298223" y="1825625"/>
            <a:ext cx="8867775" cy="3694113"/>
          </a:xfrm>
        </p:spPr>
        <p:txBody>
          <a:bodyPr>
            <a:normAutofit/>
          </a:bodyPr>
          <a:lstStyle/>
          <a:p>
            <a:r>
              <a:rPr lang="en-GB" b="1" u="sng" dirty="0">
                <a:latin typeface="Calibri Light" panose="020F0302020204030204" pitchFamily="34" charset="0"/>
              </a:rPr>
              <a:t>OBVIOUS: DYNAMIC RTO</a:t>
            </a:r>
          </a:p>
          <a:p>
            <a:endParaRPr lang="en-GB" dirty="0">
              <a:latin typeface="Calibri Light" panose="020F0302020204030204" pitchFamily="34" charset="0"/>
            </a:endParaRPr>
          </a:p>
        </p:txBody>
      </p:sp>
      <p:pic>
        <p:nvPicPr>
          <p:cNvPr id="10" name="Picture 9">
            <a:extLst>
              <a:ext uri="{FF2B5EF4-FFF2-40B4-BE49-F238E27FC236}">
                <a16:creationId xmlns:a16="http://schemas.microsoft.com/office/drawing/2014/main" id="{471AF42F-F483-4F4D-9141-FDE58D10772B}"/>
              </a:ext>
            </a:extLst>
          </p:cNvPr>
          <p:cNvPicPr>
            <a:picLocks noChangeAspect="1"/>
          </p:cNvPicPr>
          <p:nvPr/>
        </p:nvPicPr>
        <p:blipFill>
          <a:blip r:embed="rId2"/>
          <a:stretch>
            <a:fillRect/>
          </a:stretch>
        </p:blipFill>
        <p:spPr>
          <a:xfrm>
            <a:off x="10661324" y="274639"/>
            <a:ext cx="1256920" cy="229780"/>
          </a:xfrm>
          <a:prstGeom prst="rect">
            <a:avLst/>
          </a:prstGeom>
        </p:spPr>
      </p:pic>
      <p:pic>
        <p:nvPicPr>
          <p:cNvPr id="11" name="Content Placeholder 7">
            <a:extLst>
              <a:ext uri="{FF2B5EF4-FFF2-40B4-BE49-F238E27FC236}">
                <a16:creationId xmlns:a16="http://schemas.microsoft.com/office/drawing/2014/main" id="{92A858E6-FE39-844C-99A6-B12327921C47}"/>
              </a:ext>
            </a:extLst>
          </p:cNvPr>
          <p:cNvPicPr>
            <a:picLocks noChangeAspect="1"/>
          </p:cNvPicPr>
          <p:nvPr/>
        </p:nvPicPr>
        <p:blipFill>
          <a:blip r:embed="rId3"/>
          <a:stretch>
            <a:fillRect/>
          </a:stretch>
        </p:blipFill>
        <p:spPr>
          <a:xfrm>
            <a:off x="7386482" y="2079920"/>
            <a:ext cx="3967318" cy="3526169"/>
          </a:xfrm>
          <a:prstGeom prst="rect">
            <a:avLst/>
          </a:prstGeom>
        </p:spPr>
      </p:pic>
      <p:pic>
        <p:nvPicPr>
          <p:cNvPr id="12" name="Content Placeholder 9">
            <a:extLst>
              <a:ext uri="{FF2B5EF4-FFF2-40B4-BE49-F238E27FC236}">
                <a16:creationId xmlns:a16="http://schemas.microsoft.com/office/drawing/2014/main" id="{33FE5278-0BEA-A442-A9E3-D5C52D7ACB34}"/>
              </a:ext>
            </a:extLst>
          </p:cNvPr>
          <p:cNvPicPr>
            <a:picLocks noChangeAspect="1"/>
          </p:cNvPicPr>
          <p:nvPr/>
        </p:nvPicPr>
        <p:blipFill>
          <a:blip r:embed="rId4"/>
          <a:stretch>
            <a:fillRect/>
          </a:stretch>
        </p:blipFill>
        <p:spPr>
          <a:xfrm>
            <a:off x="1884637" y="2661830"/>
            <a:ext cx="4396848" cy="2944259"/>
          </a:xfrm>
          <a:prstGeom prst="rect">
            <a:avLst/>
          </a:prstGeom>
        </p:spPr>
      </p:pic>
      <p:sp>
        <p:nvSpPr>
          <p:cNvPr id="13" name="Rectangle 12">
            <a:extLst>
              <a:ext uri="{FF2B5EF4-FFF2-40B4-BE49-F238E27FC236}">
                <a16:creationId xmlns:a16="http://schemas.microsoft.com/office/drawing/2014/main" id="{A8BD605B-EE8C-D44F-B2EC-C56BF6721079}"/>
              </a:ext>
            </a:extLst>
          </p:cNvPr>
          <p:cNvSpPr/>
          <p:nvPr/>
        </p:nvSpPr>
        <p:spPr>
          <a:xfrm>
            <a:off x="2107040" y="5995683"/>
            <a:ext cx="9094221" cy="523220"/>
          </a:xfrm>
          <a:prstGeom prst="rect">
            <a:avLst/>
          </a:prstGeom>
        </p:spPr>
        <p:txBody>
          <a:bodyPr wrap="none">
            <a:spAutoFit/>
          </a:bodyPr>
          <a:lstStyle/>
          <a:p>
            <a:r>
              <a:rPr lang="en-GB" sz="2800" dirty="0">
                <a:solidFill>
                  <a:srgbClr val="FF0000"/>
                </a:solidFill>
              </a:rPr>
              <a:t>Dynamic RTO has problems – especially the optimization part</a:t>
            </a:r>
            <a:endParaRPr lang="nb-NO" sz="2800" dirty="0">
              <a:solidFill>
                <a:srgbClr val="FF0000"/>
              </a:solidFill>
            </a:endParaRPr>
          </a:p>
        </p:txBody>
      </p:sp>
    </p:spTree>
    <p:extLst>
      <p:ext uri="{BB962C8B-B14F-4D97-AF65-F5344CB8AC3E}">
        <p14:creationId xmlns:p14="http://schemas.microsoft.com/office/powerpoint/2010/main" val="2378083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5" y="120921"/>
            <a:ext cx="10972800" cy="1143000"/>
          </a:xfrm>
        </p:spPr>
        <p:txBody>
          <a:bodyPr>
            <a:normAutofit/>
          </a:bodyPr>
          <a:lstStyle/>
          <a:p>
            <a:r>
              <a:rPr lang="en-GB" sz="3200" dirty="0"/>
              <a:t>Hybrid RTO</a:t>
            </a:r>
          </a:p>
        </p:txBody>
      </p:sp>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192505" y="2198954"/>
            <a:ext cx="3744099" cy="2709545"/>
          </a:xfrm>
          <a:prstGeom prst="rect">
            <a:avLst/>
          </a:prstGeom>
        </p:spPr>
      </p:pic>
      <p:pic>
        <p:nvPicPr>
          <p:cNvPr id="5" name="Picture 4"/>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7904497" y="2198954"/>
            <a:ext cx="3982704" cy="2627215"/>
          </a:xfrm>
          <a:prstGeom prst="rect">
            <a:avLst/>
          </a:prstGeom>
        </p:spPr>
      </p:pic>
      <p:pic>
        <p:nvPicPr>
          <p:cNvPr id="6" name="Picture 5"/>
          <p:cNvPicPr>
            <a:picLocks noChangeAspect="1"/>
          </p:cNvPicPr>
          <p:nvPr/>
        </p:nvPicPr>
        <p:blipFill>
          <a:blip r:embed="rId6"/>
          <a:stretch>
            <a:fillRect/>
          </a:stretch>
        </p:blipFill>
        <p:spPr>
          <a:xfrm>
            <a:off x="3936604" y="2133600"/>
            <a:ext cx="4244421" cy="2774899"/>
          </a:xfrm>
          <a:prstGeom prst="rect">
            <a:avLst/>
          </a:prstGeom>
        </p:spPr>
      </p:pic>
      <p:sp>
        <p:nvSpPr>
          <p:cNvPr id="3" name="Oval 2"/>
          <p:cNvSpPr/>
          <p:nvPr/>
        </p:nvSpPr>
        <p:spPr>
          <a:xfrm>
            <a:off x="9855200" y="2751667"/>
            <a:ext cx="1524000" cy="762000"/>
          </a:xfrm>
          <a:prstGeom prst="ellipse">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2400"/>
          </a:p>
        </p:txBody>
      </p:sp>
      <p:sp>
        <p:nvSpPr>
          <p:cNvPr id="12" name="Curved Down Arrow 11"/>
          <p:cNvSpPr/>
          <p:nvPr/>
        </p:nvSpPr>
        <p:spPr>
          <a:xfrm flipH="1">
            <a:off x="7255933" y="1366923"/>
            <a:ext cx="3615267" cy="1413933"/>
          </a:xfrm>
          <a:prstGeom prst="curvedDownArrow">
            <a:avLst>
              <a:gd name="adj1" fmla="val 0"/>
              <a:gd name="adj2" fmla="val 6803"/>
              <a:gd name="adj3" fmla="val 6438"/>
            </a:avLst>
          </a:prstGeom>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GB" sz="2400">
              <a:solidFill>
                <a:schemeClr val="tx1"/>
              </a:solidFill>
            </a:endParaRPr>
          </a:p>
        </p:txBody>
      </p:sp>
      <p:sp>
        <p:nvSpPr>
          <p:cNvPr id="13" name="Oval 12"/>
          <p:cNvSpPr/>
          <p:nvPr/>
        </p:nvSpPr>
        <p:spPr>
          <a:xfrm>
            <a:off x="738429" y="2294467"/>
            <a:ext cx="1524000" cy="762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4" name="Curved Down Arrow 13"/>
          <p:cNvSpPr/>
          <p:nvPr/>
        </p:nvSpPr>
        <p:spPr>
          <a:xfrm>
            <a:off x="1477038" y="1417638"/>
            <a:ext cx="3992429" cy="876828"/>
          </a:xfrm>
          <a:prstGeom prst="curvedDownArrow">
            <a:avLst>
              <a:gd name="adj1" fmla="val 0"/>
              <a:gd name="adj2" fmla="val 11001"/>
              <a:gd name="adj3" fmla="val 11228"/>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schemeClr val="tx1"/>
              </a:solidFill>
            </a:endParaRPr>
          </a:p>
        </p:txBody>
      </p:sp>
      <p:sp>
        <p:nvSpPr>
          <p:cNvPr id="15" name="TextBox 14"/>
          <p:cNvSpPr txBox="1"/>
          <p:nvPr/>
        </p:nvSpPr>
        <p:spPr>
          <a:xfrm>
            <a:off x="3936604" y="5007999"/>
            <a:ext cx="3937000" cy="1200329"/>
          </a:xfrm>
          <a:prstGeom prst="rect">
            <a:avLst/>
          </a:prstGeom>
          <a:noFill/>
        </p:spPr>
        <p:txBody>
          <a:bodyPr wrap="square" rtlCol="0">
            <a:spAutoFit/>
          </a:bodyPr>
          <a:lstStyle/>
          <a:p>
            <a:pPr algn="ctr"/>
            <a:r>
              <a:rPr lang="en-GB" sz="2400" dirty="0"/>
              <a:t>Dynamic Estimation </a:t>
            </a:r>
          </a:p>
          <a:p>
            <a:pPr algn="ctr"/>
            <a:r>
              <a:rPr lang="en-GB" sz="2400" dirty="0"/>
              <a:t> + </a:t>
            </a:r>
          </a:p>
          <a:p>
            <a:pPr algn="ctr"/>
            <a:r>
              <a:rPr lang="en-GB" sz="2400" dirty="0"/>
              <a:t>Static Optimization</a:t>
            </a:r>
          </a:p>
        </p:txBody>
      </p:sp>
      <p:pic>
        <p:nvPicPr>
          <p:cNvPr id="11" name="Picture 10"/>
          <p:cNvPicPr>
            <a:picLocks noChangeAspect="1"/>
          </p:cNvPicPr>
          <p:nvPr/>
        </p:nvPicPr>
        <p:blipFill rotWithShape="1">
          <a:blip r:embed="rId7">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Lst>
          </a:blip>
          <a:srcRect l="52815" t="23945" r="16981" b="52542"/>
          <a:stretch/>
        </p:blipFill>
        <p:spPr>
          <a:xfrm>
            <a:off x="6222195" y="2860664"/>
            <a:ext cx="1202944" cy="617728"/>
          </a:xfrm>
          <a:prstGeom prst="rect">
            <a:avLst/>
          </a:prstGeom>
        </p:spPr>
      </p:pic>
      <p:pic>
        <p:nvPicPr>
          <p:cNvPr id="16" name="Picture 15"/>
          <p:cNvPicPr>
            <a:picLocks noChangeAspect="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5900"/>
                    </a14:imgEffect>
                  </a14:imgLayer>
                </a14:imgProps>
              </a:ext>
            </a:extLst>
          </a:blip>
          <a:srcRect l="18304" t="4338" r="48698" b="72264"/>
          <a:stretch/>
        </p:blipFill>
        <p:spPr>
          <a:xfrm>
            <a:off x="4742012" y="2318851"/>
            <a:ext cx="1235456" cy="633984"/>
          </a:xfrm>
          <a:prstGeom prst="rect">
            <a:avLst/>
          </a:prstGeom>
        </p:spPr>
      </p:pic>
      <p:sp>
        <p:nvSpPr>
          <p:cNvPr id="17" name="Rectangle 16"/>
          <p:cNvSpPr/>
          <p:nvPr/>
        </p:nvSpPr>
        <p:spPr>
          <a:xfrm>
            <a:off x="4476750" y="6311898"/>
            <a:ext cx="7715250" cy="523220"/>
          </a:xfrm>
          <a:prstGeom prst="rect">
            <a:avLst/>
          </a:prstGeom>
        </p:spPr>
        <p:txBody>
          <a:bodyPr wrap="square">
            <a:spAutoFit/>
          </a:bodyPr>
          <a:lstStyle/>
          <a:p>
            <a:r>
              <a:rPr lang="en-US" sz="1400" dirty="0">
                <a:solidFill>
                  <a:schemeClr val="bg1">
                    <a:lumMod val="50000"/>
                  </a:schemeClr>
                </a:solidFill>
                <a:latin typeface="Calibri Light" panose="020F0302020204030204" pitchFamily="34" charset="0"/>
                <a:cs typeface="Times New Roman" panose="02020603050405020304" pitchFamily="18" charset="0"/>
              </a:rPr>
              <a:t>Krishnamoorthy, D., Foss, B. and Skogestad, S., 2018. Steady-State Real-time Optimization using Transient Measurements. Computers and Chemical Engineering, Vol 115, p.34-45.</a:t>
            </a:r>
            <a:endParaRPr lang="en-GB" sz="1400"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1941810C-0A3C-DA42-B442-573926430638}"/>
              </a:ext>
            </a:extLst>
          </p:cNvPr>
          <p:cNvPicPr>
            <a:picLocks noChangeAspect="1"/>
          </p:cNvPicPr>
          <p:nvPr/>
        </p:nvPicPr>
        <p:blipFill>
          <a:blip r:embed="rId9"/>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8713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7D79C0F-1B89-BD47-989B-539C4B35C296}"/>
              </a:ext>
            </a:extLst>
          </p:cNvPr>
          <p:cNvSpPr>
            <a:spLocks noGrp="1"/>
          </p:cNvSpPr>
          <p:nvPr>
            <p:ph type="title"/>
          </p:nvPr>
        </p:nvSpPr>
        <p:spPr/>
        <p:txBody>
          <a:bodyPr/>
          <a:lstStyle/>
          <a:p>
            <a:r>
              <a:rPr lang="nb-NO" dirty="0"/>
              <a:t>Hybrid RTO</a:t>
            </a:r>
          </a:p>
        </p:txBody>
      </p:sp>
      <p:pic>
        <p:nvPicPr>
          <p:cNvPr id="14" name="Content Placeholder 13">
            <a:extLst>
              <a:ext uri="{FF2B5EF4-FFF2-40B4-BE49-F238E27FC236}">
                <a16:creationId xmlns:a16="http://schemas.microsoft.com/office/drawing/2014/main" id="{A7386AD8-1D6A-C448-A9AF-D5800BFB8DE0}"/>
              </a:ext>
            </a:extLst>
          </p:cNvPr>
          <p:cNvPicPr>
            <a:picLocks noGrp="1" noChangeAspect="1"/>
          </p:cNvPicPr>
          <p:nvPr>
            <p:ph sz="half" idx="1"/>
          </p:nvPr>
        </p:nvPicPr>
        <p:blipFill>
          <a:blip r:embed="rId2"/>
          <a:stretch>
            <a:fillRect/>
          </a:stretch>
        </p:blipFill>
        <p:spPr>
          <a:xfrm>
            <a:off x="838200" y="2008117"/>
            <a:ext cx="5181600" cy="3341309"/>
          </a:xfrm>
          <a:prstGeom prst="rect">
            <a:avLst/>
          </a:prstGeom>
        </p:spPr>
      </p:pic>
      <p:pic>
        <p:nvPicPr>
          <p:cNvPr id="18" name="Content Placeholder 17">
            <a:extLst>
              <a:ext uri="{FF2B5EF4-FFF2-40B4-BE49-F238E27FC236}">
                <a16:creationId xmlns:a16="http://schemas.microsoft.com/office/drawing/2014/main" id="{1695DD4B-4FDE-7F45-990B-27C3C9167D2C}"/>
              </a:ext>
            </a:extLst>
          </p:cNvPr>
          <p:cNvPicPr>
            <a:picLocks noGrp="1" noChangeAspect="1"/>
          </p:cNvPicPr>
          <p:nvPr>
            <p:ph sz="half" idx="2"/>
          </p:nvPr>
        </p:nvPicPr>
        <p:blipFill>
          <a:blip r:embed="rId3"/>
          <a:stretch>
            <a:fillRect/>
          </a:stretch>
        </p:blipFill>
        <p:spPr>
          <a:xfrm>
            <a:off x="7246338" y="1690688"/>
            <a:ext cx="4446128" cy="3585978"/>
          </a:xfrm>
          <a:prstGeom prst="rect">
            <a:avLst/>
          </a:prstGeom>
        </p:spPr>
      </p:pic>
      <p:sp>
        <p:nvSpPr>
          <p:cNvPr id="19" name="Rectangle 18">
            <a:extLst>
              <a:ext uri="{FF2B5EF4-FFF2-40B4-BE49-F238E27FC236}">
                <a16:creationId xmlns:a16="http://schemas.microsoft.com/office/drawing/2014/main" id="{310D2A46-6ACE-584D-87B1-7335CFF33A4D}"/>
              </a:ext>
            </a:extLst>
          </p:cNvPr>
          <p:cNvSpPr/>
          <p:nvPr/>
        </p:nvSpPr>
        <p:spPr>
          <a:xfrm>
            <a:off x="411622" y="5863565"/>
            <a:ext cx="7715250" cy="738664"/>
          </a:xfrm>
          <a:prstGeom prst="rect">
            <a:avLst/>
          </a:prstGeom>
        </p:spPr>
        <p:txBody>
          <a:bodyPr wrap="square">
            <a:spAutoFit/>
          </a:bodyPr>
          <a:lstStyle/>
          <a:p>
            <a:r>
              <a:rPr lang="en-US" sz="1400" dirty="0" err="1">
                <a:solidFill>
                  <a:schemeClr val="bg1">
                    <a:lumMod val="50000"/>
                  </a:schemeClr>
                </a:solidFill>
                <a:latin typeface="Calibri Light" panose="020F0302020204030204" pitchFamily="34" charset="0"/>
                <a:cs typeface="Times New Roman" panose="02020603050405020304" pitchFamily="18" charset="0"/>
              </a:rPr>
              <a:t>Krishanmoorthy</a:t>
            </a:r>
            <a:r>
              <a:rPr lang="en-US" sz="1400" dirty="0">
                <a:solidFill>
                  <a:schemeClr val="bg1">
                    <a:lumMod val="50000"/>
                  </a:schemeClr>
                </a:solidFill>
                <a:latin typeface="Calibri Light" panose="020F0302020204030204" pitchFamily="34" charset="0"/>
                <a:cs typeface="Times New Roman" panose="02020603050405020304" pitchFamily="18" charset="0"/>
              </a:rPr>
              <a:t>, Foss, Skogestad, </a:t>
            </a:r>
            <a:r>
              <a:rPr lang="en-US" sz="1400" dirty="0" err="1">
                <a:solidFill>
                  <a:schemeClr val="bg1">
                    <a:lumMod val="50000"/>
                  </a:schemeClr>
                </a:solidFill>
                <a:latin typeface="Calibri Light" panose="020F0302020204030204" pitchFamily="34" charset="0"/>
                <a:cs typeface="Times New Roman" panose="02020603050405020304" pitchFamily="18" charset="0"/>
              </a:rPr>
              <a:t>Comput</a:t>
            </a:r>
            <a:r>
              <a:rPr lang="en-US" sz="1400" dirty="0">
                <a:solidFill>
                  <a:schemeClr val="bg1">
                    <a:lumMod val="50000"/>
                  </a:schemeClr>
                </a:solidFill>
                <a:latin typeface="Calibri Light" panose="020F0302020204030204" pitchFamily="34" charset="0"/>
                <a:cs typeface="Times New Roman" panose="02020603050405020304" pitchFamily="18" charset="0"/>
              </a:rPr>
              <a:t> &amp; </a:t>
            </a:r>
            <a:r>
              <a:rPr lang="en-US" sz="1400" dirty="0" err="1">
                <a:solidFill>
                  <a:schemeClr val="bg1">
                    <a:lumMod val="50000"/>
                  </a:schemeClr>
                </a:solidFill>
                <a:latin typeface="Calibri Light" panose="020F0302020204030204" pitchFamily="34" charset="0"/>
                <a:cs typeface="Times New Roman" panose="02020603050405020304" pitchFamily="18" charset="0"/>
              </a:rPr>
              <a:t>Chem</a:t>
            </a:r>
            <a:r>
              <a:rPr lang="en-US" sz="1400" dirty="0">
                <a:solidFill>
                  <a:schemeClr val="bg1">
                    <a:lumMod val="50000"/>
                  </a:schemeClr>
                </a:solidFill>
                <a:latin typeface="Calibri Light" panose="020F0302020204030204" pitchFamily="34" charset="0"/>
                <a:cs typeface="Times New Roman" panose="02020603050405020304" pitchFamily="18" charset="0"/>
              </a:rPr>
              <a:t> </a:t>
            </a:r>
            <a:r>
              <a:rPr lang="en-US" sz="1400" dirty="0" err="1">
                <a:solidFill>
                  <a:schemeClr val="bg1">
                    <a:lumMod val="50000"/>
                  </a:schemeClr>
                </a:solidFill>
                <a:latin typeface="Calibri Light" panose="020F0302020204030204" pitchFamily="34" charset="0"/>
                <a:cs typeface="Times New Roman" panose="02020603050405020304" pitchFamily="18" charset="0"/>
              </a:rPr>
              <a:t>Eng</a:t>
            </a:r>
            <a:r>
              <a:rPr lang="en-US" sz="1400" dirty="0">
                <a:solidFill>
                  <a:schemeClr val="bg1">
                    <a:lumMod val="50000"/>
                  </a:schemeClr>
                </a:solidFill>
                <a:latin typeface="Calibri Light" panose="020F0302020204030204" pitchFamily="34" charset="0"/>
                <a:cs typeface="Times New Roman" panose="02020603050405020304" pitchFamily="18" charset="0"/>
              </a:rPr>
              <a:t> (2018) – </a:t>
            </a:r>
            <a:r>
              <a:rPr lang="en-US" sz="1400" b="1" i="1" dirty="0">
                <a:solidFill>
                  <a:schemeClr val="bg1">
                    <a:lumMod val="50000"/>
                  </a:schemeClr>
                </a:solidFill>
                <a:latin typeface="Calibri Light" panose="020F0302020204030204" pitchFamily="34" charset="0"/>
                <a:cs typeface="Times New Roman" panose="02020603050405020304" pitchFamily="18" charset="0"/>
              </a:rPr>
              <a:t>Hybrid RTO</a:t>
            </a:r>
          </a:p>
          <a:p>
            <a:r>
              <a:rPr lang="en-US" sz="1400" dirty="0">
                <a:solidFill>
                  <a:schemeClr val="bg1">
                    <a:lumMod val="50000"/>
                  </a:schemeClr>
                </a:solidFill>
                <a:latin typeface="Calibri Light" panose="020F0302020204030204" pitchFamily="34" charset="0"/>
                <a:cs typeface="Times New Roman" panose="02020603050405020304" pitchFamily="18" charset="0"/>
              </a:rPr>
              <a:t>Matias &amp; Le Roux, J. Proc. Control (2018) </a:t>
            </a:r>
            <a:r>
              <a:rPr lang="en-US" sz="1400" b="1" dirty="0">
                <a:solidFill>
                  <a:schemeClr val="bg1">
                    <a:lumMod val="50000"/>
                  </a:schemeClr>
                </a:solidFill>
                <a:latin typeface="Calibri Light" panose="020F0302020204030204" pitchFamily="34" charset="0"/>
                <a:cs typeface="Times New Roman" panose="02020603050405020304" pitchFamily="18" charset="0"/>
              </a:rPr>
              <a:t>– </a:t>
            </a:r>
            <a:r>
              <a:rPr lang="en-US" sz="1400" b="1" i="1" dirty="0">
                <a:solidFill>
                  <a:schemeClr val="bg1">
                    <a:lumMod val="50000"/>
                  </a:schemeClr>
                </a:solidFill>
                <a:latin typeface="Calibri Light" panose="020F0302020204030204" pitchFamily="34" charset="0"/>
                <a:cs typeface="Times New Roman" panose="02020603050405020304" pitchFamily="18" charset="0"/>
              </a:rPr>
              <a:t>ROPA</a:t>
            </a:r>
          </a:p>
          <a:p>
            <a:r>
              <a:rPr lang="en-US" sz="1400" dirty="0" err="1">
                <a:solidFill>
                  <a:schemeClr val="bg1">
                    <a:lumMod val="50000"/>
                  </a:schemeClr>
                </a:solidFill>
                <a:latin typeface="Calibri Light" panose="020F0302020204030204" pitchFamily="34" charset="0"/>
                <a:cs typeface="Times New Roman" panose="02020603050405020304" pitchFamily="18" charset="0"/>
              </a:rPr>
              <a:t>Valluru</a:t>
            </a:r>
            <a:r>
              <a:rPr lang="en-US" sz="1400" dirty="0">
                <a:solidFill>
                  <a:schemeClr val="bg1">
                    <a:lumMod val="50000"/>
                  </a:schemeClr>
                </a:solidFill>
                <a:latin typeface="Calibri Light" panose="020F0302020204030204" pitchFamily="34" charset="0"/>
                <a:cs typeface="Times New Roman" panose="02020603050405020304" pitchFamily="18" charset="0"/>
              </a:rPr>
              <a:t> &amp; Patwardhan, Ind. Eng. Chem. Res (2019) – </a:t>
            </a:r>
            <a:r>
              <a:rPr lang="en-US" sz="1400" b="1" i="1" dirty="0">
                <a:solidFill>
                  <a:schemeClr val="bg1">
                    <a:lumMod val="50000"/>
                  </a:schemeClr>
                </a:solidFill>
                <a:latin typeface="Calibri Light" panose="020F0302020204030204" pitchFamily="34" charset="0"/>
                <a:cs typeface="Times New Roman" panose="02020603050405020304" pitchFamily="18" charset="0"/>
              </a:rPr>
              <a:t>Frequent RTO</a:t>
            </a:r>
            <a:endParaRPr lang="en-GB" sz="1400" b="1" i="1"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720917B6-20D8-8D48-AAAD-498204BC3577}"/>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360191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41" y="174308"/>
            <a:ext cx="10972800" cy="1143000"/>
          </a:xfrm>
        </p:spPr>
        <p:txBody>
          <a:bodyPr>
            <a:normAutofit/>
          </a:bodyPr>
          <a:lstStyle/>
          <a:p>
            <a:r>
              <a:rPr lang="en-GB" sz="3200" dirty="0"/>
              <a:t>CASE STUDY: Gas lift</a:t>
            </a:r>
          </a:p>
        </p:txBody>
      </p:sp>
      <p:grpSp>
        <p:nvGrpSpPr>
          <p:cNvPr id="19" name="Group 18"/>
          <p:cNvGrpSpPr/>
          <p:nvPr/>
        </p:nvGrpSpPr>
        <p:grpSpPr>
          <a:xfrm>
            <a:off x="1217061" y="407141"/>
            <a:ext cx="7251047" cy="5520203"/>
            <a:chOff x="212707" y="559356"/>
            <a:chExt cx="5438285" cy="4140152"/>
          </a:xfrm>
        </p:grpSpPr>
        <p:grpSp>
          <p:nvGrpSpPr>
            <p:cNvPr id="27" name="Group 26"/>
            <p:cNvGrpSpPr/>
            <p:nvPr/>
          </p:nvGrpSpPr>
          <p:grpSpPr>
            <a:xfrm>
              <a:off x="212707" y="2235708"/>
              <a:ext cx="735013" cy="2463800"/>
              <a:chOff x="655637" y="1790700"/>
              <a:chExt cx="735013" cy="2463800"/>
            </a:xfrm>
          </p:grpSpPr>
          <p:sp>
            <p:nvSpPr>
              <p:cNvPr id="8" name="Can 7"/>
              <p:cNvSpPr/>
              <p:nvPr/>
            </p:nvSpPr>
            <p:spPr>
              <a:xfrm>
                <a:off x="1206500" y="2190750"/>
                <a:ext cx="184150" cy="1809750"/>
              </a:xfrm>
              <a:prstGeom prst="can">
                <a:avLst/>
              </a:prstGeom>
              <a:gradFill flip="none" rotWithShape="1">
                <a:gsLst>
                  <a:gs pos="0">
                    <a:schemeClr val="tx1">
                      <a:lumMod val="65000"/>
                      <a:lumOff val="35000"/>
                      <a:tint val="66000"/>
                      <a:satMod val="160000"/>
                      <a:alpha val="43000"/>
                    </a:schemeClr>
                  </a:gs>
                  <a:gs pos="50000">
                    <a:schemeClr val="tx1">
                      <a:lumMod val="65000"/>
                      <a:lumOff val="35000"/>
                      <a:tint val="44500"/>
                      <a:satMod val="160000"/>
                      <a:alpha val="26000"/>
                    </a:schemeClr>
                  </a:gs>
                  <a:gs pos="100000">
                    <a:schemeClr val="tx1">
                      <a:lumMod val="65000"/>
                      <a:lumOff val="35000"/>
                      <a:tint val="23500"/>
                      <a:satMod val="160000"/>
                      <a:alpha val="5000"/>
                    </a:schemeClr>
                  </a:gs>
                </a:gsLst>
                <a:lin ang="16200000" scaled="1"/>
                <a:tileRect/>
              </a:gra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10" name="Straight Connector 9"/>
              <p:cNvCxnSpPr/>
              <p:nvPr/>
            </p:nvCxnSpPr>
            <p:spPr>
              <a:xfrm>
                <a:off x="1298575" y="2082800"/>
                <a:ext cx="0" cy="21717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41425" y="4155281"/>
                <a:ext cx="1143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241425" y="4202906"/>
                <a:ext cx="114300" cy="0"/>
              </a:xfrm>
              <a:prstGeom prst="line">
                <a:avLst/>
              </a:prstGeom>
            </p:spPr>
            <p:style>
              <a:lnRef idx="1">
                <a:schemeClr val="dk1"/>
              </a:lnRef>
              <a:fillRef idx="0">
                <a:schemeClr val="dk1"/>
              </a:fillRef>
              <a:effectRef idx="0">
                <a:schemeClr val="dk1"/>
              </a:effectRef>
              <a:fontRef idx="minor">
                <a:schemeClr val="tx1"/>
              </a:fontRef>
            </p:style>
          </p:cxnSp>
          <p:sp>
            <p:nvSpPr>
              <p:cNvPr id="16" name="Flowchart: Collate 15"/>
              <p:cNvSpPr/>
              <p:nvPr/>
            </p:nvSpPr>
            <p:spPr>
              <a:xfrm>
                <a:off x="1252537" y="1955800"/>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sp>
            <p:nvSpPr>
              <p:cNvPr id="20" name="Can 19"/>
              <p:cNvSpPr/>
              <p:nvPr/>
            </p:nvSpPr>
            <p:spPr>
              <a:xfrm rot="5400000">
                <a:off x="1012585" y="2222342"/>
                <a:ext cx="45721" cy="356392"/>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1" name="Can 20"/>
              <p:cNvSpPr/>
              <p:nvPr/>
            </p:nvSpPr>
            <p:spPr>
              <a:xfrm rot="5400000">
                <a:off x="687544" y="2345772"/>
                <a:ext cx="45723" cy="109538"/>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7" name="Flowchart: Collate 16"/>
              <p:cNvSpPr/>
              <p:nvPr/>
            </p:nvSpPr>
            <p:spPr>
              <a:xfrm rot="5400000">
                <a:off x="765174" y="2337038"/>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cxnSp>
            <p:nvCxnSpPr>
              <p:cNvPr id="25" name="Straight Connector 24"/>
              <p:cNvCxnSpPr>
                <a:stCxn id="16" idx="0"/>
              </p:cNvCxnSpPr>
              <p:nvPr/>
            </p:nvCxnSpPr>
            <p:spPr>
              <a:xfrm flipV="1">
                <a:off x="1298575" y="1790700"/>
                <a:ext cx="0" cy="1651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352659" y="2235708"/>
              <a:ext cx="735013" cy="2463800"/>
              <a:chOff x="655637" y="1790700"/>
              <a:chExt cx="735013" cy="2463800"/>
            </a:xfrm>
          </p:grpSpPr>
          <p:sp>
            <p:nvSpPr>
              <p:cNvPr id="29" name="Can 28"/>
              <p:cNvSpPr/>
              <p:nvPr/>
            </p:nvSpPr>
            <p:spPr>
              <a:xfrm>
                <a:off x="1206500" y="2190750"/>
                <a:ext cx="184150" cy="1809750"/>
              </a:xfrm>
              <a:prstGeom prst="can">
                <a:avLst/>
              </a:prstGeom>
              <a:gradFill flip="none" rotWithShape="1">
                <a:gsLst>
                  <a:gs pos="0">
                    <a:schemeClr val="tx1">
                      <a:lumMod val="65000"/>
                      <a:lumOff val="35000"/>
                      <a:tint val="66000"/>
                      <a:satMod val="160000"/>
                      <a:alpha val="43000"/>
                    </a:schemeClr>
                  </a:gs>
                  <a:gs pos="50000">
                    <a:schemeClr val="tx1">
                      <a:lumMod val="65000"/>
                      <a:lumOff val="35000"/>
                      <a:tint val="44500"/>
                      <a:satMod val="160000"/>
                      <a:alpha val="26000"/>
                    </a:schemeClr>
                  </a:gs>
                  <a:gs pos="100000">
                    <a:schemeClr val="tx1">
                      <a:lumMod val="65000"/>
                      <a:lumOff val="35000"/>
                      <a:tint val="23500"/>
                      <a:satMod val="160000"/>
                      <a:alpha val="5000"/>
                    </a:schemeClr>
                  </a:gs>
                </a:gsLst>
                <a:lin ang="16200000" scaled="1"/>
                <a:tileRect/>
              </a:gra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30" name="Straight Connector 29"/>
              <p:cNvCxnSpPr/>
              <p:nvPr/>
            </p:nvCxnSpPr>
            <p:spPr>
              <a:xfrm>
                <a:off x="1298575" y="2082800"/>
                <a:ext cx="0" cy="21717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241425" y="4155281"/>
                <a:ext cx="114300"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241425" y="4202906"/>
                <a:ext cx="114300" cy="0"/>
              </a:xfrm>
              <a:prstGeom prst="line">
                <a:avLst/>
              </a:prstGeom>
            </p:spPr>
            <p:style>
              <a:lnRef idx="1">
                <a:schemeClr val="dk1"/>
              </a:lnRef>
              <a:fillRef idx="0">
                <a:schemeClr val="dk1"/>
              </a:fillRef>
              <a:effectRef idx="0">
                <a:schemeClr val="dk1"/>
              </a:effectRef>
              <a:fontRef idx="minor">
                <a:schemeClr val="tx1"/>
              </a:fontRef>
            </p:style>
          </p:cxnSp>
          <p:sp>
            <p:nvSpPr>
              <p:cNvPr id="33" name="Flowchart: Collate 32"/>
              <p:cNvSpPr/>
              <p:nvPr/>
            </p:nvSpPr>
            <p:spPr>
              <a:xfrm>
                <a:off x="1252537" y="1955800"/>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sp>
            <p:nvSpPr>
              <p:cNvPr id="34" name="Can 33"/>
              <p:cNvSpPr/>
              <p:nvPr/>
            </p:nvSpPr>
            <p:spPr>
              <a:xfrm rot="5400000">
                <a:off x="1012585" y="2222342"/>
                <a:ext cx="45721" cy="356392"/>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5" name="Can 34"/>
              <p:cNvSpPr/>
              <p:nvPr/>
            </p:nvSpPr>
            <p:spPr>
              <a:xfrm rot="5400000">
                <a:off x="687544" y="2345772"/>
                <a:ext cx="45723" cy="109538"/>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6" name="Flowchart: Collate 35"/>
              <p:cNvSpPr/>
              <p:nvPr/>
            </p:nvSpPr>
            <p:spPr>
              <a:xfrm rot="5400000">
                <a:off x="765174" y="2337038"/>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cxnSp>
            <p:nvCxnSpPr>
              <p:cNvPr id="37" name="Straight Connector 36"/>
              <p:cNvCxnSpPr>
                <a:stCxn id="33" idx="0"/>
              </p:cNvCxnSpPr>
              <p:nvPr/>
            </p:nvCxnSpPr>
            <p:spPr>
              <a:xfrm flipV="1">
                <a:off x="1298575" y="1790700"/>
                <a:ext cx="0" cy="1651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cxnSp>
          <p:nvCxnSpPr>
            <p:cNvPr id="41" name="Straight Connector 40"/>
            <p:cNvCxnSpPr/>
            <p:nvPr/>
          </p:nvCxnSpPr>
          <p:spPr>
            <a:xfrm>
              <a:off x="368281" y="2235708"/>
              <a:ext cx="2157542"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Freeform 44"/>
            <p:cNvSpPr/>
            <p:nvPr/>
          </p:nvSpPr>
          <p:spPr>
            <a:xfrm>
              <a:off x="2524791" y="1216819"/>
              <a:ext cx="908992" cy="1018618"/>
            </a:xfrm>
            <a:custGeom>
              <a:avLst/>
              <a:gdLst>
                <a:gd name="connsiteX0" fmla="*/ 0 w 908992"/>
                <a:gd name="connsiteY0" fmla="*/ 1018032 h 1018618"/>
                <a:gd name="connsiteX1" fmla="*/ 426720 w 908992"/>
                <a:gd name="connsiteY1" fmla="*/ 981456 h 1018618"/>
                <a:gd name="connsiteX2" fmla="*/ 719328 w 908992"/>
                <a:gd name="connsiteY2" fmla="*/ 780288 h 1018618"/>
                <a:gd name="connsiteX3" fmla="*/ 883920 w 908992"/>
                <a:gd name="connsiteY3" fmla="*/ 481584 h 1018618"/>
                <a:gd name="connsiteX4" fmla="*/ 908304 w 908992"/>
                <a:gd name="connsiteY4" fmla="*/ 0 h 1018618"/>
                <a:gd name="connsiteX5" fmla="*/ 908304 w 908992"/>
                <a:gd name="connsiteY5" fmla="*/ 0 h 1018618"/>
                <a:gd name="connsiteX6" fmla="*/ 908304 w 908992"/>
                <a:gd name="connsiteY6" fmla="*/ 0 h 101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92" h="1018618">
                  <a:moveTo>
                    <a:pt x="0" y="1018032"/>
                  </a:moveTo>
                  <a:cubicBezTo>
                    <a:pt x="153416" y="1019556"/>
                    <a:pt x="306832" y="1021080"/>
                    <a:pt x="426720" y="981456"/>
                  </a:cubicBezTo>
                  <a:cubicBezTo>
                    <a:pt x="546608" y="941832"/>
                    <a:pt x="643128" y="863600"/>
                    <a:pt x="719328" y="780288"/>
                  </a:cubicBezTo>
                  <a:cubicBezTo>
                    <a:pt x="795528" y="696976"/>
                    <a:pt x="852424" y="611632"/>
                    <a:pt x="883920" y="481584"/>
                  </a:cubicBezTo>
                  <a:cubicBezTo>
                    <a:pt x="915416" y="351536"/>
                    <a:pt x="908304" y="0"/>
                    <a:pt x="908304" y="0"/>
                  </a:cubicBezTo>
                  <a:lnTo>
                    <a:pt x="908304" y="0"/>
                  </a:lnTo>
                  <a:lnTo>
                    <a:pt x="908304" y="0"/>
                  </a:lnTo>
                </a:path>
              </a:pathLst>
            </a:cu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2400"/>
            </a:p>
          </p:txBody>
        </p:sp>
        <p:cxnSp>
          <p:nvCxnSpPr>
            <p:cNvPr id="47" name="Straight Connector 46"/>
            <p:cNvCxnSpPr/>
            <p:nvPr/>
          </p:nvCxnSpPr>
          <p:spPr>
            <a:xfrm>
              <a:off x="3423286" y="1219200"/>
              <a:ext cx="475488"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3898774" y="866775"/>
              <a:ext cx="1281112" cy="700088"/>
            </a:xfrm>
            <a:prstGeom prst="roundRect">
              <a:avLst>
                <a:gd name="adj" fmla="val 50000"/>
              </a:avLst>
            </a:prstGeom>
            <a:gradFill flip="none" rotWithShape="1">
              <a:gsLst>
                <a:gs pos="0">
                  <a:schemeClr val="tx2">
                    <a:alpha val="47000"/>
                    <a:lumMod val="40000"/>
                    <a:lumOff val="60000"/>
                  </a:schemeClr>
                </a:gs>
                <a:gs pos="33000">
                  <a:schemeClr val="bg2">
                    <a:lumMod val="80000"/>
                  </a:schemeClr>
                </a:gs>
                <a:gs pos="100000">
                  <a:schemeClr val="bg1">
                    <a:lumMod val="95000"/>
                    <a:alpha val="91000"/>
                  </a:schemeClr>
                </a:gs>
              </a:gsLst>
              <a:lin ang="16200000" scaled="1"/>
              <a:tileRect/>
            </a:gradFill>
            <a:ln w="3175"/>
          </p:spPr>
          <p:style>
            <a:lnRef idx="1">
              <a:schemeClr val="dk1"/>
            </a:lnRef>
            <a:fillRef idx="2">
              <a:schemeClr val="dk1"/>
            </a:fillRef>
            <a:effectRef idx="1">
              <a:schemeClr val="dk1"/>
            </a:effectRef>
            <a:fontRef idx="minor">
              <a:schemeClr val="dk1"/>
            </a:fontRef>
          </p:style>
          <p:txBody>
            <a:bodyPr rtlCol="0" anchor="ctr"/>
            <a:lstStyle/>
            <a:p>
              <a:pPr algn="ctr"/>
              <a:endParaRPr lang="en-GB" sz="2400"/>
            </a:p>
          </p:txBody>
        </p:sp>
        <p:cxnSp>
          <p:nvCxnSpPr>
            <p:cNvPr id="5" name="Straight Connector 4"/>
            <p:cNvCxnSpPr/>
            <p:nvPr/>
          </p:nvCxnSpPr>
          <p:spPr>
            <a:xfrm>
              <a:off x="4712208" y="1566863"/>
              <a:ext cx="0" cy="389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3" idx="3"/>
            </p:cNvCxnSpPr>
            <p:nvPr/>
          </p:nvCxnSpPr>
          <p:spPr>
            <a:xfrm>
              <a:off x="5179886" y="1216819"/>
              <a:ext cx="471106" cy="2381"/>
            </a:xfrm>
            <a:prstGeom prst="line">
              <a:avLst/>
            </a:prstGeom>
            <a:ln>
              <a:solidFill>
                <a:srgbClr val="BBAC7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712208" y="559356"/>
              <a:ext cx="0" cy="307419"/>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706112" y="559356"/>
              <a:ext cx="93878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6590381" y="7264971"/>
            <a:ext cx="65" cy="1477328"/>
          </a:xfrm>
          <a:prstGeom prst="rect">
            <a:avLst/>
          </a:prstGeom>
          <a:noFill/>
        </p:spPr>
        <p:txBody>
          <a:bodyPr wrap="none" lIns="0" tIns="0" rIns="0" bIns="0" rtlCol="0">
            <a:spAutoFit/>
          </a:bodyPr>
          <a:lstStyle/>
          <a:p>
            <a:endParaRPr lang="en-GB" sz="2400" dirty="0"/>
          </a:p>
          <a:p>
            <a:endParaRPr lang="en-GB" sz="2400" dirty="0"/>
          </a:p>
          <a:p>
            <a:endParaRPr lang="en-GB" sz="2400" dirty="0"/>
          </a:p>
          <a:p>
            <a:endParaRPr lang="en-GB" sz="2400" dirty="0"/>
          </a:p>
        </p:txBody>
      </p:sp>
      <mc:AlternateContent xmlns:mc="http://schemas.openxmlformats.org/markup-compatibility/2006" xmlns:a14="http://schemas.microsoft.com/office/drawing/2010/main">
        <mc:Choice Requires="a14">
          <p:sp>
            <p:nvSpPr>
              <p:cNvPr id="23" name="Rectangle 22"/>
              <p:cNvSpPr/>
              <p:nvPr/>
            </p:nvSpPr>
            <p:spPr>
              <a:xfrm>
                <a:off x="1590605" y="2083463"/>
                <a:ext cx="769505"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𝑝𝑜</m:t>
                          </m:r>
                        </m:sub>
                      </m:sSub>
                    </m:oMath>
                  </m:oMathPara>
                </a14:m>
                <a:endParaRPr lang="en-GB" sz="2400" dirty="0"/>
              </a:p>
            </p:txBody>
          </p:sp>
        </mc:Choice>
        <mc:Fallback xmlns="">
          <p:sp>
            <p:nvSpPr>
              <p:cNvPr id="23" name="Rectangle 22"/>
              <p:cNvSpPr>
                <a:spLocks noRot="1" noChangeAspect="1" noMove="1" noResize="1" noEditPoints="1" noAdjustHandles="1" noChangeArrowheads="1" noChangeShapeType="1" noTextEdit="1"/>
              </p:cNvSpPr>
              <p:nvPr/>
            </p:nvSpPr>
            <p:spPr>
              <a:xfrm>
                <a:off x="1590605" y="2083463"/>
                <a:ext cx="769505" cy="490199"/>
              </a:xfrm>
              <a:prstGeom prst="rect">
                <a:avLst/>
              </a:prstGeom>
              <a:blipFill>
                <a:blip r:embed="rId3"/>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204268" y="2082693"/>
                <a:ext cx="784446"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𝑝𝑔</m:t>
                          </m:r>
                        </m:sub>
                      </m:sSub>
                    </m:oMath>
                  </m:oMathPara>
                </a14:m>
                <a:endParaRPr lang="en-GB" sz="2400" dirty="0"/>
              </a:p>
            </p:txBody>
          </p:sp>
        </mc:Choice>
        <mc:Fallback xmlns="">
          <p:sp>
            <p:nvSpPr>
              <p:cNvPr id="24" name="Rectangle 23"/>
              <p:cNvSpPr>
                <a:spLocks noRot="1" noChangeAspect="1" noMove="1" noResize="1" noEditPoints="1" noAdjustHandles="1" noChangeArrowheads="1" noChangeShapeType="1" noTextEdit="1"/>
              </p:cNvSpPr>
              <p:nvPr/>
            </p:nvSpPr>
            <p:spPr>
              <a:xfrm>
                <a:off x="2204268" y="2082693"/>
                <a:ext cx="784446" cy="491738"/>
              </a:xfrm>
              <a:prstGeom prst="rect">
                <a:avLst/>
              </a:prstGeom>
              <a:blipFill>
                <a:blip r:embed="rId4"/>
                <a:stretch>
                  <a:fillRect b="-87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91010" y="2944889"/>
                <a:ext cx="721993"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𝑔𝑙</m:t>
                          </m:r>
                        </m:sub>
                      </m:sSub>
                    </m:oMath>
                  </m:oMathPara>
                </a14:m>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a:off x="591010" y="2944889"/>
                <a:ext cx="721993" cy="491738"/>
              </a:xfrm>
              <a:prstGeom prst="rect">
                <a:avLst/>
              </a:prstGeom>
              <a:blipFill>
                <a:blip r:embed="rId5"/>
                <a:stretch>
                  <a:fillRect b="-12346"/>
                </a:stretch>
              </a:blipFill>
            </p:spPr>
            <p:txBody>
              <a:bodyPr/>
              <a:lstStyle/>
              <a:p>
                <a:r>
                  <a:rPr lang="en-GB">
                    <a:noFill/>
                  </a:rPr>
                  <a:t> </a:t>
                </a:r>
              </a:p>
            </p:txBody>
          </p:sp>
        </mc:Fallback>
      </mc:AlternateContent>
      <p:sp>
        <p:nvSpPr>
          <p:cNvPr id="39" name="TextBox 38"/>
          <p:cNvSpPr txBox="1"/>
          <p:nvPr/>
        </p:nvSpPr>
        <p:spPr>
          <a:xfrm>
            <a:off x="8068233" y="981094"/>
            <a:ext cx="4087979" cy="461665"/>
          </a:xfrm>
          <a:prstGeom prst="rect">
            <a:avLst/>
          </a:prstGeom>
          <a:noFill/>
        </p:spPr>
        <p:txBody>
          <a:bodyPr wrap="none" rtlCol="0">
            <a:spAutoFit/>
          </a:bodyPr>
          <a:lstStyle/>
          <a:p>
            <a:r>
              <a:rPr lang="en-GB" sz="2400" dirty="0">
                <a:solidFill>
                  <a:srgbClr val="FF0000"/>
                </a:solidFill>
              </a:rPr>
              <a:t>Main objective: Max oil prod.</a:t>
            </a:r>
          </a:p>
        </p:txBody>
      </p:sp>
      <p:sp>
        <p:nvSpPr>
          <p:cNvPr id="43" name="TextBox 42"/>
          <p:cNvSpPr txBox="1"/>
          <p:nvPr/>
        </p:nvSpPr>
        <p:spPr>
          <a:xfrm>
            <a:off x="7902043" y="134704"/>
            <a:ext cx="4289957" cy="461665"/>
          </a:xfrm>
          <a:prstGeom prst="rect">
            <a:avLst/>
          </a:prstGeom>
          <a:noFill/>
        </p:spPr>
        <p:txBody>
          <a:bodyPr wrap="none" rtlCol="0">
            <a:spAutoFit/>
          </a:bodyPr>
          <a:lstStyle/>
          <a:p>
            <a:r>
              <a:rPr lang="en-GB" sz="2400" dirty="0">
                <a:solidFill>
                  <a:srgbClr val="FF0000"/>
                </a:solidFill>
              </a:rPr>
              <a:t>Constraint: Max Gas capacity </a:t>
            </a:r>
          </a:p>
        </p:txBody>
      </p:sp>
      <p:pic>
        <p:nvPicPr>
          <p:cNvPr id="4" name="Picture 3"/>
          <p:cNvPicPr>
            <a:picLocks noChangeAspect="1"/>
          </p:cNvPicPr>
          <p:nvPr/>
        </p:nvPicPr>
        <p:blipFill>
          <a:blip r:embed="rId6"/>
          <a:stretch>
            <a:fillRect/>
          </a:stretch>
        </p:blipFill>
        <p:spPr>
          <a:xfrm>
            <a:off x="5037984" y="3748943"/>
            <a:ext cx="6060498" cy="1787893"/>
          </a:xfrm>
          <a:prstGeom prst="rect">
            <a:avLst/>
          </a:prstGeom>
        </p:spPr>
      </p:pic>
      <p:sp>
        <p:nvSpPr>
          <p:cNvPr id="6" name="TextBox 5"/>
          <p:cNvSpPr txBox="1"/>
          <p:nvPr/>
        </p:nvSpPr>
        <p:spPr>
          <a:xfrm>
            <a:off x="5476378" y="6056663"/>
            <a:ext cx="4285147" cy="400110"/>
          </a:xfrm>
          <a:prstGeom prst="rect">
            <a:avLst/>
          </a:prstGeom>
          <a:noFill/>
        </p:spPr>
        <p:txBody>
          <a:bodyPr wrap="none" rtlCol="0">
            <a:spAutoFit/>
          </a:bodyPr>
          <a:lstStyle/>
          <a:p>
            <a:r>
              <a:rPr lang="nb-NO" sz="2000" dirty="0"/>
              <a:t>Main </a:t>
            </a:r>
            <a:r>
              <a:rPr lang="nb-NO" sz="2000" dirty="0" err="1"/>
              <a:t>disturbance</a:t>
            </a:r>
            <a:r>
              <a:rPr lang="nb-NO" sz="2000" dirty="0"/>
              <a:t> (d): GOR </a:t>
            </a:r>
            <a:r>
              <a:rPr lang="nb-NO" sz="2000" dirty="0" err="1"/>
              <a:t>variation</a:t>
            </a:r>
            <a:endParaRPr lang="nb-NO" sz="2000" dirty="0"/>
          </a:p>
        </p:txBody>
      </p:sp>
      <p:sp>
        <p:nvSpPr>
          <p:cNvPr id="9" name="TextBox 8"/>
          <p:cNvSpPr txBox="1"/>
          <p:nvPr/>
        </p:nvSpPr>
        <p:spPr>
          <a:xfrm>
            <a:off x="795736" y="5660411"/>
            <a:ext cx="4128053" cy="923330"/>
          </a:xfrm>
          <a:prstGeom prst="rect">
            <a:avLst/>
          </a:prstGeom>
          <a:noFill/>
        </p:spPr>
        <p:txBody>
          <a:bodyPr wrap="none" rtlCol="0">
            <a:spAutoFit/>
          </a:bodyPr>
          <a:lstStyle/>
          <a:p>
            <a:pPr algn="ctr"/>
            <a:r>
              <a:rPr lang="nb-NO" dirty="0" err="1">
                <a:solidFill>
                  <a:srgbClr val="FF0000"/>
                </a:solidFill>
              </a:rPr>
              <a:t>Reservoir</a:t>
            </a:r>
            <a:endParaRPr lang="nb-NO" dirty="0">
              <a:solidFill>
                <a:srgbClr val="FF0000"/>
              </a:solidFill>
            </a:endParaRPr>
          </a:p>
          <a:p>
            <a:pPr algn="ctr"/>
            <a:r>
              <a:rPr lang="nb-NO" dirty="0"/>
              <a:t>GOR = Gas/Oil ratio in </a:t>
            </a:r>
            <a:r>
              <a:rPr lang="nb-NO" dirty="0" err="1"/>
              <a:t>feed</a:t>
            </a:r>
            <a:r>
              <a:rPr lang="nb-NO" dirty="0"/>
              <a:t> (</a:t>
            </a:r>
            <a:r>
              <a:rPr lang="nb-NO" dirty="0" err="1"/>
              <a:t>reservoir</a:t>
            </a:r>
            <a:r>
              <a:rPr lang="nb-NO" dirty="0"/>
              <a:t>)</a:t>
            </a:r>
          </a:p>
          <a:p>
            <a:endParaRPr lang="nb-NO" dirty="0">
              <a:solidFill>
                <a:srgbClr val="FF0000"/>
              </a:solidFill>
            </a:endParaRPr>
          </a:p>
        </p:txBody>
      </p:sp>
      <p:sp>
        <p:nvSpPr>
          <p:cNvPr id="12" name="TextBox 11"/>
          <p:cNvSpPr txBox="1"/>
          <p:nvPr/>
        </p:nvSpPr>
        <p:spPr>
          <a:xfrm>
            <a:off x="1082049" y="3541092"/>
            <a:ext cx="615874" cy="369332"/>
          </a:xfrm>
          <a:prstGeom prst="rect">
            <a:avLst/>
          </a:prstGeom>
          <a:noFill/>
        </p:spPr>
        <p:txBody>
          <a:bodyPr wrap="none" rtlCol="0">
            <a:spAutoFit/>
          </a:bodyPr>
          <a:lstStyle/>
          <a:p>
            <a:r>
              <a:rPr lang="nb-NO" dirty="0">
                <a:solidFill>
                  <a:srgbClr val="FF0000"/>
                </a:solidFill>
              </a:rPr>
              <a:t>MV</a:t>
            </a:r>
            <a:r>
              <a:rPr lang="nb-NO" baseline="-25000" dirty="0">
                <a:solidFill>
                  <a:srgbClr val="FF0000"/>
                </a:solidFill>
              </a:rPr>
              <a:t>1</a:t>
            </a:r>
          </a:p>
        </p:txBody>
      </p:sp>
      <p:sp>
        <p:nvSpPr>
          <p:cNvPr id="46" name="TextBox 45"/>
          <p:cNvSpPr txBox="1"/>
          <p:nvPr/>
        </p:nvSpPr>
        <p:spPr>
          <a:xfrm>
            <a:off x="2627468" y="3564277"/>
            <a:ext cx="615874" cy="369332"/>
          </a:xfrm>
          <a:prstGeom prst="rect">
            <a:avLst/>
          </a:prstGeom>
          <a:noFill/>
        </p:spPr>
        <p:txBody>
          <a:bodyPr wrap="none" rtlCol="0">
            <a:spAutoFit/>
          </a:bodyPr>
          <a:lstStyle/>
          <a:p>
            <a:r>
              <a:rPr lang="nb-NO" dirty="0">
                <a:solidFill>
                  <a:srgbClr val="FF0000"/>
                </a:solidFill>
              </a:rPr>
              <a:t>MV</a:t>
            </a:r>
            <a:r>
              <a:rPr lang="nb-NO" baseline="-25000" dirty="0">
                <a:solidFill>
                  <a:srgbClr val="FF0000"/>
                </a:solidFill>
              </a:rPr>
              <a:t>2</a:t>
            </a:r>
          </a:p>
        </p:txBody>
      </p:sp>
    </p:spTree>
    <p:extLst>
      <p:ext uri="{BB962C8B-B14F-4D97-AF65-F5344CB8AC3E}">
        <p14:creationId xmlns:p14="http://schemas.microsoft.com/office/powerpoint/2010/main" val="1090329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99" y="220073"/>
            <a:ext cx="10972800" cy="1143000"/>
          </a:xfrm>
        </p:spPr>
        <p:txBody>
          <a:bodyPr>
            <a:normAutofit/>
          </a:bodyPr>
          <a:lstStyle/>
          <a:p>
            <a:r>
              <a:rPr lang="en-GB" sz="3200" dirty="0"/>
              <a:t>Disturbance: GOR variation</a:t>
            </a:r>
          </a:p>
        </p:txBody>
      </p:sp>
      <p:pic>
        <p:nvPicPr>
          <p:cNvPr id="8" name="Content Placeholder 7"/>
          <p:cNvPicPr>
            <a:picLocks noGrp="1" noChangeAspect="1"/>
          </p:cNvPicPr>
          <p:nvPr>
            <p:ph idx="1"/>
          </p:nvPr>
        </p:nvPicPr>
        <p:blipFill>
          <a:blip r:embed="rId2"/>
          <a:stretch>
            <a:fillRect/>
          </a:stretch>
        </p:blipFill>
        <p:spPr>
          <a:xfrm>
            <a:off x="3162825" y="2391956"/>
            <a:ext cx="5866351" cy="2941920"/>
          </a:xfrm>
          <a:prstGeom prst="rect">
            <a:avLst/>
          </a:prstGeom>
        </p:spPr>
      </p:pic>
      <p:pic>
        <p:nvPicPr>
          <p:cNvPr id="7" name="Picture 6">
            <a:extLst>
              <a:ext uri="{FF2B5EF4-FFF2-40B4-BE49-F238E27FC236}">
                <a16:creationId xmlns:a16="http://schemas.microsoft.com/office/drawing/2014/main" id="{8880E5E5-CAB7-D941-888C-656711155B70}"/>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632157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937"/>
            <a:ext cx="10972800" cy="1143000"/>
          </a:xfrm>
        </p:spPr>
        <p:txBody>
          <a:bodyPr>
            <a:normAutofit/>
          </a:bodyPr>
          <a:lstStyle/>
          <a:p>
            <a:r>
              <a:rPr lang="en-GB" sz="3200" dirty="0"/>
              <a:t>Typical measured data (pressures and flowrates)</a:t>
            </a:r>
          </a:p>
        </p:txBody>
      </p:sp>
      <p:pic>
        <p:nvPicPr>
          <p:cNvPr id="7" name="Content Placeholder 6"/>
          <p:cNvPicPr>
            <a:picLocks noGrp="1" noChangeAspect="1"/>
          </p:cNvPicPr>
          <p:nvPr>
            <p:ph sz="half" idx="2"/>
          </p:nvPr>
        </p:nvPicPr>
        <p:blipFill>
          <a:blip r:embed="rId2"/>
          <a:stretch>
            <a:fillRect/>
          </a:stretch>
        </p:blipFill>
        <p:spPr>
          <a:xfrm>
            <a:off x="3538375" y="1227666"/>
            <a:ext cx="5109246" cy="5113192"/>
          </a:xfrm>
          <a:prstGeom prst="rect">
            <a:avLst/>
          </a:prstGeom>
        </p:spPr>
      </p:pic>
      <p:pic>
        <p:nvPicPr>
          <p:cNvPr id="5" name="Picture 4">
            <a:extLst>
              <a:ext uri="{FF2B5EF4-FFF2-40B4-BE49-F238E27FC236}">
                <a16:creationId xmlns:a16="http://schemas.microsoft.com/office/drawing/2014/main" id="{DA12A3A4-F22B-7649-8A84-4AFFC5E2B9B3}"/>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46428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9351-279C-E149-895F-A04F9A01A9CD}"/>
              </a:ext>
            </a:extLst>
          </p:cNvPr>
          <p:cNvSpPr>
            <a:spLocks noGrp="1"/>
          </p:cNvSpPr>
          <p:nvPr>
            <p:ph type="title"/>
          </p:nvPr>
        </p:nvSpPr>
        <p:spPr>
          <a:xfrm>
            <a:off x="598311" y="65900"/>
            <a:ext cx="10972800" cy="1143000"/>
          </a:xfrm>
        </p:spPr>
        <p:txBody>
          <a:bodyPr>
            <a:normAutofit/>
          </a:bodyPr>
          <a:lstStyle/>
          <a:p>
            <a:r>
              <a:rPr lang="nb-NO" sz="3200" dirty="0">
                <a:latin typeface="Calibri Light" panose="020F0302020204030204" pitchFamily="34" charset="0"/>
                <a:cs typeface="Calibri Light" panose="020F0302020204030204" pitchFamily="34" charset="0"/>
              </a:rPr>
              <a:t>Agenda</a:t>
            </a:r>
          </a:p>
        </p:txBody>
      </p:sp>
      <p:graphicFrame>
        <p:nvGraphicFramePr>
          <p:cNvPr id="4" name="Content Placeholder 3">
            <a:extLst>
              <a:ext uri="{FF2B5EF4-FFF2-40B4-BE49-F238E27FC236}">
                <a16:creationId xmlns:a16="http://schemas.microsoft.com/office/drawing/2014/main" id="{C446BE45-21AC-5C4D-B67D-4D81563063FC}"/>
              </a:ext>
            </a:extLst>
          </p:cNvPr>
          <p:cNvGraphicFramePr>
            <a:graphicFrameLocks noGrp="1"/>
          </p:cNvGraphicFramePr>
          <p:nvPr>
            <p:ph idx="1"/>
            <p:extLst>
              <p:ext uri="{D42A27DB-BD31-4B8C-83A1-F6EECF244321}">
                <p14:modId xmlns:p14="http://schemas.microsoft.com/office/powerpoint/2010/main" val="516472079"/>
              </p:ext>
            </p:extLst>
          </p:nvPr>
        </p:nvGraphicFramePr>
        <p:xfrm>
          <a:off x="620890" y="1208901"/>
          <a:ext cx="10984089" cy="5104404"/>
        </p:xfrm>
        <a:graphic>
          <a:graphicData uri="http://schemas.openxmlformats.org/drawingml/2006/table">
            <a:tbl>
              <a:tblPr/>
              <a:tblGrid>
                <a:gridCol w="2295812">
                  <a:extLst>
                    <a:ext uri="{9D8B030D-6E8A-4147-A177-3AD203B41FA5}">
                      <a16:colId xmlns:a16="http://schemas.microsoft.com/office/drawing/2014/main" val="2558109819"/>
                    </a:ext>
                  </a:extLst>
                </a:gridCol>
                <a:gridCol w="8688277">
                  <a:extLst>
                    <a:ext uri="{9D8B030D-6E8A-4147-A177-3AD203B41FA5}">
                      <a16:colId xmlns:a16="http://schemas.microsoft.com/office/drawing/2014/main" val="2000349737"/>
                    </a:ext>
                  </a:extLst>
                </a:gridCol>
              </a:tblGrid>
              <a:tr h="384000">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13:30 – 13:50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Welcome and info </a:t>
                      </a:r>
                    </a:p>
                  </a:txBody>
                  <a:tcPr marL="88004" marR="88004" marT="0" marB="0">
                    <a:lnL>
                      <a:noFill/>
                    </a:lnL>
                    <a:lnR>
                      <a:noFill/>
                    </a:lnR>
                    <a:lnT w="12700" cmpd="sng">
                      <a:noFill/>
                      <a:prstDash val="soli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04025355"/>
                  </a:ext>
                </a:extLst>
              </a:tr>
              <a:tr h="384000">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US" sz="1600" b="1" i="0" dirty="0">
                          <a:solidFill>
                            <a:schemeClr val="tx1"/>
                          </a:solidFill>
                          <a:effectLst/>
                          <a:latin typeface="Calibri Light" panose="020F0302020204030204" pitchFamily="34" charset="0"/>
                          <a:cs typeface="Calibri Light" panose="020F0302020204030204" pitchFamily="34" charset="0"/>
                        </a:rPr>
                        <a:t>13:50 – 14:00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Introduction Real time optimization (Sigurd Skogestad)</a:t>
                      </a:r>
                    </a:p>
                  </a:txBody>
                  <a:tcPr marL="88004" marR="88004" marT="0" marB="0">
                    <a:lnL>
                      <a:noFill/>
                    </a:lnL>
                    <a:lnR>
                      <a:noFill/>
                    </a:lnR>
                    <a:lnT w="12700" cmpd="sng">
                      <a:noFill/>
                      <a:prstDash val="soli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0101927"/>
                  </a:ext>
                </a:extLst>
              </a:tr>
              <a:tr h="384000">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14:00 – 14:10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chemeClr val="tx1"/>
                          </a:solidFill>
                          <a:effectLst/>
                          <a:latin typeface="Calibri Light" panose="020F0302020204030204" pitchFamily="34" charset="0"/>
                          <a:cs typeface="Calibri Light" panose="020F0302020204030204" pitchFamily="34" charset="0"/>
                        </a:rPr>
                        <a:t>1. Conventional approach: Steady-state optimization - </a:t>
                      </a:r>
                      <a:r>
                        <a:rPr lang="en-US" sz="1600" b="1" i="0" dirty="0">
                          <a:solidFill>
                            <a:srgbClr val="FF0000"/>
                          </a:solidFill>
                          <a:effectLst/>
                          <a:latin typeface="Calibri Light" panose="020F0302020204030204" pitchFamily="34" charset="0"/>
                          <a:cs typeface="Calibri Light" panose="020F0302020204030204" pitchFamily="34" charset="0"/>
                        </a:rPr>
                        <a:t>and challenges </a:t>
                      </a:r>
                      <a:r>
                        <a:rPr lang="en" sz="1600" b="1" i="0" dirty="0">
                          <a:solidFill>
                            <a:srgbClr val="FF0000"/>
                          </a:solidFill>
                          <a:effectLst/>
                          <a:latin typeface="Calibri Light" panose="020F0302020204030204" pitchFamily="34" charset="0"/>
                          <a:cs typeface="Calibri Light" panose="020F0302020204030204" pitchFamily="34" charset="0"/>
                        </a:rPr>
                        <a:t> </a:t>
                      </a:r>
                      <a:r>
                        <a:rPr lang="en" sz="1600" b="1" i="0" dirty="0">
                          <a:solidFill>
                            <a:schemeClr val="tx1"/>
                          </a:solidFill>
                          <a:effectLst/>
                          <a:latin typeface="Calibri Light" panose="020F0302020204030204" pitchFamily="34" charset="0"/>
                          <a:cs typeface="Calibri Light" panose="020F0302020204030204" pitchFamily="34" charset="0"/>
                        </a:rPr>
                        <a:t>(Sigurd Skogestad)</a:t>
                      </a:r>
                    </a:p>
                  </a:txBody>
                  <a:tcPr marL="88004" marR="88004" marT="0" marB="0">
                    <a:lnL>
                      <a:noFill/>
                    </a:lnL>
                    <a:lnR>
                      <a:noFill/>
                    </a:lnR>
                    <a:lnT w="12700" cmpd="sng">
                      <a:noFill/>
                      <a:prstDash val="soli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63306464"/>
                  </a:ext>
                </a:extLst>
              </a:tr>
              <a:tr h="392724">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14:10 – 14:40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chemeClr val="tx1"/>
                          </a:solidFill>
                          <a:effectLst/>
                          <a:latin typeface="Calibri Light" panose="020F0302020204030204" pitchFamily="34" charset="0"/>
                          <a:cs typeface="Calibri Light" panose="020F0302020204030204" pitchFamily="34" charset="0"/>
                        </a:rPr>
                        <a:t>2. Academic approach: Economic MPC and Dynamic RTO (Johannes </a:t>
                      </a:r>
                      <a:r>
                        <a:rPr lang="en" sz="1600" b="1" i="0" dirty="0" err="1">
                          <a:solidFill>
                            <a:schemeClr val="tx1"/>
                          </a:solidFill>
                          <a:effectLst/>
                          <a:latin typeface="Calibri Light" panose="020F0302020204030204" pitchFamily="34" charset="0"/>
                          <a:cs typeface="Calibri Light" panose="020F0302020204030204" pitchFamily="34" charset="0"/>
                        </a:rPr>
                        <a:t>Jäschke</a:t>
                      </a:r>
                      <a:r>
                        <a:rPr lang="en" sz="1600" b="1" i="0" dirty="0">
                          <a:solidFill>
                            <a:schemeClr val="tx1"/>
                          </a:solidFill>
                          <a:effectLst/>
                          <a:latin typeface="Calibri Light" panose="020F0302020204030204" pitchFamily="34" charset="0"/>
                          <a:cs typeface="Calibri Light" panose="020F0302020204030204" pitchFamily="34" charset="0"/>
                        </a:rPr>
                        <a:t>) </a:t>
                      </a:r>
                      <a:endParaRPr lang="en-US" sz="1600" b="1" i="0" dirty="0">
                        <a:solidFill>
                          <a:schemeClr val="tx1"/>
                        </a:solidFill>
                        <a:effectLst/>
                        <a:latin typeface="Calibri Light" panose="020F0302020204030204" pitchFamily="34" charset="0"/>
                        <a:cs typeface="Calibri Light" panose="020F0302020204030204" pitchFamily="34" charset="0"/>
                      </a:endParaRP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55554538"/>
                  </a:ext>
                </a:extLst>
              </a:tr>
              <a:tr h="487680">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14:40 – 15:00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effectLst/>
                          <a:latin typeface="Calibri Light" panose="020F0302020204030204" pitchFamily="34" charset="0"/>
                          <a:cs typeface="Calibri Light" panose="020F0302020204030204" pitchFamily="34" charset="0"/>
                        </a:rPr>
                        <a:t>3. Steady-state optimization with transient measurements – Hybrid RTO  (Dinesh Krishnamoorthy)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 sz="1600" b="1" i="0" dirty="0">
                        <a:solidFill>
                          <a:schemeClr val="tx1"/>
                        </a:solidFill>
                        <a:effectLst/>
                        <a:latin typeface="Calibri Light" panose="020F0302020204030204" pitchFamily="34" charset="0"/>
                        <a:cs typeface="Calibri Light" panose="020F0302020204030204" pitchFamily="34" charset="0"/>
                      </a:endParaRP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4778025"/>
                  </a:ext>
                </a:extLst>
              </a:tr>
              <a:tr h="384000">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15:00 – 15:20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4. Feedback-based RTO using model-based gradient estimation (Dinesh Krishnamoorthy)</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7597741"/>
                  </a:ext>
                </a:extLst>
              </a:tr>
              <a:tr h="384000">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15:20 – 15:40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US" sz="1600" b="1" i="0" dirty="0">
                          <a:solidFill>
                            <a:schemeClr val="tx1"/>
                          </a:solidFill>
                          <a:effectLst/>
                          <a:latin typeface="Calibri Light" panose="020F0302020204030204" pitchFamily="34" charset="0"/>
                          <a:cs typeface="Calibri Light" panose="020F0302020204030204" pitchFamily="34" charset="0"/>
                        </a:rPr>
                        <a:t>5. Extremum seeking control (Dinesh Krishnamoorthy)</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80935946"/>
                  </a:ext>
                </a:extLst>
              </a:tr>
              <a:tr h="384000">
                <a:tc>
                  <a:txBody>
                    <a:bodyPr/>
                    <a:lstStyle/>
                    <a:p>
                      <a:pPr marR="469265" algn="just">
                        <a:lnSpc>
                          <a:spcPct val="100000"/>
                        </a:lnSpc>
                        <a:spcBef>
                          <a:spcPts val="600"/>
                        </a:spcBef>
                        <a:spcAft>
                          <a:spcPts val="600"/>
                        </a:spcAft>
                      </a:pPr>
                      <a:r>
                        <a:rPr lang="en-US" sz="1600" b="1" i="0" dirty="0">
                          <a:solidFill>
                            <a:srgbClr val="FF0000"/>
                          </a:solidFill>
                          <a:effectLst/>
                          <a:latin typeface="Calibri Light" panose="020F0302020204030204" pitchFamily="34" charset="0"/>
                          <a:cs typeface="Calibri Light" panose="020F0302020204030204" pitchFamily="34" charset="0"/>
                        </a:rPr>
                        <a:t>15:40 – 16:00 </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rgbClr val="FF0000"/>
                          </a:solidFill>
                          <a:effectLst/>
                          <a:latin typeface="Calibri Light" panose="020F0302020204030204" pitchFamily="34" charset="0"/>
                          <a:cs typeface="Calibri Light" panose="020F0302020204030204" pitchFamily="34" charset="0"/>
                        </a:rPr>
                        <a:t>Coffee Break</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9098516"/>
                  </a:ext>
                </a:extLst>
              </a:tr>
              <a:tr h="384000">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16:00 – 16:20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chemeClr val="tx1"/>
                          </a:solidFill>
                          <a:effectLst/>
                          <a:latin typeface="Calibri Light" panose="020F0302020204030204" pitchFamily="34" charset="0"/>
                          <a:cs typeface="Calibri Light" panose="020F0302020204030204" pitchFamily="34" charset="0"/>
                        </a:rPr>
                        <a:t>6. Modifier Adaptation (Johannes </a:t>
                      </a:r>
                      <a:r>
                        <a:rPr lang="en" sz="1600" b="1" i="0" dirty="0" err="1">
                          <a:solidFill>
                            <a:schemeClr val="tx1"/>
                          </a:solidFill>
                          <a:effectLst/>
                          <a:latin typeface="Calibri Light" panose="020F0302020204030204" pitchFamily="34" charset="0"/>
                          <a:cs typeface="Calibri Light" panose="020F0302020204030204" pitchFamily="34" charset="0"/>
                        </a:rPr>
                        <a:t>Jäschke</a:t>
                      </a:r>
                      <a:r>
                        <a:rPr lang="en" sz="1600" b="1" i="0" dirty="0">
                          <a:solidFill>
                            <a:schemeClr val="tx1"/>
                          </a:solidFill>
                          <a:effectLst/>
                          <a:latin typeface="Calibri Light" panose="020F0302020204030204" pitchFamily="34" charset="0"/>
                          <a:cs typeface="Calibri Light" panose="020F0302020204030204" pitchFamily="34" charset="0"/>
                        </a:rPr>
                        <a:t>)</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00942971"/>
                  </a:ext>
                </a:extLst>
              </a:tr>
              <a:tr h="384000">
                <a:tc>
                  <a:txBody>
                    <a:bodyPr/>
                    <a:lstStyle/>
                    <a:p>
                      <a:pPr marR="469265" algn="just">
                        <a:lnSpc>
                          <a:spcPct val="100000"/>
                        </a:lnSpc>
                        <a:spcBef>
                          <a:spcPts val="600"/>
                        </a:spcBef>
                        <a:spcAft>
                          <a:spcPts val="600"/>
                        </a:spcAft>
                      </a:pPr>
                      <a:r>
                        <a:rPr lang="sv" sz="1600" b="1" i="0" dirty="0">
                          <a:solidFill>
                            <a:schemeClr val="tx1"/>
                          </a:solidFill>
                          <a:effectLst/>
                          <a:latin typeface="Calibri Light" panose="020F0302020204030204" pitchFamily="34" charset="0"/>
                          <a:cs typeface="Calibri Light" panose="020F0302020204030204" pitchFamily="34" charset="0"/>
                        </a:rPr>
                        <a:t>16:20 – 16:40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R="469265" algn="just">
                        <a:lnSpc>
                          <a:spcPct val="100000"/>
                        </a:lnSpc>
                        <a:spcBef>
                          <a:spcPts val="600"/>
                        </a:spcBef>
                        <a:spcAft>
                          <a:spcPts val="600"/>
                        </a:spcAft>
                      </a:pPr>
                      <a:r>
                        <a:rPr lang="en-US" sz="1600" b="1" i="0" dirty="0">
                          <a:solidFill>
                            <a:schemeClr val="tx1"/>
                          </a:solidFill>
                          <a:effectLst/>
                          <a:latin typeface="Calibri Light" panose="020F0302020204030204" pitchFamily="34" charset="0"/>
                          <a:cs typeface="Calibri Light" panose="020F0302020204030204" pitchFamily="34" charset="0"/>
                        </a:rPr>
                        <a:t>7. Self-optimizing Control  (Sigurd Skogestad)</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3862963"/>
                  </a:ext>
                </a:extLst>
              </a:tr>
              <a:tr h="384000">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sv" sz="1600" b="1" i="0" dirty="0">
                          <a:solidFill>
                            <a:schemeClr val="tx1"/>
                          </a:solidFill>
                          <a:effectLst/>
                          <a:latin typeface="Calibri Light" panose="020F0302020204030204" pitchFamily="34" charset="0"/>
                          <a:cs typeface="Calibri Light" panose="020F0302020204030204" pitchFamily="34" charset="0"/>
                        </a:rPr>
                        <a:t>16:40 – 17:00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chemeClr val="tx1"/>
                          </a:solidFill>
                          <a:effectLst/>
                          <a:latin typeface="Calibri Light" panose="020F0302020204030204" pitchFamily="34" charset="0"/>
                          <a:cs typeface="Calibri Light" panose="020F0302020204030204" pitchFamily="34" charset="0"/>
                        </a:rPr>
                        <a:t>8. Classical Approach: Optimal operation using conventional advanced control (Sigurd Skogestad</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77341877"/>
                  </a:ext>
                </a:extLst>
              </a:tr>
              <a:tr h="384000">
                <a:tc>
                  <a:txBody>
                    <a:bodyPr/>
                    <a:lstStyle/>
                    <a:p>
                      <a:pPr marR="469265" algn="just">
                        <a:lnSpc>
                          <a:spcPct val="100000"/>
                        </a:lnSpc>
                        <a:spcBef>
                          <a:spcPts val="600"/>
                        </a:spcBef>
                        <a:spcAft>
                          <a:spcPts val="600"/>
                        </a:spcAft>
                      </a:pPr>
                      <a:r>
                        <a:rPr lang="sv" sz="1600" b="1" i="0" dirty="0">
                          <a:solidFill>
                            <a:schemeClr val="tx1"/>
                          </a:solidFill>
                          <a:effectLst/>
                          <a:latin typeface="Calibri Light" panose="020F0302020204030204" pitchFamily="34" charset="0"/>
                          <a:cs typeface="Calibri Light" panose="020F0302020204030204" pitchFamily="34" charset="0"/>
                        </a:rPr>
                        <a:t>17:00 – 17:30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chemeClr val="tx1"/>
                          </a:solidFill>
                          <a:effectLst/>
                          <a:latin typeface="Calibri Light" panose="020F0302020204030204" pitchFamily="34" charset="0"/>
                          <a:cs typeface="Calibri Light" panose="020F0302020204030204" pitchFamily="34" charset="0"/>
                        </a:rPr>
                        <a:t>The different approaches are complementary, not contradictory! (Johannes </a:t>
                      </a:r>
                      <a:r>
                        <a:rPr lang="en" sz="1600" b="1" i="0" dirty="0" err="1">
                          <a:solidFill>
                            <a:schemeClr val="tx1"/>
                          </a:solidFill>
                          <a:effectLst/>
                          <a:latin typeface="Calibri Light" panose="020F0302020204030204" pitchFamily="34" charset="0"/>
                          <a:cs typeface="Calibri Light" panose="020F0302020204030204" pitchFamily="34" charset="0"/>
                        </a:rPr>
                        <a:t>Jäschke</a:t>
                      </a:r>
                      <a:r>
                        <a:rPr lang="en" sz="1600" b="1" i="0" dirty="0">
                          <a:solidFill>
                            <a:schemeClr val="tx1"/>
                          </a:solidFill>
                          <a:effectLst/>
                          <a:latin typeface="Calibri Light" panose="020F0302020204030204" pitchFamily="34" charset="0"/>
                          <a:cs typeface="Calibri Light" panose="020F0302020204030204" pitchFamily="34" charset="0"/>
                        </a:rPr>
                        <a:t>)</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8017027"/>
                  </a:ext>
                </a:extLst>
              </a:tr>
              <a:tr h="384000">
                <a:tc>
                  <a:txBody>
                    <a:bodyPr/>
                    <a:lstStyle/>
                    <a:p>
                      <a:pPr marR="469265" algn="just">
                        <a:lnSpc>
                          <a:spcPct val="100000"/>
                        </a:lnSpc>
                        <a:spcBef>
                          <a:spcPts val="600"/>
                        </a:spcBef>
                        <a:spcAft>
                          <a:spcPts val="600"/>
                        </a:spcAft>
                      </a:pPr>
                      <a:r>
                        <a:rPr lang="sv" sz="1600" b="1" i="0" dirty="0">
                          <a:solidFill>
                            <a:schemeClr val="tx1"/>
                          </a:solidFill>
                          <a:effectLst/>
                          <a:latin typeface="Calibri Light" panose="020F0302020204030204" pitchFamily="34" charset="0"/>
                          <a:cs typeface="Calibri Light" panose="020F0302020204030204" pitchFamily="34" charset="0"/>
                        </a:rPr>
                        <a:t>17:30 – 18:00</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tc>
                  <a:txBody>
                    <a:bodyPr/>
                    <a:lstStyle/>
                    <a:p>
                      <a:pPr marL="0" marR="469265" lvl="0" indent="0" algn="just" defTabSz="457200" rtl="0" eaLnBrk="1" fontAlgn="auto" latinLnBrk="0" hangingPunct="1">
                        <a:lnSpc>
                          <a:spcPct val="100000"/>
                        </a:lnSpc>
                        <a:spcBef>
                          <a:spcPts val="600"/>
                        </a:spcBef>
                        <a:spcAft>
                          <a:spcPts val="600"/>
                        </a:spcAft>
                        <a:buClrTx/>
                        <a:buSzTx/>
                        <a:buFontTx/>
                        <a:buNone/>
                        <a:tabLst/>
                        <a:defRPr/>
                      </a:pPr>
                      <a:r>
                        <a:rPr lang="en" sz="1600" b="1" i="0" dirty="0">
                          <a:solidFill>
                            <a:schemeClr val="tx1"/>
                          </a:solidFill>
                          <a:effectLst/>
                          <a:latin typeface="Calibri Light" panose="020F0302020204030204" pitchFamily="34" charset="0"/>
                          <a:cs typeface="Calibri Light" panose="020F0302020204030204" pitchFamily="34" charset="0"/>
                        </a:rPr>
                        <a:t>Discussion and Concluding remarks (all)</a:t>
                      </a:r>
                    </a:p>
                  </a:txBody>
                  <a:tcPr marL="88004" marR="88004" marT="0" marB="0">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48072012"/>
                  </a:ext>
                </a:extLst>
              </a:tr>
            </a:tbl>
          </a:graphicData>
        </a:graphic>
      </p:graphicFrame>
      <p:pic>
        <p:nvPicPr>
          <p:cNvPr id="7" name="Picture 6">
            <a:extLst>
              <a:ext uri="{FF2B5EF4-FFF2-40B4-BE49-F238E27FC236}">
                <a16:creationId xmlns:a16="http://schemas.microsoft.com/office/drawing/2014/main" id="{876D9E1A-7804-CC48-891D-E2F14ACF5F49}"/>
              </a:ext>
            </a:extLst>
          </p:cNvPr>
          <p:cNvPicPr>
            <a:picLocks noChangeAspect="1"/>
          </p:cNvPicPr>
          <p:nvPr/>
        </p:nvPicPr>
        <p:blipFill>
          <a:blip r:embed="rId2"/>
          <a:stretch>
            <a:fillRect/>
          </a:stretch>
        </p:blipFill>
        <p:spPr>
          <a:xfrm>
            <a:off x="10661324" y="274639"/>
            <a:ext cx="1256920" cy="229780"/>
          </a:xfrm>
          <a:prstGeom prst="rect">
            <a:avLst/>
          </a:prstGeom>
        </p:spPr>
      </p:pic>
      <p:sp>
        <p:nvSpPr>
          <p:cNvPr id="8" name="Rectangle 7">
            <a:extLst>
              <a:ext uri="{FF2B5EF4-FFF2-40B4-BE49-F238E27FC236}">
                <a16:creationId xmlns:a16="http://schemas.microsoft.com/office/drawing/2014/main" id="{E0E9050E-DFF3-FD47-B1A0-0C21DC3FDB6D}"/>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Tree>
    <p:extLst>
      <p:ext uri="{BB962C8B-B14F-4D97-AF65-F5344CB8AC3E}">
        <p14:creationId xmlns:p14="http://schemas.microsoft.com/office/powerpoint/2010/main" val="2714489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 y="187937"/>
            <a:ext cx="12415706" cy="1143000"/>
          </a:xfrm>
        </p:spPr>
        <p:txBody>
          <a:bodyPr>
            <a:normAutofit/>
          </a:bodyPr>
          <a:lstStyle/>
          <a:p>
            <a:r>
              <a:rPr lang="en-GB" sz="3200" dirty="0"/>
              <a:t>GOR estimation - using “data reconciliation” (traditional static RTO)</a:t>
            </a:r>
          </a:p>
        </p:txBody>
      </p:sp>
      <p:pic>
        <p:nvPicPr>
          <p:cNvPr id="4" name="Content Placeholder 3"/>
          <p:cNvPicPr>
            <a:picLocks noGrp="1" noChangeAspect="1"/>
          </p:cNvPicPr>
          <p:nvPr>
            <p:ph idx="1"/>
          </p:nvPr>
        </p:nvPicPr>
        <p:blipFill>
          <a:blip r:embed="rId2"/>
          <a:stretch>
            <a:fillRect/>
          </a:stretch>
        </p:blipFill>
        <p:spPr>
          <a:xfrm>
            <a:off x="3162825" y="2391956"/>
            <a:ext cx="5866351" cy="2941920"/>
          </a:xfrm>
          <a:prstGeom prst="rect">
            <a:avLst/>
          </a:prstGeom>
        </p:spPr>
      </p:pic>
      <p:sp>
        <p:nvSpPr>
          <p:cNvPr id="3" name="TextBox 2"/>
          <p:cNvSpPr txBox="1"/>
          <p:nvPr/>
        </p:nvSpPr>
        <p:spPr>
          <a:xfrm>
            <a:off x="3825380" y="5654180"/>
            <a:ext cx="5891356" cy="369332"/>
          </a:xfrm>
          <a:prstGeom prst="rect">
            <a:avLst/>
          </a:prstGeom>
          <a:noFill/>
        </p:spPr>
        <p:txBody>
          <a:bodyPr wrap="none" rtlCol="0">
            <a:spAutoFit/>
          </a:bodyPr>
          <a:lstStyle/>
          <a:p>
            <a:r>
              <a:rPr lang="nb-NO" dirty="0"/>
              <a:t>Problem: </a:t>
            </a:r>
            <a:r>
              <a:rPr lang="nb-NO" dirty="0">
                <a:solidFill>
                  <a:srgbClr val="FF0000"/>
                </a:solidFill>
              </a:rPr>
              <a:t>Steady-</a:t>
            </a:r>
            <a:r>
              <a:rPr lang="nb-NO" dirty="0" err="1">
                <a:solidFill>
                  <a:srgbClr val="FF0000"/>
                </a:solidFill>
              </a:rPr>
              <a:t>state</a:t>
            </a:r>
            <a:r>
              <a:rPr lang="nb-NO" dirty="0">
                <a:solidFill>
                  <a:srgbClr val="FF0000"/>
                </a:solidFill>
              </a:rPr>
              <a:t> </a:t>
            </a:r>
            <a:r>
              <a:rPr lang="nb-NO" dirty="0" err="1">
                <a:solidFill>
                  <a:srgbClr val="FF0000"/>
                </a:solidFill>
              </a:rPr>
              <a:t>wait</a:t>
            </a:r>
            <a:r>
              <a:rPr lang="nb-NO" dirty="0">
                <a:solidFill>
                  <a:srgbClr val="FF0000"/>
                </a:solidFill>
              </a:rPr>
              <a:t> time </a:t>
            </a:r>
            <a:r>
              <a:rPr lang="nb-NO" dirty="0"/>
              <a:t>for data </a:t>
            </a:r>
            <a:r>
              <a:rPr lang="nb-NO" dirty="0" err="1"/>
              <a:t>reconciliation</a:t>
            </a:r>
            <a:endParaRPr lang="nb-NO" dirty="0"/>
          </a:p>
        </p:txBody>
      </p:sp>
      <p:pic>
        <p:nvPicPr>
          <p:cNvPr id="7" name="Picture 6">
            <a:extLst>
              <a:ext uri="{FF2B5EF4-FFF2-40B4-BE49-F238E27FC236}">
                <a16:creationId xmlns:a16="http://schemas.microsoft.com/office/drawing/2014/main" id="{0BFFD7D1-B51C-7742-846D-ACD3C999FAF5}"/>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786593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14" y="128792"/>
            <a:ext cx="11970884" cy="1325563"/>
          </a:xfrm>
        </p:spPr>
        <p:txBody>
          <a:bodyPr>
            <a:normAutofit/>
          </a:bodyPr>
          <a:lstStyle/>
          <a:p>
            <a:r>
              <a:rPr lang="en-GB" sz="3200" dirty="0"/>
              <a:t>GOR estimation – using extended Kalman filter (DRTO &amp; HRTO)</a:t>
            </a:r>
          </a:p>
        </p:txBody>
      </p:sp>
      <p:pic>
        <p:nvPicPr>
          <p:cNvPr id="7" name="Content Placeholder 4"/>
          <p:cNvPicPr>
            <a:picLocks noGrp="1" noChangeAspect="1"/>
          </p:cNvPicPr>
          <p:nvPr>
            <p:ph idx="1"/>
          </p:nvPr>
        </p:nvPicPr>
        <p:blipFill>
          <a:blip r:embed="rId2"/>
          <a:stretch>
            <a:fillRect/>
          </a:stretch>
        </p:blipFill>
        <p:spPr>
          <a:xfrm>
            <a:off x="3131127" y="2376055"/>
            <a:ext cx="5912900" cy="2847109"/>
          </a:xfrm>
          <a:prstGeom prst="rect">
            <a:avLst/>
          </a:prstGeom>
        </p:spPr>
      </p:pic>
      <p:pic>
        <p:nvPicPr>
          <p:cNvPr id="5" name="Picture 4">
            <a:extLst>
              <a:ext uri="{FF2B5EF4-FFF2-40B4-BE49-F238E27FC236}">
                <a16:creationId xmlns:a16="http://schemas.microsoft.com/office/drawing/2014/main" id="{90EB415B-3E5A-C944-B760-99B53EE5C30F}"/>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755584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937"/>
            <a:ext cx="10972800" cy="1143000"/>
          </a:xfrm>
        </p:spPr>
        <p:txBody>
          <a:bodyPr>
            <a:normAutofit/>
          </a:bodyPr>
          <a:lstStyle/>
          <a:p>
            <a:r>
              <a:rPr lang="en-GB" sz="3200" dirty="0"/>
              <a:t>Oil and gas rates</a:t>
            </a:r>
          </a:p>
        </p:txBody>
      </p:sp>
      <p:pic>
        <p:nvPicPr>
          <p:cNvPr id="13" name="Content Placeholder 12"/>
          <p:cNvPicPr>
            <a:picLocks noGrp="1" noChangeAspect="1"/>
          </p:cNvPicPr>
          <p:nvPr>
            <p:ph sz="half" idx="1"/>
          </p:nvPr>
        </p:nvPicPr>
        <p:blipFill>
          <a:blip r:embed="rId2"/>
          <a:stretch>
            <a:fillRect/>
          </a:stretch>
        </p:blipFill>
        <p:spPr>
          <a:xfrm>
            <a:off x="342047" y="1997517"/>
            <a:ext cx="6038387" cy="3021523"/>
          </a:xfrm>
          <a:prstGeom prst="rect">
            <a:avLst/>
          </a:prstGeom>
        </p:spPr>
      </p:pic>
      <p:pic>
        <p:nvPicPr>
          <p:cNvPr id="14" name="Content Placeholder 13"/>
          <p:cNvPicPr>
            <a:picLocks noGrp="1" noChangeAspect="1"/>
          </p:cNvPicPr>
          <p:nvPr>
            <p:ph sz="half" idx="2"/>
          </p:nvPr>
        </p:nvPicPr>
        <p:blipFill>
          <a:blip r:embed="rId3"/>
          <a:stretch>
            <a:fillRect/>
          </a:stretch>
        </p:blipFill>
        <p:spPr>
          <a:xfrm>
            <a:off x="5930047" y="1997517"/>
            <a:ext cx="6038387" cy="3021523"/>
          </a:xfrm>
          <a:prstGeom prst="rect">
            <a:avLst/>
          </a:prstGeom>
        </p:spPr>
      </p:pic>
      <p:sp>
        <p:nvSpPr>
          <p:cNvPr id="3" name="Rectangle 2"/>
          <p:cNvSpPr/>
          <p:nvPr/>
        </p:nvSpPr>
        <p:spPr>
          <a:xfrm>
            <a:off x="6705600" y="2225040"/>
            <a:ext cx="4693920" cy="894080"/>
          </a:xfrm>
          <a:prstGeom prst="rect">
            <a:avLst/>
          </a:prstGeom>
          <a:solidFill>
            <a:srgbClr val="F79646">
              <a:alpha val="1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a:p>
        </p:txBody>
      </p:sp>
      <p:sp>
        <p:nvSpPr>
          <p:cNvPr id="4" name="TextBox 3"/>
          <p:cNvSpPr txBox="1"/>
          <p:nvPr/>
        </p:nvSpPr>
        <p:spPr>
          <a:xfrm>
            <a:off x="4767172" y="5507335"/>
            <a:ext cx="3226524" cy="923330"/>
          </a:xfrm>
          <a:prstGeom prst="rect">
            <a:avLst/>
          </a:prstGeom>
          <a:noFill/>
        </p:spPr>
        <p:txBody>
          <a:bodyPr wrap="none" rtlCol="0">
            <a:spAutoFit/>
          </a:bodyPr>
          <a:lstStyle/>
          <a:p>
            <a:r>
              <a:rPr lang="nb-NO" dirty="0"/>
              <a:t>SRTO = </a:t>
            </a:r>
            <a:r>
              <a:rPr lang="nb-NO" dirty="0" err="1"/>
              <a:t>traditional</a:t>
            </a:r>
            <a:r>
              <a:rPr lang="nb-NO" dirty="0"/>
              <a:t> </a:t>
            </a:r>
            <a:r>
              <a:rPr lang="nb-NO" dirty="0" err="1"/>
              <a:t>static</a:t>
            </a:r>
            <a:r>
              <a:rPr lang="nb-NO" dirty="0"/>
              <a:t> RTO</a:t>
            </a:r>
          </a:p>
          <a:p>
            <a:r>
              <a:rPr lang="nb-NO" dirty="0"/>
              <a:t>HRTO = hybrid RTO</a:t>
            </a:r>
          </a:p>
          <a:p>
            <a:r>
              <a:rPr lang="nb-NO" dirty="0"/>
              <a:t>DRTO = </a:t>
            </a:r>
            <a:r>
              <a:rPr lang="nb-NO" dirty="0" err="1"/>
              <a:t>dynamic</a:t>
            </a:r>
            <a:r>
              <a:rPr lang="nb-NO" dirty="0"/>
              <a:t> RTO</a:t>
            </a:r>
          </a:p>
        </p:txBody>
      </p:sp>
      <p:pic>
        <p:nvPicPr>
          <p:cNvPr id="9" name="Picture 8">
            <a:extLst>
              <a:ext uri="{FF2B5EF4-FFF2-40B4-BE49-F238E27FC236}">
                <a16:creationId xmlns:a16="http://schemas.microsoft.com/office/drawing/2014/main" id="{831BE3EA-5B0C-0A4E-B77B-E0828071288D}"/>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22568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4345"/>
            <a:ext cx="10515600" cy="862539"/>
          </a:xfrm>
        </p:spPr>
        <p:txBody>
          <a:bodyPr>
            <a:normAutofit/>
          </a:bodyPr>
          <a:lstStyle/>
          <a:p>
            <a:r>
              <a:rPr lang="en-GB" sz="3200" dirty="0"/>
              <a:t>Results</a:t>
            </a:r>
          </a:p>
        </p:txBody>
      </p:sp>
      <p:graphicFrame>
        <p:nvGraphicFramePr>
          <p:cNvPr id="17" name="Content Placeholder 16"/>
          <p:cNvGraphicFramePr>
            <a:graphicFrameLocks noGrp="1"/>
          </p:cNvGraphicFramePr>
          <p:nvPr>
            <p:ph sz="half" idx="2"/>
            <p:extLst/>
          </p:nvPr>
        </p:nvGraphicFramePr>
        <p:xfrm>
          <a:off x="6174153" y="1486417"/>
          <a:ext cx="5384800" cy="42951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14"/>
          <p:cNvGraphicFramePr>
            <a:graphicFrameLocks noGrp="1"/>
          </p:cNvGraphicFramePr>
          <p:nvPr>
            <p:ph sz="half" idx="1"/>
            <p:extLst/>
          </p:nvPr>
        </p:nvGraphicFramePr>
        <p:xfrm>
          <a:off x="609600" y="1417639"/>
          <a:ext cx="5384800" cy="483466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751C90E3-8D56-8A40-BE5B-0A7FC0C24F8B}"/>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848665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862539"/>
          </a:xfrm>
        </p:spPr>
        <p:txBody>
          <a:bodyPr>
            <a:normAutofit/>
          </a:bodyPr>
          <a:lstStyle/>
          <a:p>
            <a:r>
              <a:rPr lang="en-GB" sz="2800" dirty="0"/>
              <a:t>Advantage of steady-state optimization (SRTO &amp; HRTO)</a:t>
            </a:r>
          </a:p>
        </p:txBody>
      </p:sp>
      <p:sp>
        <p:nvSpPr>
          <p:cNvPr id="3" name="Content Placeholder 2"/>
          <p:cNvSpPr>
            <a:spLocks noGrp="1"/>
          </p:cNvSpPr>
          <p:nvPr>
            <p:ph idx="1"/>
          </p:nvPr>
        </p:nvSpPr>
        <p:spPr/>
        <p:txBody>
          <a:bodyPr/>
          <a:lstStyle/>
          <a:p>
            <a:pPr>
              <a:spcAft>
                <a:spcPts val="1800"/>
              </a:spcAft>
            </a:pPr>
            <a:r>
              <a:rPr lang="en-GB" dirty="0">
                <a:latin typeface="Calibri Light" panose="020F0302020204030204" pitchFamily="34" charset="0"/>
              </a:rPr>
              <a:t>Computation time &amp; numerical robustness</a:t>
            </a:r>
          </a:p>
          <a:p>
            <a:pPr>
              <a:spcAft>
                <a:spcPts val="1800"/>
              </a:spcAft>
            </a:pPr>
            <a:r>
              <a:rPr lang="en-GB" dirty="0">
                <a:latin typeface="Calibri Light" panose="020F0302020204030204" pitchFamily="34" charset="0"/>
              </a:rPr>
              <a:t>Avoids causality issue / index problems</a:t>
            </a:r>
          </a:p>
          <a:p>
            <a:pPr>
              <a:spcAft>
                <a:spcPts val="1800"/>
              </a:spcAft>
            </a:pPr>
            <a:r>
              <a:rPr lang="en-GB" dirty="0">
                <a:latin typeface="Calibri Light" panose="020F0302020204030204" pitchFamily="34" charset="0"/>
              </a:rPr>
              <a:t>Allows optimization on decision variables other than the MVs</a:t>
            </a:r>
          </a:p>
          <a:p>
            <a:pPr lvl="1">
              <a:spcAft>
                <a:spcPts val="1800"/>
              </a:spcAft>
            </a:pPr>
            <a:r>
              <a:rPr lang="en-GB" dirty="0">
                <a:latin typeface="Calibri Light" panose="020F0302020204030204" pitchFamily="34" charset="0"/>
              </a:rPr>
              <a:t>Simplifies the optimization</a:t>
            </a:r>
          </a:p>
          <a:p>
            <a:pPr lvl="1">
              <a:spcAft>
                <a:spcPts val="1800"/>
              </a:spcAft>
            </a:pPr>
            <a:r>
              <a:rPr lang="en-GB" dirty="0">
                <a:latin typeface="Calibri Light" panose="020F0302020204030204" pitchFamily="34" charset="0"/>
              </a:rPr>
              <a:t>Slower time scale (choose slow varying variables as decision variables)</a:t>
            </a:r>
          </a:p>
          <a:p>
            <a:pPr marL="457189" lvl="1" indent="0">
              <a:spcAft>
                <a:spcPts val="1800"/>
              </a:spcAft>
              <a:buNone/>
            </a:pPr>
            <a:endParaRPr lang="en-GB" dirty="0">
              <a:latin typeface="Calibri Light" panose="020F0302020204030204" pitchFamily="34" charset="0"/>
            </a:endParaRPr>
          </a:p>
        </p:txBody>
      </p:sp>
      <p:pic>
        <p:nvPicPr>
          <p:cNvPr id="5" name="Picture 4">
            <a:extLst>
              <a:ext uri="{FF2B5EF4-FFF2-40B4-BE49-F238E27FC236}">
                <a16:creationId xmlns:a16="http://schemas.microsoft.com/office/drawing/2014/main" id="{CEF20D72-03F1-4347-86ED-3DC60C075DA8}"/>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895289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Why</a:t>
            </a:r>
            <a:r>
              <a:rPr lang="nb-NO" sz="3600" dirty="0"/>
              <a:t> is </a:t>
            </a:r>
            <a:r>
              <a:rPr lang="nb-NO" sz="3600" dirty="0" err="1"/>
              <a:t>traditional</a:t>
            </a:r>
            <a:r>
              <a:rPr lang="nb-NO" sz="3600" dirty="0"/>
              <a:t> </a:t>
            </a:r>
            <a:r>
              <a:rPr lang="nb-NO" sz="3600" dirty="0" err="1"/>
              <a:t>static</a:t>
            </a:r>
            <a:r>
              <a:rPr lang="nb-NO" sz="3600" dirty="0"/>
              <a:t> RTO not </a:t>
            </a:r>
            <a:r>
              <a:rPr lang="nb-NO" sz="3600" dirty="0" err="1"/>
              <a:t>commonly</a:t>
            </a:r>
            <a:r>
              <a:rPr lang="nb-NO" sz="3600" dirty="0"/>
              <a:t> used?</a:t>
            </a:r>
            <a:endParaRPr lang="en-GB" sz="3600" dirty="0"/>
          </a:p>
        </p:txBody>
      </p:sp>
      <p:sp>
        <p:nvSpPr>
          <p:cNvPr id="7" name="Content Placeholder 6"/>
          <p:cNvSpPr>
            <a:spLocks noGrp="1"/>
          </p:cNvSpPr>
          <p:nvPr>
            <p:ph idx="1"/>
          </p:nvPr>
        </p:nvSpPr>
        <p:spPr>
          <a:xfrm>
            <a:off x="838201" y="1825626"/>
            <a:ext cx="10988164" cy="3842079"/>
          </a:xfrm>
        </p:spPr>
        <p:txBody>
          <a:bodyPr>
            <a:normAutofit fontScale="92500" lnSpcReduction="10000"/>
          </a:bodyPr>
          <a:lstStyle/>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Cost of developing and updating the model structure (costly offline model update)</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Wrong value of model parameters and disturbances (slow online model update)</a:t>
            </a:r>
            <a:endParaRPr lang="en-US"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Not robust, including computational issues</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Frequent grade changes</a:t>
            </a:r>
            <a:r>
              <a:rPr lang="nb-NO" sz="2400" b="1" dirty="0">
                <a:solidFill>
                  <a:schemeClr val="bg1">
                    <a:lumMod val="75000"/>
                  </a:schemeClr>
                </a:solidFill>
                <a:latin typeface="Calibri Light" panose="020F0302020204030204" pitchFamily="34" charset="0"/>
              </a:rPr>
              <a:t> make steady-</a:t>
            </a:r>
            <a:r>
              <a:rPr lang="nb-NO" sz="2400" b="1" dirty="0" err="1">
                <a:solidFill>
                  <a:schemeClr val="bg1">
                    <a:lumMod val="75000"/>
                  </a:schemeClr>
                </a:solidFill>
                <a:latin typeface="Calibri Light" panose="020F0302020204030204" pitchFamily="34" charset="0"/>
              </a:rPr>
              <a:t>state</a:t>
            </a:r>
            <a:r>
              <a:rPr lang="nb-NO" sz="2400" b="1" dirty="0">
                <a:solidFill>
                  <a:schemeClr val="bg1">
                    <a:lumMod val="75000"/>
                  </a:schemeClr>
                </a:solidFill>
                <a:latin typeface="Calibri Light" panose="020F0302020204030204" pitchFamily="34" charset="0"/>
              </a:rPr>
              <a:t> </a:t>
            </a:r>
            <a:r>
              <a:rPr lang="nb-NO" sz="2400" b="1" dirty="0" err="1">
                <a:solidFill>
                  <a:schemeClr val="bg1">
                    <a:lumMod val="75000"/>
                  </a:schemeClr>
                </a:solidFill>
                <a:latin typeface="Calibri Light" panose="020F0302020204030204" pitchFamily="34" charset="0"/>
              </a:rPr>
              <a:t>optimization</a:t>
            </a:r>
            <a:r>
              <a:rPr lang="nb-NO" sz="2400" b="1" dirty="0">
                <a:solidFill>
                  <a:schemeClr val="bg1">
                    <a:lumMod val="75000"/>
                  </a:schemeClr>
                </a:solidFill>
                <a:latin typeface="Calibri Light" panose="020F0302020204030204" pitchFamily="34" charset="0"/>
              </a:rPr>
              <a:t> less relevant </a:t>
            </a:r>
            <a:endParaRPr lang="nb-NO"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latin typeface="Calibri Light" panose="020F0302020204030204" pitchFamily="34" charset="0"/>
              </a:rPr>
              <a:t>Dynamic limitations, including infeasibility due to (dynamic) constraint violation</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Incorrect model structure</a:t>
            </a:r>
            <a:endParaRPr lang="en-US" b="1" dirty="0">
              <a:solidFill>
                <a:schemeClr val="bg1">
                  <a:lumMod val="75000"/>
                </a:schemeClr>
              </a:solidFill>
            </a:endParaRPr>
          </a:p>
          <a:p>
            <a:endParaRPr lang="en-GB" dirty="0"/>
          </a:p>
        </p:txBody>
      </p:sp>
      <p:sp>
        <p:nvSpPr>
          <p:cNvPr id="5" name="Rectangle 4">
            <a:extLst>
              <a:ext uri="{FF2B5EF4-FFF2-40B4-BE49-F238E27FC236}">
                <a16:creationId xmlns:a16="http://schemas.microsoft.com/office/drawing/2014/main" id="{01ED73ED-BC8E-2149-AC93-11FC48887CA0}"/>
              </a:ext>
            </a:extLst>
          </p:cNvPr>
          <p:cNvSpPr/>
          <p:nvPr/>
        </p:nvSpPr>
        <p:spPr>
          <a:xfrm>
            <a:off x="2065867" y="6389511"/>
            <a:ext cx="46171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6" name="Rectangle 5">
            <a:extLst>
              <a:ext uri="{FF2B5EF4-FFF2-40B4-BE49-F238E27FC236}">
                <a16:creationId xmlns:a16="http://schemas.microsoft.com/office/drawing/2014/main" id="{087E1EAA-261E-DA49-B511-D5AFF59BE69C}"/>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pic>
        <p:nvPicPr>
          <p:cNvPr id="8" name="Picture 7">
            <a:extLst>
              <a:ext uri="{FF2B5EF4-FFF2-40B4-BE49-F238E27FC236}">
                <a16:creationId xmlns:a16="http://schemas.microsoft.com/office/drawing/2014/main" id="{13F22126-8AEC-B74E-AFC3-88B6754420B6}"/>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309343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838200" y="2708754"/>
            <a:ext cx="5181600" cy="2585080"/>
          </a:xfrm>
          <a:prstGeom prst="rect">
            <a:avLst/>
          </a:prstGeom>
        </p:spPr>
      </p:pic>
      <p:pic>
        <p:nvPicPr>
          <p:cNvPr id="6" name="Content Placeholder 5"/>
          <p:cNvPicPr>
            <a:picLocks noGrp="1" noChangeAspect="1"/>
          </p:cNvPicPr>
          <p:nvPr>
            <p:ph sz="half" idx="2"/>
          </p:nvPr>
        </p:nvPicPr>
        <p:blipFill>
          <a:blip r:embed="rId3"/>
          <a:stretch>
            <a:fillRect/>
          </a:stretch>
        </p:blipFill>
        <p:spPr>
          <a:xfrm>
            <a:off x="6172200" y="2674850"/>
            <a:ext cx="5181600" cy="2652888"/>
          </a:xfrm>
          <a:prstGeom prst="rect">
            <a:avLst/>
          </a:prstGeom>
        </p:spPr>
      </p:pic>
      <p:sp>
        <p:nvSpPr>
          <p:cNvPr id="7" name="TextBox 6"/>
          <p:cNvSpPr txBox="1"/>
          <p:nvPr/>
        </p:nvSpPr>
        <p:spPr>
          <a:xfrm>
            <a:off x="1039091" y="2325007"/>
            <a:ext cx="4779818" cy="369332"/>
          </a:xfrm>
          <a:prstGeom prst="rect">
            <a:avLst/>
          </a:prstGeom>
          <a:noFill/>
        </p:spPr>
        <p:txBody>
          <a:bodyPr wrap="square" rtlCol="0">
            <a:spAutoFit/>
          </a:bodyPr>
          <a:lstStyle/>
          <a:p>
            <a:pPr algn="ctr"/>
            <a:r>
              <a:rPr lang="en-GB" dirty="0"/>
              <a:t>MV2: Setpoint provided to tracking controller</a:t>
            </a:r>
          </a:p>
        </p:txBody>
      </p:sp>
      <p:sp>
        <p:nvSpPr>
          <p:cNvPr id="8" name="TextBox 7"/>
          <p:cNvSpPr txBox="1"/>
          <p:nvPr/>
        </p:nvSpPr>
        <p:spPr>
          <a:xfrm>
            <a:off x="6172200" y="2351280"/>
            <a:ext cx="5410199" cy="369332"/>
          </a:xfrm>
          <a:prstGeom prst="rect">
            <a:avLst/>
          </a:prstGeom>
          <a:noFill/>
        </p:spPr>
        <p:txBody>
          <a:bodyPr wrap="square" rtlCol="0">
            <a:spAutoFit/>
          </a:bodyPr>
          <a:lstStyle/>
          <a:p>
            <a:pPr algn="ctr"/>
            <a:r>
              <a:rPr lang="en-GB" b="1" dirty="0">
                <a:solidFill>
                  <a:schemeClr val="accent5"/>
                </a:solidFill>
              </a:rPr>
              <a:t>Actual MV move by setpoint tracking controller</a:t>
            </a:r>
          </a:p>
        </p:txBody>
      </p:sp>
      <p:sp>
        <p:nvSpPr>
          <p:cNvPr id="10" name="Title 1"/>
          <p:cNvSpPr txBox="1">
            <a:spLocks/>
          </p:cNvSpPr>
          <p:nvPr/>
        </p:nvSpPr>
        <p:spPr>
          <a:xfrm>
            <a:off x="838200" y="344345"/>
            <a:ext cx="10515600" cy="86253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Dynamic limitations – not a big issue</a:t>
            </a:r>
          </a:p>
        </p:txBody>
      </p:sp>
      <p:sp>
        <p:nvSpPr>
          <p:cNvPr id="11" name="TextBox 10"/>
          <p:cNvSpPr txBox="1"/>
          <p:nvPr/>
        </p:nvSpPr>
        <p:spPr>
          <a:xfrm>
            <a:off x="4767172" y="5507335"/>
            <a:ext cx="3226524" cy="923330"/>
          </a:xfrm>
          <a:prstGeom prst="rect">
            <a:avLst/>
          </a:prstGeom>
          <a:noFill/>
        </p:spPr>
        <p:txBody>
          <a:bodyPr wrap="none" rtlCol="0">
            <a:spAutoFit/>
          </a:bodyPr>
          <a:lstStyle/>
          <a:p>
            <a:r>
              <a:rPr lang="nb-NO" dirty="0"/>
              <a:t>SRTO = </a:t>
            </a:r>
            <a:r>
              <a:rPr lang="nb-NO" dirty="0" err="1"/>
              <a:t>traditional</a:t>
            </a:r>
            <a:r>
              <a:rPr lang="nb-NO" dirty="0"/>
              <a:t> </a:t>
            </a:r>
            <a:r>
              <a:rPr lang="nb-NO" dirty="0" err="1"/>
              <a:t>static</a:t>
            </a:r>
            <a:r>
              <a:rPr lang="nb-NO" dirty="0"/>
              <a:t> RTO</a:t>
            </a:r>
          </a:p>
          <a:p>
            <a:r>
              <a:rPr lang="nb-NO" dirty="0"/>
              <a:t>HRTO = hybrid RTO</a:t>
            </a:r>
          </a:p>
          <a:p>
            <a:r>
              <a:rPr lang="nb-NO" dirty="0"/>
              <a:t>DRTO = </a:t>
            </a:r>
            <a:r>
              <a:rPr lang="nb-NO" dirty="0" err="1"/>
              <a:t>dynamic</a:t>
            </a:r>
            <a:r>
              <a:rPr lang="nb-NO" dirty="0"/>
              <a:t> RTO</a:t>
            </a:r>
          </a:p>
        </p:txBody>
      </p:sp>
      <p:pic>
        <p:nvPicPr>
          <p:cNvPr id="12" name="Picture 11">
            <a:extLst>
              <a:ext uri="{FF2B5EF4-FFF2-40B4-BE49-F238E27FC236}">
                <a16:creationId xmlns:a16="http://schemas.microsoft.com/office/drawing/2014/main" id="{BF575C2C-D3FB-874E-A56D-B3E0A27CDF9D}"/>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707239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937"/>
            <a:ext cx="10972800" cy="1143000"/>
          </a:xfrm>
        </p:spPr>
        <p:txBody>
          <a:bodyPr>
            <a:normAutofit/>
          </a:bodyPr>
          <a:lstStyle/>
          <a:p>
            <a:r>
              <a:rPr lang="en-GB" sz="3200" dirty="0"/>
              <a:t>Oil and gas rates</a:t>
            </a:r>
          </a:p>
        </p:txBody>
      </p:sp>
      <p:pic>
        <p:nvPicPr>
          <p:cNvPr id="13" name="Content Placeholder 12"/>
          <p:cNvPicPr>
            <a:picLocks noGrp="1" noChangeAspect="1"/>
          </p:cNvPicPr>
          <p:nvPr>
            <p:ph sz="half" idx="1"/>
          </p:nvPr>
        </p:nvPicPr>
        <p:blipFill>
          <a:blip r:embed="rId2"/>
          <a:stretch>
            <a:fillRect/>
          </a:stretch>
        </p:blipFill>
        <p:spPr>
          <a:xfrm>
            <a:off x="342047" y="1997517"/>
            <a:ext cx="6038387" cy="3021523"/>
          </a:xfrm>
          <a:prstGeom prst="rect">
            <a:avLst/>
          </a:prstGeom>
        </p:spPr>
      </p:pic>
      <p:pic>
        <p:nvPicPr>
          <p:cNvPr id="14" name="Content Placeholder 13"/>
          <p:cNvPicPr>
            <a:picLocks noGrp="1" noChangeAspect="1"/>
          </p:cNvPicPr>
          <p:nvPr>
            <p:ph sz="half" idx="2"/>
          </p:nvPr>
        </p:nvPicPr>
        <p:blipFill>
          <a:blip r:embed="rId3"/>
          <a:stretch>
            <a:fillRect/>
          </a:stretch>
        </p:blipFill>
        <p:spPr>
          <a:xfrm>
            <a:off x="5930047" y="1997517"/>
            <a:ext cx="6038387" cy="3021523"/>
          </a:xfrm>
          <a:prstGeom prst="rect">
            <a:avLst/>
          </a:prstGeom>
        </p:spPr>
      </p:pic>
      <p:sp>
        <p:nvSpPr>
          <p:cNvPr id="3" name="Rectangle 2"/>
          <p:cNvSpPr/>
          <p:nvPr/>
        </p:nvSpPr>
        <p:spPr>
          <a:xfrm>
            <a:off x="6705600" y="2225040"/>
            <a:ext cx="4693920" cy="894080"/>
          </a:xfrm>
          <a:prstGeom prst="rect">
            <a:avLst/>
          </a:prstGeom>
          <a:solidFill>
            <a:srgbClr val="F79646">
              <a:alpha val="1411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a:p>
        </p:txBody>
      </p:sp>
      <p:sp>
        <p:nvSpPr>
          <p:cNvPr id="4" name="TextBox 3"/>
          <p:cNvSpPr txBox="1"/>
          <p:nvPr/>
        </p:nvSpPr>
        <p:spPr>
          <a:xfrm>
            <a:off x="4767172" y="5507335"/>
            <a:ext cx="3226524" cy="923330"/>
          </a:xfrm>
          <a:prstGeom prst="rect">
            <a:avLst/>
          </a:prstGeom>
          <a:noFill/>
        </p:spPr>
        <p:txBody>
          <a:bodyPr wrap="none" rtlCol="0">
            <a:spAutoFit/>
          </a:bodyPr>
          <a:lstStyle/>
          <a:p>
            <a:r>
              <a:rPr lang="nb-NO" dirty="0"/>
              <a:t>SRTO = </a:t>
            </a:r>
            <a:r>
              <a:rPr lang="nb-NO" dirty="0" err="1"/>
              <a:t>traditional</a:t>
            </a:r>
            <a:r>
              <a:rPr lang="nb-NO" dirty="0"/>
              <a:t> </a:t>
            </a:r>
            <a:r>
              <a:rPr lang="nb-NO" dirty="0" err="1"/>
              <a:t>static</a:t>
            </a:r>
            <a:r>
              <a:rPr lang="nb-NO" dirty="0"/>
              <a:t> RTO</a:t>
            </a:r>
          </a:p>
          <a:p>
            <a:r>
              <a:rPr lang="nb-NO" dirty="0"/>
              <a:t>HRTO = hybrid RTO</a:t>
            </a:r>
          </a:p>
          <a:p>
            <a:r>
              <a:rPr lang="nb-NO" dirty="0"/>
              <a:t>DRTO = </a:t>
            </a:r>
            <a:r>
              <a:rPr lang="nb-NO" dirty="0" err="1"/>
              <a:t>dynamic</a:t>
            </a:r>
            <a:r>
              <a:rPr lang="nb-NO" dirty="0"/>
              <a:t> RTO</a:t>
            </a:r>
          </a:p>
        </p:txBody>
      </p:sp>
      <p:pic>
        <p:nvPicPr>
          <p:cNvPr id="9" name="Picture 8">
            <a:extLst>
              <a:ext uri="{FF2B5EF4-FFF2-40B4-BE49-F238E27FC236}">
                <a16:creationId xmlns:a16="http://schemas.microsoft.com/office/drawing/2014/main" id="{831BE3EA-5B0C-0A4E-B77B-E0828071288D}"/>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606367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pPr algn="ctr"/>
            <a:r>
              <a:rPr lang="en-US" sz="3733" dirty="0">
                <a:latin typeface="Calibri Light" panose="020F0302020204030204" pitchFamily="34" charset="0"/>
                <a:cs typeface="Calibri Light" panose="020F0302020204030204" pitchFamily="34" charset="0"/>
              </a:rPr>
              <a:t>4. Feedback RTO based on novel steady-state gradient estimation method</a:t>
            </a:r>
            <a:endParaRPr lang="nb-NO" sz="3733" dirty="0">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err="1">
                <a:solidFill>
                  <a:schemeClr val="tx2"/>
                </a:solidFill>
                <a:latin typeface="Calibri Light" panose="020F0302020204030204" pitchFamily="34" charset="0"/>
                <a:cs typeface="Calibri Light" panose="020F0302020204030204" pitchFamily="34" charset="0"/>
              </a:rPr>
              <a:t>Dinesh</a:t>
            </a:r>
            <a:r>
              <a:rPr lang="nb-NO" sz="3200" dirty="0">
                <a:solidFill>
                  <a:schemeClr val="tx2"/>
                </a:solidFill>
                <a:latin typeface="Calibri Light" panose="020F0302020204030204" pitchFamily="34" charset="0"/>
                <a:cs typeface="Calibri Light" panose="020F0302020204030204" pitchFamily="34" charset="0"/>
              </a:rPr>
              <a:t> </a:t>
            </a:r>
            <a:r>
              <a:rPr lang="nb-NO" sz="3200" dirty="0" err="1">
                <a:solidFill>
                  <a:schemeClr val="tx2"/>
                </a:solidFill>
                <a:latin typeface="Calibri Light" panose="020F0302020204030204" pitchFamily="34" charset="0"/>
                <a:cs typeface="Calibri Light" panose="020F0302020204030204" pitchFamily="34" charset="0"/>
              </a:rPr>
              <a:t>Krishnamoorthy</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
        <p:nvSpPr>
          <p:cNvPr id="2" name="Rectangle 1">
            <a:extLst>
              <a:ext uri="{FF2B5EF4-FFF2-40B4-BE49-F238E27FC236}">
                <a16:creationId xmlns:a16="http://schemas.microsoft.com/office/drawing/2014/main" id="{1988182C-1CBF-5447-A608-56C2C4F11867}"/>
              </a:ext>
            </a:extLst>
          </p:cNvPr>
          <p:cNvSpPr/>
          <p:nvPr/>
        </p:nvSpPr>
        <p:spPr>
          <a:xfrm>
            <a:off x="225337" y="6141893"/>
            <a:ext cx="12192000" cy="923330"/>
          </a:xfrm>
          <a:prstGeom prst="rect">
            <a:avLst/>
          </a:prstGeom>
        </p:spPr>
        <p:txBody>
          <a:bodyPr wrap="square">
            <a:spAutoFit/>
          </a:bodyPr>
          <a:lstStyle/>
          <a:p>
            <a:r>
              <a:rPr lang="en" dirty="0">
                <a:solidFill>
                  <a:schemeClr val="accent1"/>
                </a:solidFill>
              </a:rPr>
              <a:t>Krishnamoorthy, D., </a:t>
            </a:r>
            <a:r>
              <a:rPr lang="en" dirty="0" err="1">
                <a:solidFill>
                  <a:schemeClr val="accent1"/>
                </a:solidFill>
              </a:rPr>
              <a:t>Jahanshahi</a:t>
            </a:r>
            <a:r>
              <a:rPr lang="en" dirty="0">
                <a:solidFill>
                  <a:schemeClr val="accent1"/>
                </a:solidFill>
              </a:rPr>
              <a:t>, E. and Skogestad, S., 2019. Steady-state real-time optimization using transient measurements. </a:t>
            </a:r>
            <a:r>
              <a:rPr lang="en" i="1" dirty="0">
                <a:solidFill>
                  <a:schemeClr val="accent1"/>
                </a:solidFill>
              </a:rPr>
              <a:t>Industrial and Engineering Chemistry Research</a:t>
            </a:r>
            <a:r>
              <a:rPr lang="en" dirty="0">
                <a:solidFill>
                  <a:schemeClr val="accent1"/>
                </a:solidFill>
              </a:rPr>
              <a:t> </a:t>
            </a:r>
            <a:r>
              <a:rPr lang="en" i="1" dirty="0">
                <a:solidFill>
                  <a:schemeClr val="accent1"/>
                </a:solidFill>
              </a:rPr>
              <a:t>115</a:t>
            </a:r>
            <a:r>
              <a:rPr lang="en" dirty="0">
                <a:solidFill>
                  <a:schemeClr val="accent1"/>
                </a:solidFill>
              </a:rPr>
              <a:t>, pp.34-45.</a:t>
            </a:r>
          </a:p>
          <a:p>
            <a:pPr algn="ctr"/>
            <a:endParaRPr lang="nb-NO" dirty="0">
              <a:solidFill>
                <a:schemeClr val="accent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6835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Why</a:t>
            </a:r>
            <a:r>
              <a:rPr lang="nb-NO" sz="3600" dirty="0"/>
              <a:t> is </a:t>
            </a:r>
            <a:r>
              <a:rPr lang="nb-NO" sz="3600" dirty="0" err="1"/>
              <a:t>traditional</a:t>
            </a:r>
            <a:r>
              <a:rPr lang="nb-NO" sz="3600" dirty="0"/>
              <a:t> </a:t>
            </a:r>
            <a:r>
              <a:rPr lang="nb-NO" sz="3600" dirty="0" err="1"/>
              <a:t>static</a:t>
            </a:r>
            <a:r>
              <a:rPr lang="nb-NO" sz="3600" dirty="0"/>
              <a:t> RTO not </a:t>
            </a:r>
            <a:r>
              <a:rPr lang="nb-NO" sz="3600" dirty="0" err="1"/>
              <a:t>commonly</a:t>
            </a:r>
            <a:r>
              <a:rPr lang="nb-NO" sz="3600" dirty="0"/>
              <a:t> used?</a:t>
            </a:r>
            <a:endParaRPr lang="en-GB" sz="3600" dirty="0"/>
          </a:p>
        </p:txBody>
      </p:sp>
      <p:sp>
        <p:nvSpPr>
          <p:cNvPr id="7" name="Content Placeholder 6"/>
          <p:cNvSpPr>
            <a:spLocks noGrp="1"/>
          </p:cNvSpPr>
          <p:nvPr>
            <p:ph idx="1"/>
          </p:nvPr>
        </p:nvSpPr>
        <p:spPr>
          <a:xfrm>
            <a:off x="838201" y="1825626"/>
            <a:ext cx="10988164" cy="3842079"/>
          </a:xfrm>
        </p:spPr>
        <p:txBody>
          <a:bodyPr>
            <a:normAutofit fontScale="92500" lnSpcReduction="10000"/>
          </a:bodyPr>
          <a:lstStyle/>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Cost of developing and updating the model structure (costly offline model update)</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Wrong value of model parameters and disturbances (slow online model update)</a:t>
            </a:r>
            <a:endParaRPr lang="en-US"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latin typeface="Calibri Light" panose="020F0302020204030204" pitchFamily="34" charset="0"/>
              </a:rPr>
              <a:t>Not robust, including computational issues</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Frequent grade changes</a:t>
            </a:r>
            <a:r>
              <a:rPr lang="nb-NO" sz="2400" b="1" dirty="0">
                <a:solidFill>
                  <a:schemeClr val="bg1">
                    <a:lumMod val="75000"/>
                  </a:schemeClr>
                </a:solidFill>
                <a:latin typeface="Calibri Light" panose="020F0302020204030204" pitchFamily="34" charset="0"/>
              </a:rPr>
              <a:t> make steady-</a:t>
            </a:r>
            <a:r>
              <a:rPr lang="nb-NO" sz="2400" b="1" dirty="0" err="1">
                <a:solidFill>
                  <a:schemeClr val="bg1">
                    <a:lumMod val="75000"/>
                  </a:schemeClr>
                </a:solidFill>
                <a:latin typeface="Calibri Light" panose="020F0302020204030204" pitchFamily="34" charset="0"/>
              </a:rPr>
              <a:t>state</a:t>
            </a:r>
            <a:r>
              <a:rPr lang="nb-NO" sz="2400" b="1" dirty="0">
                <a:solidFill>
                  <a:schemeClr val="bg1">
                    <a:lumMod val="75000"/>
                  </a:schemeClr>
                </a:solidFill>
                <a:latin typeface="Calibri Light" panose="020F0302020204030204" pitchFamily="34" charset="0"/>
              </a:rPr>
              <a:t> </a:t>
            </a:r>
            <a:r>
              <a:rPr lang="nb-NO" sz="2400" b="1" dirty="0" err="1">
                <a:solidFill>
                  <a:schemeClr val="bg1">
                    <a:lumMod val="75000"/>
                  </a:schemeClr>
                </a:solidFill>
                <a:latin typeface="Calibri Light" panose="020F0302020204030204" pitchFamily="34" charset="0"/>
              </a:rPr>
              <a:t>optimization</a:t>
            </a:r>
            <a:r>
              <a:rPr lang="nb-NO" sz="2400" b="1" dirty="0">
                <a:solidFill>
                  <a:schemeClr val="bg1">
                    <a:lumMod val="75000"/>
                  </a:schemeClr>
                </a:solidFill>
                <a:latin typeface="Calibri Light" panose="020F0302020204030204" pitchFamily="34" charset="0"/>
              </a:rPr>
              <a:t> less relevant </a:t>
            </a:r>
            <a:endParaRPr lang="nb-NO"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Dynamic limitations, including infeasibility due to (dynamic) constraint violation</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Incorrect model structure</a:t>
            </a:r>
            <a:endParaRPr lang="en-US" b="1" dirty="0">
              <a:solidFill>
                <a:schemeClr val="bg1">
                  <a:lumMod val="75000"/>
                </a:schemeClr>
              </a:solidFill>
            </a:endParaRPr>
          </a:p>
          <a:p>
            <a:endParaRPr lang="en-GB" dirty="0"/>
          </a:p>
        </p:txBody>
      </p:sp>
      <p:sp>
        <p:nvSpPr>
          <p:cNvPr id="5" name="Rectangle 4">
            <a:extLst>
              <a:ext uri="{FF2B5EF4-FFF2-40B4-BE49-F238E27FC236}">
                <a16:creationId xmlns:a16="http://schemas.microsoft.com/office/drawing/2014/main" id="{01ED73ED-BC8E-2149-AC93-11FC48887CA0}"/>
              </a:ext>
            </a:extLst>
          </p:cNvPr>
          <p:cNvSpPr/>
          <p:nvPr/>
        </p:nvSpPr>
        <p:spPr>
          <a:xfrm>
            <a:off x="2065867" y="6389511"/>
            <a:ext cx="4617156"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sp>
        <p:nvSpPr>
          <p:cNvPr id="6" name="Rectangle 5">
            <a:extLst>
              <a:ext uri="{FF2B5EF4-FFF2-40B4-BE49-F238E27FC236}">
                <a16:creationId xmlns:a16="http://schemas.microsoft.com/office/drawing/2014/main" id="{087E1EAA-261E-DA49-B511-D5AFF59BE69C}"/>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b-NO" sz="2400"/>
          </a:p>
        </p:txBody>
      </p:sp>
      <p:pic>
        <p:nvPicPr>
          <p:cNvPr id="8" name="Picture 7">
            <a:extLst>
              <a:ext uri="{FF2B5EF4-FFF2-40B4-BE49-F238E27FC236}">
                <a16:creationId xmlns:a16="http://schemas.microsoft.com/office/drawing/2014/main" id="{13F22126-8AEC-B74E-AFC3-88B6754420B6}"/>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37574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0E9E3ED-B227-394C-9B67-D3D4AC112D4E}"/>
              </a:ext>
            </a:extLst>
          </p:cNvPr>
          <p:cNvPicPr>
            <a:picLocks noGrp="1" noChangeAspect="1"/>
          </p:cNvPicPr>
          <p:nvPr>
            <p:ph idx="1"/>
          </p:nvPr>
        </p:nvPicPr>
        <p:blipFill>
          <a:blip r:embed="rId2"/>
          <a:stretch>
            <a:fillRect/>
          </a:stretch>
        </p:blipFill>
        <p:spPr>
          <a:xfrm>
            <a:off x="1540933" y="550292"/>
            <a:ext cx="9410771" cy="5387665"/>
          </a:xfrm>
          <a:prstGeom prst="rect">
            <a:avLst/>
          </a:prstGeom>
        </p:spPr>
      </p:pic>
      <p:sp>
        <p:nvSpPr>
          <p:cNvPr id="7" name="Rectangle 6">
            <a:extLst>
              <a:ext uri="{FF2B5EF4-FFF2-40B4-BE49-F238E27FC236}">
                <a16:creationId xmlns:a16="http://schemas.microsoft.com/office/drawing/2014/main" id="{7DB1EA3A-D01B-1B48-8F3F-E76E6B6453B8}"/>
              </a:ext>
            </a:extLst>
          </p:cNvPr>
          <p:cNvSpPr/>
          <p:nvPr/>
        </p:nvSpPr>
        <p:spPr>
          <a:xfrm>
            <a:off x="428979" y="6389511"/>
            <a:ext cx="6254045"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Tree>
    <p:extLst>
      <p:ext uri="{BB962C8B-B14F-4D97-AF65-F5344CB8AC3E}">
        <p14:creationId xmlns:p14="http://schemas.microsoft.com/office/powerpoint/2010/main" val="3669374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662E9-B6E7-BA47-805A-DEDD46616FC0}"/>
              </a:ext>
            </a:extLst>
          </p:cNvPr>
          <p:cNvSpPr>
            <a:spLocks noGrp="1"/>
          </p:cNvSpPr>
          <p:nvPr>
            <p:ph type="title"/>
          </p:nvPr>
        </p:nvSpPr>
        <p:spPr/>
        <p:txBody>
          <a:bodyPr>
            <a:normAutofit/>
          </a:bodyPr>
          <a:lstStyle/>
          <a:p>
            <a:r>
              <a:rPr lang="nb-NO" sz="3600" dirty="0" err="1"/>
              <a:t>Necessary</a:t>
            </a:r>
            <a:r>
              <a:rPr lang="nb-NO" sz="3600" dirty="0"/>
              <a:t> </a:t>
            </a:r>
            <a:r>
              <a:rPr lang="nb-NO" sz="3600" dirty="0" err="1"/>
              <a:t>condition</a:t>
            </a:r>
            <a:r>
              <a:rPr lang="nb-NO" sz="3600" dirty="0"/>
              <a:t> </a:t>
            </a:r>
            <a:r>
              <a:rPr lang="nb-NO" sz="3600" dirty="0" err="1"/>
              <a:t>of</a:t>
            </a:r>
            <a:r>
              <a:rPr lang="nb-NO" sz="3600" dirty="0"/>
              <a:t> </a:t>
            </a:r>
            <a:r>
              <a:rPr lang="nb-NO" sz="3600" dirty="0" err="1"/>
              <a:t>optimality</a:t>
            </a:r>
            <a:endParaRPr lang="nb-NO" sz="3600" dirty="0"/>
          </a:p>
        </p:txBody>
      </p:sp>
      <p:pic>
        <p:nvPicPr>
          <p:cNvPr id="9" name="Content Placeholder 8">
            <a:extLst>
              <a:ext uri="{FF2B5EF4-FFF2-40B4-BE49-F238E27FC236}">
                <a16:creationId xmlns:a16="http://schemas.microsoft.com/office/drawing/2014/main" id="{292606F4-C9FE-D749-944C-D512EE6DE833}"/>
              </a:ext>
            </a:extLst>
          </p:cNvPr>
          <p:cNvPicPr>
            <a:picLocks noGrp="1" noChangeAspect="1"/>
          </p:cNvPicPr>
          <p:nvPr>
            <p:ph sz="half" idx="1"/>
          </p:nvPr>
        </p:nvPicPr>
        <p:blipFill>
          <a:blip r:embed="rId2"/>
          <a:stretch>
            <a:fillRect/>
          </a:stretch>
        </p:blipFill>
        <p:spPr>
          <a:xfrm>
            <a:off x="1140069" y="2252486"/>
            <a:ext cx="4526953" cy="930628"/>
          </a:xfrm>
          <a:prstGeom prst="rect">
            <a:avLst/>
          </a:prstGeom>
        </p:spPr>
      </p:pic>
      <p:pic>
        <p:nvPicPr>
          <p:cNvPr id="42" name="Content Placeholder 41">
            <a:extLst>
              <a:ext uri="{FF2B5EF4-FFF2-40B4-BE49-F238E27FC236}">
                <a16:creationId xmlns:a16="http://schemas.microsoft.com/office/drawing/2014/main" id="{A8A6B3E7-7E6C-1046-8DBA-0AD45455E638}"/>
              </a:ext>
            </a:extLst>
          </p:cNvPr>
          <p:cNvPicPr>
            <a:picLocks noGrp="1" noChangeAspect="1"/>
          </p:cNvPicPr>
          <p:nvPr>
            <p:ph sz="half" idx="2"/>
          </p:nvPr>
        </p:nvPicPr>
        <p:blipFill>
          <a:blip r:embed="rId3"/>
          <a:stretch>
            <a:fillRect/>
          </a:stretch>
        </p:blipFill>
        <p:spPr>
          <a:xfrm>
            <a:off x="6689924" y="1825625"/>
            <a:ext cx="4146152" cy="4351338"/>
          </a:xfrm>
          <a:prstGeom prst="rect">
            <a:avLst/>
          </a:prstGeom>
        </p:spPr>
      </p:pic>
      <p:sp>
        <p:nvSpPr>
          <p:cNvPr id="43" name="TextBox 42">
            <a:extLst>
              <a:ext uri="{FF2B5EF4-FFF2-40B4-BE49-F238E27FC236}">
                <a16:creationId xmlns:a16="http://schemas.microsoft.com/office/drawing/2014/main" id="{E18B72CD-2D10-C14A-99CF-FE11CE8DDBEC}"/>
              </a:ext>
            </a:extLst>
          </p:cNvPr>
          <p:cNvSpPr txBox="1"/>
          <p:nvPr/>
        </p:nvSpPr>
        <p:spPr>
          <a:xfrm>
            <a:off x="541319" y="3674887"/>
            <a:ext cx="6042362" cy="2677656"/>
          </a:xfrm>
          <a:prstGeom prst="rect">
            <a:avLst/>
          </a:prstGeom>
          <a:noFill/>
        </p:spPr>
        <p:txBody>
          <a:bodyPr wrap="square" rtlCol="0">
            <a:spAutoFit/>
          </a:bodyPr>
          <a:lstStyle/>
          <a:p>
            <a:pPr marL="342900" indent="-342900">
              <a:buFont typeface="Arial" panose="020B0604020202020204" pitchFamily="34" charset="0"/>
              <a:buChar char="•"/>
            </a:pPr>
            <a:r>
              <a:rPr lang="nb-NO" sz="2400" dirty="0">
                <a:latin typeface="Calibri Light" panose="020F0302020204030204" pitchFamily="34" charset="0"/>
                <a:cs typeface="Calibri Light" panose="020F0302020204030204" pitchFamily="34" charset="0"/>
              </a:rPr>
              <a:t>The ideal </a:t>
            </a:r>
            <a:r>
              <a:rPr lang="nb-NO" sz="2400" dirty="0" err="1">
                <a:latin typeface="Calibri Light" panose="020F0302020204030204" pitchFamily="34" charset="0"/>
                <a:cs typeface="Calibri Light" panose="020F0302020204030204" pitchFamily="34" charset="0"/>
              </a:rPr>
              <a:t>controlled</a:t>
            </a:r>
            <a:r>
              <a:rPr lang="nb-NO" sz="2400" dirty="0">
                <a:latin typeface="Calibri Light" panose="020F0302020204030204" pitchFamily="34" charset="0"/>
                <a:cs typeface="Calibri Light" panose="020F0302020204030204" pitchFamily="34" charset="0"/>
              </a:rPr>
              <a:t> variable is </a:t>
            </a:r>
            <a:r>
              <a:rPr lang="nb-NO" sz="2400" dirty="0" err="1">
                <a:latin typeface="Calibri Light" panose="020F0302020204030204" pitchFamily="34" charset="0"/>
                <a:cs typeface="Calibri Light" panose="020F0302020204030204" pitchFamily="34" charset="0"/>
              </a:rPr>
              <a:t>the</a:t>
            </a:r>
            <a:r>
              <a:rPr lang="nb-NO" sz="2400" dirty="0">
                <a:latin typeface="Calibri Light" panose="020F0302020204030204" pitchFamily="34" charset="0"/>
                <a:cs typeface="Calibri Light" panose="020F0302020204030204" pitchFamily="34" charset="0"/>
              </a:rPr>
              <a:t> gradient</a:t>
            </a:r>
          </a:p>
          <a:p>
            <a:pPr marL="342900" indent="-342900">
              <a:buFont typeface="Arial" panose="020B0604020202020204" pitchFamily="34" charset="0"/>
              <a:buChar char="•"/>
            </a:pPr>
            <a:endParaRPr lang="nb-NO" sz="24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nb-NO" sz="2400" dirty="0">
                <a:latin typeface="Calibri Light" panose="020F0302020204030204" pitchFamily="34" charset="0"/>
                <a:cs typeface="Calibri Light" panose="020F0302020204030204" pitchFamily="34" charset="0"/>
              </a:rPr>
              <a:t>May </a:t>
            </a:r>
            <a:r>
              <a:rPr lang="nb-NO" sz="2400" dirty="0" err="1">
                <a:latin typeface="Calibri Light" panose="020F0302020204030204" pitchFamily="34" charset="0"/>
                <a:cs typeface="Calibri Light" panose="020F0302020204030204" pitchFamily="34" charset="0"/>
              </a:rPr>
              <a:t>use</a:t>
            </a:r>
            <a:r>
              <a:rPr lang="nb-NO" sz="2400" dirty="0">
                <a:latin typeface="Calibri Light" panose="020F0302020204030204" pitchFamily="34" charset="0"/>
                <a:cs typeface="Calibri Light" panose="020F0302020204030204" pitchFamily="34" charset="0"/>
              </a:rPr>
              <a:t> simple feedback </a:t>
            </a:r>
            <a:r>
              <a:rPr lang="nb-NO" sz="2400" dirty="0" err="1">
                <a:latin typeface="Calibri Light" panose="020F0302020204030204" pitchFamily="34" charset="0"/>
                <a:cs typeface="Calibri Light" panose="020F0302020204030204" pitchFamily="34" charset="0"/>
              </a:rPr>
              <a:t>controller</a:t>
            </a:r>
            <a:r>
              <a:rPr lang="nb-NO" sz="2400" dirty="0">
                <a:latin typeface="Calibri Light" panose="020F0302020204030204" pitchFamily="34" charset="0"/>
                <a:cs typeface="Calibri Light" panose="020F0302020204030204" pitchFamily="34" charset="0"/>
              </a:rPr>
              <a:t> to </a:t>
            </a:r>
            <a:r>
              <a:rPr lang="nb-NO" sz="2400" dirty="0" err="1">
                <a:latin typeface="Calibri Light" panose="020F0302020204030204" pitchFamily="34" charset="0"/>
                <a:cs typeface="Calibri Light" panose="020F0302020204030204" pitchFamily="34" charset="0"/>
              </a:rPr>
              <a:t>control</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the</a:t>
            </a:r>
            <a:r>
              <a:rPr lang="nb-NO" sz="2400" dirty="0">
                <a:latin typeface="Calibri Light" panose="020F0302020204030204" pitchFamily="34" charset="0"/>
                <a:cs typeface="Calibri Light" panose="020F0302020204030204" pitchFamily="34" charset="0"/>
              </a:rPr>
              <a:t> gradient to </a:t>
            </a:r>
            <a:r>
              <a:rPr lang="nb-NO" sz="2400" dirty="0" err="1">
                <a:latin typeface="Calibri Light" panose="020F0302020204030204" pitchFamily="34" charset="0"/>
                <a:cs typeface="Calibri Light" panose="020F0302020204030204" pitchFamily="34" charset="0"/>
              </a:rPr>
              <a:t>constant</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setpoint</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of</a:t>
            </a:r>
            <a:r>
              <a:rPr lang="nb-NO" sz="2400" dirty="0">
                <a:latin typeface="Calibri Light" panose="020F0302020204030204" pitchFamily="34" charset="0"/>
                <a:cs typeface="Calibri Light" panose="020F0302020204030204" pitchFamily="34" charset="0"/>
              </a:rPr>
              <a:t> zero.</a:t>
            </a:r>
          </a:p>
          <a:p>
            <a:endParaRPr lang="nb-NO" sz="2400" dirty="0">
              <a:latin typeface="Calibri Light" panose="020F0302020204030204" pitchFamily="34" charset="0"/>
              <a:cs typeface="Calibri Light" panose="020F0302020204030204" pitchFamily="34" charset="0"/>
            </a:endParaRPr>
          </a:p>
          <a:p>
            <a:endParaRPr lang="nb-NO" sz="2400" dirty="0">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0DF750B7-3B85-304B-BAC1-23F74BEB0607}"/>
              </a:ext>
            </a:extLst>
          </p:cNvPr>
          <p:cNvSpPr txBox="1"/>
          <p:nvPr/>
        </p:nvSpPr>
        <p:spPr>
          <a:xfrm>
            <a:off x="2042852" y="6311900"/>
            <a:ext cx="8106295" cy="461665"/>
          </a:xfrm>
          <a:prstGeom prst="rect">
            <a:avLst/>
          </a:prstGeom>
          <a:noFill/>
        </p:spPr>
        <p:txBody>
          <a:bodyPr wrap="square" rtlCol="0">
            <a:spAutoFit/>
          </a:bodyPr>
          <a:lstStyle/>
          <a:p>
            <a:r>
              <a:rPr lang="nb-NO" sz="2400" dirty="0">
                <a:solidFill>
                  <a:srgbClr val="FF0000"/>
                </a:solidFill>
                <a:latin typeface="Calibri Light" panose="020F0302020204030204" pitchFamily="34" charset="0"/>
                <a:cs typeface="Calibri Light" panose="020F0302020204030204" pitchFamily="34" charset="0"/>
              </a:rPr>
              <a:t>Problem: </a:t>
            </a:r>
            <a:r>
              <a:rPr lang="nb-NO" sz="2400" dirty="0" err="1">
                <a:solidFill>
                  <a:srgbClr val="FF0000"/>
                </a:solidFill>
                <a:latin typeface="Calibri Light" panose="020F0302020204030204" pitchFamily="34" charset="0"/>
                <a:cs typeface="Calibri Light" panose="020F0302020204030204" pitchFamily="34" charset="0"/>
              </a:rPr>
              <a:t>We</a:t>
            </a:r>
            <a:r>
              <a:rPr lang="nb-NO" sz="2400" dirty="0">
                <a:solidFill>
                  <a:srgbClr val="FF0000"/>
                </a:solidFill>
                <a:latin typeface="Calibri Light" panose="020F0302020204030204" pitchFamily="34" charset="0"/>
                <a:cs typeface="Calibri Light" panose="020F0302020204030204" pitchFamily="34" charset="0"/>
              </a:rPr>
              <a:t> do not </a:t>
            </a:r>
            <a:r>
              <a:rPr lang="nb-NO" sz="2400" dirty="0" err="1">
                <a:solidFill>
                  <a:srgbClr val="FF0000"/>
                </a:solidFill>
                <a:latin typeface="Calibri Light" panose="020F0302020204030204" pitchFamily="34" charset="0"/>
                <a:cs typeface="Calibri Light" panose="020F0302020204030204" pitchFamily="34" charset="0"/>
              </a:rPr>
              <a:t>usually</a:t>
            </a:r>
            <a:r>
              <a:rPr lang="nb-NO" sz="2400" dirty="0">
                <a:solidFill>
                  <a:srgbClr val="FF0000"/>
                </a:solidFill>
                <a:latin typeface="Calibri Light" panose="020F0302020204030204" pitchFamily="34" charset="0"/>
                <a:cs typeface="Calibri Light" panose="020F0302020204030204" pitchFamily="34" charset="0"/>
              </a:rPr>
              <a:t> have gradients as </a:t>
            </a:r>
            <a:r>
              <a:rPr lang="nb-NO" sz="2400" dirty="0" err="1">
                <a:solidFill>
                  <a:srgbClr val="FF0000"/>
                </a:solidFill>
                <a:latin typeface="Calibri Light" panose="020F0302020204030204" pitchFamily="34" charset="0"/>
                <a:cs typeface="Calibri Light" panose="020F0302020204030204" pitchFamily="34" charset="0"/>
              </a:rPr>
              <a:t>measurements</a:t>
            </a:r>
            <a:endParaRPr lang="nb-NO" sz="2400" dirty="0">
              <a:solidFill>
                <a:srgbClr val="FF0000"/>
              </a:solidFill>
              <a:latin typeface="Calibri Light" panose="020F0302020204030204" pitchFamily="34" charset="0"/>
              <a:cs typeface="Calibri Light" panose="020F0302020204030204" pitchFamily="34" charset="0"/>
            </a:endParaRPr>
          </a:p>
        </p:txBody>
      </p:sp>
      <p:pic>
        <p:nvPicPr>
          <p:cNvPr id="46" name="Picture 45">
            <a:extLst>
              <a:ext uri="{FF2B5EF4-FFF2-40B4-BE49-F238E27FC236}">
                <a16:creationId xmlns:a16="http://schemas.microsoft.com/office/drawing/2014/main" id="{C1DE04D3-CEE5-3E4B-B516-25C214A3127D}"/>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21124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29"/>
          <p:cNvSpPr txBox="1"/>
          <p:nvPr/>
        </p:nvSpPr>
        <p:spPr>
          <a:xfrm>
            <a:off x="351483" y="608376"/>
            <a:ext cx="3249351" cy="646331"/>
          </a:xfrm>
          <a:prstGeom prst="rect">
            <a:avLst/>
          </a:prstGeom>
          <a:noFill/>
        </p:spPr>
        <p:txBody>
          <a:bodyPr wrap="none" rtlCol="0">
            <a:spAutoFit/>
          </a:bodyPr>
          <a:lstStyle/>
          <a:p>
            <a:pPr>
              <a:defRPr b="0" i="0"/>
            </a:pPr>
            <a:r>
              <a:rPr lang="en-GB" sz="3600" spc="-31" dirty="0">
                <a:solidFill>
                  <a:prstClr val="black"/>
                </a:solidFill>
                <a:ea typeface="Arial" charset="0"/>
                <a:cs typeface="Arial" charset="0"/>
              </a:rPr>
              <a:t>Feedback RTO</a:t>
            </a:r>
            <a:endParaRPr lang="x-none" sz="3600" spc="-31" dirty="0">
              <a:solidFill>
                <a:prstClr val="black"/>
              </a:solidFill>
              <a:ea typeface="Arial" charset="0"/>
              <a:cs typeface="Arial" charset="0"/>
            </a:endParaRPr>
          </a:p>
        </p:txBody>
      </p:sp>
      <p:sp>
        <p:nvSpPr>
          <p:cNvPr id="15" name="Rectangle 14">
            <a:extLst>
              <a:ext uri="{FF2B5EF4-FFF2-40B4-BE49-F238E27FC236}">
                <a16:creationId xmlns:a16="http://schemas.microsoft.com/office/drawing/2014/main" id="{FD07E0E3-5FB1-C941-A252-1D2D10CCCF95}"/>
              </a:ext>
            </a:extLst>
          </p:cNvPr>
          <p:cNvSpPr/>
          <p:nvPr/>
        </p:nvSpPr>
        <p:spPr>
          <a:xfrm>
            <a:off x="0" y="6330619"/>
            <a:ext cx="7959436" cy="523220"/>
          </a:xfrm>
          <a:prstGeom prst="rect">
            <a:avLst/>
          </a:prstGeom>
        </p:spPr>
        <p:txBody>
          <a:bodyPr wrap="square">
            <a:spAutoFit/>
          </a:bodyPr>
          <a:lstStyle/>
          <a:p>
            <a:r>
              <a:rPr lang="en-US" sz="1400" dirty="0">
                <a:solidFill>
                  <a:schemeClr val="bg1">
                    <a:lumMod val="50000"/>
                  </a:schemeClr>
                </a:solidFill>
                <a:latin typeface="Calibri Light" panose="020F0302020204030204" pitchFamily="34" charset="0"/>
                <a:cs typeface="Times New Roman" panose="02020603050405020304" pitchFamily="18" charset="0"/>
              </a:rPr>
              <a:t>Krishnamoorthy, D., Jahanshahi, E. and Skogestad, S., 2018. A feedback real-time optimization strategy, Ind. Eng. Res. </a:t>
            </a:r>
            <a:r>
              <a:rPr lang="en-US" sz="1400" dirty="0" err="1">
                <a:solidFill>
                  <a:schemeClr val="bg1">
                    <a:lumMod val="50000"/>
                  </a:schemeClr>
                </a:solidFill>
                <a:latin typeface="Calibri Light" panose="020F0302020204030204" pitchFamily="34" charset="0"/>
                <a:cs typeface="Times New Roman" panose="02020603050405020304" pitchFamily="18" charset="0"/>
              </a:rPr>
              <a:t>Chem</a:t>
            </a:r>
            <a:r>
              <a:rPr lang="en-US" sz="1400" dirty="0">
                <a:solidFill>
                  <a:schemeClr val="bg1">
                    <a:lumMod val="50000"/>
                  </a:schemeClr>
                </a:solidFill>
                <a:latin typeface="Calibri Light" panose="020F0302020204030204" pitchFamily="34" charset="0"/>
                <a:cs typeface="Times New Roman" panose="02020603050405020304" pitchFamily="18" charset="0"/>
              </a:rPr>
              <a:t> </a:t>
            </a:r>
            <a:endParaRPr lang="en-GB" sz="1400"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D392B25F-7FBB-E248-8D34-B4B0AA183071}"/>
              </a:ext>
            </a:extLst>
          </p:cNvPr>
          <p:cNvPicPr>
            <a:picLocks noGrp="1" noChangeAspect="1"/>
          </p:cNvPicPr>
          <p:nvPr>
            <p:ph idx="1"/>
          </p:nvPr>
        </p:nvPicPr>
        <p:blipFill>
          <a:blip r:embed="rId2"/>
          <a:stretch>
            <a:fillRect/>
          </a:stretch>
        </p:blipFill>
        <p:spPr>
          <a:xfrm>
            <a:off x="2420036" y="1616994"/>
            <a:ext cx="6764903" cy="4351338"/>
          </a:xfrm>
          <a:prstGeom prst="rect">
            <a:avLst/>
          </a:prstGeom>
        </p:spPr>
      </p:pic>
      <p:pic>
        <p:nvPicPr>
          <p:cNvPr id="18" name="Picture 17">
            <a:extLst>
              <a:ext uri="{FF2B5EF4-FFF2-40B4-BE49-F238E27FC236}">
                <a16:creationId xmlns:a16="http://schemas.microsoft.com/office/drawing/2014/main" id="{8D3A0227-50C3-6E41-AD07-CDFD06A83428}"/>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177317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clrChange>
              <a:clrFrom>
                <a:srgbClr val="999999"/>
              </a:clrFrom>
              <a:clrTo>
                <a:srgbClr val="999999">
                  <a:alpha val="0"/>
                </a:srgbClr>
              </a:clrTo>
            </a:clrChange>
          </a:blip>
          <a:srcRect l="1987" t="5118" r="3320" b="3576"/>
          <a:stretch/>
        </p:blipFill>
        <p:spPr>
          <a:xfrm>
            <a:off x="1819275" y="2257425"/>
            <a:ext cx="8624888" cy="3648076"/>
          </a:xfrm>
          <a:prstGeom prst="rect">
            <a:avLst/>
          </a:prstGeom>
        </p:spPr>
      </p:pic>
      <p:sp>
        <p:nvSpPr>
          <p:cNvPr id="8" name="TextBox 7"/>
          <p:cNvSpPr txBox="1"/>
          <p:nvPr/>
        </p:nvSpPr>
        <p:spPr>
          <a:xfrm>
            <a:off x="7734300" y="1868254"/>
            <a:ext cx="1243482" cy="369332"/>
          </a:xfrm>
          <a:prstGeom prst="rect">
            <a:avLst/>
          </a:prstGeom>
          <a:noFill/>
        </p:spPr>
        <p:txBody>
          <a:bodyPr wrap="none" rtlCol="0">
            <a:spAutoFit/>
          </a:bodyPr>
          <a:lstStyle/>
          <a:p>
            <a:r>
              <a:rPr lang="en-GB" dirty="0">
                <a:solidFill>
                  <a:srgbClr val="FF0000"/>
                </a:solidFill>
              </a:rPr>
              <a:t>Hybrid RTO</a:t>
            </a:r>
          </a:p>
        </p:txBody>
      </p:sp>
      <p:sp>
        <p:nvSpPr>
          <p:cNvPr id="9" name="TextBox 8"/>
          <p:cNvSpPr txBox="1"/>
          <p:nvPr/>
        </p:nvSpPr>
        <p:spPr>
          <a:xfrm>
            <a:off x="2628900" y="1868254"/>
            <a:ext cx="1507785" cy="369332"/>
          </a:xfrm>
          <a:prstGeom prst="rect">
            <a:avLst/>
          </a:prstGeom>
          <a:noFill/>
        </p:spPr>
        <p:txBody>
          <a:bodyPr wrap="none" rtlCol="0">
            <a:spAutoFit/>
          </a:bodyPr>
          <a:lstStyle/>
          <a:p>
            <a:r>
              <a:rPr lang="en-GB" dirty="0">
                <a:solidFill>
                  <a:srgbClr val="0000FF"/>
                </a:solidFill>
              </a:rPr>
              <a:t>Feedback RTO</a:t>
            </a:r>
          </a:p>
        </p:txBody>
      </p:sp>
      <p:sp>
        <p:nvSpPr>
          <p:cNvPr id="4" name="&quot;No&quot; Symbol 3"/>
          <p:cNvSpPr/>
          <p:nvPr/>
        </p:nvSpPr>
        <p:spPr>
          <a:xfrm>
            <a:off x="6741694" y="2326105"/>
            <a:ext cx="1383632" cy="1227221"/>
          </a:xfrm>
          <a:prstGeom prst="noSmoking">
            <a:avLst>
              <a:gd name="adj" fmla="val 56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Feedback RTO: Replace steady-state optimization by feedback control</a:t>
            </a:r>
          </a:p>
        </p:txBody>
      </p:sp>
      <p:sp>
        <p:nvSpPr>
          <p:cNvPr id="2" name="Rectangle 1"/>
          <p:cNvSpPr/>
          <p:nvPr/>
        </p:nvSpPr>
        <p:spPr>
          <a:xfrm>
            <a:off x="6618914" y="3897574"/>
            <a:ext cx="3825249" cy="221469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nb-NO"/>
          </a:p>
        </p:txBody>
      </p:sp>
      <p:sp>
        <p:nvSpPr>
          <p:cNvPr id="13" name="Rectangle 12"/>
          <p:cNvSpPr/>
          <p:nvPr/>
        </p:nvSpPr>
        <p:spPr>
          <a:xfrm>
            <a:off x="1678468" y="5223163"/>
            <a:ext cx="3904914" cy="120775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nb-NO"/>
          </a:p>
        </p:txBody>
      </p:sp>
      <p:sp>
        <p:nvSpPr>
          <p:cNvPr id="14" name="Rectangle 13"/>
          <p:cNvSpPr/>
          <p:nvPr/>
        </p:nvSpPr>
        <p:spPr>
          <a:xfrm>
            <a:off x="4626624" y="4138922"/>
            <a:ext cx="633273" cy="120775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nb-NO"/>
          </a:p>
        </p:txBody>
      </p:sp>
      <p:sp>
        <p:nvSpPr>
          <p:cNvPr id="16" name="Rectangle 15">
            <a:extLst>
              <a:ext uri="{FF2B5EF4-FFF2-40B4-BE49-F238E27FC236}">
                <a16:creationId xmlns:a16="http://schemas.microsoft.com/office/drawing/2014/main" id="{E5E98D46-C1C8-5A4D-AB77-4FFF883F2D2D}"/>
              </a:ext>
            </a:extLst>
          </p:cNvPr>
          <p:cNvSpPr/>
          <p:nvPr/>
        </p:nvSpPr>
        <p:spPr>
          <a:xfrm>
            <a:off x="0" y="6330619"/>
            <a:ext cx="7959436" cy="523220"/>
          </a:xfrm>
          <a:prstGeom prst="rect">
            <a:avLst/>
          </a:prstGeom>
        </p:spPr>
        <p:txBody>
          <a:bodyPr wrap="square">
            <a:spAutoFit/>
          </a:bodyPr>
          <a:lstStyle/>
          <a:p>
            <a:r>
              <a:rPr lang="en-US" sz="1400" dirty="0">
                <a:solidFill>
                  <a:schemeClr val="bg1">
                    <a:lumMod val="50000"/>
                  </a:schemeClr>
                </a:solidFill>
                <a:latin typeface="Calibri Light" panose="020F0302020204030204" pitchFamily="34" charset="0"/>
                <a:cs typeface="Times New Roman" panose="02020603050405020304" pitchFamily="18" charset="0"/>
              </a:rPr>
              <a:t>Krishnamoorthy, D., Jahanshahi, E. and Skogestad, S., 2018. A feedback real-time optimization strategy, Ind. Eng. Res. </a:t>
            </a:r>
            <a:r>
              <a:rPr lang="en-US" sz="1400" dirty="0" err="1">
                <a:solidFill>
                  <a:schemeClr val="bg1">
                    <a:lumMod val="50000"/>
                  </a:schemeClr>
                </a:solidFill>
                <a:latin typeface="Calibri Light" panose="020F0302020204030204" pitchFamily="34" charset="0"/>
                <a:cs typeface="Times New Roman" panose="02020603050405020304" pitchFamily="18" charset="0"/>
              </a:rPr>
              <a:t>Chem</a:t>
            </a:r>
            <a:r>
              <a:rPr lang="en-US" sz="1400" dirty="0">
                <a:solidFill>
                  <a:schemeClr val="bg1">
                    <a:lumMod val="50000"/>
                  </a:schemeClr>
                </a:solidFill>
                <a:latin typeface="Calibri Light" panose="020F0302020204030204" pitchFamily="34" charset="0"/>
                <a:cs typeface="Times New Roman" panose="02020603050405020304" pitchFamily="18" charset="0"/>
              </a:rPr>
              <a:t> (submitted).</a:t>
            </a:r>
            <a:endParaRPr lang="en-GB" sz="1400"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76118223-359F-AB4C-A72E-1ABB7DB41787}"/>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4655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29"/>
          <p:cNvSpPr txBox="1"/>
          <p:nvPr/>
        </p:nvSpPr>
        <p:spPr>
          <a:xfrm>
            <a:off x="351483" y="608376"/>
            <a:ext cx="3249351" cy="646331"/>
          </a:xfrm>
          <a:prstGeom prst="rect">
            <a:avLst/>
          </a:prstGeom>
          <a:noFill/>
        </p:spPr>
        <p:txBody>
          <a:bodyPr wrap="none" rtlCol="0">
            <a:spAutoFit/>
          </a:bodyPr>
          <a:lstStyle/>
          <a:p>
            <a:pPr>
              <a:defRPr b="0" i="0"/>
            </a:pPr>
            <a:r>
              <a:rPr lang="en-GB" sz="3600" spc="-31" dirty="0">
                <a:solidFill>
                  <a:prstClr val="black"/>
                </a:solidFill>
                <a:ea typeface="Arial" charset="0"/>
                <a:cs typeface="Arial" charset="0"/>
              </a:rPr>
              <a:t>Feedback RTO</a:t>
            </a:r>
            <a:endParaRPr lang="x-none" sz="3600" spc="-31" dirty="0">
              <a:solidFill>
                <a:prstClr val="black"/>
              </a:solidFill>
              <a:ea typeface="Arial" charset="0"/>
              <a:cs typeface="Arial" charset="0"/>
            </a:endParaRPr>
          </a:p>
        </p:txBody>
      </p:sp>
      <p:pic>
        <p:nvPicPr>
          <p:cNvPr id="7" name="Content Placeholder 3"/>
          <p:cNvPicPr>
            <a:picLocks noGrp="1" noChangeAspect="1"/>
          </p:cNvPicPr>
          <p:nvPr>
            <p:ph idx="1"/>
          </p:nvPr>
        </p:nvPicPr>
        <p:blipFill rotWithShape="1">
          <a:blip r:embed="rId2"/>
          <a:srcRect t="34523" b="55880"/>
          <a:stretch/>
        </p:blipFill>
        <p:spPr>
          <a:xfrm>
            <a:off x="691826" y="1153930"/>
            <a:ext cx="11401692" cy="692022"/>
          </a:xfrm>
          <a:prstGeom prst="rect">
            <a:avLst/>
          </a:prstGeom>
        </p:spPr>
      </p:pic>
      <p:grpSp>
        <p:nvGrpSpPr>
          <p:cNvPr id="3" name="Group 2"/>
          <p:cNvGrpSpPr/>
          <p:nvPr/>
        </p:nvGrpSpPr>
        <p:grpSpPr>
          <a:xfrm>
            <a:off x="3416187" y="1733641"/>
            <a:ext cx="5743421" cy="1088589"/>
            <a:chOff x="1423220" y="3079068"/>
            <a:chExt cx="5743421" cy="1088589"/>
          </a:xfrm>
        </p:grpSpPr>
        <p:pic>
          <p:nvPicPr>
            <p:cNvPr id="9" name="Picture 8"/>
            <p:cNvPicPr>
              <a:picLocks noChangeAspect="1"/>
            </p:cNvPicPr>
            <p:nvPr/>
          </p:nvPicPr>
          <p:blipFill rotWithShape="1">
            <a:blip r:embed="rId3"/>
            <a:srcRect l="70850" t="70439" r="5776" b="6825"/>
            <a:stretch/>
          </p:blipFill>
          <p:spPr>
            <a:xfrm>
              <a:off x="1684819" y="3414378"/>
              <a:ext cx="1663065" cy="753279"/>
            </a:xfrm>
            <a:prstGeom prst="rect">
              <a:avLst/>
            </a:prstGeom>
          </p:spPr>
        </p:pic>
        <p:pic>
          <p:nvPicPr>
            <p:cNvPr id="2" name="Picture 1"/>
            <p:cNvPicPr>
              <a:picLocks noChangeAspect="1"/>
            </p:cNvPicPr>
            <p:nvPr/>
          </p:nvPicPr>
          <p:blipFill>
            <a:blip r:embed="rId4"/>
            <a:stretch>
              <a:fillRect/>
            </a:stretch>
          </p:blipFill>
          <p:spPr>
            <a:xfrm>
              <a:off x="5025359" y="3079068"/>
              <a:ext cx="2141282" cy="904568"/>
            </a:xfrm>
            <a:prstGeom prst="rect">
              <a:avLst/>
            </a:prstGeom>
          </p:spPr>
        </p:pic>
        <p:pic>
          <p:nvPicPr>
            <p:cNvPr id="10" name="Content Placeholder 3"/>
            <p:cNvPicPr>
              <a:picLocks noChangeAspect="1"/>
            </p:cNvPicPr>
            <p:nvPr/>
          </p:nvPicPr>
          <p:blipFill rotWithShape="1">
            <a:blip r:embed="rId2"/>
            <a:srcRect l="35605" t="18249" r="45487" b="75013"/>
            <a:stretch/>
          </p:blipFill>
          <p:spPr>
            <a:xfrm>
              <a:off x="1423220" y="3079068"/>
              <a:ext cx="2094270" cy="471948"/>
            </a:xfrm>
            <a:prstGeom prst="rect">
              <a:avLst/>
            </a:prstGeom>
          </p:spPr>
        </p:pic>
        <p:pic>
          <p:nvPicPr>
            <p:cNvPr id="11" name="Content Placeholder 3"/>
            <p:cNvPicPr>
              <a:picLocks noChangeAspect="1"/>
            </p:cNvPicPr>
            <p:nvPr/>
          </p:nvPicPr>
          <p:blipFill rotWithShape="1">
            <a:blip r:embed="rId2"/>
            <a:srcRect l="56519" t="21713" r="40161" b="73118"/>
            <a:stretch/>
          </p:blipFill>
          <p:spPr>
            <a:xfrm>
              <a:off x="4299154" y="3370007"/>
              <a:ext cx="367685" cy="362018"/>
            </a:xfrm>
            <a:prstGeom prst="rect">
              <a:avLst/>
            </a:prstGeom>
          </p:spPr>
        </p:pic>
      </p:grpSp>
      <p:pic>
        <p:nvPicPr>
          <p:cNvPr id="12" name="Picture 11"/>
          <p:cNvPicPr>
            <a:picLocks noChangeAspect="1"/>
          </p:cNvPicPr>
          <p:nvPr/>
        </p:nvPicPr>
        <p:blipFill>
          <a:blip r:embed="rId5"/>
          <a:stretch>
            <a:fillRect/>
          </a:stretch>
        </p:blipFill>
        <p:spPr>
          <a:xfrm>
            <a:off x="4443503" y="2565226"/>
            <a:ext cx="3472172" cy="2009099"/>
          </a:xfrm>
          <a:prstGeom prst="rect">
            <a:avLst/>
          </a:prstGeom>
        </p:spPr>
      </p:pic>
      <p:pic>
        <p:nvPicPr>
          <p:cNvPr id="14" name="Content Placeholder 3"/>
          <p:cNvPicPr>
            <a:picLocks noChangeAspect="1"/>
          </p:cNvPicPr>
          <p:nvPr/>
        </p:nvPicPr>
        <p:blipFill rotWithShape="1">
          <a:blip r:embed="rId2"/>
          <a:srcRect l="5844" t="1286" r="85400" b="92984"/>
          <a:stretch/>
        </p:blipFill>
        <p:spPr>
          <a:xfrm>
            <a:off x="1382739" y="1317260"/>
            <a:ext cx="969820" cy="401335"/>
          </a:xfrm>
          <a:prstGeom prst="rect">
            <a:avLst/>
          </a:prstGeom>
        </p:spPr>
      </p:pic>
      <p:pic>
        <p:nvPicPr>
          <p:cNvPr id="16" name="Content Placeholder 3"/>
          <p:cNvPicPr>
            <a:picLocks noChangeAspect="1"/>
          </p:cNvPicPr>
          <p:nvPr/>
        </p:nvPicPr>
        <p:blipFill rotWithShape="1">
          <a:blip r:embed="rId2"/>
          <a:srcRect t="73707"/>
          <a:stretch/>
        </p:blipFill>
        <p:spPr>
          <a:xfrm>
            <a:off x="620580" y="4485103"/>
            <a:ext cx="11571420" cy="1924050"/>
          </a:xfrm>
          <a:prstGeom prst="rect">
            <a:avLst/>
          </a:prstGeom>
        </p:spPr>
      </p:pic>
      <p:pic>
        <p:nvPicPr>
          <p:cNvPr id="17" name="Content Placeholder 3"/>
          <p:cNvPicPr>
            <a:picLocks noChangeAspect="1"/>
          </p:cNvPicPr>
          <p:nvPr/>
        </p:nvPicPr>
        <p:blipFill rotWithShape="1">
          <a:blip r:embed="rId2"/>
          <a:srcRect l="5999" t="36591" r="84888" b="55532"/>
          <a:stretch/>
        </p:blipFill>
        <p:spPr>
          <a:xfrm>
            <a:off x="1334898" y="4602001"/>
            <a:ext cx="1039091" cy="568035"/>
          </a:xfrm>
          <a:prstGeom prst="rect">
            <a:avLst/>
          </a:prstGeom>
        </p:spPr>
      </p:pic>
      <p:sp>
        <p:nvSpPr>
          <p:cNvPr id="15" name="Rectangle 14">
            <a:extLst>
              <a:ext uri="{FF2B5EF4-FFF2-40B4-BE49-F238E27FC236}">
                <a16:creationId xmlns:a16="http://schemas.microsoft.com/office/drawing/2014/main" id="{FD07E0E3-5FB1-C941-A252-1D2D10CCCF95}"/>
              </a:ext>
            </a:extLst>
          </p:cNvPr>
          <p:cNvSpPr/>
          <p:nvPr/>
        </p:nvSpPr>
        <p:spPr>
          <a:xfrm>
            <a:off x="0" y="6330619"/>
            <a:ext cx="7959436" cy="523220"/>
          </a:xfrm>
          <a:prstGeom prst="rect">
            <a:avLst/>
          </a:prstGeom>
        </p:spPr>
        <p:txBody>
          <a:bodyPr wrap="square">
            <a:spAutoFit/>
          </a:bodyPr>
          <a:lstStyle/>
          <a:p>
            <a:r>
              <a:rPr lang="en-US" sz="1400" dirty="0">
                <a:solidFill>
                  <a:schemeClr val="bg1">
                    <a:lumMod val="50000"/>
                  </a:schemeClr>
                </a:solidFill>
                <a:latin typeface="Calibri Light" panose="020F0302020204030204" pitchFamily="34" charset="0"/>
                <a:cs typeface="Times New Roman" panose="02020603050405020304" pitchFamily="18" charset="0"/>
              </a:rPr>
              <a:t>Krishnamoorthy, D., Jahanshahi, E. and Skogestad, S., 2018. A feedback real-time optimization strategy, Ind. Eng. Res. </a:t>
            </a:r>
            <a:r>
              <a:rPr lang="en-US" sz="1400" dirty="0" err="1">
                <a:solidFill>
                  <a:schemeClr val="bg1">
                    <a:lumMod val="50000"/>
                  </a:schemeClr>
                </a:solidFill>
                <a:latin typeface="Calibri Light" panose="020F0302020204030204" pitchFamily="34" charset="0"/>
                <a:cs typeface="Times New Roman" panose="02020603050405020304" pitchFamily="18" charset="0"/>
              </a:rPr>
              <a:t>Chem</a:t>
            </a:r>
            <a:r>
              <a:rPr lang="en-US" sz="1400" dirty="0">
                <a:solidFill>
                  <a:schemeClr val="bg1">
                    <a:lumMod val="50000"/>
                  </a:schemeClr>
                </a:solidFill>
                <a:latin typeface="Calibri Light" panose="020F0302020204030204" pitchFamily="34" charset="0"/>
                <a:cs typeface="Times New Roman" panose="02020603050405020304" pitchFamily="18" charset="0"/>
              </a:rPr>
              <a:t> (submitted).</a:t>
            </a:r>
            <a:endParaRPr lang="en-GB" sz="1400"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ED54BE3E-7EF8-B14D-838C-8728C1D61A1F}"/>
              </a:ext>
            </a:extLst>
          </p:cNvPr>
          <p:cNvPicPr>
            <a:picLocks noChangeAspect="1"/>
          </p:cNvPicPr>
          <p:nvPr/>
        </p:nvPicPr>
        <p:blipFill>
          <a:blip r:embed="rId6"/>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530954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B363-E325-1C47-B21F-D6D934796130}"/>
              </a:ext>
            </a:extLst>
          </p:cNvPr>
          <p:cNvSpPr>
            <a:spLocks noGrp="1"/>
          </p:cNvSpPr>
          <p:nvPr>
            <p:ph type="title"/>
          </p:nvPr>
        </p:nvSpPr>
        <p:spPr/>
        <p:txBody>
          <a:bodyPr/>
          <a:lstStyle/>
          <a:p>
            <a:r>
              <a:rPr lang="nb-NO" dirty="0"/>
              <a:t>Feedback RTO</a:t>
            </a:r>
          </a:p>
        </p:txBody>
      </p:sp>
      <p:pic>
        <p:nvPicPr>
          <p:cNvPr id="4" name="Content Placeholder 3">
            <a:extLst>
              <a:ext uri="{FF2B5EF4-FFF2-40B4-BE49-F238E27FC236}">
                <a16:creationId xmlns:a16="http://schemas.microsoft.com/office/drawing/2014/main" id="{E3249BFB-5672-2448-A877-12B3711257CA}"/>
              </a:ext>
            </a:extLst>
          </p:cNvPr>
          <p:cNvPicPr>
            <a:picLocks noGrp="1" noChangeAspect="1"/>
          </p:cNvPicPr>
          <p:nvPr>
            <p:ph idx="1"/>
          </p:nvPr>
        </p:nvPicPr>
        <p:blipFill>
          <a:blip r:embed="rId2"/>
          <a:stretch>
            <a:fillRect/>
          </a:stretch>
        </p:blipFill>
        <p:spPr>
          <a:xfrm>
            <a:off x="1772709" y="1390619"/>
            <a:ext cx="8646581" cy="4351338"/>
          </a:xfrm>
          <a:prstGeom prst="rect">
            <a:avLst/>
          </a:prstGeom>
        </p:spPr>
      </p:pic>
      <p:sp>
        <p:nvSpPr>
          <p:cNvPr id="6" name="Rectangle 5">
            <a:extLst>
              <a:ext uri="{FF2B5EF4-FFF2-40B4-BE49-F238E27FC236}">
                <a16:creationId xmlns:a16="http://schemas.microsoft.com/office/drawing/2014/main" id="{65205EB6-3DF4-2649-8DB1-22F8C737225C}"/>
              </a:ext>
            </a:extLst>
          </p:cNvPr>
          <p:cNvSpPr/>
          <p:nvPr/>
        </p:nvSpPr>
        <p:spPr>
          <a:xfrm>
            <a:off x="0" y="6330619"/>
            <a:ext cx="7959436" cy="523220"/>
          </a:xfrm>
          <a:prstGeom prst="rect">
            <a:avLst/>
          </a:prstGeom>
        </p:spPr>
        <p:txBody>
          <a:bodyPr wrap="square">
            <a:spAutoFit/>
          </a:bodyPr>
          <a:lstStyle/>
          <a:p>
            <a:r>
              <a:rPr lang="en-US" sz="1400" dirty="0">
                <a:solidFill>
                  <a:schemeClr val="bg1">
                    <a:lumMod val="50000"/>
                  </a:schemeClr>
                </a:solidFill>
                <a:latin typeface="Calibri Light" panose="020F0302020204030204" pitchFamily="34" charset="0"/>
                <a:cs typeface="Times New Roman" panose="02020603050405020304" pitchFamily="18" charset="0"/>
              </a:rPr>
              <a:t>Krishnamoorthy, D., Jahanshahi, E. and Skogestad, S., 2018. A feedback real-time optimization strategy, Ind. Eng. Res. </a:t>
            </a:r>
            <a:r>
              <a:rPr lang="en-US" sz="1400" dirty="0" err="1">
                <a:solidFill>
                  <a:schemeClr val="bg1">
                    <a:lumMod val="50000"/>
                  </a:schemeClr>
                </a:solidFill>
                <a:latin typeface="Calibri Light" panose="020F0302020204030204" pitchFamily="34" charset="0"/>
                <a:cs typeface="Times New Roman" panose="02020603050405020304" pitchFamily="18" charset="0"/>
              </a:rPr>
              <a:t>Chem</a:t>
            </a:r>
            <a:r>
              <a:rPr lang="en-US" sz="1400" dirty="0">
                <a:solidFill>
                  <a:schemeClr val="bg1">
                    <a:lumMod val="50000"/>
                  </a:schemeClr>
                </a:solidFill>
                <a:latin typeface="Calibri Light" panose="020F0302020204030204" pitchFamily="34" charset="0"/>
                <a:cs typeface="Times New Roman" panose="02020603050405020304" pitchFamily="18" charset="0"/>
              </a:rPr>
              <a:t> (submitted).</a:t>
            </a:r>
            <a:endParaRPr lang="en-GB" sz="1400"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2D57CAE5-D65E-3346-974C-1F1181D5ACC9}"/>
              </a:ext>
            </a:extLst>
          </p:cNvPr>
          <p:cNvPicPr>
            <a:picLocks noChangeAspect="1"/>
          </p:cNvPicPr>
          <p:nvPr/>
        </p:nvPicPr>
        <p:blipFill>
          <a:blip r:embed="rId3"/>
          <a:stretch>
            <a:fillRect/>
          </a:stretch>
        </p:blipFill>
        <p:spPr>
          <a:xfrm>
            <a:off x="10661324" y="274639"/>
            <a:ext cx="1256920" cy="229780"/>
          </a:xfrm>
          <a:prstGeom prst="rect">
            <a:avLst/>
          </a:prstGeom>
        </p:spPr>
      </p:pic>
      <p:pic>
        <p:nvPicPr>
          <p:cNvPr id="13" name="Picture 12">
            <a:extLst>
              <a:ext uri="{FF2B5EF4-FFF2-40B4-BE49-F238E27FC236}">
                <a16:creationId xmlns:a16="http://schemas.microsoft.com/office/drawing/2014/main" id="{A9E1944E-D855-FC4B-B778-43B380757E4F}"/>
              </a:ext>
            </a:extLst>
          </p:cNvPr>
          <p:cNvPicPr>
            <a:picLocks noChangeAspect="1"/>
          </p:cNvPicPr>
          <p:nvPr/>
        </p:nvPicPr>
        <p:blipFill rotWithShape="1">
          <a:blip r:embed="rId4"/>
          <a:srcRect l="70850" t="70439" r="5776" b="6825"/>
          <a:stretch/>
        </p:blipFill>
        <p:spPr>
          <a:xfrm>
            <a:off x="5739163" y="1671286"/>
            <a:ext cx="1009505" cy="457251"/>
          </a:xfrm>
          <a:prstGeom prst="rect">
            <a:avLst/>
          </a:prstGeom>
        </p:spPr>
      </p:pic>
      <p:pic>
        <p:nvPicPr>
          <p:cNvPr id="14" name="Content Placeholder 3">
            <a:extLst>
              <a:ext uri="{FF2B5EF4-FFF2-40B4-BE49-F238E27FC236}">
                <a16:creationId xmlns:a16="http://schemas.microsoft.com/office/drawing/2014/main" id="{24DADDAE-89FD-6C49-86DC-20E5B1D4998B}"/>
              </a:ext>
            </a:extLst>
          </p:cNvPr>
          <p:cNvPicPr>
            <a:picLocks noChangeAspect="1"/>
          </p:cNvPicPr>
          <p:nvPr/>
        </p:nvPicPr>
        <p:blipFill rotWithShape="1">
          <a:blip r:embed="rId5"/>
          <a:srcRect l="35605" t="18249" r="45487" b="75013"/>
          <a:stretch/>
        </p:blipFill>
        <p:spPr>
          <a:xfrm>
            <a:off x="5567949" y="1494695"/>
            <a:ext cx="1271253" cy="286479"/>
          </a:xfrm>
          <a:prstGeom prst="rect">
            <a:avLst/>
          </a:prstGeom>
        </p:spPr>
      </p:pic>
    </p:spTree>
    <p:extLst>
      <p:ext uri="{BB962C8B-B14F-4D97-AF65-F5344CB8AC3E}">
        <p14:creationId xmlns:p14="http://schemas.microsoft.com/office/powerpoint/2010/main" val="1137531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CSTR case study</a:t>
            </a:r>
          </a:p>
        </p:txBody>
      </p:sp>
      <p:pic>
        <p:nvPicPr>
          <p:cNvPr id="17" name="Content Placeholder 16"/>
          <p:cNvPicPr>
            <a:picLocks noGrp="1" noChangeAspect="1"/>
          </p:cNvPicPr>
          <p:nvPr>
            <p:ph sz="half" idx="2"/>
          </p:nvPr>
        </p:nvPicPr>
        <p:blipFill>
          <a:blip r:embed="rId2"/>
          <a:stretch>
            <a:fillRect/>
          </a:stretch>
        </p:blipFill>
        <p:spPr>
          <a:xfrm>
            <a:off x="6577893" y="1958226"/>
            <a:ext cx="3983126" cy="3449672"/>
          </a:xfrm>
          <a:prstGeom prst="rect">
            <a:avLst/>
          </a:prstGeom>
        </p:spPr>
      </p:pic>
      <p:pic>
        <p:nvPicPr>
          <p:cNvPr id="22" name="Content Placeholder 21"/>
          <p:cNvPicPr>
            <a:picLocks noGrp="1" noChangeAspect="1"/>
          </p:cNvPicPr>
          <p:nvPr>
            <p:ph sz="half" idx="1"/>
          </p:nvPr>
        </p:nvPicPr>
        <p:blipFill>
          <a:blip r:embed="rId3"/>
          <a:stretch>
            <a:fillRect/>
          </a:stretch>
        </p:blipFill>
        <p:spPr>
          <a:xfrm>
            <a:off x="1887087" y="2186082"/>
            <a:ext cx="3484959" cy="3221816"/>
          </a:xfrm>
          <a:prstGeom prst="rect">
            <a:avLst/>
          </a:prstGeom>
        </p:spPr>
      </p:pic>
      <p:sp>
        <p:nvSpPr>
          <p:cNvPr id="7" name="Rectangle 6"/>
          <p:cNvSpPr/>
          <p:nvPr/>
        </p:nvSpPr>
        <p:spPr>
          <a:xfrm>
            <a:off x="3699545" y="5853005"/>
            <a:ext cx="8276627" cy="954107"/>
          </a:xfrm>
          <a:prstGeom prst="rect">
            <a:avLst/>
          </a:prstGeom>
        </p:spPr>
        <p:txBody>
          <a:bodyPr wrap="square">
            <a:spAutoFit/>
          </a:bodyPr>
          <a:lstStyle/>
          <a:p>
            <a:pPr marL="285750" indent="-285750">
              <a:buFont typeface="Arial" panose="020B0604020202020204" pitchFamily="34" charset="0"/>
              <a:buChar char="•"/>
            </a:pPr>
            <a:r>
              <a:rPr lang="it-IT" sz="1400" dirty="0" err="1">
                <a:solidFill>
                  <a:schemeClr val="bg1">
                    <a:lumMod val="50000"/>
                  </a:schemeClr>
                </a:solidFill>
              </a:rPr>
              <a:t>Economou</a:t>
            </a:r>
            <a:r>
              <a:rPr lang="it-IT" sz="1400" dirty="0">
                <a:solidFill>
                  <a:schemeClr val="bg1">
                    <a:lumMod val="50000"/>
                  </a:schemeClr>
                </a:solidFill>
              </a:rPr>
              <a:t>, C. G.; </a:t>
            </a:r>
            <a:r>
              <a:rPr lang="it-IT" sz="1400" dirty="0" err="1">
                <a:solidFill>
                  <a:schemeClr val="bg1">
                    <a:lumMod val="50000"/>
                  </a:schemeClr>
                </a:solidFill>
              </a:rPr>
              <a:t>Morari</a:t>
            </a:r>
            <a:r>
              <a:rPr lang="it-IT" sz="1400" dirty="0">
                <a:solidFill>
                  <a:schemeClr val="bg1">
                    <a:lumMod val="50000"/>
                  </a:schemeClr>
                </a:solidFill>
              </a:rPr>
              <a:t>, M.; </a:t>
            </a:r>
            <a:r>
              <a:rPr lang="it-IT" sz="1400" dirty="0" err="1">
                <a:solidFill>
                  <a:schemeClr val="bg1">
                    <a:lumMod val="50000"/>
                  </a:schemeClr>
                </a:solidFill>
              </a:rPr>
              <a:t>Palsson</a:t>
            </a:r>
            <a:r>
              <a:rPr lang="it-IT" sz="1400" dirty="0">
                <a:solidFill>
                  <a:schemeClr val="bg1">
                    <a:lumMod val="50000"/>
                  </a:schemeClr>
                </a:solidFill>
              </a:rPr>
              <a:t>, B. O. </a:t>
            </a:r>
            <a:r>
              <a:rPr lang="it-IT" sz="1400" dirty="0" err="1">
                <a:solidFill>
                  <a:schemeClr val="bg1">
                    <a:lumMod val="50000"/>
                  </a:schemeClr>
                </a:solidFill>
              </a:rPr>
              <a:t>Internal</a:t>
            </a:r>
            <a:r>
              <a:rPr lang="it-IT" sz="1400" dirty="0">
                <a:solidFill>
                  <a:schemeClr val="bg1">
                    <a:lumMod val="50000"/>
                  </a:schemeClr>
                </a:solidFill>
              </a:rPr>
              <a:t> model control: Extension to </a:t>
            </a:r>
            <a:r>
              <a:rPr lang="en-US" sz="1400" dirty="0">
                <a:solidFill>
                  <a:schemeClr val="bg1">
                    <a:lumMod val="50000"/>
                  </a:schemeClr>
                </a:solidFill>
              </a:rPr>
              <a:t>nonlinear system. Industrial &amp; Engineering Chemistry Process Design and Development </a:t>
            </a:r>
            <a:r>
              <a:rPr lang="en-GB" sz="1400" dirty="0">
                <a:solidFill>
                  <a:schemeClr val="bg1">
                    <a:lumMod val="50000"/>
                  </a:schemeClr>
                </a:solidFill>
              </a:rPr>
              <a:t>1986, 25, 403–411.</a:t>
            </a:r>
          </a:p>
          <a:p>
            <a:pPr marL="285750" indent="-285750">
              <a:buFont typeface="Arial" panose="020B0604020202020204" pitchFamily="34" charset="0"/>
              <a:buChar char="•"/>
            </a:pPr>
            <a:r>
              <a:rPr lang="en-US" sz="1400" dirty="0">
                <a:solidFill>
                  <a:schemeClr val="bg1">
                    <a:lumMod val="50000"/>
                  </a:schemeClr>
                </a:solidFill>
              </a:rPr>
              <a:t>Ye, L.; Cao, Y.; Li, Y.; Song, Z. Approximating Necessary Conditions of Optimality as Controlled Variables. Industrial &amp; Engineering Chemistry Research 2013, 52, 798–808.</a:t>
            </a:r>
            <a:endParaRPr lang="en-GB" sz="1100" dirty="0">
              <a:solidFill>
                <a:schemeClr val="bg1">
                  <a:lumMod val="50000"/>
                </a:schemeClr>
              </a:solidFill>
              <a:latin typeface="Calibri Light" panose="020F03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AE0A150-E532-3247-89DA-B173ADCB2FBA}"/>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610020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Comparison of RTO approaches: MV</a:t>
            </a:r>
          </a:p>
        </p:txBody>
      </p:sp>
      <p:pic>
        <p:nvPicPr>
          <p:cNvPr id="4" name="Content Placeholder 3"/>
          <p:cNvPicPr>
            <a:picLocks noGrp="1" noChangeAspect="1"/>
          </p:cNvPicPr>
          <p:nvPr>
            <p:ph sz="half" idx="2"/>
          </p:nvPr>
        </p:nvPicPr>
        <p:blipFill>
          <a:blip r:embed="rId2"/>
          <a:stretch>
            <a:fillRect/>
          </a:stretch>
        </p:blipFill>
        <p:spPr>
          <a:xfrm>
            <a:off x="6172200" y="2638270"/>
            <a:ext cx="5181600" cy="2726048"/>
          </a:xfrm>
          <a:prstGeom prst="rect">
            <a:avLst/>
          </a:prstGeom>
        </p:spPr>
      </p:pic>
      <p:sp>
        <p:nvSpPr>
          <p:cNvPr id="2" name="TextBox 1"/>
          <p:cNvSpPr txBox="1"/>
          <p:nvPr/>
        </p:nvSpPr>
        <p:spPr>
          <a:xfrm>
            <a:off x="5083614" y="5757600"/>
            <a:ext cx="2800575" cy="646331"/>
          </a:xfrm>
          <a:prstGeom prst="rect">
            <a:avLst/>
          </a:prstGeom>
          <a:noFill/>
        </p:spPr>
        <p:txBody>
          <a:bodyPr wrap="none" rtlCol="0">
            <a:spAutoFit/>
          </a:bodyPr>
          <a:lstStyle/>
          <a:p>
            <a:r>
              <a:rPr lang="nb-NO" i="1" dirty="0">
                <a:latin typeface="Calibri Light" panose="020F0302020204030204" pitchFamily="34" charset="0"/>
              </a:rPr>
              <a:t>t</a:t>
            </a:r>
            <a:r>
              <a:rPr lang="nb-NO" dirty="0">
                <a:latin typeface="Calibri Light" panose="020F0302020204030204" pitchFamily="34" charset="0"/>
              </a:rPr>
              <a:t> = 400 s,	  d1: </a:t>
            </a:r>
            <a:r>
              <a:rPr lang="nb-NO" dirty="0" err="1">
                <a:latin typeface="Calibri Light" panose="020F0302020204030204" pitchFamily="34" charset="0"/>
              </a:rPr>
              <a:t>Increase</a:t>
            </a:r>
            <a:r>
              <a:rPr lang="nb-NO" dirty="0">
                <a:latin typeface="Calibri Light" panose="020F0302020204030204" pitchFamily="34" charset="0"/>
              </a:rPr>
              <a:t> </a:t>
            </a:r>
            <a:r>
              <a:rPr lang="nb-NO" dirty="0" err="1">
                <a:latin typeface="Calibri Light" panose="020F0302020204030204" pitchFamily="34" charset="0"/>
              </a:rPr>
              <a:t>C</a:t>
            </a:r>
            <a:r>
              <a:rPr lang="nb-NO" baseline="-25000" dirty="0" err="1">
                <a:latin typeface="Calibri Light" panose="020F0302020204030204" pitchFamily="34" charset="0"/>
              </a:rPr>
              <a:t>Ain</a:t>
            </a:r>
            <a:endParaRPr lang="nb-NO" baseline="-25000" dirty="0">
              <a:latin typeface="Calibri Light" panose="020F0302020204030204" pitchFamily="34" charset="0"/>
            </a:endParaRPr>
          </a:p>
          <a:p>
            <a:r>
              <a:rPr lang="nb-NO" i="1" dirty="0">
                <a:latin typeface="Calibri Light" panose="020F0302020204030204" pitchFamily="34" charset="0"/>
              </a:rPr>
              <a:t>t</a:t>
            </a:r>
            <a:r>
              <a:rPr lang="nb-NO" dirty="0">
                <a:latin typeface="Calibri Light" panose="020F0302020204030204" pitchFamily="34" charset="0"/>
              </a:rPr>
              <a:t> = 1400 s, d2: </a:t>
            </a:r>
            <a:r>
              <a:rPr lang="nb-NO" dirty="0" err="1">
                <a:latin typeface="Calibri Light" panose="020F0302020204030204" pitchFamily="34" charset="0"/>
              </a:rPr>
              <a:t>Increase</a:t>
            </a:r>
            <a:r>
              <a:rPr lang="nb-NO" dirty="0">
                <a:latin typeface="Calibri Light" panose="020F0302020204030204" pitchFamily="34" charset="0"/>
              </a:rPr>
              <a:t> </a:t>
            </a:r>
            <a:r>
              <a:rPr lang="nb-NO" dirty="0" err="1">
                <a:latin typeface="Calibri Light" panose="020F0302020204030204" pitchFamily="34" charset="0"/>
              </a:rPr>
              <a:t>C</a:t>
            </a:r>
            <a:r>
              <a:rPr lang="nb-NO" baseline="-25000" dirty="0" err="1">
                <a:latin typeface="Calibri Light" panose="020F0302020204030204" pitchFamily="34" charset="0"/>
              </a:rPr>
              <a:t>Bin</a:t>
            </a:r>
            <a:endParaRPr lang="nb-NO" baseline="-25000" dirty="0">
              <a:latin typeface="Calibri Light" panose="020F0302020204030204" pitchFamily="34" charset="0"/>
            </a:endParaRPr>
          </a:p>
        </p:txBody>
      </p:sp>
      <p:pic>
        <p:nvPicPr>
          <p:cNvPr id="5" name="Content Placeholder 4"/>
          <p:cNvPicPr>
            <a:picLocks noGrp="1" noChangeAspect="1"/>
          </p:cNvPicPr>
          <p:nvPr>
            <p:ph sz="half" idx="1"/>
          </p:nvPr>
        </p:nvPicPr>
        <p:blipFill>
          <a:blip r:embed="rId3"/>
          <a:stretch>
            <a:fillRect/>
          </a:stretch>
        </p:blipFill>
        <p:spPr>
          <a:xfrm>
            <a:off x="838200" y="2664047"/>
            <a:ext cx="5181600" cy="2674494"/>
          </a:xfrm>
          <a:prstGeom prst="rect">
            <a:avLst/>
          </a:prstGeom>
        </p:spPr>
      </p:pic>
      <p:sp>
        <p:nvSpPr>
          <p:cNvPr id="6" name="Rectangle 5"/>
          <p:cNvSpPr/>
          <p:nvPr/>
        </p:nvSpPr>
        <p:spPr>
          <a:xfrm>
            <a:off x="7349836" y="2986088"/>
            <a:ext cx="568037" cy="69229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flipH="1" flipV="1">
            <a:off x="5664994" y="2856810"/>
            <a:ext cx="1684842" cy="17145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67345" y="2389909"/>
            <a:ext cx="1351652" cy="369332"/>
          </a:xfrm>
          <a:prstGeom prst="rect">
            <a:avLst/>
          </a:prstGeom>
          <a:noFill/>
        </p:spPr>
        <p:txBody>
          <a:bodyPr wrap="none" rtlCol="0">
            <a:spAutoFit/>
          </a:bodyPr>
          <a:lstStyle/>
          <a:p>
            <a:r>
              <a:rPr lang="en-GB" dirty="0"/>
              <a:t> closer look</a:t>
            </a:r>
          </a:p>
        </p:txBody>
      </p:sp>
      <p:cxnSp>
        <p:nvCxnSpPr>
          <p:cNvPr id="18" name="Straight Arrow Connector 17"/>
          <p:cNvCxnSpPr/>
          <p:nvPr/>
        </p:nvCxnSpPr>
        <p:spPr>
          <a:xfrm flipH="1">
            <a:off x="5664994" y="3678382"/>
            <a:ext cx="1787235" cy="1165081"/>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023811" y="1324176"/>
            <a:ext cx="2600264" cy="954107"/>
          </a:xfrm>
          <a:prstGeom prst="rect">
            <a:avLst/>
          </a:prstGeom>
          <a:noFill/>
        </p:spPr>
        <p:txBody>
          <a:bodyPr wrap="none" rtlCol="0">
            <a:spAutoFit/>
          </a:bodyPr>
          <a:lstStyle/>
          <a:p>
            <a:r>
              <a:rPr lang="nb-NO" sz="1400" dirty="0"/>
              <a:t>SRTO = </a:t>
            </a:r>
            <a:r>
              <a:rPr lang="nb-NO" sz="1400" dirty="0" err="1"/>
              <a:t>traditional</a:t>
            </a:r>
            <a:r>
              <a:rPr lang="nb-NO" sz="1400" dirty="0"/>
              <a:t> </a:t>
            </a:r>
            <a:r>
              <a:rPr lang="nb-NO" sz="1400" dirty="0" err="1"/>
              <a:t>static</a:t>
            </a:r>
            <a:r>
              <a:rPr lang="nb-NO" sz="1400" dirty="0"/>
              <a:t> RTO</a:t>
            </a:r>
          </a:p>
          <a:p>
            <a:r>
              <a:rPr lang="nb-NO" sz="1400" dirty="0">
                <a:solidFill>
                  <a:schemeClr val="accent1">
                    <a:lumMod val="75000"/>
                  </a:schemeClr>
                </a:solidFill>
              </a:rPr>
              <a:t>HRTO = hybrid RTO</a:t>
            </a:r>
          </a:p>
          <a:p>
            <a:r>
              <a:rPr lang="nb-NO" sz="1400" dirty="0">
                <a:solidFill>
                  <a:srgbClr val="00B050"/>
                </a:solidFill>
              </a:rPr>
              <a:t>DRTO = </a:t>
            </a:r>
            <a:r>
              <a:rPr lang="nb-NO" sz="1400" dirty="0" err="1">
                <a:solidFill>
                  <a:srgbClr val="00B050"/>
                </a:solidFill>
              </a:rPr>
              <a:t>dynamic</a:t>
            </a:r>
            <a:r>
              <a:rPr lang="nb-NO" sz="1400" dirty="0">
                <a:solidFill>
                  <a:srgbClr val="00B050"/>
                </a:solidFill>
              </a:rPr>
              <a:t> RTO</a:t>
            </a:r>
          </a:p>
          <a:p>
            <a:r>
              <a:rPr lang="nb-NO" sz="1400" dirty="0">
                <a:solidFill>
                  <a:srgbClr val="FF0000"/>
                </a:solidFill>
              </a:rPr>
              <a:t>New </a:t>
            </a:r>
            <a:r>
              <a:rPr lang="nb-NO" sz="1400" dirty="0" err="1">
                <a:solidFill>
                  <a:srgbClr val="FF0000"/>
                </a:solidFill>
              </a:rPr>
              <a:t>method</a:t>
            </a:r>
            <a:r>
              <a:rPr lang="nb-NO" sz="1400" dirty="0">
                <a:solidFill>
                  <a:srgbClr val="FF0000"/>
                </a:solidFill>
              </a:rPr>
              <a:t> = Feedback RTO</a:t>
            </a:r>
          </a:p>
        </p:txBody>
      </p:sp>
      <p:pic>
        <p:nvPicPr>
          <p:cNvPr id="13" name="Picture 12">
            <a:extLst>
              <a:ext uri="{FF2B5EF4-FFF2-40B4-BE49-F238E27FC236}">
                <a16:creationId xmlns:a16="http://schemas.microsoft.com/office/drawing/2014/main" id="{F7F47FEA-86F6-F046-B07A-B70947265109}"/>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78252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06598" y="259229"/>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Comparison of RTO approaches</a:t>
            </a:r>
          </a:p>
          <a:p>
            <a:endParaRPr lang="en-GB" sz="3200"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285843845"/>
              </p:ext>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ontent Placeholder 13"/>
          <p:cNvGraphicFramePr>
            <a:graphicFrameLocks noGrp="1"/>
          </p:cNvGraphicFramePr>
          <p:nvPr>
            <p:ph sz="half" idx="2"/>
            <p:extLst>
              <p:ext uri="{D42A27DB-BD31-4B8C-83A1-F6EECF244321}">
                <p14:modId xmlns:p14="http://schemas.microsoft.com/office/powerpoint/2010/main" val="152782858"/>
              </p:ext>
            </p:extLst>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750068" y="5245785"/>
            <a:ext cx="312906" cy="369332"/>
          </a:xfrm>
          <a:prstGeom prst="rect">
            <a:avLst/>
          </a:prstGeom>
          <a:noFill/>
        </p:spPr>
        <p:txBody>
          <a:bodyPr wrap="none" rtlCol="0">
            <a:spAutoFit/>
          </a:bodyPr>
          <a:lstStyle/>
          <a:p>
            <a:r>
              <a:rPr lang="nb-NO" dirty="0">
                <a:solidFill>
                  <a:srgbClr val="FF0000"/>
                </a:solidFill>
              </a:rPr>
              <a:t>2</a:t>
            </a:r>
          </a:p>
        </p:txBody>
      </p:sp>
      <p:sp>
        <p:nvSpPr>
          <p:cNvPr id="7" name="TextBox 6"/>
          <p:cNvSpPr txBox="1"/>
          <p:nvPr/>
        </p:nvSpPr>
        <p:spPr>
          <a:xfrm>
            <a:off x="8008760" y="5248451"/>
            <a:ext cx="312906" cy="369332"/>
          </a:xfrm>
          <a:prstGeom prst="rect">
            <a:avLst/>
          </a:prstGeom>
          <a:noFill/>
        </p:spPr>
        <p:txBody>
          <a:bodyPr wrap="none" rtlCol="0">
            <a:spAutoFit/>
          </a:bodyPr>
          <a:lstStyle/>
          <a:p>
            <a:r>
              <a:rPr lang="nb-NO" dirty="0">
                <a:solidFill>
                  <a:srgbClr val="FF0000"/>
                </a:solidFill>
              </a:rPr>
              <a:t>4</a:t>
            </a:r>
          </a:p>
        </p:txBody>
      </p:sp>
      <p:sp>
        <p:nvSpPr>
          <p:cNvPr id="8" name="TextBox 7"/>
          <p:cNvSpPr txBox="1"/>
          <p:nvPr/>
        </p:nvSpPr>
        <p:spPr>
          <a:xfrm>
            <a:off x="9205520" y="5245785"/>
            <a:ext cx="312906" cy="369332"/>
          </a:xfrm>
          <a:prstGeom prst="rect">
            <a:avLst/>
          </a:prstGeom>
          <a:noFill/>
        </p:spPr>
        <p:txBody>
          <a:bodyPr wrap="none" rtlCol="0">
            <a:spAutoFit/>
          </a:bodyPr>
          <a:lstStyle/>
          <a:p>
            <a:r>
              <a:rPr lang="nb-NO" dirty="0">
                <a:solidFill>
                  <a:srgbClr val="FF0000"/>
                </a:solidFill>
              </a:rPr>
              <a:t>3</a:t>
            </a:r>
          </a:p>
        </p:txBody>
      </p:sp>
      <p:sp>
        <p:nvSpPr>
          <p:cNvPr id="13" name="TextBox 12"/>
          <p:cNvSpPr txBox="1"/>
          <p:nvPr/>
        </p:nvSpPr>
        <p:spPr>
          <a:xfrm>
            <a:off x="10464212" y="5245785"/>
            <a:ext cx="312906" cy="369332"/>
          </a:xfrm>
          <a:prstGeom prst="rect">
            <a:avLst/>
          </a:prstGeom>
          <a:noFill/>
        </p:spPr>
        <p:txBody>
          <a:bodyPr wrap="none" rtlCol="0">
            <a:spAutoFit/>
          </a:bodyPr>
          <a:lstStyle/>
          <a:p>
            <a:r>
              <a:rPr lang="nb-NO" dirty="0">
                <a:solidFill>
                  <a:srgbClr val="FF0000"/>
                </a:solidFill>
              </a:rPr>
              <a:t>1</a:t>
            </a:r>
          </a:p>
        </p:txBody>
      </p:sp>
      <p:sp>
        <p:nvSpPr>
          <p:cNvPr id="3" name="TextBox 2"/>
          <p:cNvSpPr txBox="1"/>
          <p:nvPr/>
        </p:nvSpPr>
        <p:spPr>
          <a:xfrm>
            <a:off x="6534553" y="4212040"/>
            <a:ext cx="761747" cy="369332"/>
          </a:xfrm>
          <a:prstGeom prst="rect">
            <a:avLst/>
          </a:prstGeom>
          <a:noFill/>
        </p:spPr>
        <p:txBody>
          <a:bodyPr wrap="none" rtlCol="0">
            <a:spAutoFit/>
          </a:bodyPr>
          <a:lstStyle/>
          <a:p>
            <a:r>
              <a:rPr lang="nb-NO" dirty="0"/>
              <a:t>248.1</a:t>
            </a:r>
          </a:p>
        </p:txBody>
      </p:sp>
      <p:sp>
        <p:nvSpPr>
          <p:cNvPr id="15" name="TextBox 14"/>
          <p:cNvSpPr txBox="1"/>
          <p:nvPr/>
        </p:nvSpPr>
        <p:spPr>
          <a:xfrm>
            <a:off x="7784339" y="3511672"/>
            <a:ext cx="761747" cy="369332"/>
          </a:xfrm>
          <a:prstGeom prst="rect">
            <a:avLst/>
          </a:prstGeom>
          <a:noFill/>
        </p:spPr>
        <p:txBody>
          <a:bodyPr wrap="none" rtlCol="0">
            <a:spAutoFit/>
          </a:bodyPr>
          <a:lstStyle/>
          <a:p>
            <a:r>
              <a:rPr lang="nb-NO" dirty="0"/>
              <a:t>342.3</a:t>
            </a:r>
          </a:p>
        </p:txBody>
      </p:sp>
      <p:sp>
        <p:nvSpPr>
          <p:cNvPr id="16" name="TextBox 15"/>
          <p:cNvSpPr txBox="1"/>
          <p:nvPr/>
        </p:nvSpPr>
        <p:spPr>
          <a:xfrm>
            <a:off x="9020971" y="4027374"/>
            <a:ext cx="761747" cy="369332"/>
          </a:xfrm>
          <a:prstGeom prst="rect">
            <a:avLst/>
          </a:prstGeom>
          <a:noFill/>
        </p:spPr>
        <p:txBody>
          <a:bodyPr wrap="none" rtlCol="0">
            <a:spAutoFit/>
          </a:bodyPr>
          <a:lstStyle/>
          <a:p>
            <a:r>
              <a:rPr lang="nb-NO" dirty="0"/>
              <a:t>257.1</a:t>
            </a:r>
          </a:p>
        </p:txBody>
      </p:sp>
      <p:sp>
        <p:nvSpPr>
          <p:cNvPr id="17" name="TextBox 16"/>
          <p:cNvSpPr txBox="1"/>
          <p:nvPr/>
        </p:nvSpPr>
        <p:spPr>
          <a:xfrm>
            <a:off x="10239791" y="4237974"/>
            <a:ext cx="761747" cy="369332"/>
          </a:xfrm>
          <a:prstGeom prst="rect">
            <a:avLst/>
          </a:prstGeom>
          <a:noFill/>
        </p:spPr>
        <p:txBody>
          <a:bodyPr wrap="none" rtlCol="0">
            <a:spAutoFit/>
          </a:bodyPr>
          <a:lstStyle/>
          <a:p>
            <a:r>
              <a:rPr lang="nb-NO" dirty="0"/>
              <a:t>247.1</a:t>
            </a:r>
          </a:p>
        </p:txBody>
      </p:sp>
      <p:pic>
        <p:nvPicPr>
          <p:cNvPr id="18" name="Picture 17">
            <a:extLst>
              <a:ext uri="{FF2B5EF4-FFF2-40B4-BE49-F238E27FC236}">
                <a16:creationId xmlns:a16="http://schemas.microsoft.com/office/drawing/2014/main" id="{F0B4F210-A384-A546-91D4-14334D5CA251}"/>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948072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572415" y="120921"/>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3200" dirty="0"/>
              <a:t>Feedback RTO - Other case studies</a:t>
            </a:r>
          </a:p>
        </p:txBody>
      </p:sp>
      <p:sp>
        <p:nvSpPr>
          <p:cNvPr id="2" name="Content Placeholder 1"/>
          <p:cNvSpPr>
            <a:spLocks noGrp="1"/>
          </p:cNvSpPr>
          <p:nvPr>
            <p:ph sz="half" idx="1"/>
          </p:nvPr>
        </p:nvSpPr>
        <p:spPr/>
        <p:txBody>
          <a:bodyPr/>
          <a:lstStyle/>
          <a:p>
            <a:pPr>
              <a:spcAft>
                <a:spcPts val="1800"/>
              </a:spcAft>
            </a:pPr>
            <a:r>
              <a:rPr lang="en-GB" dirty="0">
                <a:latin typeface="Calibri Light" panose="020F0302020204030204" pitchFamily="34" charset="0"/>
              </a:rPr>
              <a:t>Evaporator process</a:t>
            </a:r>
            <a:r>
              <a:rPr lang="en-GB" baseline="30000" dirty="0">
                <a:latin typeface="Calibri Light" panose="020F0302020204030204" pitchFamily="34" charset="0"/>
              </a:rPr>
              <a:t>1</a:t>
            </a:r>
            <a:endParaRPr lang="en-GB" dirty="0">
              <a:latin typeface="Calibri Light" panose="020F0302020204030204" pitchFamily="34" charset="0"/>
            </a:endParaRPr>
          </a:p>
          <a:p>
            <a:pPr>
              <a:spcAft>
                <a:spcPts val="1800"/>
              </a:spcAft>
            </a:pPr>
            <a:r>
              <a:rPr lang="en-GB" dirty="0">
                <a:latin typeface="Calibri Light" panose="020F0302020204030204" pitchFamily="34" charset="0"/>
              </a:rPr>
              <a:t>Gas lift wells</a:t>
            </a:r>
            <a:r>
              <a:rPr lang="en-GB" baseline="30000" dirty="0">
                <a:latin typeface="Calibri Light" panose="020F0302020204030204" pitchFamily="34" charset="0"/>
              </a:rPr>
              <a:t>2</a:t>
            </a:r>
          </a:p>
          <a:p>
            <a:pPr>
              <a:spcAft>
                <a:spcPts val="1800"/>
              </a:spcAft>
            </a:pPr>
            <a:r>
              <a:rPr lang="en-GB" dirty="0">
                <a:latin typeface="Calibri Light" panose="020F0302020204030204" pitchFamily="34" charset="0"/>
              </a:rPr>
              <a:t>Ammonia reactor</a:t>
            </a:r>
            <a:r>
              <a:rPr lang="en-GB" baseline="30000" dirty="0">
                <a:latin typeface="Calibri Light" panose="020F0302020204030204" pitchFamily="34" charset="0"/>
              </a:rPr>
              <a:t>3</a:t>
            </a:r>
            <a:endParaRPr lang="en-GB" dirty="0">
              <a:latin typeface="Calibri Light" panose="020F0302020204030204" pitchFamily="34" charset="0"/>
            </a:endParaRPr>
          </a:p>
        </p:txBody>
      </p:sp>
      <p:sp>
        <p:nvSpPr>
          <p:cNvPr id="4" name="Rectangle 3"/>
          <p:cNvSpPr/>
          <p:nvPr/>
        </p:nvSpPr>
        <p:spPr>
          <a:xfrm>
            <a:off x="0" y="5193850"/>
            <a:ext cx="12188998" cy="1169551"/>
          </a:xfrm>
          <a:prstGeom prst="rect">
            <a:avLst/>
          </a:prstGeom>
        </p:spPr>
        <p:txBody>
          <a:bodyPr wrap="square">
            <a:spAutoFit/>
          </a:bodyPr>
          <a:lstStyle/>
          <a:p>
            <a:pPr marL="342900" indent="-342900">
              <a:buFont typeface="+mj-lt"/>
              <a:buAutoNum type="arabicPeriod"/>
            </a:pPr>
            <a:r>
              <a:rPr lang="nb-NO" sz="1400" dirty="0">
                <a:solidFill>
                  <a:schemeClr val="bg1">
                    <a:lumMod val="50000"/>
                  </a:schemeClr>
                </a:solidFill>
              </a:rPr>
              <a:t>Krishnamoorthy, D., Jahanshahi, E. and Skogestad, S., </a:t>
            </a:r>
            <a:r>
              <a:rPr lang="en-US" sz="1400" dirty="0">
                <a:solidFill>
                  <a:schemeClr val="bg1">
                    <a:lumMod val="50000"/>
                  </a:schemeClr>
                </a:solidFill>
              </a:rPr>
              <a:t>Control of steady-state gradient for an Evaporator process</a:t>
            </a:r>
            <a:r>
              <a:rPr lang="nb-NO" sz="1400" dirty="0">
                <a:solidFill>
                  <a:schemeClr val="bg1">
                    <a:lumMod val="50000"/>
                  </a:schemeClr>
                </a:solidFill>
              </a:rPr>
              <a:t>, PSE Asia (</a:t>
            </a:r>
            <a:r>
              <a:rPr lang="nb-NO" sz="1400" dirty="0" err="1">
                <a:solidFill>
                  <a:schemeClr val="bg1">
                    <a:lumMod val="50000"/>
                  </a:schemeClr>
                </a:solidFill>
              </a:rPr>
              <a:t>Submitted</a:t>
            </a:r>
            <a:r>
              <a:rPr lang="nb-NO" sz="1400" dirty="0">
                <a:solidFill>
                  <a:schemeClr val="bg1">
                    <a:lumMod val="50000"/>
                  </a:schemeClr>
                </a:solidFill>
              </a:rPr>
              <a:t> 2019)</a:t>
            </a:r>
          </a:p>
          <a:p>
            <a:pPr marL="342900" indent="-342900">
              <a:buFont typeface="+mj-lt"/>
              <a:buAutoNum type="arabicPeriod"/>
            </a:pPr>
            <a:r>
              <a:rPr lang="en-US" sz="1400" dirty="0">
                <a:solidFill>
                  <a:schemeClr val="bg1">
                    <a:lumMod val="50000"/>
                  </a:schemeClr>
                </a:solidFill>
                <a:latin typeface="SFBX0800"/>
              </a:rPr>
              <a:t>Krishnamoorthy, D.</a:t>
            </a:r>
            <a:r>
              <a:rPr lang="en-US" sz="1400" dirty="0">
                <a:solidFill>
                  <a:schemeClr val="bg1">
                    <a:lumMod val="50000"/>
                  </a:schemeClr>
                </a:solidFill>
                <a:latin typeface="SFRM0800"/>
              </a:rPr>
              <a:t>, Jahanshahi, E. and Skogestad, S., 2018. Gas-lift Optimization by Controlling Marginal Gas-Oil Ratio using Transient   Measurements (in-Press), IFAC OOGP, Esbjerg, Denmark</a:t>
            </a:r>
          </a:p>
          <a:p>
            <a:pPr marL="342900" indent="-342900">
              <a:buFont typeface="+mj-lt"/>
              <a:buAutoNum type="arabicPeriod"/>
            </a:pPr>
            <a:r>
              <a:rPr lang="en-US" sz="1400" dirty="0">
                <a:solidFill>
                  <a:schemeClr val="bg1">
                    <a:lumMod val="50000"/>
                  </a:schemeClr>
                </a:solidFill>
              </a:rPr>
              <a:t>Bonnowitz, H., Straus, J., Krishnamoorthy, D., and Skogestad, S., 2018. Control of the Steady-State Gradient of an Ammonia Reactor </a:t>
            </a:r>
            <a:r>
              <a:rPr lang="en-US" sz="1400" dirty="0" err="1">
                <a:solidFill>
                  <a:schemeClr val="bg1">
                    <a:lumMod val="50000"/>
                  </a:schemeClr>
                </a:solidFill>
              </a:rPr>
              <a:t>usingTransient</a:t>
            </a:r>
            <a:r>
              <a:rPr lang="en-US" sz="1400" dirty="0">
                <a:solidFill>
                  <a:schemeClr val="bg1">
                    <a:lumMod val="50000"/>
                  </a:schemeClr>
                </a:solidFill>
              </a:rPr>
              <a:t> Measurements, Computer aided chemical engineering, Vol.43, p.1111-1116 (ESCAPE 28)</a:t>
            </a:r>
            <a:endParaRPr lang="en-GB" sz="1400" dirty="0">
              <a:solidFill>
                <a:schemeClr val="bg1">
                  <a:lumMod val="50000"/>
                </a:schemeClr>
              </a:solidFill>
            </a:endParaRPr>
          </a:p>
        </p:txBody>
      </p:sp>
      <p:pic>
        <p:nvPicPr>
          <p:cNvPr id="6" name="Picture 5">
            <a:extLst>
              <a:ext uri="{FF2B5EF4-FFF2-40B4-BE49-F238E27FC236}">
                <a16:creationId xmlns:a16="http://schemas.microsoft.com/office/drawing/2014/main" id="{0BA8920D-7944-9046-8505-5B87ED10A019}"/>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912581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1041" y="174308"/>
            <a:ext cx="10972800" cy="1143000"/>
          </a:xfrm>
        </p:spPr>
        <p:txBody>
          <a:bodyPr>
            <a:normAutofit/>
          </a:bodyPr>
          <a:lstStyle/>
          <a:p>
            <a:r>
              <a:rPr lang="en-GB" sz="3200" dirty="0"/>
              <a:t>CASE STUDY: Gas lift</a:t>
            </a:r>
          </a:p>
        </p:txBody>
      </p:sp>
      <p:grpSp>
        <p:nvGrpSpPr>
          <p:cNvPr id="19" name="Group 18"/>
          <p:cNvGrpSpPr/>
          <p:nvPr/>
        </p:nvGrpSpPr>
        <p:grpSpPr>
          <a:xfrm>
            <a:off x="1217061" y="407141"/>
            <a:ext cx="7251047" cy="5520203"/>
            <a:chOff x="212707" y="559356"/>
            <a:chExt cx="5438285" cy="4140152"/>
          </a:xfrm>
        </p:grpSpPr>
        <p:grpSp>
          <p:nvGrpSpPr>
            <p:cNvPr id="27" name="Group 26"/>
            <p:cNvGrpSpPr/>
            <p:nvPr/>
          </p:nvGrpSpPr>
          <p:grpSpPr>
            <a:xfrm>
              <a:off x="212707" y="2235708"/>
              <a:ext cx="735013" cy="2463800"/>
              <a:chOff x="655637" y="1790700"/>
              <a:chExt cx="735013" cy="2463800"/>
            </a:xfrm>
          </p:grpSpPr>
          <p:sp>
            <p:nvSpPr>
              <p:cNvPr id="8" name="Can 7"/>
              <p:cNvSpPr/>
              <p:nvPr/>
            </p:nvSpPr>
            <p:spPr>
              <a:xfrm>
                <a:off x="1206500" y="2190750"/>
                <a:ext cx="184150" cy="1809750"/>
              </a:xfrm>
              <a:prstGeom prst="can">
                <a:avLst/>
              </a:prstGeom>
              <a:gradFill flip="none" rotWithShape="1">
                <a:gsLst>
                  <a:gs pos="0">
                    <a:schemeClr val="tx1">
                      <a:lumMod val="65000"/>
                      <a:lumOff val="35000"/>
                      <a:tint val="66000"/>
                      <a:satMod val="160000"/>
                      <a:alpha val="43000"/>
                    </a:schemeClr>
                  </a:gs>
                  <a:gs pos="50000">
                    <a:schemeClr val="tx1">
                      <a:lumMod val="65000"/>
                      <a:lumOff val="35000"/>
                      <a:tint val="44500"/>
                      <a:satMod val="160000"/>
                      <a:alpha val="26000"/>
                    </a:schemeClr>
                  </a:gs>
                  <a:gs pos="100000">
                    <a:schemeClr val="tx1">
                      <a:lumMod val="65000"/>
                      <a:lumOff val="35000"/>
                      <a:tint val="23500"/>
                      <a:satMod val="160000"/>
                      <a:alpha val="5000"/>
                    </a:schemeClr>
                  </a:gs>
                </a:gsLst>
                <a:lin ang="16200000" scaled="1"/>
                <a:tileRect/>
              </a:gra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10" name="Straight Connector 9"/>
              <p:cNvCxnSpPr/>
              <p:nvPr/>
            </p:nvCxnSpPr>
            <p:spPr>
              <a:xfrm>
                <a:off x="1298575" y="2082800"/>
                <a:ext cx="0" cy="21717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41425" y="4155281"/>
                <a:ext cx="1143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241425" y="4202906"/>
                <a:ext cx="114300" cy="0"/>
              </a:xfrm>
              <a:prstGeom prst="line">
                <a:avLst/>
              </a:prstGeom>
            </p:spPr>
            <p:style>
              <a:lnRef idx="1">
                <a:schemeClr val="dk1"/>
              </a:lnRef>
              <a:fillRef idx="0">
                <a:schemeClr val="dk1"/>
              </a:fillRef>
              <a:effectRef idx="0">
                <a:schemeClr val="dk1"/>
              </a:effectRef>
              <a:fontRef idx="minor">
                <a:schemeClr val="tx1"/>
              </a:fontRef>
            </p:style>
          </p:cxnSp>
          <p:sp>
            <p:nvSpPr>
              <p:cNvPr id="16" name="Flowchart: Collate 15"/>
              <p:cNvSpPr/>
              <p:nvPr/>
            </p:nvSpPr>
            <p:spPr>
              <a:xfrm>
                <a:off x="1252537" y="1955800"/>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sp>
            <p:nvSpPr>
              <p:cNvPr id="20" name="Can 19"/>
              <p:cNvSpPr/>
              <p:nvPr/>
            </p:nvSpPr>
            <p:spPr>
              <a:xfrm rot="5400000">
                <a:off x="1012585" y="2222342"/>
                <a:ext cx="45721" cy="356392"/>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1" name="Can 20"/>
              <p:cNvSpPr/>
              <p:nvPr/>
            </p:nvSpPr>
            <p:spPr>
              <a:xfrm rot="5400000">
                <a:off x="687544" y="2345772"/>
                <a:ext cx="45723" cy="109538"/>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7" name="Flowchart: Collate 16"/>
              <p:cNvSpPr/>
              <p:nvPr/>
            </p:nvSpPr>
            <p:spPr>
              <a:xfrm rot="5400000">
                <a:off x="765174" y="2337038"/>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cxnSp>
            <p:nvCxnSpPr>
              <p:cNvPr id="25" name="Straight Connector 24"/>
              <p:cNvCxnSpPr>
                <a:stCxn id="16" idx="0"/>
              </p:cNvCxnSpPr>
              <p:nvPr/>
            </p:nvCxnSpPr>
            <p:spPr>
              <a:xfrm flipV="1">
                <a:off x="1298575" y="1790700"/>
                <a:ext cx="0" cy="1651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352659" y="2235708"/>
              <a:ext cx="735013" cy="2463800"/>
              <a:chOff x="655637" y="1790700"/>
              <a:chExt cx="735013" cy="2463800"/>
            </a:xfrm>
          </p:grpSpPr>
          <p:sp>
            <p:nvSpPr>
              <p:cNvPr id="29" name="Can 28"/>
              <p:cNvSpPr/>
              <p:nvPr/>
            </p:nvSpPr>
            <p:spPr>
              <a:xfrm>
                <a:off x="1206500" y="2190750"/>
                <a:ext cx="184150" cy="1809750"/>
              </a:xfrm>
              <a:prstGeom prst="can">
                <a:avLst/>
              </a:prstGeom>
              <a:gradFill flip="none" rotWithShape="1">
                <a:gsLst>
                  <a:gs pos="0">
                    <a:schemeClr val="tx1">
                      <a:lumMod val="65000"/>
                      <a:lumOff val="35000"/>
                      <a:tint val="66000"/>
                      <a:satMod val="160000"/>
                      <a:alpha val="43000"/>
                    </a:schemeClr>
                  </a:gs>
                  <a:gs pos="50000">
                    <a:schemeClr val="tx1">
                      <a:lumMod val="65000"/>
                      <a:lumOff val="35000"/>
                      <a:tint val="44500"/>
                      <a:satMod val="160000"/>
                      <a:alpha val="26000"/>
                    </a:schemeClr>
                  </a:gs>
                  <a:gs pos="100000">
                    <a:schemeClr val="tx1">
                      <a:lumMod val="65000"/>
                      <a:lumOff val="35000"/>
                      <a:tint val="23500"/>
                      <a:satMod val="160000"/>
                      <a:alpha val="5000"/>
                    </a:schemeClr>
                  </a:gs>
                </a:gsLst>
                <a:lin ang="16200000" scaled="1"/>
                <a:tileRect/>
              </a:gra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30" name="Straight Connector 29"/>
              <p:cNvCxnSpPr/>
              <p:nvPr/>
            </p:nvCxnSpPr>
            <p:spPr>
              <a:xfrm>
                <a:off x="1298575" y="2082800"/>
                <a:ext cx="0" cy="21717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241425" y="4155281"/>
                <a:ext cx="114300"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1241425" y="4202906"/>
                <a:ext cx="114300" cy="0"/>
              </a:xfrm>
              <a:prstGeom prst="line">
                <a:avLst/>
              </a:prstGeom>
            </p:spPr>
            <p:style>
              <a:lnRef idx="1">
                <a:schemeClr val="dk1"/>
              </a:lnRef>
              <a:fillRef idx="0">
                <a:schemeClr val="dk1"/>
              </a:fillRef>
              <a:effectRef idx="0">
                <a:schemeClr val="dk1"/>
              </a:effectRef>
              <a:fontRef idx="minor">
                <a:schemeClr val="tx1"/>
              </a:fontRef>
            </p:style>
          </p:cxnSp>
          <p:sp>
            <p:nvSpPr>
              <p:cNvPr id="33" name="Flowchart: Collate 32"/>
              <p:cNvSpPr/>
              <p:nvPr/>
            </p:nvSpPr>
            <p:spPr>
              <a:xfrm>
                <a:off x="1252537" y="1955800"/>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sp>
            <p:nvSpPr>
              <p:cNvPr id="34" name="Can 33"/>
              <p:cNvSpPr/>
              <p:nvPr/>
            </p:nvSpPr>
            <p:spPr>
              <a:xfrm rot="5400000">
                <a:off x="1012585" y="2222342"/>
                <a:ext cx="45721" cy="356392"/>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5" name="Can 34"/>
              <p:cNvSpPr/>
              <p:nvPr/>
            </p:nvSpPr>
            <p:spPr>
              <a:xfrm rot="5400000">
                <a:off x="687544" y="2345772"/>
                <a:ext cx="45723" cy="109538"/>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36" name="Flowchart: Collate 35"/>
              <p:cNvSpPr/>
              <p:nvPr/>
            </p:nvSpPr>
            <p:spPr>
              <a:xfrm rot="5400000">
                <a:off x="765174" y="2337038"/>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cxnSp>
            <p:nvCxnSpPr>
              <p:cNvPr id="37" name="Straight Connector 36"/>
              <p:cNvCxnSpPr>
                <a:stCxn id="33" idx="0"/>
              </p:cNvCxnSpPr>
              <p:nvPr/>
            </p:nvCxnSpPr>
            <p:spPr>
              <a:xfrm flipV="1">
                <a:off x="1298575" y="1790700"/>
                <a:ext cx="0" cy="1651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cxnSp>
          <p:nvCxnSpPr>
            <p:cNvPr id="41" name="Straight Connector 40"/>
            <p:cNvCxnSpPr/>
            <p:nvPr/>
          </p:nvCxnSpPr>
          <p:spPr>
            <a:xfrm>
              <a:off x="368281" y="2235708"/>
              <a:ext cx="2157542"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Freeform 44"/>
            <p:cNvSpPr/>
            <p:nvPr/>
          </p:nvSpPr>
          <p:spPr>
            <a:xfrm>
              <a:off x="2524791" y="1216819"/>
              <a:ext cx="908992" cy="1018618"/>
            </a:xfrm>
            <a:custGeom>
              <a:avLst/>
              <a:gdLst>
                <a:gd name="connsiteX0" fmla="*/ 0 w 908992"/>
                <a:gd name="connsiteY0" fmla="*/ 1018032 h 1018618"/>
                <a:gd name="connsiteX1" fmla="*/ 426720 w 908992"/>
                <a:gd name="connsiteY1" fmla="*/ 981456 h 1018618"/>
                <a:gd name="connsiteX2" fmla="*/ 719328 w 908992"/>
                <a:gd name="connsiteY2" fmla="*/ 780288 h 1018618"/>
                <a:gd name="connsiteX3" fmla="*/ 883920 w 908992"/>
                <a:gd name="connsiteY3" fmla="*/ 481584 h 1018618"/>
                <a:gd name="connsiteX4" fmla="*/ 908304 w 908992"/>
                <a:gd name="connsiteY4" fmla="*/ 0 h 1018618"/>
                <a:gd name="connsiteX5" fmla="*/ 908304 w 908992"/>
                <a:gd name="connsiteY5" fmla="*/ 0 h 1018618"/>
                <a:gd name="connsiteX6" fmla="*/ 908304 w 908992"/>
                <a:gd name="connsiteY6" fmla="*/ 0 h 101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92" h="1018618">
                  <a:moveTo>
                    <a:pt x="0" y="1018032"/>
                  </a:moveTo>
                  <a:cubicBezTo>
                    <a:pt x="153416" y="1019556"/>
                    <a:pt x="306832" y="1021080"/>
                    <a:pt x="426720" y="981456"/>
                  </a:cubicBezTo>
                  <a:cubicBezTo>
                    <a:pt x="546608" y="941832"/>
                    <a:pt x="643128" y="863600"/>
                    <a:pt x="719328" y="780288"/>
                  </a:cubicBezTo>
                  <a:cubicBezTo>
                    <a:pt x="795528" y="696976"/>
                    <a:pt x="852424" y="611632"/>
                    <a:pt x="883920" y="481584"/>
                  </a:cubicBezTo>
                  <a:cubicBezTo>
                    <a:pt x="915416" y="351536"/>
                    <a:pt x="908304" y="0"/>
                    <a:pt x="908304" y="0"/>
                  </a:cubicBezTo>
                  <a:lnTo>
                    <a:pt x="908304" y="0"/>
                  </a:lnTo>
                  <a:lnTo>
                    <a:pt x="908304" y="0"/>
                  </a:lnTo>
                </a:path>
              </a:pathLst>
            </a:custGeom>
            <a:ln>
              <a:solidFill>
                <a:schemeClr val="tx1">
                  <a:lumMod val="50000"/>
                  <a:lumOff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sz="2400"/>
            </a:p>
          </p:txBody>
        </p:sp>
        <p:cxnSp>
          <p:nvCxnSpPr>
            <p:cNvPr id="47" name="Straight Connector 46"/>
            <p:cNvCxnSpPr/>
            <p:nvPr/>
          </p:nvCxnSpPr>
          <p:spPr>
            <a:xfrm>
              <a:off x="3423286" y="1219200"/>
              <a:ext cx="475488"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3898774" y="866775"/>
              <a:ext cx="1281112" cy="700088"/>
            </a:xfrm>
            <a:prstGeom prst="roundRect">
              <a:avLst>
                <a:gd name="adj" fmla="val 50000"/>
              </a:avLst>
            </a:prstGeom>
            <a:gradFill flip="none" rotWithShape="1">
              <a:gsLst>
                <a:gs pos="0">
                  <a:schemeClr val="tx2">
                    <a:alpha val="47000"/>
                    <a:lumMod val="40000"/>
                    <a:lumOff val="60000"/>
                  </a:schemeClr>
                </a:gs>
                <a:gs pos="33000">
                  <a:schemeClr val="bg2">
                    <a:lumMod val="80000"/>
                  </a:schemeClr>
                </a:gs>
                <a:gs pos="100000">
                  <a:schemeClr val="bg1">
                    <a:lumMod val="95000"/>
                    <a:alpha val="91000"/>
                  </a:schemeClr>
                </a:gs>
              </a:gsLst>
              <a:lin ang="16200000" scaled="1"/>
              <a:tileRect/>
            </a:gradFill>
            <a:ln w="3175"/>
          </p:spPr>
          <p:style>
            <a:lnRef idx="1">
              <a:schemeClr val="dk1"/>
            </a:lnRef>
            <a:fillRef idx="2">
              <a:schemeClr val="dk1"/>
            </a:fillRef>
            <a:effectRef idx="1">
              <a:schemeClr val="dk1"/>
            </a:effectRef>
            <a:fontRef idx="minor">
              <a:schemeClr val="dk1"/>
            </a:fontRef>
          </p:style>
          <p:txBody>
            <a:bodyPr rtlCol="0" anchor="ctr"/>
            <a:lstStyle/>
            <a:p>
              <a:pPr algn="ctr"/>
              <a:endParaRPr lang="en-GB" sz="2400"/>
            </a:p>
          </p:txBody>
        </p:sp>
        <p:cxnSp>
          <p:nvCxnSpPr>
            <p:cNvPr id="5" name="Straight Connector 4"/>
            <p:cNvCxnSpPr/>
            <p:nvPr/>
          </p:nvCxnSpPr>
          <p:spPr>
            <a:xfrm>
              <a:off x="4712208" y="1566863"/>
              <a:ext cx="0" cy="389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3" idx="3"/>
            </p:cNvCxnSpPr>
            <p:nvPr/>
          </p:nvCxnSpPr>
          <p:spPr>
            <a:xfrm>
              <a:off x="5179886" y="1216819"/>
              <a:ext cx="471106" cy="2381"/>
            </a:xfrm>
            <a:prstGeom prst="line">
              <a:avLst/>
            </a:prstGeom>
            <a:ln>
              <a:solidFill>
                <a:srgbClr val="BBAC7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712208" y="559356"/>
              <a:ext cx="0" cy="307419"/>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706112" y="559356"/>
              <a:ext cx="938784" cy="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6590381" y="7264971"/>
            <a:ext cx="65" cy="1477328"/>
          </a:xfrm>
          <a:prstGeom prst="rect">
            <a:avLst/>
          </a:prstGeom>
          <a:noFill/>
        </p:spPr>
        <p:txBody>
          <a:bodyPr wrap="none" lIns="0" tIns="0" rIns="0" bIns="0" rtlCol="0">
            <a:spAutoFit/>
          </a:bodyPr>
          <a:lstStyle/>
          <a:p>
            <a:endParaRPr lang="en-GB" sz="2400" dirty="0"/>
          </a:p>
          <a:p>
            <a:endParaRPr lang="en-GB" sz="2400" dirty="0"/>
          </a:p>
          <a:p>
            <a:endParaRPr lang="en-GB" sz="2400" dirty="0"/>
          </a:p>
          <a:p>
            <a:endParaRPr lang="en-GB" sz="2400" dirty="0"/>
          </a:p>
        </p:txBody>
      </p:sp>
      <mc:AlternateContent xmlns:mc="http://schemas.openxmlformats.org/markup-compatibility/2006" xmlns:a14="http://schemas.microsoft.com/office/drawing/2010/main">
        <mc:Choice Requires="a14">
          <p:sp>
            <p:nvSpPr>
              <p:cNvPr id="23" name="Rectangle 22"/>
              <p:cNvSpPr/>
              <p:nvPr/>
            </p:nvSpPr>
            <p:spPr>
              <a:xfrm>
                <a:off x="1590605" y="2083463"/>
                <a:ext cx="769505"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𝑝𝑜</m:t>
                          </m:r>
                        </m:sub>
                      </m:sSub>
                    </m:oMath>
                  </m:oMathPara>
                </a14:m>
                <a:endParaRPr lang="en-GB" sz="2400" dirty="0"/>
              </a:p>
            </p:txBody>
          </p:sp>
        </mc:Choice>
        <mc:Fallback xmlns="">
          <p:sp>
            <p:nvSpPr>
              <p:cNvPr id="23" name="Rectangle 22"/>
              <p:cNvSpPr>
                <a:spLocks noRot="1" noChangeAspect="1" noMove="1" noResize="1" noEditPoints="1" noAdjustHandles="1" noChangeArrowheads="1" noChangeShapeType="1" noTextEdit="1"/>
              </p:cNvSpPr>
              <p:nvPr/>
            </p:nvSpPr>
            <p:spPr>
              <a:xfrm>
                <a:off x="1590605" y="2083463"/>
                <a:ext cx="769505" cy="490199"/>
              </a:xfrm>
              <a:prstGeom prst="rect">
                <a:avLst/>
              </a:prstGeom>
              <a:blipFill>
                <a:blip r:embed="rId3"/>
                <a:stretch>
                  <a:fillRect b="-62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204268" y="2082693"/>
                <a:ext cx="784446"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𝑝𝑔</m:t>
                          </m:r>
                        </m:sub>
                      </m:sSub>
                    </m:oMath>
                  </m:oMathPara>
                </a14:m>
                <a:endParaRPr lang="en-GB" sz="2400" dirty="0"/>
              </a:p>
            </p:txBody>
          </p:sp>
        </mc:Choice>
        <mc:Fallback xmlns="">
          <p:sp>
            <p:nvSpPr>
              <p:cNvPr id="24" name="Rectangle 23"/>
              <p:cNvSpPr>
                <a:spLocks noRot="1" noChangeAspect="1" noMove="1" noResize="1" noEditPoints="1" noAdjustHandles="1" noChangeArrowheads="1" noChangeShapeType="1" noTextEdit="1"/>
              </p:cNvSpPr>
              <p:nvPr/>
            </p:nvSpPr>
            <p:spPr>
              <a:xfrm>
                <a:off x="2204268" y="2082693"/>
                <a:ext cx="784446" cy="491738"/>
              </a:xfrm>
              <a:prstGeom prst="rect">
                <a:avLst/>
              </a:prstGeom>
              <a:blipFill>
                <a:blip r:embed="rId4"/>
                <a:stretch>
                  <a:fillRect b="-87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91010" y="2944889"/>
                <a:ext cx="721993"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𝑔𝑙</m:t>
                          </m:r>
                        </m:sub>
                      </m:sSub>
                    </m:oMath>
                  </m:oMathPara>
                </a14:m>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a:off x="591010" y="2944889"/>
                <a:ext cx="721993" cy="491738"/>
              </a:xfrm>
              <a:prstGeom prst="rect">
                <a:avLst/>
              </a:prstGeom>
              <a:blipFill>
                <a:blip r:embed="rId5"/>
                <a:stretch>
                  <a:fillRect b="-12346"/>
                </a:stretch>
              </a:blipFill>
            </p:spPr>
            <p:txBody>
              <a:bodyPr/>
              <a:lstStyle/>
              <a:p>
                <a:r>
                  <a:rPr lang="en-GB">
                    <a:noFill/>
                  </a:rPr>
                  <a:t> </a:t>
                </a:r>
              </a:p>
            </p:txBody>
          </p:sp>
        </mc:Fallback>
      </mc:AlternateContent>
      <p:sp>
        <p:nvSpPr>
          <p:cNvPr id="39" name="TextBox 38"/>
          <p:cNvSpPr txBox="1"/>
          <p:nvPr/>
        </p:nvSpPr>
        <p:spPr>
          <a:xfrm>
            <a:off x="8468108" y="1047621"/>
            <a:ext cx="3385863" cy="461665"/>
          </a:xfrm>
          <a:prstGeom prst="rect">
            <a:avLst/>
          </a:prstGeom>
          <a:noFill/>
        </p:spPr>
        <p:txBody>
          <a:bodyPr wrap="none" rtlCol="0">
            <a:spAutoFit/>
          </a:bodyPr>
          <a:lstStyle/>
          <a:p>
            <a:r>
              <a:rPr lang="en-GB" sz="2400" dirty="0">
                <a:solidFill>
                  <a:srgbClr val="FF0000"/>
                </a:solidFill>
              </a:rPr>
              <a:t>Main objective: Max oil</a:t>
            </a:r>
          </a:p>
        </p:txBody>
      </p:sp>
      <p:sp>
        <p:nvSpPr>
          <p:cNvPr id="43" name="TextBox 42"/>
          <p:cNvSpPr txBox="1"/>
          <p:nvPr/>
        </p:nvSpPr>
        <p:spPr>
          <a:xfrm>
            <a:off x="8459979" y="125625"/>
            <a:ext cx="3074881" cy="461665"/>
          </a:xfrm>
          <a:prstGeom prst="rect">
            <a:avLst/>
          </a:prstGeom>
          <a:noFill/>
        </p:spPr>
        <p:txBody>
          <a:bodyPr wrap="none" rtlCol="0">
            <a:spAutoFit/>
          </a:bodyPr>
          <a:lstStyle/>
          <a:p>
            <a:r>
              <a:rPr lang="en-GB" sz="2400" dirty="0">
                <a:solidFill>
                  <a:srgbClr val="FF0000"/>
                </a:solidFill>
              </a:rPr>
              <a:t>Constraint: Max Gas </a:t>
            </a:r>
          </a:p>
        </p:txBody>
      </p:sp>
      <p:pic>
        <p:nvPicPr>
          <p:cNvPr id="4" name="Picture 3"/>
          <p:cNvPicPr>
            <a:picLocks noChangeAspect="1"/>
          </p:cNvPicPr>
          <p:nvPr/>
        </p:nvPicPr>
        <p:blipFill rotWithShape="1">
          <a:blip r:embed="rId6"/>
          <a:srcRect r="22267" b="47554"/>
          <a:stretch/>
        </p:blipFill>
        <p:spPr>
          <a:xfrm>
            <a:off x="5632773" y="3811519"/>
            <a:ext cx="5477178" cy="1143000"/>
          </a:xfrm>
          <a:prstGeom prst="rect">
            <a:avLst/>
          </a:prstGeom>
        </p:spPr>
      </p:pic>
      <p:sp>
        <p:nvSpPr>
          <p:cNvPr id="6" name="TextBox 5"/>
          <p:cNvSpPr txBox="1"/>
          <p:nvPr/>
        </p:nvSpPr>
        <p:spPr>
          <a:xfrm>
            <a:off x="5476378" y="6056663"/>
            <a:ext cx="4285147" cy="400110"/>
          </a:xfrm>
          <a:prstGeom prst="rect">
            <a:avLst/>
          </a:prstGeom>
          <a:noFill/>
        </p:spPr>
        <p:txBody>
          <a:bodyPr wrap="none" rtlCol="0">
            <a:spAutoFit/>
          </a:bodyPr>
          <a:lstStyle/>
          <a:p>
            <a:r>
              <a:rPr lang="nb-NO" sz="2000" dirty="0"/>
              <a:t>Main </a:t>
            </a:r>
            <a:r>
              <a:rPr lang="nb-NO" sz="2000" dirty="0" err="1"/>
              <a:t>disturbance</a:t>
            </a:r>
            <a:r>
              <a:rPr lang="nb-NO" sz="2000" dirty="0"/>
              <a:t> (d): GOR </a:t>
            </a:r>
            <a:r>
              <a:rPr lang="nb-NO" sz="2000" dirty="0" err="1"/>
              <a:t>variation</a:t>
            </a:r>
            <a:endParaRPr lang="nb-NO" sz="2000" dirty="0"/>
          </a:p>
        </p:txBody>
      </p:sp>
      <p:sp>
        <p:nvSpPr>
          <p:cNvPr id="9" name="TextBox 8"/>
          <p:cNvSpPr txBox="1"/>
          <p:nvPr/>
        </p:nvSpPr>
        <p:spPr>
          <a:xfrm>
            <a:off x="795736" y="5660411"/>
            <a:ext cx="4128053" cy="923330"/>
          </a:xfrm>
          <a:prstGeom prst="rect">
            <a:avLst/>
          </a:prstGeom>
          <a:noFill/>
        </p:spPr>
        <p:txBody>
          <a:bodyPr wrap="none" rtlCol="0">
            <a:spAutoFit/>
          </a:bodyPr>
          <a:lstStyle/>
          <a:p>
            <a:pPr algn="ctr"/>
            <a:r>
              <a:rPr lang="nb-NO" dirty="0" err="1">
                <a:solidFill>
                  <a:srgbClr val="FF0000"/>
                </a:solidFill>
              </a:rPr>
              <a:t>Reservoir</a:t>
            </a:r>
            <a:endParaRPr lang="nb-NO" dirty="0">
              <a:solidFill>
                <a:srgbClr val="FF0000"/>
              </a:solidFill>
            </a:endParaRPr>
          </a:p>
          <a:p>
            <a:pPr algn="ctr"/>
            <a:r>
              <a:rPr lang="nb-NO" dirty="0"/>
              <a:t>GOR = Gas/Oil ratio in </a:t>
            </a:r>
            <a:r>
              <a:rPr lang="nb-NO" dirty="0" err="1"/>
              <a:t>feed</a:t>
            </a:r>
            <a:r>
              <a:rPr lang="nb-NO" dirty="0"/>
              <a:t> (</a:t>
            </a:r>
            <a:r>
              <a:rPr lang="nb-NO" dirty="0" err="1"/>
              <a:t>reservoir</a:t>
            </a:r>
            <a:r>
              <a:rPr lang="nb-NO" dirty="0"/>
              <a:t>)</a:t>
            </a:r>
          </a:p>
          <a:p>
            <a:endParaRPr lang="nb-NO" dirty="0">
              <a:solidFill>
                <a:srgbClr val="FF0000"/>
              </a:solidFill>
            </a:endParaRPr>
          </a:p>
        </p:txBody>
      </p:sp>
      <p:sp>
        <p:nvSpPr>
          <p:cNvPr id="12" name="TextBox 11"/>
          <p:cNvSpPr txBox="1"/>
          <p:nvPr/>
        </p:nvSpPr>
        <p:spPr>
          <a:xfrm>
            <a:off x="1082049" y="3541092"/>
            <a:ext cx="615874" cy="369332"/>
          </a:xfrm>
          <a:prstGeom prst="rect">
            <a:avLst/>
          </a:prstGeom>
          <a:noFill/>
        </p:spPr>
        <p:txBody>
          <a:bodyPr wrap="none" rtlCol="0">
            <a:spAutoFit/>
          </a:bodyPr>
          <a:lstStyle/>
          <a:p>
            <a:r>
              <a:rPr lang="nb-NO" dirty="0">
                <a:solidFill>
                  <a:srgbClr val="FF0000"/>
                </a:solidFill>
              </a:rPr>
              <a:t>MV</a:t>
            </a:r>
            <a:r>
              <a:rPr lang="nb-NO" baseline="-25000" dirty="0">
                <a:solidFill>
                  <a:srgbClr val="FF0000"/>
                </a:solidFill>
              </a:rPr>
              <a:t>1</a:t>
            </a:r>
          </a:p>
        </p:txBody>
      </p:sp>
      <p:sp>
        <p:nvSpPr>
          <p:cNvPr id="46" name="TextBox 45"/>
          <p:cNvSpPr txBox="1"/>
          <p:nvPr/>
        </p:nvSpPr>
        <p:spPr>
          <a:xfrm>
            <a:off x="2627468" y="3564277"/>
            <a:ext cx="615874" cy="369332"/>
          </a:xfrm>
          <a:prstGeom prst="rect">
            <a:avLst/>
          </a:prstGeom>
          <a:noFill/>
        </p:spPr>
        <p:txBody>
          <a:bodyPr wrap="none" rtlCol="0">
            <a:spAutoFit/>
          </a:bodyPr>
          <a:lstStyle/>
          <a:p>
            <a:r>
              <a:rPr lang="nb-NO" dirty="0">
                <a:solidFill>
                  <a:srgbClr val="FF0000"/>
                </a:solidFill>
              </a:rPr>
              <a:t>MV</a:t>
            </a:r>
            <a:r>
              <a:rPr lang="nb-NO" baseline="-25000" dirty="0">
                <a:solidFill>
                  <a:srgbClr val="FF0000"/>
                </a:solidFill>
              </a:rPr>
              <a:t>2</a:t>
            </a:r>
          </a:p>
        </p:txBody>
      </p:sp>
    </p:spTree>
    <p:extLst>
      <p:ext uri="{BB962C8B-B14F-4D97-AF65-F5344CB8AC3E}">
        <p14:creationId xmlns:p14="http://schemas.microsoft.com/office/powerpoint/2010/main" val="176237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1071019" y="2201610"/>
            <a:ext cx="10363200" cy="901095"/>
          </a:xfrm>
        </p:spPr>
        <p:txBody>
          <a:bodyPr>
            <a:noAutofit/>
          </a:bodyPr>
          <a:lstStyle/>
          <a:p>
            <a:pPr algn="ctr"/>
            <a:r>
              <a:rPr lang="en-US" sz="4000" b="1" dirty="0">
                <a:latin typeface="Calibri Light" panose="020F0302020204030204" pitchFamily="34" charset="0"/>
                <a:cs typeface="Calibri Light" panose="020F0302020204030204" pitchFamily="34" charset="0"/>
              </a:rPr>
              <a:t>Introduction to Real time optimization</a:t>
            </a:r>
            <a:endParaRPr lang="nb-NO" sz="4000" b="1" dirty="0">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Sigurd Skogestad</a:t>
            </a: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
        <p:nvSpPr>
          <p:cNvPr id="7" name="Rectangle 6">
            <a:extLst>
              <a:ext uri="{FF2B5EF4-FFF2-40B4-BE49-F238E27FC236}">
                <a16:creationId xmlns:a16="http://schemas.microsoft.com/office/drawing/2014/main" id="{7F90C69E-A38A-604F-8E15-B124E94118B0}"/>
              </a:ext>
            </a:extLst>
          </p:cNvPr>
          <p:cNvSpPr/>
          <p:nvPr/>
        </p:nvSpPr>
        <p:spPr>
          <a:xfrm>
            <a:off x="485424" y="6389511"/>
            <a:ext cx="635564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spTree>
    <p:extLst>
      <p:ext uri="{BB962C8B-B14F-4D97-AF65-F5344CB8AC3E}">
        <p14:creationId xmlns:p14="http://schemas.microsoft.com/office/powerpoint/2010/main" val="302801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Sylinder 29"/>
          <p:cNvSpPr txBox="1"/>
          <p:nvPr/>
        </p:nvSpPr>
        <p:spPr>
          <a:xfrm>
            <a:off x="351483" y="608376"/>
            <a:ext cx="6609630" cy="646331"/>
          </a:xfrm>
          <a:prstGeom prst="rect">
            <a:avLst/>
          </a:prstGeom>
          <a:noFill/>
        </p:spPr>
        <p:txBody>
          <a:bodyPr wrap="none" rtlCol="0">
            <a:spAutoFit/>
          </a:bodyPr>
          <a:lstStyle/>
          <a:p>
            <a:pPr>
              <a:defRPr b="0" i="0"/>
            </a:pPr>
            <a:r>
              <a:rPr lang="en-GB" sz="3600" spc="-31" dirty="0">
                <a:solidFill>
                  <a:prstClr val="black"/>
                </a:solidFill>
                <a:ea typeface="Arial" charset="0"/>
                <a:cs typeface="Arial" charset="0"/>
              </a:rPr>
              <a:t>Marginal Gas-Oil Ratio (</a:t>
            </a:r>
            <a:r>
              <a:rPr lang="en-GB" sz="3600" spc="-31" dirty="0" err="1">
                <a:solidFill>
                  <a:prstClr val="black"/>
                </a:solidFill>
                <a:ea typeface="Arial" charset="0"/>
                <a:cs typeface="Arial" charset="0"/>
              </a:rPr>
              <a:t>mGOR</a:t>
            </a:r>
            <a:r>
              <a:rPr lang="en-GB" sz="3600" spc="-31" dirty="0">
                <a:solidFill>
                  <a:prstClr val="black"/>
                </a:solidFill>
                <a:ea typeface="Arial" charset="0"/>
                <a:cs typeface="Arial" charset="0"/>
              </a:rPr>
              <a:t>)</a:t>
            </a:r>
            <a:endParaRPr lang="x-none" sz="3600" spc="-31" dirty="0">
              <a:solidFill>
                <a:prstClr val="black"/>
              </a:solidFill>
              <a:ea typeface="Arial" charset="0"/>
              <a:cs typeface="Arial" charset="0"/>
            </a:endParaRPr>
          </a:p>
        </p:txBody>
      </p:sp>
      <p:pic>
        <p:nvPicPr>
          <p:cNvPr id="21" name="Content Placeholder 20"/>
          <p:cNvPicPr>
            <a:picLocks noGrp="1" noChangeAspect="1"/>
          </p:cNvPicPr>
          <p:nvPr>
            <p:ph sz="half" idx="1"/>
          </p:nvPr>
        </p:nvPicPr>
        <p:blipFill>
          <a:blip r:embed="rId2"/>
          <a:stretch>
            <a:fillRect/>
          </a:stretch>
        </p:blipFill>
        <p:spPr>
          <a:xfrm>
            <a:off x="611698" y="2050983"/>
            <a:ext cx="6451834" cy="4021196"/>
          </a:xfrm>
          <a:prstGeom prst="rect">
            <a:avLst/>
          </a:prstGeom>
        </p:spPr>
      </p:pic>
      <mc:AlternateContent xmlns:mc="http://schemas.openxmlformats.org/markup-compatibility/2006" xmlns:a14="http://schemas.microsoft.com/office/drawing/2010/main">
        <mc:Choice Requires="a14">
          <p:sp>
            <p:nvSpPr>
              <p:cNvPr id="22" name="Content Placeholder 21"/>
              <p:cNvSpPr>
                <a:spLocks noGrp="1"/>
              </p:cNvSpPr>
              <p:nvPr>
                <p:ph sz="half" idx="2"/>
              </p:nvPr>
            </p:nvSpPr>
            <p:spPr>
              <a:xfrm>
                <a:off x="7495685" y="2497522"/>
                <a:ext cx="3468149" cy="2080470"/>
              </a:xfrm>
            </p:spPr>
            <p:txBody>
              <a:bodyPr/>
              <a:lstStyle/>
              <a:p>
                <a:pPr marL="0" indent="0" algn="ctr">
                  <a:buNone/>
                </a:pPr>
                <a:r>
                  <a:rPr lang="en-GB" dirty="0"/>
                  <a:t>Marginal GOR</a:t>
                </a:r>
              </a:p>
              <a:p>
                <a:pPr marL="0" indent="0" algn="ctr">
                  <a:buNone/>
                </a:pPr>
                <a:endParaRPr lang="en-GB" dirty="0"/>
              </a:p>
              <a:p>
                <a:pPr marL="0" indent="0" algn="ctr">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𝜈</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𝑝𝑜</m:t>
                              </m:r>
                            </m:sub>
                          </m:sSub>
                        </m:num>
                        <m:den>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𝑤</m:t>
                              </m:r>
                            </m:e>
                            <m:sub>
                              <m:r>
                                <a:rPr lang="en-GB" b="0" i="1" smtClean="0">
                                  <a:latin typeface="Cambria Math" panose="02040503050406030204" pitchFamily="18" charset="0"/>
                                </a:rPr>
                                <m:t>𝑔𝑙</m:t>
                              </m:r>
                            </m:sub>
                          </m:sSub>
                        </m:den>
                      </m:f>
                    </m:oMath>
                  </m:oMathPara>
                </a14:m>
                <a:endParaRPr lang="en-GB" dirty="0"/>
              </a:p>
            </p:txBody>
          </p:sp>
        </mc:Choice>
        <mc:Fallback xmlns="">
          <p:sp>
            <p:nvSpPr>
              <p:cNvPr id="22" name="Content Placeholder 21"/>
              <p:cNvSpPr>
                <a:spLocks noGrp="1" noRot="1" noChangeAspect="1" noMove="1" noResize="1" noEditPoints="1" noAdjustHandles="1" noChangeArrowheads="1" noChangeShapeType="1" noTextEdit="1"/>
              </p:cNvSpPr>
              <p:nvPr>
                <p:ph sz="half" idx="2"/>
              </p:nvPr>
            </p:nvSpPr>
            <p:spPr>
              <a:xfrm>
                <a:off x="7495685" y="2497522"/>
                <a:ext cx="3468149" cy="2080470"/>
              </a:xfrm>
              <a:blipFill>
                <a:blip r:embed="rId4"/>
                <a:stretch>
                  <a:fillRect t="-5279"/>
                </a:stretch>
              </a:blipFill>
            </p:spPr>
            <p:txBody>
              <a:bodyPr/>
              <a:lstStyle/>
              <a:p>
                <a:r>
                  <a:rPr lang="en-GB">
                    <a:noFill/>
                  </a:rPr>
                  <a:t> </a:t>
                </a:r>
              </a:p>
            </p:txBody>
          </p:sp>
        </mc:Fallback>
      </mc:AlternateContent>
      <p:pic>
        <p:nvPicPr>
          <p:cNvPr id="9" name="Picture 8">
            <a:extLst>
              <a:ext uri="{FF2B5EF4-FFF2-40B4-BE49-F238E27FC236}">
                <a16:creationId xmlns:a16="http://schemas.microsoft.com/office/drawing/2014/main" id="{C946FDF4-F706-8D47-88F9-A5D3CF7C9352}"/>
              </a:ext>
            </a:extLst>
          </p:cNvPr>
          <p:cNvPicPr>
            <a:picLocks noChangeAspect="1"/>
          </p:cNvPicPr>
          <p:nvPr/>
        </p:nvPicPr>
        <p:blipFill>
          <a:blip r:embed="rId5"/>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061054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Sylinder 29"/>
          <p:cNvSpPr txBox="1"/>
          <p:nvPr/>
        </p:nvSpPr>
        <p:spPr>
          <a:xfrm>
            <a:off x="635569" y="646096"/>
            <a:ext cx="3777637" cy="646331"/>
          </a:xfrm>
          <a:prstGeom prst="rect">
            <a:avLst/>
          </a:prstGeom>
          <a:noFill/>
        </p:spPr>
        <p:txBody>
          <a:bodyPr wrap="none" rtlCol="0">
            <a:spAutoFit/>
          </a:bodyPr>
          <a:lstStyle/>
          <a:p>
            <a:pPr>
              <a:defRPr b="0" i="0"/>
            </a:pPr>
            <a:r>
              <a:rPr lang="en-GB" sz="3600" spc="-31" dirty="0">
                <a:solidFill>
                  <a:prstClr val="black"/>
                </a:solidFill>
                <a:ea typeface="Arial" charset="0"/>
                <a:cs typeface="Arial" charset="0"/>
              </a:rPr>
              <a:t>Unconstrained case</a:t>
            </a:r>
            <a:endParaRPr lang="x-none" sz="3600" spc="-31" dirty="0">
              <a:solidFill>
                <a:prstClr val="black"/>
              </a:solidFill>
              <a:ea typeface="Arial" charset="0"/>
              <a:cs typeface="Arial" charset="0"/>
            </a:endParaRPr>
          </a:p>
        </p:txBody>
      </p:sp>
      <p:pic>
        <p:nvPicPr>
          <p:cNvPr id="3" name="Content Placeholder 2"/>
          <p:cNvPicPr>
            <a:picLocks noGrp="1" noChangeAspect="1"/>
          </p:cNvPicPr>
          <p:nvPr>
            <p:ph idx="1"/>
          </p:nvPr>
        </p:nvPicPr>
        <p:blipFill>
          <a:blip r:embed="rId2"/>
          <a:stretch>
            <a:fillRect/>
          </a:stretch>
        </p:blipFill>
        <p:spPr>
          <a:xfrm>
            <a:off x="596506" y="2306021"/>
            <a:ext cx="5090360" cy="1880394"/>
          </a:xfrm>
          <a:prstGeom prst="rect">
            <a:avLst/>
          </a:prstGeom>
        </p:spPr>
      </p:pic>
      <p:pic>
        <p:nvPicPr>
          <p:cNvPr id="9" name="Picture 8"/>
          <p:cNvPicPr>
            <a:picLocks noChangeAspect="1"/>
          </p:cNvPicPr>
          <p:nvPr/>
        </p:nvPicPr>
        <p:blipFill>
          <a:blip r:embed="rId3"/>
          <a:stretch>
            <a:fillRect/>
          </a:stretch>
        </p:blipFill>
        <p:spPr>
          <a:xfrm>
            <a:off x="6505136" y="1655543"/>
            <a:ext cx="4569292" cy="1590675"/>
          </a:xfrm>
          <a:prstGeom prst="rect">
            <a:avLst/>
          </a:prstGeom>
        </p:spPr>
      </p:pic>
      <p:pic>
        <p:nvPicPr>
          <p:cNvPr id="10" name="Picture 9"/>
          <p:cNvPicPr>
            <a:picLocks noChangeAspect="1"/>
          </p:cNvPicPr>
          <p:nvPr/>
        </p:nvPicPr>
        <p:blipFill>
          <a:blip r:embed="rId4">
            <a:duotone>
              <a:schemeClr val="accent1">
                <a:shade val="45000"/>
                <a:satMod val="135000"/>
              </a:schemeClr>
              <a:prstClr val="white"/>
            </a:duotone>
          </a:blip>
          <a:stretch>
            <a:fillRect/>
          </a:stretch>
        </p:blipFill>
        <p:spPr>
          <a:xfrm>
            <a:off x="2698521" y="4901229"/>
            <a:ext cx="3167172" cy="765794"/>
          </a:xfrm>
          <a:prstGeom prst="rect">
            <a:avLst/>
          </a:prstGeom>
        </p:spPr>
      </p:pic>
      <p:pic>
        <p:nvPicPr>
          <p:cNvPr id="2" name="Picture 1">
            <a:extLst>
              <a:ext uri="{FF2B5EF4-FFF2-40B4-BE49-F238E27FC236}">
                <a16:creationId xmlns:a16="http://schemas.microsoft.com/office/drawing/2014/main" id="{FEF58A96-275D-1548-942F-B2CB6E86D84E}"/>
              </a:ext>
            </a:extLst>
          </p:cNvPr>
          <p:cNvPicPr>
            <a:picLocks noChangeAspect="1"/>
          </p:cNvPicPr>
          <p:nvPr/>
        </p:nvPicPr>
        <p:blipFill>
          <a:blip r:embed="rId5"/>
          <a:stretch>
            <a:fillRect/>
          </a:stretch>
        </p:blipFill>
        <p:spPr>
          <a:xfrm>
            <a:off x="7733177" y="3642323"/>
            <a:ext cx="3149600" cy="2692400"/>
          </a:xfrm>
          <a:prstGeom prst="rect">
            <a:avLst/>
          </a:prstGeom>
        </p:spPr>
      </p:pic>
      <p:pic>
        <p:nvPicPr>
          <p:cNvPr id="11" name="Picture 10">
            <a:extLst>
              <a:ext uri="{FF2B5EF4-FFF2-40B4-BE49-F238E27FC236}">
                <a16:creationId xmlns:a16="http://schemas.microsoft.com/office/drawing/2014/main" id="{533C0BB0-9890-6645-8CE0-5FF2ECFD3288}"/>
              </a:ext>
            </a:extLst>
          </p:cNvPr>
          <p:cNvPicPr>
            <a:picLocks noChangeAspect="1"/>
          </p:cNvPicPr>
          <p:nvPr/>
        </p:nvPicPr>
        <p:blipFill>
          <a:blip r:embed="rId6"/>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3464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Sylinder 29"/>
          <p:cNvSpPr txBox="1"/>
          <p:nvPr/>
        </p:nvSpPr>
        <p:spPr>
          <a:xfrm>
            <a:off x="351483" y="608376"/>
            <a:ext cx="3348545" cy="646331"/>
          </a:xfrm>
          <a:prstGeom prst="rect">
            <a:avLst/>
          </a:prstGeom>
          <a:noFill/>
        </p:spPr>
        <p:txBody>
          <a:bodyPr wrap="none" rtlCol="0">
            <a:spAutoFit/>
          </a:bodyPr>
          <a:lstStyle/>
          <a:p>
            <a:pPr>
              <a:defRPr b="0" i="0"/>
            </a:pPr>
            <a:r>
              <a:rPr lang="en-GB" sz="3600" spc="-31" dirty="0">
                <a:solidFill>
                  <a:prstClr val="black"/>
                </a:solidFill>
                <a:ea typeface="Arial" charset="0"/>
                <a:cs typeface="Arial" charset="0"/>
              </a:rPr>
              <a:t>Control Structure</a:t>
            </a:r>
            <a:endParaRPr lang="x-none" sz="3600" spc="-31" dirty="0">
              <a:solidFill>
                <a:prstClr val="black"/>
              </a:solidFill>
              <a:ea typeface="Arial" charset="0"/>
              <a:cs typeface="Arial" charset="0"/>
            </a:endParaRPr>
          </a:p>
        </p:txBody>
      </p:sp>
      <p:pic>
        <p:nvPicPr>
          <p:cNvPr id="3" name="Content Placeholder 2"/>
          <p:cNvPicPr>
            <a:picLocks noGrp="1" noChangeAspect="1"/>
          </p:cNvPicPr>
          <p:nvPr>
            <p:ph idx="1"/>
          </p:nvPr>
        </p:nvPicPr>
        <p:blipFill>
          <a:blip r:embed="rId2"/>
          <a:stretch>
            <a:fillRect/>
          </a:stretch>
        </p:blipFill>
        <p:spPr>
          <a:xfrm>
            <a:off x="1845586" y="1562483"/>
            <a:ext cx="8803364" cy="4921613"/>
          </a:xfrm>
          <a:prstGeom prst="rect">
            <a:avLst/>
          </a:prstGeom>
        </p:spPr>
      </p:pic>
      <p:pic>
        <p:nvPicPr>
          <p:cNvPr id="9" name="Picture 8"/>
          <p:cNvPicPr>
            <a:picLocks noChangeAspect="1"/>
          </p:cNvPicPr>
          <p:nvPr/>
        </p:nvPicPr>
        <p:blipFill>
          <a:blip r:embed="rId3">
            <a:duotone>
              <a:schemeClr val="accent1">
                <a:shade val="45000"/>
                <a:satMod val="135000"/>
              </a:schemeClr>
              <a:prstClr val="white"/>
            </a:duotone>
          </a:blip>
          <a:stretch>
            <a:fillRect/>
          </a:stretch>
        </p:blipFill>
        <p:spPr>
          <a:xfrm>
            <a:off x="784225" y="5238751"/>
            <a:ext cx="2122721" cy="513255"/>
          </a:xfrm>
          <a:prstGeom prst="rect">
            <a:avLst/>
          </a:prstGeom>
        </p:spPr>
      </p:pic>
      <p:pic>
        <p:nvPicPr>
          <p:cNvPr id="11" name="Picture 10"/>
          <p:cNvPicPr>
            <a:picLocks noChangeAspect="1"/>
          </p:cNvPicPr>
          <p:nvPr/>
        </p:nvPicPr>
        <p:blipFill rotWithShape="1">
          <a:blip r:embed="rId3">
            <a:clrChange>
              <a:clrFrom>
                <a:srgbClr val="FFFFFF"/>
              </a:clrFrom>
              <a:clrTo>
                <a:srgbClr val="FFFFFF">
                  <a:alpha val="0"/>
                </a:srgbClr>
              </a:clrTo>
            </a:clrChange>
            <a:grayscl/>
          </a:blip>
          <a:srcRect l="34116" b="3307"/>
          <a:stretch/>
        </p:blipFill>
        <p:spPr>
          <a:xfrm>
            <a:off x="10175289" y="2376557"/>
            <a:ext cx="745725" cy="264626"/>
          </a:xfrm>
          <a:prstGeom prst="rect">
            <a:avLst/>
          </a:prstGeom>
        </p:spPr>
      </p:pic>
      <p:sp>
        <p:nvSpPr>
          <p:cNvPr id="7" name="Rectangle 6"/>
          <p:cNvSpPr/>
          <p:nvPr/>
        </p:nvSpPr>
        <p:spPr>
          <a:xfrm>
            <a:off x="2370338" y="2201664"/>
            <a:ext cx="630314" cy="466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p:cNvGrpSpPr/>
          <p:nvPr/>
        </p:nvGrpSpPr>
        <p:grpSpPr>
          <a:xfrm>
            <a:off x="1995483" y="2360041"/>
            <a:ext cx="1173846" cy="281142"/>
            <a:chOff x="2936516" y="1893888"/>
            <a:chExt cx="1173846" cy="281142"/>
          </a:xfrm>
        </p:grpSpPr>
        <p:pic>
          <p:nvPicPr>
            <p:cNvPr id="10" name="Picture 9"/>
            <p:cNvPicPr>
              <a:picLocks noChangeAspect="1"/>
            </p:cNvPicPr>
            <p:nvPr/>
          </p:nvPicPr>
          <p:blipFill rotWithShape="1">
            <a:blip r:embed="rId3">
              <a:clrChange>
                <a:clrFrom>
                  <a:srgbClr val="FFFFFF"/>
                </a:clrFrom>
                <a:clrTo>
                  <a:srgbClr val="FFFFFF">
                    <a:alpha val="0"/>
                  </a:srgbClr>
                </a:clrTo>
              </a:clrChange>
              <a:grayscl/>
            </a:blip>
            <a:srcRect l="34116" b="3307"/>
            <a:stretch/>
          </p:blipFill>
          <p:spPr>
            <a:xfrm>
              <a:off x="3364637" y="1910404"/>
              <a:ext cx="745725" cy="264626"/>
            </a:xfrm>
            <a:prstGeom prst="rect">
              <a:avLst/>
            </a:prstGeom>
          </p:spPr>
        </p:pic>
        <p:pic>
          <p:nvPicPr>
            <p:cNvPr id="2" name="Picture 1"/>
            <p:cNvPicPr>
              <a:picLocks noChangeAspect="1"/>
            </p:cNvPicPr>
            <p:nvPr/>
          </p:nvPicPr>
          <p:blipFill rotWithShape="1">
            <a:blip r:embed="rId4"/>
            <a:srcRect b="6856"/>
            <a:stretch/>
          </p:blipFill>
          <p:spPr>
            <a:xfrm>
              <a:off x="2936516" y="1893888"/>
              <a:ext cx="428121" cy="275206"/>
            </a:xfrm>
            <a:prstGeom prst="rect">
              <a:avLst/>
            </a:prstGeom>
          </p:spPr>
        </p:pic>
      </p:grpSp>
      <p:sp>
        <p:nvSpPr>
          <p:cNvPr id="13" name="Rectangle 12"/>
          <p:cNvSpPr/>
          <p:nvPr/>
        </p:nvSpPr>
        <p:spPr>
          <a:xfrm>
            <a:off x="1845585" y="2290439"/>
            <a:ext cx="1412848" cy="377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610957" y="2269005"/>
            <a:ext cx="1412848" cy="3773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CBA7DFBB-57AB-8E41-8C23-888D99952BC7}"/>
              </a:ext>
            </a:extLst>
          </p:cNvPr>
          <p:cNvPicPr>
            <a:picLocks noChangeAspect="1"/>
          </p:cNvPicPr>
          <p:nvPr/>
        </p:nvPicPr>
        <p:blipFill>
          <a:blip r:embed="rId5"/>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8457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kstSylinder 29"/>
          <p:cNvSpPr txBox="1"/>
          <p:nvPr/>
        </p:nvSpPr>
        <p:spPr>
          <a:xfrm>
            <a:off x="351483" y="608376"/>
            <a:ext cx="3548728" cy="646331"/>
          </a:xfrm>
          <a:prstGeom prst="rect">
            <a:avLst/>
          </a:prstGeom>
          <a:noFill/>
        </p:spPr>
        <p:txBody>
          <a:bodyPr wrap="none" rtlCol="0">
            <a:spAutoFit/>
          </a:bodyPr>
          <a:lstStyle/>
          <a:p>
            <a:pPr>
              <a:defRPr b="0" i="0"/>
            </a:pPr>
            <a:r>
              <a:rPr lang="en-GB" sz="3600" spc="-31" dirty="0">
                <a:solidFill>
                  <a:prstClr val="black"/>
                </a:solidFill>
                <a:ea typeface="Arial" charset="0"/>
                <a:cs typeface="Arial" charset="0"/>
              </a:rPr>
              <a:t>Simulation Results</a:t>
            </a:r>
            <a:endParaRPr lang="x-none" sz="3600" spc="-31" dirty="0">
              <a:solidFill>
                <a:prstClr val="black"/>
              </a:solidFill>
              <a:ea typeface="Arial" charset="0"/>
              <a:cs typeface="Arial" charset="0"/>
            </a:endParaRPr>
          </a:p>
        </p:txBody>
      </p:sp>
      <p:pic>
        <p:nvPicPr>
          <p:cNvPr id="2" name="Content Placeholder 1"/>
          <p:cNvPicPr>
            <a:picLocks noGrp="1" noChangeAspect="1"/>
          </p:cNvPicPr>
          <p:nvPr>
            <p:ph sz="half" idx="1"/>
          </p:nvPr>
        </p:nvPicPr>
        <p:blipFill>
          <a:blip r:embed="rId2"/>
          <a:stretch>
            <a:fillRect/>
          </a:stretch>
        </p:blipFill>
        <p:spPr>
          <a:xfrm>
            <a:off x="930268" y="1825625"/>
            <a:ext cx="4997463" cy="4351338"/>
          </a:xfrm>
          <a:prstGeom prst="rect">
            <a:avLst/>
          </a:prstGeom>
        </p:spPr>
      </p:pic>
      <p:pic>
        <p:nvPicPr>
          <p:cNvPr id="3" name="Content Placeholder 2"/>
          <p:cNvPicPr>
            <a:picLocks noGrp="1" noChangeAspect="1"/>
          </p:cNvPicPr>
          <p:nvPr>
            <p:ph sz="half" idx="2"/>
          </p:nvPr>
        </p:nvPicPr>
        <p:blipFill>
          <a:blip r:embed="rId3"/>
          <a:stretch>
            <a:fillRect/>
          </a:stretch>
        </p:blipFill>
        <p:spPr>
          <a:xfrm>
            <a:off x="6248400" y="1911993"/>
            <a:ext cx="5286376" cy="4702312"/>
          </a:xfrm>
          <a:prstGeom prst="rect">
            <a:avLst/>
          </a:prstGeom>
        </p:spPr>
      </p:pic>
      <p:pic>
        <p:nvPicPr>
          <p:cNvPr id="9" name="Picture 8">
            <a:extLst>
              <a:ext uri="{FF2B5EF4-FFF2-40B4-BE49-F238E27FC236}">
                <a16:creationId xmlns:a16="http://schemas.microsoft.com/office/drawing/2014/main" id="{AC1B49D2-4178-B743-994D-74A584DEF382}"/>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124135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0A0D3-BBD7-0141-ACD8-3EBE9963CB54}"/>
              </a:ext>
            </a:extLst>
          </p:cNvPr>
          <p:cNvSpPr>
            <a:spLocks noGrp="1"/>
          </p:cNvSpPr>
          <p:nvPr>
            <p:ph type="title"/>
          </p:nvPr>
        </p:nvSpPr>
        <p:spPr/>
        <p:txBody>
          <a:bodyPr/>
          <a:lstStyle/>
          <a:p>
            <a:r>
              <a:rPr lang="nb-NO" dirty="0" err="1"/>
              <a:t>Multivariable</a:t>
            </a:r>
            <a:r>
              <a:rPr lang="nb-NO" dirty="0"/>
              <a:t> </a:t>
            </a:r>
            <a:r>
              <a:rPr lang="nb-NO" dirty="0" err="1"/>
              <a:t>Example</a:t>
            </a:r>
            <a:r>
              <a:rPr lang="nb-NO" dirty="0"/>
              <a:t>: </a:t>
            </a:r>
            <a:r>
              <a:rPr lang="nb-NO" dirty="0" err="1"/>
              <a:t>Ammonia</a:t>
            </a:r>
            <a:r>
              <a:rPr lang="nb-NO" dirty="0"/>
              <a:t> </a:t>
            </a:r>
            <a:r>
              <a:rPr lang="nb-NO" dirty="0" err="1"/>
              <a:t>Reactor</a:t>
            </a:r>
            <a:endParaRPr lang="nb-NO" dirty="0"/>
          </a:p>
        </p:txBody>
      </p:sp>
      <p:pic>
        <p:nvPicPr>
          <p:cNvPr id="7" name="Content Placeholder 6">
            <a:extLst>
              <a:ext uri="{FF2B5EF4-FFF2-40B4-BE49-F238E27FC236}">
                <a16:creationId xmlns:a16="http://schemas.microsoft.com/office/drawing/2014/main" id="{47F61AAA-2D86-3B4D-8191-A53EA39017E2}"/>
              </a:ext>
            </a:extLst>
          </p:cNvPr>
          <p:cNvPicPr>
            <a:picLocks noGrp="1" noChangeAspect="1"/>
          </p:cNvPicPr>
          <p:nvPr>
            <p:ph idx="1"/>
          </p:nvPr>
        </p:nvPicPr>
        <p:blipFill>
          <a:blip r:embed="rId2"/>
          <a:stretch>
            <a:fillRect/>
          </a:stretch>
        </p:blipFill>
        <p:spPr>
          <a:xfrm>
            <a:off x="1493790" y="1825625"/>
            <a:ext cx="9204420" cy="4351338"/>
          </a:xfrm>
          <a:prstGeom prst="rect">
            <a:avLst/>
          </a:prstGeom>
        </p:spPr>
      </p:pic>
      <p:pic>
        <p:nvPicPr>
          <p:cNvPr id="4" name="Picture 3">
            <a:extLst>
              <a:ext uri="{FF2B5EF4-FFF2-40B4-BE49-F238E27FC236}">
                <a16:creationId xmlns:a16="http://schemas.microsoft.com/office/drawing/2014/main" id="{622AD323-1591-6240-BAE8-01592146555B}"/>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989233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A827-A4B5-404F-AE01-AF75C6B05099}"/>
              </a:ext>
            </a:extLst>
          </p:cNvPr>
          <p:cNvSpPr>
            <a:spLocks noGrp="1"/>
          </p:cNvSpPr>
          <p:nvPr>
            <p:ph type="title"/>
          </p:nvPr>
        </p:nvSpPr>
        <p:spPr/>
        <p:txBody>
          <a:bodyPr/>
          <a:lstStyle/>
          <a:p>
            <a:r>
              <a:rPr lang="nb-NO" dirty="0" err="1"/>
              <a:t>Results</a:t>
            </a:r>
            <a:endParaRPr lang="nb-NO" dirty="0"/>
          </a:p>
        </p:txBody>
      </p:sp>
      <p:pic>
        <p:nvPicPr>
          <p:cNvPr id="4" name="Content Placeholder 3">
            <a:extLst>
              <a:ext uri="{FF2B5EF4-FFF2-40B4-BE49-F238E27FC236}">
                <a16:creationId xmlns:a16="http://schemas.microsoft.com/office/drawing/2014/main" id="{A8687C73-8B0B-D540-B881-AADC265E1711}"/>
              </a:ext>
            </a:extLst>
          </p:cNvPr>
          <p:cNvPicPr>
            <a:picLocks noGrp="1" noChangeAspect="1"/>
          </p:cNvPicPr>
          <p:nvPr>
            <p:ph idx="1"/>
          </p:nvPr>
        </p:nvPicPr>
        <p:blipFill>
          <a:blip r:embed="rId2"/>
          <a:stretch>
            <a:fillRect/>
          </a:stretch>
        </p:blipFill>
        <p:spPr>
          <a:xfrm>
            <a:off x="2132260" y="1825625"/>
            <a:ext cx="7927479" cy="4351338"/>
          </a:xfrm>
          <a:prstGeom prst="rect">
            <a:avLst/>
          </a:prstGeom>
        </p:spPr>
      </p:pic>
      <p:pic>
        <p:nvPicPr>
          <p:cNvPr id="5" name="Picture 4">
            <a:extLst>
              <a:ext uri="{FF2B5EF4-FFF2-40B4-BE49-F238E27FC236}">
                <a16:creationId xmlns:a16="http://schemas.microsoft.com/office/drawing/2014/main" id="{9564A26F-B3E8-C046-B9DC-16E970CE30CF}"/>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94291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6DA7-6AA4-6649-B180-CB9A49C04F42}"/>
              </a:ext>
            </a:extLst>
          </p:cNvPr>
          <p:cNvSpPr>
            <a:spLocks noGrp="1"/>
          </p:cNvSpPr>
          <p:nvPr>
            <p:ph type="title"/>
          </p:nvPr>
        </p:nvSpPr>
        <p:spPr/>
        <p:txBody>
          <a:bodyPr/>
          <a:lstStyle/>
          <a:p>
            <a:r>
              <a:rPr lang="nb-NO" dirty="0" err="1"/>
              <a:t>Results</a:t>
            </a:r>
            <a:endParaRPr lang="nb-NO" dirty="0"/>
          </a:p>
        </p:txBody>
      </p:sp>
      <p:pic>
        <p:nvPicPr>
          <p:cNvPr id="4" name="Content Placeholder 3">
            <a:extLst>
              <a:ext uri="{FF2B5EF4-FFF2-40B4-BE49-F238E27FC236}">
                <a16:creationId xmlns:a16="http://schemas.microsoft.com/office/drawing/2014/main" id="{CE984C1D-BC3B-524F-9F3B-AA397AF43F65}"/>
              </a:ext>
            </a:extLst>
          </p:cNvPr>
          <p:cNvPicPr>
            <a:picLocks noGrp="1" noChangeAspect="1"/>
          </p:cNvPicPr>
          <p:nvPr>
            <p:ph idx="1"/>
          </p:nvPr>
        </p:nvPicPr>
        <p:blipFill>
          <a:blip r:embed="rId2"/>
          <a:stretch>
            <a:fillRect/>
          </a:stretch>
        </p:blipFill>
        <p:spPr>
          <a:xfrm>
            <a:off x="2042029" y="1825625"/>
            <a:ext cx="8107942" cy="4351338"/>
          </a:xfrm>
          <a:prstGeom prst="rect">
            <a:avLst/>
          </a:prstGeom>
        </p:spPr>
      </p:pic>
      <p:pic>
        <p:nvPicPr>
          <p:cNvPr id="5" name="Picture 4">
            <a:extLst>
              <a:ext uri="{FF2B5EF4-FFF2-40B4-BE49-F238E27FC236}">
                <a16:creationId xmlns:a16="http://schemas.microsoft.com/office/drawing/2014/main" id="{DADC15C3-2E1F-D64C-BA97-3CF09C54A478}"/>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076113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pPr algn="ctr"/>
            <a:r>
              <a:rPr lang="en-US" sz="3733" dirty="0">
                <a:latin typeface="Calibri Light" panose="020F0302020204030204" pitchFamily="34" charset="0"/>
                <a:cs typeface="Calibri Light" panose="020F0302020204030204" pitchFamily="34" charset="0"/>
              </a:rPr>
              <a:t>5. Extremum Seeking Control </a:t>
            </a:r>
            <a:endParaRPr lang="nb-NO" sz="3733" dirty="0">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err="1">
                <a:solidFill>
                  <a:schemeClr val="tx2"/>
                </a:solidFill>
                <a:latin typeface="Calibri Light" panose="020F0302020204030204" pitchFamily="34" charset="0"/>
                <a:cs typeface="Calibri Light" panose="020F0302020204030204" pitchFamily="34" charset="0"/>
              </a:rPr>
              <a:t>Dinesh</a:t>
            </a:r>
            <a:r>
              <a:rPr lang="nb-NO" sz="3200" dirty="0">
                <a:solidFill>
                  <a:schemeClr val="tx2"/>
                </a:solidFill>
                <a:latin typeface="Calibri Light" panose="020F0302020204030204" pitchFamily="34" charset="0"/>
                <a:cs typeface="Calibri Light" panose="020F0302020204030204" pitchFamily="34" charset="0"/>
              </a:rPr>
              <a:t> </a:t>
            </a:r>
            <a:r>
              <a:rPr lang="nb-NO" sz="3200" dirty="0" err="1">
                <a:solidFill>
                  <a:schemeClr val="tx2"/>
                </a:solidFill>
                <a:latin typeface="Calibri Light" panose="020F0302020204030204" pitchFamily="34" charset="0"/>
                <a:cs typeface="Calibri Light" panose="020F0302020204030204" pitchFamily="34" charset="0"/>
              </a:rPr>
              <a:t>Krishnamoorthy</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Tree>
    <p:extLst>
      <p:ext uri="{BB962C8B-B14F-4D97-AF65-F5344CB8AC3E}">
        <p14:creationId xmlns:p14="http://schemas.microsoft.com/office/powerpoint/2010/main" val="21089575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Why</a:t>
            </a:r>
            <a:r>
              <a:rPr lang="nb-NO" sz="3600" dirty="0"/>
              <a:t> is </a:t>
            </a:r>
            <a:r>
              <a:rPr lang="nb-NO" sz="3600" dirty="0" err="1"/>
              <a:t>traditional</a:t>
            </a:r>
            <a:r>
              <a:rPr lang="nb-NO" sz="3600" dirty="0"/>
              <a:t> </a:t>
            </a:r>
            <a:r>
              <a:rPr lang="nb-NO" sz="3600" dirty="0" err="1"/>
              <a:t>static</a:t>
            </a:r>
            <a:r>
              <a:rPr lang="nb-NO" sz="3600" dirty="0"/>
              <a:t> RTO not </a:t>
            </a:r>
            <a:r>
              <a:rPr lang="nb-NO" sz="3600" dirty="0" err="1"/>
              <a:t>commonly</a:t>
            </a:r>
            <a:r>
              <a:rPr lang="nb-NO" sz="3600" dirty="0"/>
              <a:t> used?</a:t>
            </a:r>
            <a:endParaRPr lang="en-GB" sz="3600" dirty="0"/>
          </a:p>
        </p:txBody>
      </p:sp>
      <p:sp>
        <p:nvSpPr>
          <p:cNvPr id="7" name="Content Placeholder 6"/>
          <p:cNvSpPr>
            <a:spLocks noGrp="1"/>
          </p:cNvSpPr>
          <p:nvPr>
            <p:ph idx="1"/>
          </p:nvPr>
        </p:nvSpPr>
        <p:spPr>
          <a:xfrm>
            <a:off x="838201" y="1825626"/>
            <a:ext cx="10988164" cy="3842079"/>
          </a:xfrm>
        </p:spPr>
        <p:txBody>
          <a:bodyPr>
            <a:normAutofit fontScale="92500" lnSpcReduction="10000"/>
          </a:bodyPr>
          <a:lstStyle/>
          <a:p>
            <a:pPr marL="514338" indent="-514338">
              <a:spcAft>
                <a:spcPts val="1800"/>
              </a:spcAft>
              <a:buFont typeface="+mj-lt"/>
              <a:buAutoNum type="arabicPeriod"/>
            </a:pPr>
            <a:r>
              <a:rPr lang="en-US" sz="2400" b="1" dirty="0">
                <a:latin typeface="Calibri Light" panose="020F0302020204030204" pitchFamily="34" charset="0"/>
              </a:rPr>
              <a:t>Cost of developing and updating the model </a:t>
            </a:r>
            <a:r>
              <a:rPr lang="en-US" sz="2400" b="1" dirty="0">
                <a:solidFill>
                  <a:srgbClr val="FF0000"/>
                </a:solidFill>
                <a:latin typeface="Calibri Light" panose="020F0302020204030204" pitchFamily="34" charset="0"/>
              </a:rPr>
              <a:t>(costly offline model update)</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Wrong value of model parameters and disturbances (slow online model update)</a:t>
            </a:r>
            <a:endParaRPr lang="en-US"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Not robust, including computational issues</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Frequent grade changes</a:t>
            </a:r>
            <a:r>
              <a:rPr lang="nb-NO" sz="2400" b="1" dirty="0">
                <a:solidFill>
                  <a:schemeClr val="bg1">
                    <a:lumMod val="75000"/>
                  </a:schemeClr>
                </a:solidFill>
                <a:latin typeface="Calibri Light" panose="020F0302020204030204" pitchFamily="34" charset="0"/>
              </a:rPr>
              <a:t> make steady-</a:t>
            </a:r>
            <a:r>
              <a:rPr lang="nb-NO" sz="2400" b="1" dirty="0" err="1">
                <a:solidFill>
                  <a:schemeClr val="bg1">
                    <a:lumMod val="75000"/>
                  </a:schemeClr>
                </a:solidFill>
                <a:latin typeface="Calibri Light" panose="020F0302020204030204" pitchFamily="34" charset="0"/>
              </a:rPr>
              <a:t>state</a:t>
            </a:r>
            <a:r>
              <a:rPr lang="nb-NO" sz="2400" b="1" dirty="0">
                <a:solidFill>
                  <a:schemeClr val="bg1">
                    <a:lumMod val="75000"/>
                  </a:schemeClr>
                </a:solidFill>
                <a:latin typeface="Calibri Light" panose="020F0302020204030204" pitchFamily="34" charset="0"/>
              </a:rPr>
              <a:t> </a:t>
            </a:r>
            <a:r>
              <a:rPr lang="nb-NO" sz="2400" b="1" dirty="0" err="1">
                <a:solidFill>
                  <a:schemeClr val="bg1">
                    <a:lumMod val="75000"/>
                  </a:schemeClr>
                </a:solidFill>
                <a:latin typeface="Calibri Light" panose="020F0302020204030204" pitchFamily="34" charset="0"/>
              </a:rPr>
              <a:t>optimization</a:t>
            </a:r>
            <a:r>
              <a:rPr lang="nb-NO" sz="2400" b="1" dirty="0">
                <a:solidFill>
                  <a:schemeClr val="bg1">
                    <a:lumMod val="75000"/>
                  </a:schemeClr>
                </a:solidFill>
                <a:latin typeface="Calibri Light" panose="020F0302020204030204" pitchFamily="34" charset="0"/>
              </a:rPr>
              <a:t> less relevant </a:t>
            </a:r>
            <a:endParaRPr lang="nb-NO"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Dynamic limitations, including infeasibility due to (dynamic) constraint violation</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Incorrect model structure</a:t>
            </a:r>
            <a:endParaRPr lang="en-US" b="1" dirty="0">
              <a:solidFill>
                <a:schemeClr val="bg1">
                  <a:lumMod val="75000"/>
                </a:schemeClr>
              </a:solidFill>
            </a:endParaRPr>
          </a:p>
          <a:p>
            <a:endParaRPr lang="en-GB" dirty="0"/>
          </a:p>
        </p:txBody>
      </p:sp>
      <p:sp>
        <p:nvSpPr>
          <p:cNvPr id="10" name="Rectangle 9">
            <a:extLst>
              <a:ext uri="{FF2B5EF4-FFF2-40B4-BE49-F238E27FC236}">
                <a16:creationId xmlns:a16="http://schemas.microsoft.com/office/drawing/2014/main" id="{643E775A-BE42-A040-A468-C15246559822}"/>
              </a:ext>
            </a:extLst>
          </p:cNvPr>
          <p:cNvSpPr/>
          <p:nvPr/>
        </p:nvSpPr>
        <p:spPr>
          <a:xfrm>
            <a:off x="519291" y="6389511"/>
            <a:ext cx="616373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1" name="Picture 10">
            <a:extLst>
              <a:ext uri="{FF2B5EF4-FFF2-40B4-BE49-F238E27FC236}">
                <a16:creationId xmlns:a16="http://schemas.microsoft.com/office/drawing/2014/main" id="{2B90C636-6915-A243-9882-BE6CDDA8B72D}"/>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5523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662E9-B6E7-BA47-805A-DEDD46616FC0}"/>
              </a:ext>
            </a:extLst>
          </p:cNvPr>
          <p:cNvSpPr>
            <a:spLocks noGrp="1"/>
          </p:cNvSpPr>
          <p:nvPr>
            <p:ph type="title"/>
          </p:nvPr>
        </p:nvSpPr>
        <p:spPr/>
        <p:txBody>
          <a:bodyPr>
            <a:normAutofit/>
          </a:bodyPr>
          <a:lstStyle/>
          <a:p>
            <a:r>
              <a:rPr lang="nb-NO" sz="3600" dirty="0" err="1"/>
              <a:t>Necessary</a:t>
            </a:r>
            <a:r>
              <a:rPr lang="nb-NO" sz="3600" dirty="0"/>
              <a:t> </a:t>
            </a:r>
            <a:r>
              <a:rPr lang="nb-NO" sz="3600" dirty="0" err="1"/>
              <a:t>condition</a:t>
            </a:r>
            <a:r>
              <a:rPr lang="nb-NO" sz="3600" dirty="0"/>
              <a:t> </a:t>
            </a:r>
            <a:r>
              <a:rPr lang="nb-NO" sz="3600" dirty="0" err="1"/>
              <a:t>of</a:t>
            </a:r>
            <a:r>
              <a:rPr lang="nb-NO" sz="3600" dirty="0"/>
              <a:t> </a:t>
            </a:r>
            <a:r>
              <a:rPr lang="nb-NO" sz="3600" dirty="0" err="1"/>
              <a:t>optimality</a:t>
            </a:r>
            <a:endParaRPr lang="nb-NO" sz="3600" dirty="0"/>
          </a:p>
        </p:txBody>
      </p:sp>
      <p:pic>
        <p:nvPicPr>
          <p:cNvPr id="9" name="Content Placeholder 8">
            <a:extLst>
              <a:ext uri="{FF2B5EF4-FFF2-40B4-BE49-F238E27FC236}">
                <a16:creationId xmlns:a16="http://schemas.microsoft.com/office/drawing/2014/main" id="{292606F4-C9FE-D749-944C-D512EE6DE833}"/>
              </a:ext>
            </a:extLst>
          </p:cNvPr>
          <p:cNvPicPr>
            <a:picLocks noGrp="1" noChangeAspect="1"/>
          </p:cNvPicPr>
          <p:nvPr>
            <p:ph sz="half" idx="1"/>
          </p:nvPr>
        </p:nvPicPr>
        <p:blipFill>
          <a:blip r:embed="rId2"/>
          <a:stretch>
            <a:fillRect/>
          </a:stretch>
        </p:blipFill>
        <p:spPr>
          <a:xfrm>
            <a:off x="1140069" y="2252486"/>
            <a:ext cx="4526953" cy="930628"/>
          </a:xfrm>
          <a:prstGeom prst="rect">
            <a:avLst/>
          </a:prstGeom>
        </p:spPr>
      </p:pic>
      <p:pic>
        <p:nvPicPr>
          <p:cNvPr id="42" name="Content Placeholder 41">
            <a:extLst>
              <a:ext uri="{FF2B5EF4-FFF2-40B4-BE49-F238E27FC236}">
                <a16:creationId xmlns:a16="http://schemas.microsoft.com/office/drawing/2014/main" id="{A8A6B3E7-7E6C-1046-8DBA-0AD45455E638}"/>
              </a:ext>
            </a:extLst>
          </p:cNvPr>
          <p:cNvPicPr>
            <a:picLocks noGrp="1" noChangeAspect="1"/>
          </p:cNvPicPr>
          <p:nvPr>
            <p:ph sz="half" idx="2"/>
          </p:nvPr>
        </p:nvPicPr>
        <p:blipFill>
          <a:blip r:embed="rId3"/>
          <a:stretch>
            <a:fillRect/>
          </a:stretch>
        </p:blipFill>
        <p:spPr>
          <a:xfrm>
            <a:off x="6689924" y="1825625"/>
            <a:ext cx="4146152" cy="4351338"/>
          </a:xfrm>
          <a:prstGeom prst="rect">
            <a:avLst/>
          </a:prstGeom>
        </p:spPr>
      </p:pic>
      <p:sp>
        <p:nvSpPr>
          <p:cNvPr id="43" name="TextBox 42">
            <a:extLst>
              <a:ext uri="{FF2B5EF4-FFF2-40B4-BE49-F238E27FC236}">
                <a16:creationId xmlns:a16="http://schemas.microsoft.com/office/drawing/2014/main" id="{E18B72CD-2D10-C14A-99CF-FE11CE8DDBEC}"/>
              </a:ext>
            </a:extLst>
          </p:cNvPr>
          <p:cNvSpPr txBox="1"/>
          <p:nvPr/>
        </p:nvSpPr>
        <p:spPr>
          <a:xfrm>
            <a:off x="541319" y="3674887"/>
            <a:ext cx="6042362" cy="2677656"/>
          </a:xfrm>
          <a:prstGeom prst="rect">
            <a:avLst/>
          </a:prstGeom>
          <a:noFill/>
        </p:spPr>
        <p:txBody>
          <a:bodyPr wrap="square" rtlCol="0">
            <a:spAutoFit/>
          </a:bodyPr>
          <a:lstStyle/>
          <a:p>
            <a:pPr marL="342900" indent="-342900">
              <a:buFont typeface="Arial" panose="020B0604020202020204" pitchFamily="34" charset="0"/>
              <a:buChar char="•"/>
            </a:pPr>
            <a:r>
              <a:rPr lang="nb-NO" sz="2400" dirty="0">
                <a:latin typeface="Calibri Light" panose="020F0302020204030204" pitchFamily="34" charset="0"/>
                <a:cs typeface="Calibri Light" panose="020F0302020204030204" pitchFamily="34" charset="0"/>
              </a:rPr>
              <a:t>The ideal </a:t>
            </a:r>
            <a:r>
              <a:rPr lang="nb-NO" sz="2400" dirty="0" err="1">
                <a:latin typeface="Calibri Light" panose="020F0302020204030204" pitchFamily="34" charset="0"/>
                <a:cs typeface="Calibri Light" panose="020F0302020204030204" pitchFamily="34" charset="0"/>
              </a:rPr>
              <a:t>controlled</a:t>
            </a:r>
            <a:r>
              <a:rPr lang="nb-NO" sz="2400" dirty="0">
                <a:latin typeface="Calibri Light" panose="020F0302020204030204" pitchFamily="34" charset="0"/>
                <a:cs typeface="Calibri Light" panose="020F0302020204030204" pitchFamily="34" charset="0"/>
              </a:rPr>
              <a:t> variable is </a:t>
            </a:r>
            <a:r>
              <a:rPr lang="nb-NO" sz="2400" dirty="0" err="1">
                <a:latin typeface="Calibri Light" panose="020F0302020204030204" pitchFamily="34" charset="0"/>
                <a:cs typeface="Calibri Light" panose="020F0302020204030204" pitchFamily="34" charset="0"/>
              </a:rPr>
              <a:t>the</a:t>
            </a:r>
            <a:r>
              <a:rPr lang="nb-NO" sz="2400" dirty="0">
                <a:latin typeface="Calibri Light" panose="020F0302020204030204" pitchFamily="34" charset="0"/>
                <a:cs typeface="Calibri Light" panose="020F0302020204030204" pitchFamily="34" charset="0"/>
              </a:rPr>
              <a:t> gradient</a:t>
            </a:r>
          </a:p>
          <a:p>
            <a:pPr marL="342900" indent="-342900">
              <a:buFont typeface="Arial" panose="020B0604020202020204" pitchFamily="34" charset="0"/>
              <a:buChar char="•"/>
            </a:pPr>
            <a:endParaRPr lang="nb-NO" sz="24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nb-NO" sz="2400" dirty="0">
                <a:latin typeface="Calibri Light" panose="020F0302020204030204" pitchFamily="34" charset="0"/>
                <a:cs typeface="Calibri Light" panose="020F0302020204030204" pitchFamily="34" charset="0"/>
              </a:rPr>
              <a:t>May </a:t>
            </a:r>
            <a:r>
              <a:rPr lang="nb-NO" sz="2400" dirty="0" err="1">
                <a:latin typeface="Calibri Light" panose="020F0302020204030204" pitchFamily="34" charset="0"/>
                <a:cs typeface="Calibri Light" panose="020F0302020204030204" pitchFamily="34" charset="0"/>
              </a:rPr>
              <a:t>use</a:t>
            </a:r>
            <a:r>
              <a:rPr lang="nb-NO" sz="2400" dirty="0">
                <a:latin typeface="Calibri Light" panose="020F0302020204030204" pitchFamily="34" charset="0"/>
                <a:cs typeface="Calibri Light" panose="020F0302020204030204" pitchFamily="34" charset="0"/>
              </a:rPr>
              <a:t> simple feedback </a:t>
            </a:r>
            <a:r>
              <a:rPr lang="nb-NO" sz="2400" dirty="0" err="1">
                <a:latin typeface="Calibri Light" panose="020F0302020204030204" pitchFamily="34" charset="0"/>
                <a:cs typeface="Calibri Light" panose="020F0302020204030204" pitchFamily="34" charset="0"/>
              </a:rPr>
              <a:t>controller</a:t>
            </a:r>
            <a:r>
              <a:rPr lang="nb-NO" sz="2400" dirty="0">
                <a:latin typeface="Calibri Light" panose="020F0302020204030204" pitchFamily="34" charset="0"/>
                <a:cs typeface="Calibri Light" panose="020F0302020204030204" pitchFamily="34" charset="0"/>
              </a:rPr>
              <a:t> to </a:t>
            </a:r>
            <a:r>
              <a:rPr lang="nb-NO" sz="2400" dirty="0" err="1">
                <a:latin typeface="Calibri Light" panose="020F0302020204030204" pitchFamily="34" charset="0"/>
                <a:cs typeface="Calibri Light" panose="020F0302020204030204" pitchFamily="34" charset="0"/>
              </a:rPr>
              <a:t>control</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the</a:t>
            </a:r>
            <a:r>
              <a:rPr lang="nb-NO" sz="2400" dirty="0">
                <a:latin typeface="Calibri Light" panose="020F0302020204030204" pitchFamily="34" charset="0"/>
                <a:cs typeface="Calibri Light" panose="020F0302020204030204" pitchFamily="34" charset="0"/>
              </a:rPr>
              <a:t> gradient to </a:t>
            </a:r>
            <a:r>
              <a:rPr lang="nb-NO" sz="2400" dirty="0" err="1">
                <a:latin typeface="Calibri Light" panose="020F0302020204030204" pitchFamily="34" charset="0"/>
                <a:cs typeface="Calibri Light" panose="020F0302020204030204" pitchFamily="34" charset="0"/>
              </a:rPr>
              <a:t>constant</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setpoint</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of</a:t>
            </a:r>
            <a:r>
              <a:rPr lang="nb-NO" sz="2400" dirty="0">
                <a:latin typeface="Calibri Light" panose="020F0302020204030204" pitchFamily="34" charset="0"/>
                <a:cs typeface="Calibri Light" panose="020F0302020204030204" pitchFamily="34" charset="0"/>
              </a:rPr>
              <a:t> zero.</a:t>
            </a:r>
          </a:p>
          <a:p>
            <a:endParaRPr lang="nb-NO" sz="2400" dirty="0">
              <a:latin typeface="Calibri Light" panose="020F0302020204030204" pitchFamily="34" charset="0"/>
              <a:cs typeface="Calibri Light" panose="020F0302020204030204" pitchFamily="34" charset="0"/>
            </a:endParaRPr>
          </a:p>
          <a:p>
            <a:endParaRPr lang="nb-NO" sz="2400" dirty="0">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0DF750B7-3B85-304B-BAC1-23F74BEB0607}"/>
              </a:ext>
            </a:extLst>
          </p:cNvPr>
          <p:cNvSpPr txBox="1"/>
          <p:nvPr/>
        </p:nvSpPr>
        <p:spPr>
          <a:xfrm>
            <a:off x="2234553" y="6311900"/>
            <a:ext cx="8426771" cy="461665"/>
          </a:xfrm>
          <a:prstGeom prst="rect">
            <a:avLst/>
          </a:prstGeom>
          <a:noFill/>
        </p:spPr>
        <p:txBody>
          <a:bodyPr wrap="square" rtlCol="0">
            <a:spAutoFit/>
          </a:bodyPr>
          <a:lstStyle/>
          <a:p>
            <a:r>
              <a:rPr lang="nb-NO" sz="2400" dirty="0">
                <a:solidFill>
                  <a:srgbClr val="FF0000"/>
                </a:solidFill>
                <a:latin typeface="Calibri Light" panose="020F0302020204030204" pitchFamily="34" charset="0"/>
                <a:cs typeface="Calibri Light" panose="020F0302020204030204" pitchFamily="34" charset="0"/>
              </a:rPr>
              <a:t>Problem: </a:t>
            </a:r>
            <a:r>
              <a:rPr lang="nb-NO" sz="2400" dirty="0" err="1">
                <a:solidFill>
                  <a:srgbClr val="FF0000"/>
                </a:solidFill>
                <a:latin typeface="Calibri Light" panose="020F0302020204030204" pitchFamily="34" charset="0"/>
                <a:cs typeface="Calibri Light" panose="020F0302020204030204" pitchFamily="34" charset="0"/>
              </a:rPr>
              <a:t>We</a:t>
            </a:r>
            <a:r>
              <a:rPr lang="nb-NO" sz="2400" dirty="0">
                <a:solidFill>
                  <a:srgbClr val="FF0000"/>
                </a:solidFill>
                <a:latin typeface="Calibri Light" panose="020F0302020204030204" pitchFamily="34" charset="0"/>
                <a:cs typeface="Calibri Light" panose="020F0302020204030204" pitchFamily="34" charset="0"/>
              </a:rPr>
              <a:t> do not </a:t>
            </a:r>
            <a:r>
              <a:rPr lang="nb-NO" sz="2400" dirty="0" err="1">
                <a:solidFill>
                  <a:srgbClr val="FF0000"/>
                </a:solidFill>
                <a:latin typeface="Calibri Light" panose="020F0302020204030204" pitchFamily="34" charset="0"/>
                <a:cs typeface="Calibri Light" panose="020F0302020204030204" pitchFamily="34" charset="0"/>
              </a:rPr>
              <a:t>usually</a:t>
            </a:r>
            <a:r>
              <a:rPr lang="nb-NO" sz="2400" dirty="0">
                <a:solidFill>
                  <a:srgbClr val="FF0000"/>
                </a:solidFill>
                <a:latin typeface="Calibri Light" panose="020F0302020204030204" pitchFamily="34" charset="0"/>
                <a:cs typeface="Calibri Light" panose="020F0302020204030204" pitchFamily="34" charset="0"/>
              </a:rPr>
              <a:t> have gradients as </a:t>
            </a:r>
            <a:r>
              <a:rPr lang="nb-NO" sz="2400" dirty="0" err="1">
                <a:solidFill>
                  <a:srgbClr val="FF0000"/>
                </a:solidFill>
                <a:latin typeface="Calibri Light" panose="020F0302020204030204" pitchFamily="34" charset="0"/>
                <a:cs typeface="Calibri Light" panose="020F0302020204030204" pitchFamily="34" charset="0"/>
              </a:rPr>
              <a:t>measurements</a:t>
            </a:r>
            <a:endParaRPr lang="nb-NO" sz="2400" dirty="0">
              <a:solidFill>
                <a:srgbClr val="FF0000"/>
              </a:solidFill>
              <a:latin typeface="Calibri Light" panose="020F0302020204030204" pitchFamily="34" charset="0"/>
              <a:cs typeface="Calibri Light" panose="020F0302020204030204" pitchFamily="34" charset="0"/>
            </a:endParaRPr>
          </a:p>
        </p:txBody>
      </p:sp>
      <p:pic>
        <p:nvPicPr>
          <p:cNvPr id="46" name="Picture 45">
            <a:extLst>
              <a:ext uri="{FF2B5EF4-FFF2-40B4-BE49-F238E27FC236}">
                <a16:creationId xmlns:a16="http://schemas.microsoft.com/office/drawing/2014/main" id="{C1DE04D3-CEE5-3E4B-B516-25C214A3127D}"/>
              </a:ext>
            </a:extLst>
          </p:cNvPr>
          <p:cNvPicPr>
            <a:picLocks noChangeAspect="1"/>
          </p:cNvPicPr>
          <p:nvPr/>
        </p:nvPicPr>
        <p:blipFill>
          <a:blip r:embed="rId4"/>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46271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4294967295"/>
          </p:nvPr>
        </p:nvSpPr>
        <p:spPr/>
        <p:txBody>
          <a:bodyPr/>
          <a:lstStyle/>
          <a:p>
            <a:pPr>
              <a:defRPr/>
            </a:pPr>
            <a:endParaRPr lang="nn-NO"/>
          </a:p>
          <a:p>
            <a:pPr>
              <a:defRPr/>
            </a:pPr>
            <a:r>
              <a:rPr lang="nn-NO"/>
              <a:t> </a:t>
            </a:r>
          </a:p>
          <a:p>
            <a:pPr>
              <a:defRPr/>
            </a:pPr>
            <a:endParaRPr lang="nn-NO"/>
          </a:p>
        </p:txBody>
      </p:sp>
      <p:sp>
        <p:nvSpPr>
          <p:cNvPr id="6" name="Footer Placeholder 4"/>
          <p:cNvSpPr>
            <a:spLocks noGrp="1"/>
          </p:cNvSpPr>
          <p:nvPr>
            <p:ph type="ftr" sz="quarter" idx="4294967295"/>
          </p:nvPr>
        </p:nvSpPr>
        <p:spPr/>
        <p:txBody>
          <a:bodyPr/>
          <a:lstStyle/>
          <a:p>
            <a:pPr>
              <a:defRPr/>
            </a:pPr>
            <a:endParaRPr lang="nn-NO"/>
          </a:p>
          <a:p>
            <a:pPr>
              <a:defRPr/>
            </a:pPr>
            <a:endParaRPr lang="nn-NO"/>
          </a:p>
        </p:txBody>
      </p:sp>
      <p:sp>
        <p:nvSpPr>
          <p:cNvPr id="21508" name="Rectangle 2"/>
          <p:cNvSpPr>
            <a:spLocks noGrp="1" noChangeArrowheads="1"/>
          </p:cNvSpPr>
          <p:nvPr>
            <p:ph type="title"/>
          </p:nvPr>
        </p:nvSpPr>
        <p:spPr>
          <a:xfrm>
            <a:off x="371392" y="274638"/>
            <a:ext cx="10972800" cy="1143000"/>
          </a:xfrm>
        </p:spPr>
        <p:txBody>
          <a:bodyPr/>
          <a:lstStyle/>
          <a:p>
            <a:r>
              <a:rPr lang="en-US" altLang="nb-NO" dirty="0"/>
              <a:t>Main objectives control system</a:t>
            </a:r>
          </a:p>
        </p:txBody>
      </p:sp>
      <p:sp>
        <p:nvSpPr>
          <p:cNvPr id="849924" name="Rectangle 4"/>
          <p:cNvSpPr>
            <a:spLocks noChangeArrowheads="1"/>
          </p:cNvSpPr>
          <p:nvPr/>
        </p:nvSpPr>
        <p:spPr bwMode="auto">
          <a:xfrm>
            <a:off x="1735138" y="2992898"/>
            <a:ext cx="77724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spcBef>
                <a:spcPct val="20000"/>
              </a:spcBef>
              <a:buChar char="•"/>
              <a:defRPr sz="2000">
                <a:solidFill>
                  <a:schemeClr val="tx1"/>
                </a:solidFill>
                <a:latin typeface="Times" panose="02020603050405020304" pitchFamily="18" charset="0"/>
              </a:defRPr>
            </a:lvl1pPr>
            <a:lvl2pPr marL="800100" indent="-342900">
              <a:spcBef>
                <a:spcPct val="20000"/>
              </a:spcBef>
              <a:buChar char="–"/>
              <a:defRPr sz="2800">
                <a:solidFill>
                  <a:schemeClr val="tx1"/>
                </a:solidFill>
                <a:latin typeface="Times" panose="02020603050405020304" pitchFamily="18" charset="0"/>
              </a:defRPr>
            </a:lvl2pPr>
            <a:lvl3pPr marL="1219200" indent="-3048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nSpc>
                <a:spcPct val="90000"/>
              </a:lnSpc>
              <a:buFontTx/>
              <a:buNone/>
            </a:pPr>
            <a:r>
              <a:rPr lang="en-US" altLang="nb-NO" dirty="0"/>
              <a:t>ARE THESE OBJECTIVES CONFLICTING?</a:t>
            </a:r>
          </a:p>
          <a:p>
            <a:pPr>
              <a:lnSpc>
                <a:spcPct val="90000"/>
              </a:lnSpc>
              <a:buFontTx/>
              <a:buNone/>
            </a:pPr>
            <a:endParaRPr lang="en-US" altLang="nb-NO" dirty="0"/>
          </a:p>
          <a:p>
            <a:pPr>
              <a:lnSpc>
                <a:spcPct val="90000"/>
              </a:lnSpc>
            </a:pPr>
            <a:r>
              <a:rPr lang="en-US" altLang="nb-NO" dirty="0">
                <a:solidFill>
                  <a:srgbClr val="FF0000"/>
                </a:solidFill>
              </a:rPr>
              <a:t>Usually NOT</a:t>
            </a:r>
            <a:r>
              <a:rPr lang="en-US" altLang="nb-NO" dirty="0"/>
              <a:t> </a:t>
            </a:r>
          </a:p>
          <a:p>
            <a:pPr lvl="1">
              <a:lnSpc>
                <a:spcPct val="90000"/>
              </a:lnSpc>
            </a:pPr>
            <a:r>
              <a:rPr lang="en-US" altLang="nb-NO" sz="1800" dirty="0"/>
              <a:t>Different time scales</a:t>
            </a:r>
          </a:p>
          <a:p>
            <a:pPr lvl="2">
              <a:lnSpc>
                <a:spcPct val="90000"/>
              </a:lnSpc>
            </a:pPr>
            <a:r>
              <a:rPr lang="en-US" altLang="nb-NO" dirty="0"/>
              <a:t>Stabilization fast time scale</a:t>
            </a:r>
          </a:p>
          <a:p>
            <a:pPr lvl="1">
              <a:lnSpc>
                <a:spcPct val="90000"/>
              </a:lnSpc>
            </a:pPr>
            <a:r>
              <a:rPr lang="en-US" altLang="nb-NO" sz="1800" dirty="0"/>
              <a:t>Stabilization doesn’t “use up” any degrees of freedom</a:t>
            </a:r>
          </a:p>
          <a:p>
            <a:pPr lvl="2">
              <a:lnSpc>
                <a:spcPct val="90000"/>
              </a:lnSpc>
            </a:pPr>
            <a:r>
              <a:rPr lang="en-US" altLang="nb-NO" dirty="0"/>
              <a:t>Reference value (setpoint) available for layer above</a:t>
            </a:r>
          </a:p>
          <a:p>
            <a:pPr lvl="2">
              <a:lnSpc>
                <a:spcPct val="90000"/>
              </a:lnSpc>
            </a:pPr>
            <a:r>
              <a:rPr lang="en-US" altLang="nb-NO" dirty="0"/>
              <a:t>But it “uses up” part of the time window (frequency range)</a:t>
            </a:r>
          </a:p>
          <a:p>
            <a:pPr lvl="1">
              <a:lnSpc>
                <a:spcPct val="90000"/>
              </a:lnSpc>
            </a:pPr>
            <a:endParaRPr lang="en-US" altLang="nb-NO" sz="1800" dirty="0"/>
          </a:p>
        </p:txBody>
      </p:sp>
      <p:sp>
        <p:nvSpPr>
          <p:cNvPr id="3" name="TextBox 2"/>
          <p:cNvSpPr txBox="1"/>
          <p:nvPr/>
        </p:nvSpPr>
        <p:spPr>
          <a:xfrm>
            <a:off x="745860" y="1398362"/>
            <a:ext cx="10394064" cy="1471172"/>
          </a:xfrm>
          <a:prstGeom prst="rect">
            <a:avLst/>
          </a:prstGeom>
          <a:noFill/>
        </p:spPr>
        <p:txBody>
          <a:bodyPr wrap="none" rtlCol="0">
            <a:spAutoFit/>
          </a:bodyPr>
          <a:lstStyle/>
          <a:p>
            <a:pPr marL="381000" indent="-381000">
              <a:lnSpc>
                <a:spcPct val="90000"/>
              </a:lnSpc>
              <a:buFontTx/>
              <a:buAutoNum type="arabicPeriod"/>
            </a:pPr>
            <a:r>
              <a:rPr lang="en-US" altLang="nb-NO" sz="2800" b="1" dirty="0">
                <a:solidFill>
                  <a:srgbClr val="FF0000"/>
                </a:solidFill>
              </a:rPr>
              <a:t>Economics</a:t>
            </a:r>
            <a:r>
              <a:rPr lang="en-US" altLang="nb-NO" sz="2800" dirty="0"/>
              <a:t>: Implementation of acceptable (near-optimal) operation</a:t>
            </a:r>
          </a:p>
          <a:p>
            <a:pPr marL="381000" indent="-381000">
              <a:lnSpc>
                <a:spcPct val="90000"/>
              </a:lnSpc>
              <a:buFontTx/>
              <a:buAutoNum type="arabicPeriod"/>
            </a:pPr>
            <a:endParaRPr lang="en-US" altLang="nb-NO" sz="2800" dirty="0"/>
          </a:p>
          <a:p>
            <a:pPr marL="381000" indent="-381000">
              <a:lnSpc>
                <a:spcPct val="90000"/>
              </a:lnSpc>
              <a:buFontTx/>
              <a:buAutoNum type="arabicPeriod"/>
            </a:pPr>
            <a:r>
              <a:rPr lang="en-US" altLang="nb-NO" sz="2800" b="1" dirty="0">
                <a:solidFill>
                  <a:schemeClr val="tx2">
                    <a:lumMod val="60000"/>
                    <a:lumOff val="40000"/>
                  </a:schemeClr>
                </a:solidFill>
              </a:rPr>
              <a:t>Regulation</a:t>
            </a:r>
            <a:r>
              <a:rPr lang="en-US" altLang="nb-NO" sz="2800" b="1" dirty="0">
                <a:solidFill>
                  <a:srgbClr val="FF0000"/>
                </a:solidFill>
              </a:rPr>
              <a:t>: </a:t>
            </a:r>
            <a:r>
              <a:rPr lang="en-US" altLang="nb-NO" sz="2800" dirty="0"/>
              <a:t>Stable operation </a:t>
            </a:r>
          </a:p>
          <a:p>
            <a:endParaRPr lang="nb-NO" sz="1400" dirty="0"/>
          </a:p>
        </p:txBody>
      </p:sp>
      <p:pic>
        <p:nvPicPr>
          <p:cNvPr id="7" name="Picture 6">
            <a:extLst>
              <a:ext uri="{FF2B5EF4-FFF2-40B4-BE49-F238E27FC236}">
                <a16:creationId xmlns:a16="http://schemas.microsoft.com/office/drawing/2014/main" id="{E92C5A16-DF58-43F5-A666-845E4645F61E}"/>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67948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49924">
                                            <p:txEl>
                                              <p:pRg st="0" end="0"/>
                                            </p:txEl>
                                          </p:spTgt>
                                        </p:tgtEl>
                                        <p:attrNameLst>
                                          <p:attrName>style.visibility</p:attrName>
                                        </p:attrNameLst>
                                      </p:cBhvr>
                                      <p:to>
                                        <p:strVal val="visible"/>
                                      </p:to>
                                    </p:set>
                                    <p:animEffect transition="in" filter="blinds(horizontal)">
                                      <p:cBhvr>
                                        <p:cTn id="7" dur="500"/>
                                        <p:tgtEl>
                                          <p:spTgt spid="84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49924">
                                            <p:txEl>
                                              <p:pRg st="2" end="2"/>
                                            </p:txEl>
                                          </p:spTgt>
                                        </p:tgtEl>
                                        <p:attrNameLst>
                                          <p:attrName>style.visibility</p:attrName>
                                        </p:attrNameLst>
                                      </p:cBhvr>
                                      <p:to>
                                        <p:strVal val="visible"/>
                                      </p:to>
                                    </p:set>
                                    <p:animEffect transition="in" filter="blinds(horizontal)">
                                      <p:cBhvr>
                                        <p:cTn id="12" dur="500"/>
                                        <p:tgtEl>
                                          <p:spTgt spid="849924">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49924">
                                            <p:txEl>
                                              <p:pRg st="3" end="3"/>
                                            </p:txEl>
                                          </p:spTgt>
                                        </p:tgtEl>
                                        <p:attrNameLst>
                                          <p:attrName>style.visibility</p:attrName>
                                        </p:attrNameLst>
                                      </p:cBhvr>
                                      <p:to>
                                        <p:strVal val="visible"/>
                                      </p:to>
                                    </p:set>
                                    <p:animEffect transition="in" filter="blinds(horizontal)">
                                      <p:cBhvr>
                                        <p:cTn id="15" dur="500"/>
                                        <p:tgtEl>
                                          <p:spTgt spid="849924">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49924">
                                            <p:txEl>
                                              <p:pRg st="4" end="4"/>
                                            </p:txEl>
                                          </p:spTgt>
                                        </p:tgtEl>
                                        <p:attrNameLst>
                                          <p:attrName>style.visibility</p:attrName>
                                        </p:attrNameLst>
                                      </p:cBhvr>
                                      <p:to>
                                        <p:strVal val="visible"/>
                                      </p:to>
                                    </p:set>
                                    <p:animEffect transition="in" filter="blinds(horizontal)">
                                      <p:cBhvr>
                                        <p:cTn id="18" dur="500"/>
                                        <p:tgtEl>
                                          <p:spTgt spid="849924">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49924">
                                            <p:txEl>
                                              <p:pRg st="5" end="5"/>
                                            </p:txEl>
                                          </p:spTgt>
                                        </p:tgtEl>
                                        <p:attrNameLst>
                                          <p:attrName>style.visibility</p:attrName>
                                        </p:attrNameLst>
                                      </p:cBhvr>
                                      <p:to>
                                        <p:strVal val="visible"/>
                                      </p:to>
                                    </p:set>
                                    <p:animEffect transition="in" filter="blinds(horizontal)">
                                      <p:cBhvr>
                                        <p:cTn id="21" dur="500"/>
                                        <p:tgtEl>
                                          <p:spTgt spid="849924">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49924">
                                            <p:txEl>
                                              <p:pRg st="6" end="6"/>
                                            </p:txEl>
                                          </p:spTgt>
                                        </p:tgtEl>
                                        <p:attrNameLst>
                                          <p:attrName>style.visibility</p:attrName>
                                        </p:attrNameLst>
                                      </p:cBhvr>
                                      <p:to>
                                        <p:strVal val="visible"/>
                                      </p:to>
                                    </p:set>
                                    <p:animEffect transition="in" filter="blinds(horizontal)">
                                      <p:cBhvr>
                                        <p:cTn id="24" dur="500"/>
                                        <p:tgtEl>
                                          <p:spTgt spid="849924">
                                            <p:txEl>
                                              <p:pRg st="6" end="6"/>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49924">
                                            <p:txEl>
                                              <p:pRg st="7" end="7"/>
                                            </p:txEl>
                                          </p:spTgt>
                                        </p:tgtEl>
                                        <p:attrNameLst>
                                          <p:attrName>style.visibility</p:attrName>
                                        </p:attrNameLst>
                                      </p:cBhvr>
                                      <p:to>
                                        <p:strVal val="visible"/>
                                      </p:to>
                                    </p:set>
                                    <p:animEffect transition="in" filter="blinds(horizontal)">
                                      <p:cBhvr>
                                        <p:cTn id="27" dur="500"/>
                                        <p:tgtEl>
                                          <p:spTgt spid="8499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A495-12DC-F645-9FB7-9FBFAD616EC3}"/>
              </a:ext>
            </a:extLst>
          </p:cNvPr>
          <p:cNvSpPr>
            <a:spLocks noGrp="1"/>
          </p:cNvSpPr>
          <p:nvPr>
            <p:ph type="title"/>
          </p:nvPr>
        </p:nvSpPr>
        <p:spPr/>
        <p:txBody>
          <a:bodyPr/>
          <a:lstStyle/>
          <a:p>
            <a:r>
              <a:rPr lang="nb-NO" dirty="0"/>
              <a:t>Data-driven </a:t>
            </a:r>
            <a:r>
              <a:rPr lang="nb-NO" dirty="0" err="1"/>
              <a:t>method</a:t>
            </a:r>
            <a:endParaRPr lang="nb-NO" dirty="0"/>
          </a:p>
        </p:txBody>
      </p:sp>
      <p:sp>
        <p:nvSpPr>
          <p:cNvPr id="3" name="Content Placeholder 2">
            <a:extLst>
              <a:ext uri="{FF2B5EF4-FFF2-40B4-BE49-F238E27FC236}">
                <a16:creationId xmlns:a16="http://schemas.microsoft.com/office/drawing/2014/main" id="{322011B9-734D-DE4F-894F-010CF4B2CEBD}"/>
              </a:ext>
            </a:extLst>
          </p:cNvPr>
          <p:cNvSpPr>
            <a:spLocks noGrp="1"/>
          </p:cNvSpPr>
          <p:nvPr>
            <p:ph sz="half" idx="1"/>
          </p:nvPr>
        </p:nvSpPr>
        <p:spPr>
          <a:xfrm>
            <a:off x="838199" y="1825625"/>
            <a:ext cx="9513163" cy="4351338"/>
          </a:xfrm>
        </p:spPr>
        <p:txBody>
          <a:bodyPr>
            <a:normAutofit fontScale="92500" lnSpcReduction="20000"/>
          </a:bodyPr>
          <a:lstStyle/>
          <a:p>
            <a:r>
              <a:rPr lang="nb-NO" dirty="0" err="1"/>
              <a:t>We</a:t>
            </a:r>
            <a:r>
              <a:rPr lang="nb-NO" dirty="0"/>
              <a:t> do not </a:t>
            </a:r>
            <a:r>
              <a:rPr lang="nb-NO" dirty="0" err="1"/>
              <a:t>use</a:t>
            </a:r>
            <a:r>
              <a:rPr lang="nb-NO" dirty="0"/>
              <a:t> a </a:t>
            </a:r>
            <a:r>
              <a:rPr lang="nb-NO" dirty="0" err="1"/>
              <a:t>model</a:t>
            </a:r>
            <a:r>
              <a:rPr lang="nb-NO" dirty="0"/>
              <a:t> to </a:t>
            </a:r>
            <a:r>
              <a:rPr lang="nb-NO" dirty="0" err="1"/>
              <a:t>estimate</a:t>
            </a:r>
            <a:r>
              <a:rPr lang="nb-NO" dirty="0"/>
              <a:t> </a:t>
            </a:r>
            <a:r>
              <a:rPr lang="nb-NO" dirty="0" err="1"/>
              <a:t>the</a:t>
            </a:r>
            <a:r>
              <a:rPr lang="nb-NO" dirty="0"/>
              <a:t> gradient</a:t>
            </a:r>
          </a:p>
          <a:p>
            <a:endParaRPr lang="nb-NO" dirty="0"/>
          </a:p>
          <a:p>
            <a:r>
              <a:rPr lang="nb-NO" dirty="0" err="1"/>
              <a:t>Estimate</a:t>
            </a:r>
            <a:r>
              <a:rPr lang="nb-NO" dirty="0"/>
              <a:t> gradient </a:t>
            </a:r>
            <a:r>
              <a:rPr lang="nb-NO" dirty="0" err="1"/>
              <a:t>Experimentally</a:t>
            </a:r>
            <a:endParaRPr lang="nb-NO" dirty="0"/>
          </a:p>
          <a:p>
            <a:pPr lvl="1"/>
            <a:r>
              <a:rPr lang="nb-NO" dirty="0">
                <a:solidFill>
                  <a:srgbClr val="FF0000"/>
                </a:solidFill>
              </a:rPr>
              <a:t>NB! </a:t>
            </a:r>
            <a:r>
              <a:rPr lang="nb-NO" dirty="0" err="1">
                <a:solidFill>
                  <a:srgbClr val="FF0000"/>
                </a:solidFill>
              </a:rPr>
              <a:t>Need</a:t>
            </a:r>
            <a:r>
              <a:rPr lang="nb-NO" dirty="0">
                <a:solidFill>
                  <a:srgbClr val="FF0000"/>
                </a:solidFill>
              </a:rPr>
              <a:t> </a:t>
            </a:r>
            <a:r>
              <a:rPr lang="nb-NO" dirty="0" err="1">
                <a:solidFill>
                  <a:srgbClr val="FF0000"/>
                </a:solidFill>
              </a:rPr>
              <a:t>Cost</a:t>
            </a:r>
            <a:r>
              <a:rPr lang="nb-NO" dirty="0">
                <a:solidFill>
                  <a:srgbClr val="FF0000"/>
                </a:solidFill>
              </a:rPr>
              <a:t> </a:t>
            </a:r>
            <a:r>
              <a:rPr lang="nb-NO" dirty="0" err="1">
                <a:solidFill>
                  <a:srgbClr val="FF0000"/>
                </a:solidFill>
              </a:rPr>
              <a:t>measurement</a:t>
            </a:r>
            <a:endParaRPr lang="nb-NO" dirty="0">
              <a:solidFill>
                <a:srgbClr val="FF0000"/>
              </a:solidFill>
            </a:endParaRPr>
          </a:p>
          <a:p>
            <a:endParaRPr lang="nb-NO" dirty="0">
              <a:solidFill>
                <a:srgbClr val="FF0000"/>
              </a:solidFill>
            </a:endParaRPr>
          </a:p>
          <a:p>
            <a:r>
              <a:rPr lang="nb-NO" dirty="0" err="1"/>
              <a:t>Similar</a:t>
            </a:r>
            <a:r>
              <a:rPr lang="nb-NO" dirty="0"/>
              <a:t> </a:t>
            </a:r>
            <a:r>
              <a:rPr lang="nb-NO" dirty="0" err="1"/>
              <a:t>approaches</a:t>
            </a:r>
            <a:r>
              <a:rPr lang="nb-NO" dirty="0"/>
              <a:t> </a:t>
            </a:r>
          </a:p>
          <a:p>
            <a:pPr lvl="1"/>
            <a:r>
              <a:rPr lang="nb-NO" dirty="0" err="1"/>
              <a:t>Extremum</a:t>
            </a:r>
            <a:r>
              <a:rPr lang="nb-NO" dirty="0"/>
              <a:t> </a:t>
            </a:r>
            <a:r>
              <a:rPr lang="nb-NO" dirty="0" err="1"/>
              <a:t>seeking</a:t>
            </a:r>
            <a:endParaRPr lang="nb-NO" dirty="0"/>
          </a:p>
          <a:p>
            <a:pPr lvl="1"/>
            <a:r>
              <a:rPr lang="nb-NO" dirty="0"/>
              <a:t>NCO </a:t>
            </a:r>
            <a:r>
              <a:rPr lang="nb-NO" dirty="0" err="1"/>
              <a:t>tracking</a:t>
            </a:r>
            <a:endParaRPr lang="nb-NO" dirty="0"/>
          </a:p>
          <a:p>
            <a:pPr lvl="1"/>
            <a:r>
              <a:rPr lang="nb-NO" dirty="0"/>
              <a:t>Hill </a:t>
            </a:r>
            <a:r>
              <a:rPr lang="nb-NO" dirty="0" err="1"/>
              <a:t>climbing</a:t>
            </a:r>
            <a:r>
              <a:rPr lang="nb-NO" dirty="0"/>
              <a:t> </a:t>
            </a:r>
            <a:r>
              <a:rPr lang="nb-NO" dirty="0" err="1"/>
              <a:t>control</a:t>
            </a:r>
            <a:endParaRPr lang="nb-NO" dirty="0"/>
          </a:p>
          <a:p>
            <a:pPr lvl="1"/>
            <a:r>
              <a:rPr lang="nb-NO" dirty="0" err="1"/>
              <a:t>Experimental</a:t>
            </a:r>
            <a:r>
              <a:rPr lang="nb-NO" dirty="0"/>
              <a:t> </a:t>
            </a:r>
            <a:r>
              <a:rPr lang="nb-NO" dirty="0" err="1"/>
              <a:t>optimization</a:t>
            </a:r>
            <a:endParaRPr lang="nb-NO" dirty="0"/>
          </a:p>
          <a:p>
            <a:pPr lvl="1"/>
            <a:r>
              <a:rPr lang="nb-NO" dirty="0"/>
              <a:t>....</a:t>
            </a:r>
          </a:p>
          <a:p>
            <a:r>
              <a:rPr lang="nb-NO" sz="1900" dirty="0" err="1">
                <a:solidFill>
                  <a:srgbClr val="00B0F0"/>
                </a:solidFill>
              </a:rPr>
              <a:t>Difference</a:t>
            </a:r>
            <a:r>
              <a:rPr lang="nb-NO" sz="1900" dirty="0">
                <a:solidFill>
                  <a:srgbClr val="00B0F0"/>
                </a:solidFill>
              </a:rPr>
              <a:t> is in </a:t>
            </a:r>
            <a:r>
              <a:rPr lang="nb-NO" sz="1900" dirty="0" err="1">
                <a:solidFill>
                  <a:srgbClr val="00B0F0"/>
                </a:solidFill>
              </a:rPr>
              <a:t>the</a:t>
            </a:r>
            <a:r>
              <a:rPr lang="nb-NO" sz="1900" dirty="0">
                <a:solidFill>
                  <a:srgbClr val="00B0F0"/>
                </a:solidFill>
              </a:rPr>
              <a:t> </a:t>
            </a:r>
            <a:r>
              <a:rPr lang="nb-NO" sz="1900" dirty="0" err="1">
                <a:solidFill>
                  <a:srgbClr val="00B0F0"/>
                </a:solidFill>
              </a:rPr>
              <a:t>way</a:t>
            </a:r>
            <a:r>
              <a:rPr lang="nb-NO" sz="1900" dirty="0">
                <a:solidFill>
                  <a:srgbClr val="00B0F0"/>
                </a:solidFill>
              </a:rPr>
              <a:t> gradient is </a:t>
            </a:r>
            <a:r>
              <a:rPr lang="nb-NO" sz="1900" dirty="0" err="1">
                <a:solidFill>
                  <a:srgbClr val="00B0F0"/>
                </a:solidFill>
              </a:rPr>
              <a:t>estimated</a:t>
            </a:r>
            <a:endParaRPr lang="nb-NO" sz="1900" dirty="0">
              <a:solidFill>
                <a:srgbClr val="00B0F0"/>
              </a:solidFill>
            </a:endParaRPr>
          </a:p>
          <a:p>
            <a:pPr lvl="1"/>
            <a:endParaRPr lang="nb-NO" dirty="0">
              <a:solidFill>
                <a:srgbClr val="FF0000"/>
              </a:solidFill>
            </a:endParaRPr>
          </a:p>
        </p:txBody>
      </p:sp>
      <p:pic>
        <p:nvPicPr>
          <p:cNvPr id="5" name="Content Placeholder 5">
            <a:extLst>
              <a:ext uri="{FF2B5EF4-FFF2-40B4-BE49-F238E27FC236}">
                <a16:creationId xmlns:a16="http://schemas.microsoft.com/office/drawing/2014/main" id="{6B8999E5-AF31-C14B-A49D-033DF45F436E}"/>
              </a:ext>
            </a:extLst>
          </p:cNvPr>
          <p:cNvPicPr>
            <a:picLocks noChangeAspect="1"/>
          </p:cNvPicPr>
          <p:nvPr/>
        </p:nvPicPr>
        <p:blipFill>
          <a:blip r:embed="rId2"/>
          <a:stretch>
            <a:fillRect/>
          </a:stretch>
        </p:blipFill>
        <p:spPr>
          <a:xfrm>
            <a:off x="6096000" y="2596724"/>
            <a:ext cx="5566097" cy="3580239"/>
          </a:xfrm>
          <a:prstGeom prst="rect">
            <a:avLst/>
          </a:prstGeom>
        </p:spPr>
      </p:pic>
      <p:pic>
        <p:nvPicPr>
          <p:cNvPr id="6" name="Picture 5">
            <a:extLst>
              <a:ext uri="{FF2B5EF4-FFF2-40B4-BE49-F238E27FC236}">
                <a16:creationId xmlns:a16="http://schemas.microsoft.com/office/drawing/2014/main" id="{F720EB99-81C0-4940-B0E2-6695CA4831E4}"/>
              </a:ext>
            </a:extLst>
          </p:cNvPr>
          <p:cNvPicPr>
            <a:picLocks noChangeAspect="1"/>
          </p:cNvPicPr>
          <p:nvPr/>
        </p:nvPicPr>
        <p:blipFill>
          <a:blip r:embed="rId3"/>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926558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0CAD5-9F69-7948-B1B3-C679EB205ACA}"/>
              </a:ext>
            </a:extLst>
          </p:cNvPr>
          <p:cNvSpPr>
            <a:spLocks noGrp="1"/>
          </p:cNvSpPr>
          <p:nvPr>
            <p:ph type="title"/>
          </p:nvPr>
        </p:nvSpPr>
        <p:spPr/>
        <p:txBody>
          <a:bodyPr/>
          <a:lstStyle/>
          <a:p>
            <a:r>
              <a:rPr lang="nb-NO" dirty="0"/>
              <a:t>Steady-</a:t>
            </a:r>
            <a:r>
              <a:rPr lang="nb-NO" dirty="0" err="1"/>
              <a:t>state</a:t>
            </a:r>
            <a:r>
              <a:rPr lang="nb-NO" dirty="0"/>
              <a:t> gradient</a:t>
            </a:r>
          </a:p>
        </p:txBody>
      </p:sp>
      <p:pic>
        <p:nvPicPr>
          <p:cNvPr id="5" name="Content Placeholder 5">
            <a:extLst>
              <a:ext uri="{FF2B5EF4-FFF2-40B4-BE49-F238E27FC236}">
                <a16:creationId xmlns:a16="http://schemas.microsoft.com/office/drawing/2014/main" id="{94D92AB8-E760-684E-AC3F-AF57B29AB92C}"/>
              </a:ext>
            </a:extLst>
          </p:cNvPr>
          <p:cNvPicPr>
            <a:picLocks noGrp="1" noChangeAspect="1"/>
          </p:cNvPicPr>
          <p:nvPr>
            <p:ph sz="half" idx="2"/>
          </p:nvPr>
        </p:nvPicPr>
        <p:blipFill>
          <a:blip r:embed="rId2"/>
          <a:stretch>
            <a:fillRect/>
          </a:stretch>
        </p:blipFill>
        <p:spPr>
          <a:xfrm>
            <a:off x="6172200" y="2334833"/>
            <a:ext cx="5181600" cy="3332921"/>
          </a:xfrm>
          <a:prstGeom prst="rect">
            <a:avLst/>
          </a:prstGeom>
        </p:spPr>
      </p:pic>
      <p:grpSp>
        <p:nvGrpSpPr>
          <p:cNvPr id="31" name="Group 30">
            <a:extLst>
              <a:ext uri="{FF2B5EF4-FFF2-40B4-BE49-F238E27FC236}">
                <a16:creationId xmlns:a16="http://schemas.microsoft.com/office/drawing/2014/main" id="{3D08B7EC-807B-F34F-A0DD-2DE240D9E35D}"/>
              </a:ext>
            </a:extLst>
          </p:cNvPr>
          <p:cNvGrpSpPr/>
          <p:nvPr/>
        </p:nvGrpSpPr>
        <p:grpSpPr>
          <a:xfrm>
            <a:off x="1833623" y="1828910"/>
            <a:ext cx="3043769" cy="2372558"/>
            <a:chOff x="1811045" y="2867487"/>
            <a:chExt cx="3043769" cy="2372558"/>
          </a:xfrm>
        </p:grpSpPr>
        <p:cxnSp>
          <p:nvCxnSpPr>
            <p:cNvPr id="7" name="Elbow Connector 6">
              <a:extLst>
                <a:ext uri="{FF2B5EF4-FFF2-40B4-BE49-F238E27FC236}">
                  <a16:creationId xmlns:a16="http://schemas.microsoft.com/office/drawing/2014/main" id="{2089C636-4640-0E4F-B300-F14AFE55508E}"/>
                </a:ext>
              </a:extLst>
            </p:cNvPr>
            <p:cNvCxnSpPr/>
            <p:nvPr/>
          </p:nvCxnSpPr>
          <p:spPr>
            <a:xfrm flipV="1">
              <a:off x="1945964" y="4531667"/>
              <a:ext cx="2528711" cy="708378"/>
            </a:xfrm>
            <a:prstGeom prst="bentConnector3">
              <a:avLst>
                <a:gd name="adj1" fmla="val 33148"/>
              </a:avLst>
            </a:prstGeom>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949DD861-97C9-8E4D-A073-E6FC2DD352B5}"/>
                </a:ext>
              </a:extLst>
            </p:cNvPr>
            <p:cNvSpPr/>
            <p:nvPr/>
          </p:nvSpPr>
          <p:spPr>
            <a:xfrm>
              <a:off x="1953417" y="3151527"/>
              <a:ext cx="2521258" cy="701382"/>
            </a:xfrm>
            <a:custGeom>
              <a:avLst/>
              <a:gdLst>
                <a:gd name="connsiteX0" fmla="*/ 0 w 2521258"/>
                <a:gd name="connsiteY0" fmla="*/ 692504 h 701382"/>
                <a:gd name="connsiteX1" fmla="*/ 62144 w 2521258"/>
                <a:gd name="connsiteY1" fmla="*/ 701382 h 701382"/>
                <a:gd name="connsiteX2" fmla="*/ 284085 w 2521258"/>
                <a:gd name="connsiteY2" fmla="*/ 683626 h 701382"/>
                <a:gd name="connsiteX3" fmla="*/ 612559 w 2521258"/>
                <a:gd name="connsiteY3" fmla="*/ 674749 h 701382"/>
                <a:gd name="connsiteX4" fmla="*/ 798990 w 2521258"/>
                <a:gd name="connsiteY4" fmla="*/ 665871 h 701382"/>
                <a:gd name="connsiteX5" fmla="*/ 852256 w 2521258"/>
                <a:gd name="connsiteY5" fmla="*/ 603727 h 701382"/>
                <a:gd name="connsiteX6" fmla="*/ 870012 w 2521258"/>
                <a:gd name="connsiteY6" fmla="*/ 585972 h 701382"/>
                <a:gd name="connsiteX7" fmla="*/ 887767 w 2521258"/>
                <a:gd name="connsiteY7" fmla="*/ 559339 h 701382"/>
                <a:gd name="connsiteX8" fmla="*/ 914400 w 2521258"/>
                <a:gd name="connsiteY8" fmla="*/ 532706 h 701382"/>
                <a:gd name="connsiteX9" fmla="*/ 949911 w 2521258"/>
                <a:gd name="connsiteY9" fmla="*/ 479440 h 701382"/>
                <a:gd name="connsiteX10" fmla="*/ 967666 w 2521258"/>
                <a:gd name="connsiteY10" fmla="*/ 461684 h 701382"/>
                <a:gd name="connsiteX11" fmla="*/ 985421 w 2521258"/>
                <a:gd name="connsiteY11" fmla="*/ 435051 h 701382"/>
                <a:gd name="connsiteX12" fmla="*/ 1012054 w 2521258"/>
                <a:gd name="connsiteY12" fmla="*/ 417296 h 701382"/>
                <a:gd name="connsiteX13" fmla="*/ 1029810 w 2521258"/>
                <a:gd name="connsiteY13" fmla="*/ 399541 h 701382"/>
                <a:gd name="connsiteX14" fmla="*/ 1056443 w 2521258"/>
                <a:gd name="connsiteY14" fmla="*/ 390663 h 701382"/>
                <a:gd name="connsiteX15" fmla="*/ 1100831 w 2521258"/>
                <a:gd name="connsiteY15" fmla="*/ 355152 h 701382"/>
                <a:gd name="connsiteX16" fmla="*/ 1154097 w 2521258"/>
                <a:gd name="connsiteY16" fmla="*/ 319642 h 701382"/>
                <a:gd name="connsiteX17" fmla="*/ 1189608 w 2521258"/>
                <a:gd name="connsiteY17" fmla="*/ 284131 h 701382"/>
                <a:gd name="connsiteX18" fmla="*/ 1216241 w 2521258"/>
                <a:gd name="connsiteY18" fmla="*/ 275253 h 701382"/>
                <a:gd name="connsiteX19" fmla="*/ 1242874 w 2521258"/>
                <a:gd name="connsiteY19" fmla="*/ 257498 h 701382"/>
                <a:gd name="connsiteX20" fmla="*/ 1296140 w 2521258"/>
                <a:gd name="connsiteY20" fmla="*/ 239743 h 701382"/>
                <a:gd name="connsiteX21" fmla="*/ 1349406 w 2521258"/>
                <a:gd name="connsiteY21" fmla="*/ 213110 h 701382"/>
                <a:gd name="connsiteX22" fmla="*/ 1402672 w 2521258"/>
                <a:gd name="connsiteY22" fmla="*/ 186477 h 701382"/>
                <a:gd name="connsiteX23" fmla="*/ 1420427 w 2521258"/>
                <a:gd name="connsiteY23" fmla="*/ 168721 h 701382"/>
                <a:gd name="connsiteX24" fmla="*/ 1473693 w 2521258"/>
                <a:gd name="connsiteY24" fmla="*/ 150966 h 701382"/>
                <a:gd name="connsiteX25" fmla="*/ 1544715 w 2521258"/>
                <a:gd name="connsiteY25" fmla="*/ 115455 h 701382"/>
                <a:gd name="connsiteX26" fmla="*/ 1571348 w 2521258"/>
                <a:gd name="connsiteY26" fmla="*/ 97700 h 701382"/>
                <a:gd name="connsiteX27" fmla="*/ 1624614 w 2521258"/>
                <a:gd name="connsiteY27" fmla="*/ 79945 h 701382"/>
                <a:gd name="connsiteX28" fmla="*/ 1651247 w 2521258"/>
                <a:gd name="connsiteY28" fmla="*/ 71067 h 701382"/>
                <a:gd name="connsiteX29" fmla="*/ 1731146 w 2521258"/>
                <a:gd name="connsiteY29" fmla="*/ 44434 h 701382"/>
                <a:gd name="connsiteX30" fmla="*/ 1757779 w 2521258"/>
                <a:gd name="connsiteY30" fmla="*/ 35556 h 701382"/>
                <a:gd name="connsiteX31" fmla="*/ 1944210 w 2521258"/>
                <a:gd name="connsiteY31" fmla="*/ 17801 h 701382"/>
                <a:gd name="connsiteX32" fmla="*/ 2095130 w 2521258"/>
                <a:gd name="connsiteY32" fmla="*/ 8923 h 701382"/>
                <a:gd name="connsiteX33" fmla="*/ 2521258 w 2521258"/>
                <a:gd name="connsiteY33" fmla="*/ 46 h 70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21258" h="701382">
                  <a:moveTo>
                    <a:pt x="0" y="692504"/>
                  </a:moveTo>
                  <a:cubicBezTo>
                    <a:pt x="20715" y="695463"/>
                    <a:pt x="41219" y="701382"/>
                    <a:pt x="62144" y="701382"/>
                  </a:cubicBezTo>
                  <a:cubicBezTo>
                    <a:pt x="468980" y="701382"/>
                    <a:pt x="53177" y="693888"/>
                    <a:pt x="284085" y="683626"/>
                  </a:cubicBezTo>
                  <a:cubicBezTo>
                    <a:pt x="393508" y="678763"/>
                    <a:pt x="503093" y="678524"/>
                    <a:pt x="612559" y="674749"/>
                  </a:cubicBezTo>
                  <a:cubicBezTo>
                    <a:pt x="674736" y="672605"/>
                    <a:pt x="736846" y="668830"/>
                    <a:pt x="798990" y="665871"/>
                  </a:cubicBezTo>
                  <a:cubicBezTo>
                    <a:pt x="884483" y="580378"/>
                    <a:pt x="798167" y="671337"/>
                    <a:pt x="852256" y="603727"/>
                  </a:cubicBezTo>
                  <a:cubicBezTo>
                    <a:pt x="857485" y="597191"/>
                    <a:pt x="864783" y="592508"/>
                    <a:pt x="870012" y="585972"/>
                  </a:cubicBezTo>
                  <a:cubicBezTo>
                    <a:pt x="876677" y="577641"/>
                    <a:pt x="880937" y="567536"/>
                    <a:pt x="887767" y="559339"/>
                  </a:cubicBezTo>
                  <a:cubicBezTo>
                    <a:pt x="895804" y="549694"/>
                    <a:pt x="906692" y="542616"/>
                    <a:pt x="914400" y="532706"/>
                  </a:cubicBezTo>
                  <a:cubicBezTo>
                    <a:pt x="927501" y="515862"/>
                    <a:pt x="934822" y="494530"/>
                    <a:pt x="949911" y="479440"/>
                  </a:cubicBezTo>
                  <a:cubicBezTo>
                    <a:pt x="955829" y="473521"/>
                    <a:pt x="962437" y="468220"/>
                    <a:pt x="967666" y="461684"/>
                  </a:cubicBezTo>
                  <a:cubicBezTo>
                    <a:pt x="974331" y="453352"/>
                    <a:pt x="977876" y="442596"/>
                    <a:pt x="985421" y="435051"/>
                  </a:cubicBezTo>
                  <a:cubicBezTo>
                    <a:pt x="992966" y="427506"/>
                    <a:pt x="1003722" y="423961"/>
                    <a:pt x="1012054" y="417296"/>
                  </a:cubicBezTo>
                  <a:cubicBezTo>
                    <a:pt x="1018590" y="412067"/>
                    <a:pt x="1022633" y="403847"/>
                    <a:pt x="1029810" y="399541"/>
                  </a:cubicBezTo>
                  <a:cubicBezTo>
                    <a:pt x="1037834" y="394726"/>
                    <a:pt x="1048073" y="394848"/>
                    <a:pt x="1056443" y="390663"/>
                  </a:cubicBezTo>
                  <a:cubicBezTo>
                    <a:pt x="1099900" y="368934"/>
                    <a:pt x="1067797" y="379928"/>
                    <a:pt x="1100831" y="355152"/>
                  </a:cubicBezTo>
                  <a:cubicBezTo>
                    <a:pt x="1117902" y="342348"/>
                    <a:pt x="1139008" y="334731"/>
                    <a:pt x="1154097" y="319642"/>
                  </a:cubicBezTo>
                  <a:cubicBezTo>
                    <a:pt x="1165934" y="307805"/>
                    <a:pt x="1173727" y="289425"/>
                    <a:pt x="1189608" y="284131"/>
                  </a:cubicBezTo>
                  <a:cubicBezTo>
                    <a:pt x="1198486" y="281172"/>
                    <a:pt x="1207871" y="279438"/>
                    <a:pt x="1216241" y="275253"/>
                  </a:cubicBezTo>
                  <a:cubicBezTo>
                    <a:pt x="1225784" y="270481"/>
                    <a:pt x="1233124" y="261831"/>
                    <a:pt x="1242874" y="257498"/>
                  </a:cubicBezTo>
                  <a:cubicBezTo>
                    <a:pt x="1259977" y="249897"/>
                    <a:pt x="1296140" y="239743"/>
                    <a:pt x="1296140" y="239743"/>
                  </a:cubicBezTo>
                  <a:cubicBezTo>
                    <a:pt x="1372467" y="188856"/>
                    <a:pt x="1275895" y="249865"/>
                    <a:pt x="1349406" y="213110"/>
                  </a:cubicBezTo>
                  <a:cubicBezTo>
                    <a:pt x="1418244" y="178691"/>
                    <a:pt x="1335730" y="208789"/>
                    <a:pt x="1402672" y="186477"/>
                  </a:cubicBezTo>
                  <a:cubicBezTo>
                    <a:pt x="1408590" y="180558"/>
                    <a:pt x="1412941" y="172464"/>
                    <a:pt x="1420427" y="168721"/>
                  </a:cubicBezTo>
                  <a:cubicBezTo>
                    <a:pt x="1437167" y="160351"/>
                    <a:pt x="1473693" y="150966"/>
                    <a:pt x="1473693" y="150966"/>
                  </a:cubicBezTo>
                  <a:cubicBezTo>
                    <a:pt x="1532058" y="92605"/>
                    <a:pt x="1422299" y="197064"/>
                    <a:pt x="1544715" y="115455"/>
                  </a:cubicBezTo>
                  <a:cubicBezTo>
                    <a:pt x="1553593" y="109537"/>
                    <a:pt x="1561598" y="102033"/>
                    <a:pt x="1571348" y="97700"/>
                  </a:cubicBezTo>
                  <a:cubicBezTo>
                    <a:pt x="1588451" y="90099"/>
                    <a:pt x="1606859" y="85863"/>
                    <a:pt x="1624614" y="79945"/>
                  </a:cubicBezTo>
                  <a:lnTo>
                    <a:pt x="1651247" y="71067"/>
                  </a:lnTo>
                  <a:lnTo>
                    <a:pt x="1731146" y="44434"/>
                  </a:lnTo>
                  <a:cubicBezTo>
                    <a:pt x="1740024" y="41475"/>
                    <a:pt x="1748548" y="37094"/>
                    <a:pt x="1757779" y="35556"/>
                  </a:cubicBezTo>
                  <a:cubicBezTo>
                    <a:pt x="1852480" y="19774"/>
                    <a:pt x="1799131" y="26869"/>
                    <a:pt x="1944210" y="17801"/>
                  </a:cubicBezTo>
                  <a:lnTo>
                    <a:pt x="2095130" y="8923"/>
                  </a:lnTo>
                  <a:cubicBezTo>
                    <a:pt x="2352554" y="-1172"/>
                    <a:pt x="2331639" y="46"/>
                    <a:pt x="2521258" y="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B0F2F7E5-42D1-BA4E-B8B2-EB82B84373F2}"/>
                </a:ext>
              </a:extLst>
            </p:cNvPr>
            <p:cNvSpPr/>
            <p:nvPr/>
          </p:nvSpPr>
          <p:spPr>
            <a:xfrm>
              <a:off x="1811045" y="2867487"/>
              <a:ext cx="923277" cy="1133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chemeClr val="tx1"/>
                  </a:solidFill>
                </a:rPr>
                <a:t>J</a:t>
              </a:r>
              <a:endParaRPr lang="nb-NO" dirty="0">
                <a:solidFill>
                  <a:schemeClr val="tx1"/>
                </a:solidFill>
              </a:endParaRPr>
            </a:p>
          </p:txBody>
        </p:sp>
        <p:cxnSp>
          <p:nvCxnSpPr>
            <p:cNvPr id="20" name="Straight Connector 19">
              <a:extLst>
                <a:ext uri="{FF2B5EF4-FFF2-40B4-BE49-F238E27FC236}">
                  <a16:creationId xmlns:a16="http://schemas.microsoft.com/office/drawing/2014/main" id="{92F70267-46E7-7B4F-A719-2D2B7D5BCA60}"/>
                </a:ext>
              </a:extLst>
            </p:cNvPr>
            <p:cNvCxnSpPr/>
            <p:nvPr/>
          </p:nvCxnSpPr>
          <p:spPr>
            <a:xfrm>
              <a:off x="1963720" y="3828495"/>
              <a:ext cx="7883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FB1C16F-A912-9948-BE6D-956A81640611}"/>
                </a:ext>
              </a:extLst>
            </p:cNvPr>
            <p:cNvSpPr txBox="1"/>
            <p:nvPr/>
          </p:nvSpPr>
          <p:spPr>
            <a:xfrm>
              <a:off x="2119436" y="4811707"/>
              <a:ext cx="306494" cy="369332"/>
            </a:xfrm>
            <a:prstGeom prst="rect">
              <a:avLst/>
            </a:prstGeom>
            <a:noFill/>
          </p:spPr>
          <p:txBody>
            <a:bodyPr wrap="none" rtlCol="0">
              <a:spAutoFit/>
            </a:bodyPr>
            <a:lstStyle/>
            <a:p>
              <a:r>
                <a:rPr lang="nb-NO" dirty="0"/>
                <a:t>u</a:t>
              </a:r>
            </a:p>
          </p:txBody>
        </p:sp>
        <p:cxnSp>
          <p:nvCxnSpPr>
            <p:cNvPr id="24" name="Straight Arrow Connector 23">
              <a:extLst>
                <a:ext uri="{FF2B5EF4-FFF2-40B4-BE49-F238E27FC236}">
                  <a16:creationId xmlns:a16="http://schemas.microsoft.com/office/drawing/2014/main" id="{E6135894-4938-D14C-A90E-9437E5DAFC7D}"/>
                </a:ext>
              </a:extLst>
            </p:cNvPr>
            <p:cNvCxnSpPr/>
            <p:nvPr/>
          </p:nvCxnSpPr>
          <p:spPr>
            <a:xfrm>
              <a:off x="4474675" y="3151527"/>
              <a:ext cx="0" cy="701382"/>
            </a:xfrm>
            <a:prstGeom prst="straightConnector1">
              <a:avLst/>
            </a:prstGeom>
            <a:ln w="9525" cap="flat" cmpd="sng" algn="ctr">
              <a:solidFill>
                <a:schemeClr val="dk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24">
              <a:extLst>
                <a:ext uri="{FF2B5EF4-FFF2-40B4-BE49-F238E27FC236}">
                  <a16:creationId xmlns:a16="http://schemas.microsoft.com/office/drawing/2014/main" id="{6CBDE57C-6EB3-394C-A724-BF2BA188121F}"/>
                </a:ext>
              </a:extLst>
            </p:cNvPr>
            <p:cNvCxnSpPr/>
            <p:nvPr/>
          </p:nvCxnSpPr>
          <p:spPr>
            <a:xfrm>
              <a:off x="4462017" y="4531667"/>
              <a:ext cx="0" cy="701382"/>
            </a:xfrm>
            <a:prstGeom prst="straightConnector1">
              <a:avLst/>
            </a:prstGeom>
            <a:ln w="9525"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6A319ED-6917-1948-B2B2-76F7746C853E}"/>
                    </a:ext>
                  </a:extLst>
                </p:cNvPr>
                <p:cNvSpPr txBox="1"/>
                <p:nvPr/>
              </p:nvSpPr>
              <p:spPr>
                <a:xfrm>
                  <a:off x="4525172" y="4719374"/>
                  <a:ext cx="329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𝑢</m:t>
                        </m:r>
                      </m:oMath>
                    </m:oMathPara>
                  </a14:m>
                  <a:endParaRPr lang="nb-NO" dirty="0"/>
                </a:p>
              </p:txBody>
            </p:sp>
          </mc:Choice>
          <mc:Fallback xmlns="">
            <p:sp>
              <p:nvSpPr>
                <p:cNvPr id="27" name="TextBox 26">
                  <a:extLst>
                    <a:ext uri="{FF2B5EF4-FFF2-40B4-BE49-F238E27FC236}">
                      <a16:creationId xmlns:a16="http://schemas.microsoft.com/office/drawing/2014/main" id="{B6A319ED-6917-1948-B2B2-76F7746C853E}"/>
                    </a:ext>
                  </a:extLst>
                </p:cNvPr>
                <p:cNvSpPr txBox="1">
                  <a:spLocks noRot="1" noChangeAspect="1" noMove="1" noResize="1" noEditPoints="1" noAdjustHandles="1" noChangeArrowheads="1" noChangeShapeType="1" noTextEdit="1"/>
                </p:cNvSpPr>
                <p:nvPr/>
              </p:nvSpPr>
              <p:spPr>
                <a:xfrm>
                  <a:off x="4525172" y="4719374"/>
                  <a:ext cx="329642" cy="276999"/>
                </a:xfrm>
                <a:prstGeom prst="rect">
                  <a:avLst/>
                </a:prstGeom>
                <a:blipFill>
                  <a:blip r:embed="rId3"/>
                  <a:stretch>
                    <a:fillRect l="-14815" r="-3704"/>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2DEA672-FCCB-984C-AE77-E9E5C83E47FF}"/>
                    </a:ext>
                  </a:extLst>
                </p:cNvPr>
                <p:cNvSpPr txBox="1"/>
                <p:nvPr/>
              </p:nvSpPr>
              <p:spPr>
                <a:xfrm>
                  <a:off x="4514810" y="3290500"/>
                  <a:ext cx="2834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𝐽</m:t>
                        </m:r>
                      </m:oMath>
                    </m:oMathPara>
                  </a14:m>
                  <a:endParaRPr lang="nb-NO" dirty="0"/>
                </a:p>
              </p:txBody>
            </p:sp>
          </mc:Choice>
          <mc:Fallback xmlns="">
            <p:sp>
              <p:nvSpPr>
                <p:cNvPr id="28" name="TextBox 27">
                  <a:extLst>
                    <a:ext uri="{FF2B5EF4-FFF2-40B4-BE49-F238E27FC236}">
                      <a16:creationId xmlns:a16="http://schemas.microsoft.com/office/drawing/2014/main" id="{82DEA672-FCCB-984C-AE77-E9E5C83E47FF}"/>
                    </a:ext>
                  </a:extLst>
                </p:cNvPr>
                <p:cNvSpPr txBox="1">
                  <a:spLocks noRot="1" noChangeAspect="1" noMove="1" noResize="1" noEditPoints="1" noAdjustHandles="1" noChangeArrowheads="1" noChangeShapeType="1" noTextEdit="1"/>
                </p:cNvSpPr>
                <p:nvPr/>
              </p:nvSpPr>
              <p:spPr>
                <a:xfrm>
                  <a:off x="4514810" y="3290500"/>
                  <a:ext cx="283411" cy="276999"/>
                </a:xfrm>
                <a:prstGeom prst="rect">
                  <a:avLst/>
                </a:prstGeom>
                <a:blipFill>
                  <a:blip r:embed="rId4"/>
                  <a:stretch>
                    <a:fillRect l="-12500" r="-16667" b="-21739"/>
                  </a:stretch>
                </a:blipFill>
              </p:spPr>
              <p:txBody>
                <a:bodyPr/>
                <a:lstStyle/>
                <a:p>
                  <a:r>
                    <a:rPr lang="nb-NO">
                      <a:noFill/>
                    </a:rPr>
                    <a:t> </a:t>
                  </a:r>
                </a:p>
              </p:txBody>
            </p:sp>
          </mc:Fallback>
        </mc:AlternateContent>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772A950-D547-994D-A945-FCB6278F3B54}"/>
                  </a:ext>
                </a:extLst>
              </p:cNvPr>
              <p:cNvSpPr txBox="1"/>
              <p:nvPr/>
            </p:nvSpPr>
            <p:spPr>
              <a:xfrm>
                <a:off x="3313289" y="4731842"/>
                <a:ext cx="878381"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nb-NO" b="0" i="1" smtClean="0">
                              <a:latin typeface="Cambria Math" panose="02040503050406030204" pitchFamily="18" charset="0"/>
                            </a:rPr>
                          </m:ctrlPr>
                        </m:sSubPr>
                        <m:e>
                          <m:r>
                            <a:rPr lang="nb-NO" b="0" i="1" smtClean="0">
                              <a:latin typeface="Cambria Math" panose="02040503050406030204" pitchFamily="18" charset="0"/>
                            </a:rPr>
                            <m:t>𝐽</m:t>
                          </m:r>
                        </m:e>
                        <m:sub>
                          <m:r>
                            <a:rPr lang="nb-NO" b="0" i="1" smtClean="0">
                              <a:latin typeface="Cambria Math" panose="02040503050406030204" pitchFamily="18" charset="0"/>
                            </a:rPr>
                            <m:t>𝑢</m:t>
                          </m:r>
                        </m:sub>
                      </m:sSub>
                      <m:r>
                        <a:rPr lang="nb-NO" b="0" i="1" smtClean="0">
                          <a:latin typeface="Cambria Math" panose="02040503050406030204" pitchFamily="18" charset="0"/>
                        </a:rPr>
                        <m:t>= </m:t>
                      </m:r>
                      <m:f>
                        <m:fPr>
                          <m:ctrlPr>
                            <a:rPr lang="nb-NO" b="0" i="1" smtClean="0">
                              <a:latin typeface="Cambria Math" panose="02040503050406030204" pitchFamily="18" charset="0"/>
                            </a:rPr>
                          </m:ctrlPr>
                        </m:fPr>
                        <m:num>
                          <m:r>
                            <m:rPr>
                              <m:sty m:val="p"/>
                            </m:rPr>
                            <a:rPr lang="el-GR" b="0" i="0" smtClean="0">
                              <a:latin typeface="Cambria Math" panose="02040503050406030204" pitchFamily="18" charset="0"/>
                            </a:rPr>
                            <m:t>Δ</m:t>
                          </m:r>
                          <m:r>
                            <a:rPr lang="nb-NO" b="0" i="1" smtClean="0">
                              <a:latin typeface="Cambria Math" panose="02040503050406030204" pitchFamily="18" charset="0"/>
                            </a:rPr>
                            <m:t>𝐽</m:t>
                          </m:r>
                        </m:num>
                        <m:den>
                          <m:r>
                            <m:rPr>
                              <m:sty m:val="p"/>
                            </m:rPr>
                            <a:rPr lang="el-GR" b="0" i="0" smtClean="0">
                              <a:latin typeface="Cambria Math" panose="02040503050406030204" pitchFamily="18" charset="0"/>
                            </a:rPr>
                            <m:t>Δ</m:t>
                          </m:r>
                          <m:r>
                            <a:rPr lang="nb-NO" b="0" i="1" smtClean="0">
                              <a:latin typeface="Cambria Math" panose="02040503050406030204" pitchFamily="18" charset="0"/>
                            </a:rPr>
                            <m:t>𝑢</m:t>
                          </m:r>
                        </m:den>
                      </m:f>
                    </m:oMath>
                  </m:oMathPara>
                </a14:m>
                <a:endParaRPr lang="nb-NO" dirty="0"/>
              </a:p>
            </p:txBody>
          </p:sp>
        </mc:Choice>
        <mc:Fallback xmlns="">
          <p:sp>
            <p:nvSpPr>
              <p:cNvPr id="32" name="TextBox 31">
                <a:extLst>
                  <a:ext uri="{FF2B5EF4-FFF2-40B4-BE49-F238E27FC236}">
                    <a16:creationId xmlns:a16="http://schemas.microsoft.com/office/drawing/2014/main" id="{4772A950-D547-994D-A945-FCB6278F3B54}"/>
                  </a:ext>
                </a:extLst>
              </p:cNvPr>
              <p:cNvSpPr txBox="1">
                <a:spLocks noRot="1" noChangeAspect="1" noMove="1" noResize="1" noEditPoints="1" noAdjustHandles="1" noChangeArrowheads="1" noChangeShapeType="1" noTextEdit="1"/>
              </p:cNvSpPr>
              <p:nvPr/>
            </p:nvSpPr>
            <p:spPr>
              <a:xfrm>
                <a:off x="3313289" y="4731842"/>
                <a:ext cx="878381" cy="520399"/>
              </a:xfrm>
              <a:prstGeom prst="rect">
                <a:avLst/>
              </a:prstGeom>
              <a:blipFill>
                <a:blip r:embed="rId5"/>
                <a:stretch>
                  <a:fillRect l="-7143" t="-4762" r="-4286" b="-11905"/>
                </a:stretch>
              </a:blipFill>
            </p:spPr>
            <p:txBody>
              <a:bodyPr/>
              <a:lstStyle/>
              <a:p>
                <a:r>
                  <a:rPr lang="nb-NO">
                    <a:noFill/>
                  </a:rPr>
                  <a:t> </a:t>
                </a:r>
              </a:p>
            </p:txBody>
          </p:sp>
        </mc:Fallback>
      </mc:AlternateContent>
      <p:pic>
        <p:nvPicPr>
          <p:cNvPr id="17" name="Picture 16">
            <a:extLst>
              <a:ext uri="{FF2B5EF4-FFF2-40B4-BE49-F238E27FC236}">
                <a16:creationId xmlns:a16="http://schemas.microsoft.com/office/drawing/2014/main" id="{E8B41F01-E5C7-1F4F-A71E-6C873EB8B44E}"/>
              </a:ext>
            </a:extLst>
          </p:cNvPr>
          <p:cNvPicPr>
            <a:picLocks noChangeAspect="1"/>
          </p:cNvPicPr>
          <p:nvPr/>
        </p:nvPicPr>
        <p:blipFill>
          <a:blip r:embed="rId6"/>
          <a:stretch>
            <a:fillRect/>
          </a:stretch>
        </p:blipFill>
        <p:spPr>
          <a:xfrm>
            <a:off x="10661324" y="274639"/>
            <a:ext cx="1256920" cy="229780"/>
          </a:xfrm>
          <a:prstGeom prst="rect">
            <a:avLst/>
          </a:prstGeom>
        </p:spPr>
      </p:pic>
      <p:sp>
        <p:nvSpPr>
          <p:cNvPr id="3" name="TextBox 2">
            <a:extLst>
              <a:ext uri="{FF2B5EF4-FFF2-40B4-BE49-F238E27FC236}">
                <a16:creationId xmlns:a16="http://schemas.microsoft.com/office/drawing/2014/main" id="{6964D2B0-76EA-7F4C-B1EB-C2C22D60D2CB}"/>
              </a:ext>
            </a:extLst>
          </p:cNvPr>
          <p:cNvSpPr txBox="1"/>
          <p:nvPr/>
        </p:nvSpPr>
        <p:spPr>
          <a:xfrm>
            <a:off x="482163" y="6169709"/>
            <a:ext cx="2702919" cy="646331"/>
          </a:xfrm>
          <a:prstGeom prst="rect">
            <a:avLst/>
          </a:prstGeom>
          <a:noFill/>
        </p:spPr>
        <p:txBody>
          <a:bodyPr wrap="none" rtlCol="0">
            <a:spAutoFit/>
          </a:bodyPr>
          <a:lstStyle/>
          <a:p>
            <a:r>
              <a:rPr lang="nb-NO" dirty="0"/>
              <a:t>Francois &amp; </a:t>
            </a:r>
            <a:r>
              <a:rPr lang="nb-NO" dirty="0" err="1"/>
              <a:t>Bonvin</a:t>
            </a:r>
            <a:r>
              <a:rPr lang="nb-NO" dirty="0"/>
              <a:t> (2007)</a:t>
            </a:r>
          </a:p>
          <a:p>
            <a:r>
              <a:rPr lang="nb-NO" dirty="0" err="1"/>
              <a:t>Jäschke</a:t>
            </a:r>
            <a:r>
              <a:rPr lang="nb-NO" dirty="0"/>
              <a:t> &amp; Skogestad(2011)</a:t>
            </a:r>
          </a:p>
        </p:txBody>
      </p:sp>
    </p:spTree>
    <p:extLst>
      <p:ext uri="{BB962C8B-B14F-4D97-AF65-F5344CB8AC3E}">
        <p14:creationId xmlns:p14="http://schemas.microsoft.com/office/powerpoint/2010/main" val="23898019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0DA180-96F8-5241-9140-4553020DA3A7}"/>
              </a:ext>
            </a:extLst>
          </p:cNvPr>
          <p:cNvSpPr>
            <a:spLocks noGrp="1"/>
          </p:cNvSpPr>
          <p:nvPr>
            <p:ph type="title"/>
          </p:nvPr>
        </p:nvSpPr>
        <p:spPr/>
        <p:txBody>
          <a:bodyPr/>
          <a:lstStyle/>
          <a:p>
            <a:r>
              <a:rPr lang="nb-NO" dirty="0" err="1"/>
              <a:t>Classical</a:t>
            </a:r>
            <a:r>
              <a:rPr lang="nb-NO" dirty="0"/>
              <a:t> </a:t>
            </a:r>
            <a:r>
              <a:rPr lang="nb-NO" dirty="0" err="1"/>
              <a:t>Extremum</a:t>
            </a:r>
            <a:r>
              <a:rPr lang="nb-NO" dirty="0"/>
              <a:t> </a:t>
            </a:r>
            <a:r>
              <a:rPr lang="nb-NO" dirty="0" err="1"/>
              <a:t>seeking</a:t>
            </a:r>
            <a:r>
              <a:rPr lang="nb-NO" dirty="0"/>
              <a:t> </a:t>
            </a:r>
            <a:r>
              <a:rPr lang="nb-NO" dirty="0" err="1"/>
              <a:t>control</a:t>
            </a:r>
            <a:endParaRPr lang="nb-NO" dirty="0"/>
          </a:p>
        </p:txBody>
      </p:sp>
      <p:pic>
        <p:nvPicPr>
          <p:cNvPr id="7" name="Content Placeholder 6">
            <a:extLst>
              <a:ext uri="{FF2B5EF4-FFF2-40B4-BE49-F238E27FC236}">
                <a16:creationId xmlns:a16="http://schemas.microsoft.com/office/drawing/2014/main" id="{C53B4A6A-890C-4F4D-BD5C-F133334F8470}"/>
              </a:ext>
            </a:extLst>
          </p:cNvPr>
          <p:cNvPicPr>
            <a:picLocks noGrp="1" noChangeAspect="1"/>
          </p:cNvPicPr>
          <p:nvPr>
            <p:ph idx="1"/>
          </p:nvPr>
        </p:nvPicPr>
        <p:blipFill>
          <a:blip r:embed="rId2"/>
          <a:stretch>
            <a:fillRect/>
          </a:stretch>
        </p:blipFill>
        <p:spPr>
          <a:xfrm>
            <a:off x="1537226" y="1825625"/>
            <a:ext cx="9117548" cy="4351338"/>
          </a:xfrm>
          <a:prstGeom prst="rect">
            <a:avLst/>
          </a:prstGeom>
        </p:spPr>
      </p:pic>
      <p:sp>
        <p:nvSpPr>
          <p:cNvPr id="8" name="Rectangle 7">
            <a:extLst>
              <a:ext uri="{FF2B5EF4-FFF2-40B4-BE49-F238E27FC236}">
                <a16:creationId xmlns:a16="http://schemas.microsoft.com/office/drawing/2014/main" id="{B78EBE1D-49B7-3044-8F83-5CBB9746B8CC}"/>
              </a:ext>
            </a:extLst>
          </p:cNvPr>
          <p:cNvSpPr/>
          <p:nvPr/>
        </p:nvSpPr>
        <p:spPr>
          <a:xfrm>
            <a:off x="4775200" y="3657600"/>
            <a:ext cx="4673600" cy="134337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
        <p:nvSpPr>
          <p:cNvPr id="9" name="TextBox 8">
            <a:extLst>
              <a:ext uri="{FF2B5EF4-FFF2-40B4-BE49-F238E27FC236}">
                <a16:creationId xmlns:a16="http://schemas.microsoft.com/office/drawing/2014/main" id="{F106981C-DF1D-AE41-A2A6-B488FFCDAF0C}"/>
              </a:ext>
            </a:extLst>
          </p:cNvPr>
          <p:cNvSpPr txBox="1"/>
          <p:nvPr/>
        </p:nvSpPr>
        <p:spPr>
          <a:xfrm>
            <a:off x="6086078" y="3337997"/>
            <a:ext cx="2051844" cy="369332"/>
          </a:xfrm>
          <a:prstGeom prst="rect">
            <a:avLst/>
          </a:prstGeom>
          <a:noFill/>
        </p:spPr>
        <p:txBody>
          <a:bodyPr wrap="none" rtlCol="0">
            <a:spAutoFit/>
          </a:bodyPr>
          <a:lstStyle/>
          <a:p>
            <a:r>
              <a:rPr lang="nb-NO" dirty="0">
                <a:solidFill>
                  <a:srgbClr val="FF0000"/>
                </a:solidFill>
              </a:rPr>
              <a:t>Gradient </a:t>
            </a:r>
            <a:r>
              <a:rPr lang="nb-NO" dirty="0" err="1">
                <a:solidFill>
                  <a:srgbClr val="FF0000"/>
                </a:solidFill>
              </a:rPr>
              <a:t>Estimation</a:t>
            </a:r>
            <a:endParaRPr lang="nb-NO" dirty="0">
              <a:solidFill>
                <a:srgbClr val="FF0000"/>
              </a:solidFill>
            </a:endParaRPr>
          </a:p>
        </p:txBody>
      </p:sp>
      <p:sp>
        <p:nvSpPr>
          <p:cNvPr id="10" name="Rectangle 9">
            <a:extLst>
              <a:ext uri="{FF2B5EF4-FFF2-40B4-BE49-F238E27FC236}">
                <a16:creationId xmlns:a16="http://schemas.microsoft.com/office/drawing/2014/main" id="{6C11FE04-BD6B-7045-ADC5-6CFA7A3E88A6}"/>
              </a:ext>
            </a:extLst>
          </p:cNvPr>
          <p:cNvSpPr/>
          <p:nvPr/>
        </p:nvSpPr>
        <p:spPr>
          <a:xfrm>
            <a:off x="3041387" y="3657600"/>
            <a:ext cx="1158080" cy="134337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b-NO"/>
          </a:p>
        </p:txBody>
      </p:sp>
      <p:sp>
        <p:nvSpPr>
          <p:cNvPr id="11" name="TextBox 10">
            <a:extLst>
              <a:ext uri="{FF2B5EF4-FFF2-40B4-BE49-F238E27FC236}">
                <a16:creationId xmlns:a16="http://schemas.microsoft.com/office/drawing/2014/main" id="{A40076B7-27B9-564F-B3BF-BB41EC877477}"/>
              </a:ext>
            </a:extLst>
          </p:cNvPr>
          <p:cNvSpPr txBox="1"/>
          <p:nvPr/>
        </p:nvSpPr>
        <p:spPr>
          <a:xfrm>
            <a:off x="2853101" y="3337997"/>
            <a:ext cx="1534651" cy="369332"/>
          </a:xfrm>
          <a:prstGeom prst="rect">
            <a:avLst/>
          </a:prstGeom>
          <a:noFill/>
        </p:spPr>
        <p:txBody>
          <a:bodyPr wrap="none" rtlCol="0">
            <a:spAutoFit/>
          </a:bodyPr>
          <a:lstStyle/>
          <a:p>
            <a:r>
              <a:rPr lang="nb-NO" dirty="0">
                <a:solidFill>
                  <a:srgbClr val="FF0000"/>
                </a:solidFill>
              </a:rPr>
              <a:t>Integral action</a:t>
            </a:r>
          </a:p>
        </p:txBody>
      </p:sp>
      <p:pic>
        <p:nvPicPr>
          <p:cNvPr id="12" name="Picture 11">
            <a:extLst>
              <a:ext uri="{FF2B5EF4-FFF2-40B4-BE49-F238E27FC236}">
                <a16:creationId xmlns:a16="http://schemas.microsoft.com/office/drawing/2014/main" id="{1857A17C-7987-DB46-9497-6F5F16B8A21F}"/>
              </a:ext>
            </a:extLst>
          </p:cNvPr>
          <p:cNvPicPr>
            <a:picLocks noChangeAspect="1"/>
          </p:cNvPicPr>
          <p:nvPr/>
        </p:nvPicPr>
        <p:blipFill>
          <a:blip r:embed="rId3"/>
          <a:stretch>
            <a:fillRect/>
          </a:stretch>
        </p:blipFill>
        <p:spPr>
          <a:xfrm>
            <a:off x="10661324" y="274639"/>
            <a:ext cx="1256920" cy="229780"/>
          </a:xfrm>
          <a:prstGeom prst="rect">
            <a:avLst/>
          </a:prstGeom>
        </p:spPr>
      </p:pic>
      <p:sp>
        <p:nvSpPr>
          <p:cNvPr id="2" name="TextBox 1">
            <a:extLst>
              <a:ext uri="{FF2B5EF4-FFF2-40B4-BE49-F238E27FC236}">
                <a16:creationId xmlns:a16="http://schemas.microsoft.com/office/drawing/2014/main" id="{6A0823FB-D763-314F-BE74-22A8E482C4D1}"/>
              </a:ext>
            </a:extLst>
          </p:cNvPr>
          <p:cNvSpPr txBox="1"/>
          <p:nvPr/>
        </p:nvSpPr>
        <p:spPr>
          <a:xfrm>
            <a:off x="300446" y="6169709"/>
            <a:ext cx="2155847" cy="646331"/>
          </a:xfrm>
          <a:prstGeom prst="rect">
            <a:avLst/>
          </a:prstGeom>
          <a:noFill/>
        </p:spPr>
        <p:txBody>
          <a:bodyPr wrap="none" rtlCol="0">
            <a:spAutoFit/>
          </a:bodyPr>
          <a:lstStyle/>
          <a:p>
            <a:r>
              <a:rPr lang="nb-NO" dirty="0"/>
              <a:t>Draper &amp; Li (1951)</a:t>
            </a:r>
          </a:p>
          <a:p>
            <a:r>
              <a:rPr lang="nb-NO" dirty="0" err="1"/>
              <a:t>Krstic</a:t>
            </a:r>
            <a:r>
              <a:rPr lang="nb-NO" dirty="0"/>
              <a:t> &amp; Wang (2000)</a:t>
            </a:r>
          </a:p>
        </p:txBody>
      </p:sp>
    </p:spTree>
    <p:extLst>
      <p:ext uri="{BB962C8B-B14F-4D97-AF65-F5344CB8AC3E}">
        <p14:creationId xmlns:p14="http://schemas.microsoft.com/office/powerpoint/2010/main" val="2065445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7CDA-37C2-C64B-93DB-5D4905CDA312}"/>
              </a:ext>
            </a:extLst>
          </p:cNvPr>
          <p:cNvSpPr>
            <a:spLocks noGrp="1"/>
          </p:cNvSpPr>
          <p:nvPr>
            <p:ph type="title"/>
          </p:nvPr>
        </p:nvSpPr>
        <p:spPr/>
        <p:txBody>
          <a:bodyPr/>
          <a:lstStyle/>
          <a:p>
            <a:r>
              <a:rPr lang="nb-NO" dirty="0" err="1"/>
              <a:t>Sinusoidal</a:t>
            </a:r>
            <a:r>
              <a:rPr lang="nb-NO" dirty="0"/>
              <a:t> </a:t>
            </a:r>
            <a:r>
              <a:rPr lang="nb-NO" dirty="0" err="1"/>
              <a:t>perturbation</a:t>
            </a:r>
            <a:endParaRPr lang="nb-NO" dirty="0"/>
          </a:p>
        </p:txBody>
      </p:sp>
      <p:pic>
        <p:nvPicPr>
          <p:cNvPr id="9" name="Content Placeholder 8">
            <a:extLst>
              <a:ext uri="{FF2B5EF4-FFF2-40B4-BE49-F238E27FC236}">
                <a16:creationId xmlns:a16="http://schemas.microsoft.com/office/drawing/2014/main" id="{1CF53F82-C40A-BE43-B77A-90E70628C40D}"/>
              </a:ext>
            </a:extLst>
          </p:cNvPr>
          <p:cNvPicPr>
            <a:picLocks noGrp="1" noChangeAspect="1"/>
          </p:cNvPicPr>
          <p:nvPr>
            <p:ph sz="half" idx="1"/>
          </p:nvPr>
        </p:nvPicPr>
        <p:blipFill>
          <a:blip r:embed="rId2"/>
          <a:stretch>
            <a:fillRect/>
          </a:stretch>
        </p:blipFill>
        <p:spPr>
          <a:xfrm>
            <a:off x="838200" y="2071975"/>
            <a:ext cx="5181600" cy="3858638"/>
          </a:xfrm>
          <a:prstGeom prst="rect">
            <a:avLst/>
          </a:prstGeom>
        </p:spPr>
      </p:pic>
      <p:pic>
        <p:nvPicPr>
          <p:cNvPr id="4" name="Content Placeholder 3">
            <a:extLst>
              <a:ext uri="{FF2B5EF4-FFF2-40B4-BE49-F238E27FC236}">
                <a16:creationId xmlns:a16="http://schemas.microsoft.com/office/drawing/2014/main" id="{AF15661B-02F8-9C41-ADDD-2D3ABACC10B0}"/>
              </a:ext>
            </a:extLst>
          </p:cNvPr>
          <p:cNvPicPr>
            <a:picLocks noGrp="1" noChangeAspect="1"/>
          </p:cNvPicPr>
          <p:nvPr>
            <p:ph sz="half" idx="2"/>
          </p:nvPr>
        </p:nvPicPr>
        <p:blipFill>
          <a:blip r:embed="rId3"/>
          <a:stretch>
            <a:fillRect/>
          </a:stretch>
        </p:blipFill>
        <p:spPr>
          <a:xfrm>
            <a:off x="6039149" y="2236365"/>
            <a:ext cx="5713798" cy="3529857"/>
          </a:xfrm>
          <a:prstGeom prst="rect">
            <a:avLst/>
          </a:prstGeom>
        </p:spPr>
      </p:pic>
      <p:pic>
        <p:nvPicPr>
          <p:cNvPr id="5" name="Picture 4">
            <a:extLst>
              <a:ext uri="{FF2B5EF4-FFF2-40B4-BE49-F238E27FC236}">
                <a16:creationId xmlns:a16="http://schemas.microsoft.com/office/drawing/2014/main" id="{634B7880-140A-494A-9E57-D1493048BD9F}"/>
              </a:ext>
            </a:extLst>
          </p:cNvPr>
          <p:cNvPicPr>
            <a:picLocks noChangeAspect="1"/>
          </p:cNvPicPr>
          <p:nvPr/>
        </p:nvPicPr>
        <p:blipFill>
          <a:blip r:embed="rId4"/>
          <a:stretch>
            <a:fillRect/>
          </a:stretch>
        </p:blipFill>
        <p:spPr>
          <a:xfrm>
            <a:off x="10661324" y="274639"/>
            <a:ext cx="1256920" cy="229780"/>
          </a:xfrm>
          <a:prstGeom prst="rect">
            <a:avLst/>
          </a:prstGeom>
        </p:spPr>
      </p:pic>
      <p:sp>
        <p:nvSpPr>
          <p:cNvPr id="6" name="TextBox 5">
            <a:extLst>
              <a:ext uri="{FF2B5EF4-FFF2-40B4-BE49-F238E27FC236}">
                <a16:creationId xmlns:a16="http://schemas.microsoft.com/office/drawing/2014/main" id="{6A5A5952-74FF-104E-995E-8E3E7A44F6AD}"/>
              </a:ext>
            </a:extLst>
          </p:cNvPr>
          <p:cNvSpPr txBox="1"/>
          <p:nvPr/>
        </p:nvSpPr>
        <p:spPr>
          <a:xfrm>
            <a:off x="6602506" y="1810365"/>
            <a:ext cx="303288" cy="523220"/>
          </a:xfrm>
          <a:prstGeom prst="rect">
            <a:avLst/>
          </a:prstGeom>
          <a:noFill/>
        </p:spPr>
        <p:txBody>
          <a:bodyPr wrap="none" rtlCol="0">
            <a:spAutoFit/>
          </a:bodyPr>
          <a:lstStyle/>
          <a:p>
            <a:r>
              <a:rPr lang="nb-NO" sz="2800" b="1" dirty="0"/>
              <a:t>J</a:t>
            </a:r>
          </a:p>
        </p:txBody>
      </p:sp>
      <p:sp>
        <p:nvSpPr>
          <p:cNvPr id="8" name="TextBox 7">
            <a:extLst>
              <a:ext uri="{FF2B5EF4-FFF2-40B4-BE49-F238E27FC236}">
                <a16:creationId xmlns:a16="http://schemas.microsoft.com/office/drawing/2014/main" id="{2D07B80F-E4E5-B847-B70B-2D4582DADDBB}"/>
              </a:ext>
            </a:extLst>
          </p:cNvPr>
          <p:cNvSpPr txBox="1"/>
          <p:nvPr/>
        </p:nvSpPr>
        <p:spPr>
          <a:xfrm>
            <a:off x="8744404" y="1777268"/>
            <a:ext cx="377026" cy="523220"/>
          </a:xfrm>
          <a:prstGeom prst="rect">
            <a:avLst/>
          </a:prstGeom>
          <a:noFill/>
        </p:spPr>
        <p:txBody>
          <a:bodyPr wrap="none" rtlCol="0">
            <a:spAutoFit/>
          </a:bodyPr>
          <a:lstStyle/>
          <a:p>
            <a:r>
              <a:rPr lang="nb-NO" sz="2800" b="1" dirty="0"/>
              <a:t>u</a:t>
            </a:r>
          </a:p>
        </p:txBody>
      </p:sp>
      <p:sp>
        <p:nvSpPr>
          <p:cNvPr id="3" name="TextBox 2">
            <a:extLst>
              <a:ext uri="{FF2B5EF4-FFF2-40B4-BE49-F238E27FC236}">
                <a16:creationId xmlns:a16="http://schemas.microsoft.com/office/drawing/2014/main" id="{48DB727F-3ADB-2442-88DD-6F378190C45F}"/>
              </a:ext>
            </a:extLst>
          </p:cNvPr>
          <p:cNvSpPr txBox="1"/>
          <p:nvPr/>
        </p:nvSpPr>
        <p:spPr>
          <a:xfrm>
            <a:off x="1306286" y="6439989"/>
            <a:ext cx="6457281" cy="369332"/>
          </a:xfrm>
          <a:prstGeom prst="rect">
            <a:avLst/>
          </a:prstGeom>
          <a:noFill/>
        </p:spPr>
        <p:txBody>
          <a:bodyPr wrap="none" rtlCol="0">
            <a:spAutoFit/>
          </a:bodyPr>
          <a:lstStyle/>
          <a:p>
            <a:r>
              <a:rPr lang="nb-NO" dirty="0"/>
              <a:t>Special case </a:t>
            </a:r>
            <a:r>
              <a:rPr lang="nb-NO" dirty="0" err="1"/>
              <a:t>of</a:t>
            </a:r>
            <a:r>
              <a:rPr lang="nb-NO" dirty="0"/>
              <a:t> Fast </a:t>
            </a:r>
            <a:r>
              <a:rPr lang="nb-NO" dirty="0" err="1"/>
              <a:t>Fourier</a:t>
            </a:r>
            <a:r>
              <a:rPr lang="nb-NO" dirty="0"/>
              <a:t> </a:t>
            </a:r>
            <a:r>
              <a:rPr lang="nb-NO" dirty="0" err="1"/>
              <a:t>Transform</a:t>
            </a:r>
            <a:r>
              <a:rPr lang="nb-NO" dirty="0"/>
              <a:t> (FFT)  - single </a:t>
            </a:r>
            <a:r>
              <a:rPr lang="nb-NO" dirty="0" err="1"/>
              <a:t>frequency</a:t>
            </a:r>
            <a:r>
              <a:rPr lang="nb-NO" dirty="0"/>
              <a:t> case</a:t>
            </a:r>
          </a:p>
        </p:txBody>
      </p:sp>
    </p:spTree>
    <p:extLst>
      <p:ext uri="{BB962C8B-B14F-4D97-AF65-F5344CB8AC3E}">
        <p14:creationId xmlns:p14="http://schemas.microsoft.com/office/powerpoint/2010/main" val="24437099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00651"/>
            <a:ext cx="12192000" cy="954107"/>
            <a:chOff x="0" y="500651"/>
            <a:chExt cx="12192000" cy="954107"/>
          </a:xfrm>
        </p:grpSpPr>
        <p:sp>
          <p:nvSpPr>
            <p:cNvPr id="5" name="Rektangel 2"/>
            <p:cNvSpPr/>
            <p:nvPr/>
          </p:nvSpPr>
          <p:spPr>
            <a:xfrm>
              <a:off x="0" y="500651"/>
              <a:ext cx="12192000" cy="954107"/>
            </a:xfrm>
            <a:prstGeom prst="rect">
              <a:avLst/>
            </a:prstGeom>
            <a:solidFill>
              <a:schemeClr val="bg2"/>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dirty="0">
                <a:solidFill>
                  <a:prstClr val="white"/>
                </a:solidFill>
              </a:endParaRP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p:blipFill>
          <p:spPr>
            <a:xfrm>
              <a:off x="9371716" y="728219"/>
              <a:ext cx="2068393" cy="564208"/>
            </a:xfrm>
            <a:prstGeom prst="rect">
              <a:avLst/>
            </a:prstGeom>
          </p:spPr>
        </p:pic>
      </p:grpSp>
      <p:sp>
        <p:nvSpPr>
          <p:cNvPr id="2" name="Title 1"/>
          <p:cNvSpPr>
            <a:spLocks noGrp="1"/>
          </p:cNvSpPr>
          <p:nvPr>
            <p:ph type="title"/>
          </p:nvPr>
        </p:nvSpPr>
        <p:spPr/>
        <p:txBody>
          <a:bodyPr>
            <a:normAutofit/>
          </a:bodyPr>
          <a:lstStyle/>
          <a:p>
            <a:r>
              <a:rPr lang="en-GB" sz="3600" dirty="0"/>
              <a:t>Extremum Seeking Control</a:t>
            </a:r>
          </a:p>
        </p:txBody>
      </p:sp>
      <p:graphicFrame>
        <p:nvGraphicFramePr>
          <p:cNvPr id="10" name="Content Placeholder 9">
            <a:extLst>
              <a:ext uri="{FF2B5EF4-FFF2-40B4-BE49-F238E27FC236}">
                <a16:creationId xmlns:a16="http://schemas.microsoft.com/office/drawing/2014/main" id="{D1C757C1-A77D-3240-811B-D5DCBBFB7F91}"/>
              </a:ext>
            </a:extLst>
          </p:cNvPr>
          <p:cNvGraphicFramePr>
            <a:graphicFrameLocks noGrp="1"/>
          </p:cNvGraphicFramePr>
          <p:nvPr>
            <p:ph sz="half" idx="1"/>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Straight Arrow Connector 19">
            <a:extLst>
              <a:ext uri="{FF2B5EF4-FFF2-40B4-BE49-F238E27FC236}">
                <a16:creationId xmlns:a16="http://schemas.microsoft.com/office/drawing/2014/main" id="{4B231562-CE85-AD41-9972-07FDDE788DEA}"/>
              </a:ext>
            </a:extLst>
          </p:cNvPr>
          <p:cNvCxnSpPr/>
          <p:nvPr/>
        </p:nvCxnSpPr>
        <p:spPr>
          <a:xfrm flipV="1">
            <a:off x="7268817" y="2166730"/>
            <a:ext cx="0" cy="34091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2C42920-1DC3-C840-B911-08BA442F23FC}"/>
              </a:ext>
            </a:extLst>
          </p:cNvPr>
          <p:cNvCxnSpPr/>
          <p:nvPr/>
        </p:nvCxnSpPr>
        <p:spPr>
          <a:xfrm>
            <a:off x="7268817" y="5575852"/>
            <a:ext cx="445273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Freeform 22">
            <a:extLst>
              <a:ext uri="{FF2B5EF4-FFF2-40B4-BE49-F238E27FC236}">
                <a16:creationId xmlns:a16="http://schemas.microsoft.com/office/drawing/2014/main" id="{88222758-9672-4844-B910-7C63E543CD01}"/>
              </a:ext>
            </a:extLst>
          </p:cNvPr>
          <p:cNvSpPr/>
          <p:nvPr/>
        </p:nvSpPr>
        <p:spPr>
          <a:xfrm>
            <a:off x="7278757" y="2892251"/>
            <a:ext cx="3975652" cy="2673662"/>
          </a:xfrm>
          <a:custGeom>
            <a:avLst/>
            <a:gdLst>
              <a:gd name="connsiteX0" fmla="*/ 0 w 3975652"/>
              <a:gd name="connsiteY0" fmla="*/ 2673662 h 2673662"/>
              <a:gd name="connsiteX1" fmla="*/ 397565 w 3975652"/>
              <a:gd name="connsiteY1" fmla="*/ 1659871 h 2673662"/>
              <a:gd name="connsiteX2" fmla="*/ 1073426 w 3975652"/>
              <a:gd name="connsiteY2" fmla="*/ 566566 h 2673662"/>
              <a:gd name="connsiteX3" fmla="*/ 1709530 w 3975652"/>
              <a:gd name="connsiteY3" fmla="*/ 49732 h 2673662"/>
              <a:gd name="connsiteX4" fmla="*/ 2385391 w 3975652"/>
              <a:gd name="connsiteY4" fmla="*/ 49732 h 2673662"/>
              <a:gd name="connsiteX5" fmla="*/ 2892286 w 3975652"/>
              <a:gd name="connsiteY5" fmla="*/ 308149 h 2673662"/>
              <a:gd name="connsiteX6" fmla="*/ 3329608 w 3975652"/>
              <a:gd name="connsiteY6" fmla="*/ 656019 h 2673662"/>
              <a:gd name="connsiteX7" fmla="*/ 3975652 w 3975652"/>
              <a:gd name="connsiteY7" fmla="*/ 1272245 h 2673662"/>
              <a:gd name="connsiteX8" fmla="*/ 3975652 w 3975652"/>
              <a:gd name="connsiteY8" fmla="*/ 1272245 h 267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5652" h="2673662">
                <a:moveTo>
                  <a:pt x="0" y="2673662"/>
                </a:moveTo>
                <a:cubicBezTo>
                  <a:pt x="109330" y="2342358"/>
                  <a:pt x="218661" y="2011054"/>
                  <a:pt x="397565" y="1659871"/>
                </a:cubicBezTo>
                <a:cubicBezTo>
                  <a:pt x="576469" y="1308688"/>
                  <a:pt x="854765" y="834922"/>
                  <a:pt x="1073426" y="566566"/>
                </a:cubicBezTo>
                <a:cubicBezTo>
                  <a:pt x="1292087" y="298210"/>
                  <a:pt x="1490869" y="135871"/>
                  <a:pt x="1709530" y="49732"/>
                </a:cubicBezTo>
                <a:cubicBezTo>
                  <a:pt x="1928191" y="-36407"/>
                  <a:pt x="2188265" y="6662"/>
                  <a:pt x="2385391" y="49732"/>
                </a:cubicBezTo>
                <a:cubicBezTo>
                  <a:pt x="2582517" y="92802"/>
                  <a:pt x="2734917" y="207101"/>
                  <a:pt x="2892286" y="308149"/>
                </a:cubicBezTo>
                <a:cubicBezTo>
                  <a:pt x="3049655" y="409197"/>
                  <a:pt x="3149047" y="495336"/>
                  <a:pt x="3329608" y="656019"/>
                </a:cubicBezTo>
                <a:cubicBezTo>
                  <a:pt x="3510169" y="816702"/>
                  <a:pt x="3975652" y="1272245"/>
                  <a:pt x="3975652" y="1272245"/>
                </a:cubicBezTo>
                <a:lnTo>
                  <a:pt x="3975652" y="127224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Straight Connector 24">
            <a:extLst>
              <a:ext uri="{FF2B5EF4-FFF2-40B4-BE49-F238E27FC236}">
                <a16:creationId xmlns:a16="http://schemas.microsoft.com/office/drawing/2014/main" id="{5F16B123-A568-D048-B09F-59089837DD3B}"/>
              </a:ext>
            </a:extLst>
          </p:cNvPr>
          <p:cNvCxnSpPr/>
          <p:nvPr/>
        </p:nvCxnSpPr>
        <p:spPr>
          <a:xfrm flipV="1">
            <a:off x="7908235" y="4108570"/>
            <a:ext cx="0" cy="1467282"/>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FAEBF5E1-006D-F945-AD98-492DC49AD432}"/>
              </a:ext>
            </a:extLst>
          </p:cNvPr>
          <p:cNvCxnSpPr>
            <a:cxnSpLocks/>
          </p:cNvCxnSpPr>
          <p:nvPr/>
        </p:nvCxnSpPr>
        <p:spPr>
          <a:xfrm flipV="1">
            <a:off x="8040757" y="3871291"/>
            <a:ext cx="0" cy="170456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2CD6800E-5E53-4C45-B9A2-946F030C8F9C}"/>
              </a:ext>
            </a:extLst>
          </p:cNvPr>
          <p:cNvCxnSpPr/>
          <p:nvPr/>
        </p:nvCxnSpPr>
        <p:spPr>
          <a:xfrm flipH="1">
            <a:off x="7268817" y="3871291"/>
            <a:ext cx="785192"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72706DFD-69A1-7A4A-8470-FBA74E0C902B}"/>
              </a:ext>
            </a:extLst>
          </p:cNvPr>
          <p:cNvCxnSpPr>
            <a:cxnSpLocks/>
          </p:cNvCxnSpPr>
          <p:nvPr/>
        </p:nvCxnSpPr>
        <p:spPr>
          <a:xfrm flipH="1">
            <a:off x="7268817" y="4108570"/>
            <a:ext cx="639418"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0B93F801-BF95-9A40-B2CC-6F7A8A0F3E74}"/>
              </a:ext>
            </a:extLst>
          </p:cNvPr>
          <p:cNvCxnSpPr>
            <a:cxnSpLocks/>
          </p:cNvCxnSpPr>
          <p:nvPr/>
        </p:nvCxnSpPr>
        <p:spPr>
          <a:xfrm flipV="1">
            <a:off x="9226827" y="2912129"/>
            <a:ext cx="0" cy="2663723"/>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0CD4A9B-F10D-044B-B322-704E1B3077E1}"/>
              </a:ext>
            </a:extLst>
          </p:cNvPr>
          <p:cNvCxnSpPr>
            <a:cxnSpLocks/>
          </p:cNvCxnSpPr>
          <p:nvPr/>
        </p:nvCxnSpPr>
        <p:spPr>
          <a:xfrm flipV="1">
            <a:off x="9365975" y="2892251"/>
            <a:ext cx="0" cy="2663723"/>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13007E37-C5EA-5242-801F-6D02E6D950FA}"/>
              </a:ext>
            </a:extLst>
          </p:cNvPr>
          <p:cNvCxnSpPr>
            <a:cxnSpLocks/>
          </p:cNvCxnSpPr>
          <p:nvPr/>
        </p:nvCxnSpPr>
        <p:spPr>
          <a:xfrm flipH="1">
            <a:off x="7268817" y="2892251"/>
            <a:ext cx="210709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Arrow Connector 39">
            <a:extLst>
              <a:ext uri="{FF2B5EF4-FFF2-40B4-BE49-F238E27FC236}">
                <a16:creationId xmlns:a16="http://schemas.microsoft.com/office/drawing/2014/main" id="{5764B116-D926-9C44-8007-AAA213569EE4}"/>
              </a:ext>
            </a:extLst>
          </p:cNvPr>
          <p:cNvCxnSpPr/>
          <p:nvPr/>
        </p:nvCxnSpPr>
        <p:spPr>
          <a:xfrm>
            <a:off x="7908235" y="5645246"/>
            <a:ext cx="145774"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2E28E35-7E36-804D-B8DB-7C012C21BD6A}"/>
              </a:ext>
            </a:extLst>
          </p:cNvPr>
          <p:cNvCxnSpPr/>
          <p:nvPr/>
        </p:nvCxnSpPr>
        <p:spPr>
          <a:xfrm>
            <a:off x="9220201" y="5645066"/>
            <a:ext cx="145774" cy="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3F6F804-36E9-CC4C-BE3D-AA57D078C778}"/>
              </a:ext>
            </a:extLst>
          </p:cNvPr>
          <p:cNvCxnSpPr>
            <a:cxnSpLocks/>
          </p:cNvCxnSpPr>
          <p:nvPr/>
        </p:nvCxnSpPr>
        <p:spPr>
          <a:xfrm flipV="1">
            <a:off x="7212496" y="3849370"/>
            <a:ext cx="0" cy="259200"/>
          </a:xfrm>
          <a:prstGeom prst="straightConnector1">
            <a:avLst/>
          </a:prstGeom>
          <a:ln>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DC5D7E1-4DA4-CB44-8E22-292556B1479B}"/>
                  </a:ext>
                </a:extLst>
              </p:cNvPr>
              <p:cNvSpPr txBox="1"/>
              <p:nvPr/>
            </p:nvSpPr>
            <p:spPr>
              <a:xfrm>
                <a:off x="6479602" y="2753751"/>
                <a:ext cx="7130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𝐽</m:t>
                      </m:r>
                      <m:r>
                        <a:rPr lang="nb-NO" b="0" i="1" smtClean="0">
                          <a:latin typeface="Cambria Math" panose="02040503050406030204" pitchFamily="18" charset="0"/>
                          <a:ea typeface="Cambria Math" panose="02040503050406030204" pitchFamily="18" charset="0"/>
                        </a:rPr>
                        <m:t>=0</m:t>
                      </m:r>
                    </m:oMath>
                  </m:oMathPara>
                </a14:m>
                <a:endParaRPr lang="nb-NO" dirty="0"/>
              </a:p>
            </p:txBody>
          </p:sp>
        </mc:Choice>
        <mc:Fallback xmlns="">
          <p:sp>
            <p:nvSpPr>
              <p:cNvPr id="44" name="TextBox 43">
                <a:extLst>
                  <a:ext uri="{FF2B5EF4-FFF2-40B4-BE49-F238E27FC236}">
                    <a16:creationId xmlns:a16="http://schemas.microsoft.com/office/drawing/2014/main" id="{8DC5D7E1-4DA4-CB44-8E22-292556B1479B}"/>
                  </a:ext>
                </a:extLst>
              </p:cNvPr>
              <p:cNvSpPr txBox="1">
                <a:spLocks noRot="1" noChangeAspect="1" noMove="1" noResize="1" noEditPoints="1" noAdjustHandles="1" noChangeArrowheads="1" noChangeShapeType="1" noTextEdit="1"/>
              </p:cNvSpPr>
              <p:nvPr/>
            </p:nvSpPr>
            <p:spPr>
              <a:xfrm>
                <a:off x="6479602" y="2753751"/>
                <a:ext cx="713016" cy="276999"/>
              </a:xfrm>
              <a:prstGeom prst="rect">
                <a:avLst/>
              </a:prstGeom>
              <a:blipFill>
                <a:blip r:embed="rId8"/>
                <a:stretch>
                  <a:fillRect l="-5263" r="-7018" b="-21739"/>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BD76A13-A5C2-5847-84FD-F1682DD780F4}"/>
                  </a:ext>
                </a:extLst>
              </p:cNvPr>
              <p:cNvSpPr txBox="1"/>
              <p:nvPr/>
            </p:nvSpPr>
            <p:spPr>
              <a:xfrm>
                <a:off x="6849361" y="3818434"/>
                <a:ext cx="28341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𝐽</m:t>
                      </m:r>
                    </m:oMath>
                  </m:oMathPara>
                </a14:m>
                <a:endParaRPr lang="nb-NO" dirty="0"/>
              </a:p>
            </p:txBody>
          </p:sp>
        </mc:Choice>
        <mc:Fallback xmlns="">
          <p:sp>
            <p:nvSpPr>
              <p:cNvPr id="45" name="TextBox 44">
                <a:extLst>
                  <a:ext uri="{FF2B5EF4-FFF2-40B4-BE49-F238E27FC236}">
                    <a16:creationId xmlns:a16="http://schemas.microsoft.com/office/drawing/2014/main" id="{DBD76A13-A5C2-5847-84FD-F1682DD780F4}"/>
                  </a:ext>
                </a:extLst>
              </p:cNvPr>
              <p:cNvSpPr txBox="1">
                <a:spLocks noRot="1" noChangeAspect="1" noMove="1" noResize="1" noEditPoints="1" noAdjustHandles="1" noChangeArrowheads="1" noChangeShapeType="1" noTextEdit="1"/>
              </p:cNvSpPr>
              <p:nvPr/>
            </p:nvSpPr>
            <p:spPr>
              <a:xfrm>
                <a:off x="6849361" y="3818434"/>
                <a:ext cx="283411" cy="276999"/>
              </a:xfrm>
              <a:prstGeom prst="rect">
                <a:avLst/>
              </a:prstGeom>
              <a:blipFill>
                <a:blip r:embed="rId9"/>
                <a:stretch>
                  <a:fillRect l="-12500" r="-16667" b="-27273"/>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CBF253B8-A6EC-4B46-A86F-4E608AA1D21B}"/>
                  </a:ext>
                </a:extLst>
              </p:cNvPr>
              <p:cNvSpPr txBox="1"/>
              <p:nvPr/>
            </p:nvSpPr>
            <p:spPr>
              <a:xfrm>
                <a:off x="7839416" y="5673282"/>
                <a:ext cx="329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𝑢</m:t>
                      </m:r>
                    </m:oMath>
                  </m:oMathPara>
                </a14:m>
                <a:endParaRPr lang="nb-NO" dirty="0"/>
              </a:p>
            </p:txBody>
          </p:sp>
        </mc:Choice>
        <mc:Fallback xmlns="">
          <p:sp>
            <p:nvSpPr>
              <p:cNvPr id="46" name="TextBox 45">
                <a:extLst>
                  <a:ext uri="{FF2B5EF4-FFF2-40B4-BE49-F238E27FC236}">
                    <a16:creationId xmlns:a16="http://schemas.microsoft.com/office/drawing/2014/main" id="{CBF253B8-A6EC-4B46-A86F-4E608AA1D21B}"/>
                  </a:ext>
                </a:extLst>
              </p:cNvPr>
              <p:cNvSpPr txBox="1">
                <a:spLocks noRot="1" noChangeAspect="1" noMove="1" noResize="1" noEditPoints="1" noAdjustHandles="1" noChangeArrowheads="1" noChangeShapeType="1" noTextEdit="1"/>
              </p:cNvSpPr>
              <p:nvPr/>
            </p:nvSpPr>
            <p:spPr>
              <a:xfrm>
                <a:off x="7839416" y="5673282"/>
                <a:ext cx="329642" cy="276999"/>
              </a:xfrm>
              <a:prstGeom prst="rect">
                <a:avLst/>
              </a:prstGeom>
              <a:blipFill>
                <a:blip r:embed="rId10"/>
                <a:stretch>
                  <a:fillRect l="-14815" r="-7407"/>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49F2F22-9BF5-0D43-B0F9-59C7064FC35D}"/>
                  </a:ext>
                </a:extLst>
              </p:cNvPr>
              <p:cNvSpPr txBox="1"/>
              <p:nvPr/>
            </p:nvSpPr>
            <p:spPr>
              <a:xfrm>
                <a:off x="9153667" y="5673282"/>
                <a:ext cx="32964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i="1" smtClean="0">
                          <a:latin typeface="Cambria Math" panose="02040503050406030204" pitchFamily="18" charset="0"/>
                          <a:ea typeface="Cambria Math" panose="02040503050406030204" pitchFamily="18" charset="0"/>
                        </a:rPr>
                        <m:t>∆</m:t>
                      </m:r>
                      <m:r>
                        <a:rPr lang="nb-NO" b="0" i="1" smtClean="0">
                          <a:latin typeface="Cambria Math" panose="02040503050406030204" pitchFamily="18" charset="0"/>
                          <a:ea typeface="Cambria Math" panose="02040503050406030204" pitchFamily="18" charset="0"/>
                        </a:rPr>
                        <m:t>𝑢</m:t>
                      </m:r>
                    </m:oMath>
                  </m:oMathPara>
                </a14:m>
                <a:endParaRPr lang="nb-NO" dirty="0"/>
              </a:p>
            </p:txBody>
          </p:sp>
        </mc:Choice>
        <mc:Fallback xmlns="">
          <p:sp>
            <p:nvSpPr>
              <p:cNvPr id="47" name="TextBox 46">
                <a:extLst>
                  <a:ext uri="{FF2B5EF4-FFF2-40B4-BE49-F238E27FC236}">
                    <a16:creationId xmlns:a16="http://schemas.microsoft.com/office/drawing/2014/main" id="{149F2F22-9BF5-0D43-B0F9-59C7064FC35D}"/>
                  </a:ext>
                </a:extLst>
              </p:cNvPr>
              <p:cNvSpPr txBox="1">
                <a:spLocks noRot="1" noChangeAspect="1" noMove="1" noResize="1" noEditPoints="1" noAdjustHandles="1" noChangeArrowheads="1" noChangeShapeType="1" noTextEdit="1"/>
              </p:cNvSpPr>
              <p:nvPr/>
            </p:nvSpPr>
            <p:spPr>
              <a:xfrm>
                <a:off x="9153667" y="5673282"/>
                <a:ext cx="329642" cy="276999"/>
              </a:xfrm>
              <a:prstGeom prst="rect">
                <a:avLst/>
              </a:prstGeom>
              <a:blipFill>
                <a:blip r:embed="rId11"/>
                <a:stretch>
                  <a:fillRect l="-14815" r="-3704"/>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B0691680-9718-9B4A-9E22-4993E6B35DCE}"/>
                  </a:ext>
                </a:extLst>
              </p:cNvPr>
              <p:cNvSpPr txBox="1"/>
              <p:nvPr/>
            </p:nvSpPr>
            <p:spPr>
              <a:xfrm>
                <a:off x="11531053" y="5298853"/>
                <a:ext cx="1917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b="0" i="1" smtClean="0">
                          <a:latin typeface="Cambria Math" panose="02040503050406030204" pitchFamily="18" charset="0"/>
                          <a:ea typeface="Cambria Math" panose="02040503050406030204" pitchFamily="18" charset="0"/>
                        </a:rPr>
                        <m:t>𝑢</m:t>
                      </m:r>
                    </m:oMath>
                  </m:oMathPara>
                </a14:m>
                <a:endParaRPr lang="nb-NO" dirty="0"/>
              </a:p>
            </p:txBody>
          </p:sp>
        </mc:Choice>
        <mc:Fallback xmlns="">
          <p:sp>
            <p:nvSpPr>
              <p:cNvPr id="48" name="TextBox 47">
                <a:extLst>
                  <a:ext uri="{FF2B5EF4-FFF2-40B4-BE49-F238E27FC236}">
                    <a16:creationId xmlns:a16="http://schemas.microsoft.com/office/drawing/2014/main" id="{B0691680-9718-9B4A-9E22-4993E6B35DCE}"/>
                  </a:ext>
                </a:extLst>
              </p:cNvPr>
              <p:cNvSpPr txBox="1">
                <a:spLocks noRot="1" noChangeAspect="1" noMove="1" noResize="1" noEditPoints="1" noAdjustHandles="1" noChangeArrowheads="1" noChangeShapeType="1" noTextEdit="1"/>
              </p:cNvSpPr>
              <p:nvPr/>
            </p:nvSpPr>
            <p:spPr>
              <a:xfrm>
                <a:off x="11531053" y="5298853"/>
                <a:ext cx="191784" cy="276999"/>
              </a:xfrm>
              <a:prstGeom prst="rect">
                <a:avLst/>
              </a:prstGeom>
              <a:blipFill>
                <a:blip r:embed="rId12"/>
                <a:stretch>
                  <a:fillRect l="-12500" r="-6250"/>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47544C44-E4A5-674F-B83D-C8E9BBF83257}"/>
                  </a:ext>
                </a:extLst>
              </p:cNvPr>
              <p:cNvSpPr txBox="1"/>
              <p:nvPr/>
            </p:nvSpPr>
            <p:spPr>
              <a:xfrm>
                <a:off x="7345017" y="2083720"/>
                <a:ext cx="1455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nb-NO" b="0" i="1" smtClean="0">
                          <a:latin typeface="Cambria Math" panose="02040503050406030204" pitchFamily="18" charset="0"/>
                          <a:ea typeface="Cambria Math" panose="02040503050406030204" pitchFamily="18" charset="0"/>
                        </a:rPr>
                        <m:t>𝐽</m:t>
                      </m:r>
                    </m:oMath>
                  </m:oMathPara>
                </a14:m>
                <a:endParaRPr lang="nb-NO" dirty="0"/>
              </a:p>
            </p:txBody>
          </p:sp>
        </mc:Choice>
        <mc:Fallback xmlns="">
          <p:sp>
            <p:nvSpPr>
              <p:cNvPr id="49" name="TextBox 48">
                <a:extLst>
                  <a:ext uri="{FF2B5EF4-FFF2-40B4-BE49-F238E27FC236}">
                    <a16:creationId xmlns:a16="http://schemas.microsoft.com/office/drawing/2014/main" id="{47544C44-E4A5-674F-B83D-C8E9BBF83257}"/>
                  </a:ext>
                </a:extLst>
              </p:cNvPr>
              <p:cNvSpPr txBox="1">
                <a:spLocks noRot="1" noChangeAspect="1" noMove="1" noResize="1" noEditPoints="1" noAdjustHandles="1" noChangeArrowheads="1" noChangeShapeType="1" noTextEdit="1"/>
              </p:cNvSpPr>
              <p:nvPr/>
            </p:nvSpPr>
            <p:spPr>
              <a:xfrm>
                <a:off x="7345017" y="2083720"/>
                <a:ext cx="145553" cy="276999"/>
              </a:xfrm>
              <a:prstGeom prst="rect">
                <a:avLst/>
              </a:prstGeom>
              <a:blipFill>
                <a:blip r:embed="rId13"/>
                <a:stretch>
                  <a:fillRect l="-38462" r="-38462" b="-26087"/>
                </a:stretch>
              </a:blipFill>
            </p:spPr>
            <p:txBody>
              <a:bodyPr/>
              <a:lstStyle/>
              <a:p>
                <a:r>
                  <a:rPr lang="nb-NO">
                    <a:noFill/>
                  </a:rPr>
                  <a:t> </a:t>
                </a:r>
              </a:p>
            </p:txBody>
          </p:sp>
        </mc:Fallback>
      </mc:AlternateContent>
      <p:cxnSp>
        <p:nvCxnSpPr>
          <p:cNvPr id="51" name="Straight Arrow Connector 50">
            <a:extLst>
              <a:ext uri="{FF2B5EF4-FFF2-40B4-BE49-F238E27FC236}">
                <a16:creationId xmlns:a16="http://schemas.microsoft.com/office/drawing/2014/main" id="{67CEC1E6-F08F-5242-AAFF-9C2B24B16FD9}"/>
              </a:ext>
            </a:extLst>
          </p:cNvPr>
          <p:cNvCxnSpPr/>
          <p:nvPr/>
        </p:nvCxnSpPr>
        <p:spPr>
          <a:xfrm flipV="1">
            <a:off x="7914338" y="3289177"/>
            <a:ext cx="214593" cy="355600"/>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52" name="Straight Arrow Connector 51">
            <a:extLst>
              <a:ext uri="{FF2B5EF4-FFF2-40B4-BE49-F238E27FC236}">
                <a16:creationId xmlns:a16="http://schemas.microsoft.com/office/drawing/2014/main" id="{40342480-90A1-3341-A00B-528A2A8E5266}"/>
              </a:ext>
            </a:extLst>
          </p:cNvPr>
          <p:cNvCxnSpPr>
            <a:cxnSpLocks/>
          </p:cNvCxnSpPr>
          <p:nvPr/>
        </p:nvCxnSpPr>
        <p:spPr>
          <a:xfrm flipH="1" flipV="1">
            <a:off x="10680700" y="3289177"/>
            <a:ext cx="359116" cy="355600"/>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060137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00651"/>
            <a:ext cx="12192000" cy="954107"/>
            <a:chOff x="0" y="500651"/>
            <a:chExt cx="12192000" cy="954107"/>
          </a:xfrm>
        </p:grpSpPr>
        <p:sp>
          <p:nvSpPr>
            <p:cNvPr id="5" name="Rektangel 2"/>
            <p:cNvSpPr/>
            <p:nvPr/>
          </p:nvSpPr>
          <p:spPr>
            <a:xfrm>
              <a:off x="0" y="500651"/>
              <a:ext cx="12192000" cy="954107"/>
            </a:xfrm>
            <a:prstGeom prst="rect">
              <a:avLst/>
            </a:prstGeom>
            <a:solidFill>
              <a:schemeClr val="bg2"/>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dirty="0">
                <a:solidFill>
                  <a:prstClr val="white"/>
                </a:solidFill>
              </a:endParaRP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p:blipFill>
          <p:spPr>
            <a:xfrm>
              <a:off x="9371716" y="728219"/>
              <a:ext cx="2068393" cy="564208"/>
            </a:xfrm>
            <a:prstGeom prst="rect">
              <a:avLst/>
            </a:prstGeom>
          </p:spPr>
        </p:pic>
      </p:grpSp>
      <p:sp>
        <p:nvSpPr>
          <p:cNvPr id="2" name="Title 1"/>
          <p:cNvSpPr>
            <a:spLocks noGrp="1"/>
          </p:cNvSpPr>
          <p:nvPr>
            <p:ph type="title"/>
          </p:nvPr>
        </p:nvSpPr>
        <p:spPr/>
        <p:txBody>
          <a:bodyPr>
            <a:normAutofit/>
          </a:bodyPr>
          <a:lstStyle/>
          <a:p>
            <a:r>
              <a:rPr lang="en-GB" sz="3600" dirty="0"/>
              <a:t>Classical Extremum Seeking Control</a:t>
            </a:r>
          </a:p>
        </p:txBody>
      </p:sp>
      <p:sp>
        <p:nvSpPr>
          <p:cNvPr id="3" name="Content Placeholder 2">
            <a:extLst>
              <a:ext uri="{FF2B5EF4-FFF2-40B4-BE49-F238E27FC236}">
                <a16:creationId xmlns:a16="http://schemas.microsoft.com/office/drawing/2014/main" id="{018569A4-1B50-9040-85C2-4A12FF7A2B4A}"/>
              </a:ext>
            </a:extLst>
          </p:cNvPr>
          <p:cNvSpPr>
            <a:spLocks noGrp="1"/>
          </p:cNvSpPr>
          <p:nvPr>
            <p:ph sz="half" idx="1"/>
          </p:nvPr>
        </p:nvSpPr>
        <p:spPr>
          <a:xfrm>
            <a:off x="838200" y="1825625"/>
            <a:ext cx="5181600" cy="4351338"/>
          </a:xfrm>
        </p:spPr>
        <p:txBody>
          <a:bodyPr anchor="ctr">
            <a:normAutofit fontScale="92500" lnSpcReduction="10000"/>
          </a:bodyPr>
          <a:lstStyle/>
          <a:p>
            <a:endParaRPr lang="nb-NO" dirty="0"/>
          </a:p>
          <a:p>
            <a:r>
              <a:rPr lang="nb-NO" sz="2400" dirty="0" err="1">
                <a:latin typeface="Arial" panose="020B0604020202020204" pitchFamily="34" charset="0"/>
                <a:cs typeface="Arial" panose="020B0604020202020204" pitchFamily="34" charset="0"/>
              </a:rPr>
              <a:t>Needs</a:t>
            </a:r>
            <a:r>
              <a:rPr lang="nb-NO" sz="2400" dirty="0">
                <a:latin typeface="Arial" panose="020B0604020202020204" pitchFamily="34" charset="0"/>
                <a:cs typeface="Arial" panose="020B0604020202020204" pitchFamily="34" charset="0"/>
              </a:rPr>
              <a:t> </a:t>
            </a:r>
            <a:r>
              <a:rPr lang="nb-NO" sz="2400" dirty="0">
                <a:solidFill>
                  <a:srgbClr val="00B0F0"/>
                </a:solidFill>
                <a:latin typeface="Arial" panose="020B0604020202020204" pitchFamily="34" charset="0"/>
                <a:cs typeface="Arial" panose="020B0604020202020204" pitchFamily="34" charset="0"/>
              </a:rPr>
              <a:t>time </a:t>
            </a:r>
            <a:r>
              <a:rPr lang="nb-NO" sz="2400" dirty="0" err="1">
                <a:solidFill>
                  <a:srgbClr val="00B0F0"/>
                </a:solidFill>
                <a:latin typeface="Arial" panose="020B0604020202020204" pitchFamily="34" charset="0"/>
                <a:cs typeface="Arial" panose="020B0604020202020204" pitchFamily="34" charset="0"/>
              </a:rPr>
              <a:t>scale</a:t>
            </a:r>
            <a:r>
              <a:rPr lang="nb-NO" sz="2400" dirty="0">
                <a:solidFill>
                  <a:srgbClr val="00B0F0"/>
                </a:solidFill>
                <a:latin typeface="Arial" panose="020B0604020202020204" pitchFamily="34" charset="0"/>
                <a:cs typeface="Arial" panose="020B0604020202020204" pitchFamily="34" charset="0"/>
              </a:rPr>
              <a:t> </a:t>
            </a:r>
            <a:r>
              <a:rPr lang="nb-NO" sz="2400" dirty="0" err="1">
                <a:solidFill>
                  <a:srgbClr val="00B0F0"/>
                </a:solidFill>
                <a:latin typeface="Arial" panose="020B0604020202020204" pitchFamily="34" charset="0"/>
                <a:cs typeface="Arial" panose="020B0604020202020204" pitchFamily="34" charset="0"/>
              </a:rPr>
              <a:t>separation</a:t>
            </a:r>
            <a:r>
              <a:rPr lang="nb-NO" sz="2400" dirty="0">
                <a:solidFill>
                  <a:srgbClr val="00B0F0"/>
                </a:solidFill>
                <a:latin typeface="Arial" panose="020B0604020202020204" pitchFamily="34" charset="0"/>
                <a:cs typeface="Arial" panose="020B0604020202020204" pitchFamily="34" charset="0"/>
              </a:rPr>
              <a:t> </a:t>
            </a:r>
            <a:r>
              <a:rPr lang="nb-NO" sz="2400" dirty="0">
                <a:latin typeface="Arial" panose="020B0604020202020204" pitchFamily="34" charset="0"/>
                <a:cs typeface="Arial" panose="020B0604020202020204" pitchFamily="34" charset="0"/>
              </a:rPr>
              <a:t>to </a:t>
            </a:r>
            <a:r>
              <a:rPr lang="nb-NO" sz="2400" dirty="0" err="1">
                <a:latin typeface="Arial" panose="020B0604020202020204" pitchFamily="34" charset="0"/>
                <a:cs typeface="Arial" panose="020B0604020202020204" pitchFamily="34" charset="0"/>
              </a:rPr>
              <a:t>approximate</a:t>
            </a:r>
            <a:r>
              <a:rPr lang="nb-NO" sz="2400" dirty="0">
                <a:latin typeface="Arial" panose="020B0604020202020204" pitchFamily="34" charset="0"/>
                <a:cs typeface="Arial" panose="020B0604020202020204" pitchFamily="34" charset="0"/>
              </a:rPr>
              <a:t> plant as </a:t>
            </a:r>
            <a:r>
              <a:rPr lang="nb-NO" sz="2400" dirty="0" err="1">
                <a:solidFill>
                  <a:srgbClr val="00B0F0"/>
                </a:solidFill>
                <a:latin typeface="Arial" panose="020B0604020202020204" pitchFamily="34" charset="0"/>
                <a:cs typeface="Arial" panose="020B0604020202020204" pitchFamily="34" charset="0"/>
              </a:rPr>
              <a:t>static</a:t>
            </a:r>
            <a:r>
              <a:rPr lang="nb-NO" sz="2400" dirty="0">
                <a:solidFill>
                  <a:srgbClr val="00B0F0"/>
                </a:solidFill>
                <a:latin typeface="Arial" panose="020B0604020202020204" pitchFamily="34" charset="0"/>
                <a:cs typeface="Arial" panose="020B0604020202020204" pitchFamily="34" charset="0"/>
              </a:rPr>
              <a:t> </a:t>
            </a:r>
            <a:r>
              <a:rPr lang="nb-NO" sz="2400" dirty="0" err="1">
                <a:solidFill>
                  <a:srgbClr val="00B0F0"/>
                </a:solidFill>
                <a:latin typeface="Arial" panose="020B0604020202020204" pitchFamily="34" charset="0"/>
                <a:cs typeface="Arial" panose="020B0604020202020204" pitchFamily="34" charset="0"/>
              </a:rPr>
              <a:t>map</a:t>
            </a:r>
            <a:endParaRPr lang="nb-NO" sz="2400" dirty="0">
              <a:solidFill>
                <a:srgbClr val="00B0F0"/>
              </a:solidFill>
              <a:latin typeface="Arial" panose="020B0604020202020204" pitchFamily="34" charset="0"/>
              <a:cs typeface="Arial" panose="020B0604020202020204" pitchFamily="34" charset="0"/>
            </a:endParaRPr>
          </a:p>
          <a:p>
            <a:endParaRPr lang="nb-NO" sz="2400" dirty="0">
              <a:latin typeface="Arial" panose="020B0604020202020204" pitchFamily="34" charset="0"/>
              <a:cs typeface="Arial" panose="020B0604020202020204" pitchFamily="34" charset="0"/>
            </a:endParaRPr>
          </a:p>
          <a:p>
            <a:r>
              <a:rPr lang="nb-NO" sz="2400" dirty="0" err="1">
                <a:latin typeface="Arial" panose="020B0604020202020204" pitchFamily="34" charset="0"/>
                <a:cs typeface="Arial" panose="020B0604020202020204" pitchFamily="34" charset="0"/>
              </a:rPr>
              <a:t>Prohibitively</a:t>
            </a:r>
            <a:r>
              <a:rPr lang="nb-NO" sz="2400" dirty="0">
                <a:latin typeface="Arial" panose="020B0604020202020204" pitchFamily="34" charset="0"/>
                <a:cs typeface="Arial" panose="020B0604020202020204" pitchFamily="34" charset="0"/>
              </a:rPr>
              <a:t> </a:t>
            </a:r>
            <a:r>
              <a:rPr lang="nb-NO" sz="2400" dirty="0" err="1">
                <a:solidFill>
                  <a:srgbClr val="00B0F0"/>
                </a:solidFill>
                <a:latin typeface="Arial" panose="020B0604020202020204" pitchFamily="34" charset="0"/>
                <a:cs typeface="Arial" panose="020B0604020202020204" pitchFamily="34" charset="0"/>
              </a:rPr>
              <a:t>slow</a:t>
            </a:r>
            <a:r>
              <a:rPr lang="nb-NO" sz="2400" dirty="0">
                <a:solidFill>
                  <a:srgbClr val="00B0F0"/>
                </a:solidFill>
                <a:latin typeface="Arial" panose="020B0604020202020204" pitchFamily="34" charset="0"/>
                <a:cs typeface="Arial" panose="020B0604020202020204" pitchFamily="34" charset="0"/>
              </a:rPr>
              <a:t> </a:t>
            </a:r>
            <a:r>
              <a:rPr lang="nb-NO" sz="2400" dirty="0" err="1">
                <a:solidFill>
                  <a:srgbClr val="00B0F0"/>
                </a:solidFill>
                <a:latin typeface="Arial" panose="020B0604020202020204" pitchFamily="34" charset="0"/>
                <a:cs typeface="Arial" panose="020B0604020202020204" pitchFamily="34" charset="0"/>
              </a:rPr>
              <a:t>convergence</a:t>
            </a:r>
            <a:r>
              <a:rPr lang="nb-NO" sz="2400" dirty="0">
                <a:solidFill>
                  <a:srgbClr val="00B0F0"/>
                </a:solidFill>
                <a:latin typeface="Arial" panose="020B0604020202020204" pitchFamily="34" charset="0"/>
                <a:cs typeface="Arial" panose="020B0604020202020204" pitchFamily="34" charset="0"/>
              </a:rPr>
              <a:t> </a:t>
            </a:r>
            <a:r>
              <a:rPr lang="nb-NO" sz="2400" dirty="0">
                <a:latin typeface="Arial" panose="020B0604020202020204" pitchFamily="34" charset="0"/>
                <a:cs typeface="Arial" panose="020B0604020202020204" pitchFamily="34" charset="0"/>
              </a:rPr>
              <a:t>for systems </a:t>
            </a:r>
            <a:r>
              <a:rPr lang="nb-NO" sz="2400" dirty="0" err="1">
                <a:latin typeface="Arial" panose="020B0604020202020204" pitchFamily="34" charset="0"/>
                <a:cs typeface="Arial" panose="020B0604020202020204" pitchFamily="34" charset="0"/>
              </a:rPr>
              <a:t>with</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slow</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dynamics</a:t>
            </a:r>
            <a:endParaRPr lang="nb-NO" sz="2400" dirty="0">
              <a:latin typeface="Arial" panose="020B0604020202020204" pitchFamily="34" charset="0"/>
              <a:cs typeface="Arial" panose="020B0604020202020204" pitchFamily="34" charset="0"/>
            </a:endParaRPr>
          </a:p>
          <a:p>
            <a:endParaRPr lang="nb-NO" sz="2400" dirty="0">
              <a:latin typeface="Arial" panose="020B0604020202020204" pitchFamily="34" charset="0"/>
              <a:cs typeface="Arial" panose="020B0604020202020204" pitchFamily="34" charset="0"/>
            </a:endParaRPr>
          </a:p>
          <a:p>
            <a:r>
              <a:rPr lang="nb-NO" sz="2400" dirty="0" err="1">
                <a:solidFill>
                  <a:srgbClr val="FF0000"/>
                </a:solidFill>
                <a:latin typeface="Arial" panose="020B0604020202020204" pitchFamily="34" charset="0"/>
                <a:cs typeface="Arial" panose="020B0604020202020204" pitchFamily="34" charset="0"/>
              </a:rPr>
              <a:t>Typically</a:t>
            </a:r>
            <a:r>
              <a:rPr lang="nb-NO" sz="2400" dirty="0">
                <a:solidFill>
                  <a:srgbClr val="FF0000"/>
                </a:solidFill>
                <a:latin typeface="Arial" panose="020B0604020202020204" pitchFamily="34" charset="0"/>
                <a:cs typeface="Arial" panose="020B0604020202020204" pitchFamily="34" charset="0"/>
              </a:rPr>
              <a:t> 100 times </a:t>
            </a:r>
            <a:r>
              <a:rPr lang="nb-NO" sz="2400" dirty="0" err="1">
                <a:solidFill>
                  <a:srgbClr val="FF0000"/>
                </a:solidFill>
                <a:latin typeface="Arial" panose="020B0604020202020204" pitchFamily="34" charset="0"/>
                <a:cs typeface="Arial" panose="020B0604020202020204" pitchFamily="34" charset="0"/>
              </a:rPr>
              <a:t>slower</a:t>
            </a:r>
            <a:r>
              <a:rPr lang="nb-NO" sz="2400" dirty="0">
                <a:solidFill>
                  <a:srgbClr val="FF0000"/>
                </a:solidFill>
                <a:latin typeface="Arial" panose="020B0604020202020204" pitchFamily="34" charset="0"/>
                <a:cs typeface="Arial" panose="020B0604020202020204" pitchFamily="34" charset="0"/>
              </a:rPr>
              <a:t> </a:t>
            </a:r>
            <a:r>
              <a:rPr lang="nb-NO" sz="2400" dirty="0" err="1">
                <a:solidFill>
                  <a:srgbClr val="FF0000"/>
                </a:solidFill>
                <a:latin typeface="Arial" panose="020B0604020202020204" pitchFamily="34" charset="0"/>
                <a:cs typeface="Arial" panose="020B0604020202020204" pitchFamily="34" charset="0"/>
              </a:rPr>
              <a:t>than</a:t>
            </a:r>
            <a:r>
              <a:rPr lang="nb-NO" sz="2400" dirty="0">
                <a:solidFill>
                  <a:srgbClr val="FF0000"/>
                </a:solidFill>
                <a:latin typeface="Arial" panose="020B0604020202020204" pitchFamily="34" charset="0"/>
                <a:cs typeface="Arial" panose="020B0604020202020204" pitchFamily="34" charset="0"/>
              </a:rPr>
              <a:t> </a:t>
            </a:r>
            <a:r>
              <a:rPr lang="nb-NO" sz="2400" dirty="0" err="1">
                <a:solidFill>
                  <a:srgbClr val="FF0000"/>
                </a:solidFill>
                <a:latin typeface="Arial" panose="020B0604020202020204" pitchFamily="34" charset="0"/>
                <a:cs typeface="Arial" panose="020B0604020202020204" pitchFamily="34" charset="0"/>
              </a:rPr>
              <a:t>the</a:t>
            </a:r>
            <a:r>
              <a:rPr lang="nb-NO" sz="2400" dirty="0">
                <a:solidFill>
                  <a:srgbClr val="FF0000"/>
                </a:solidFill>
                <a:latin typeface="Arial" panose="020B0604020202020204" pitchFamily="34" charset="0"/>
                <a:cs typeface="Arial" panose="020B0604020202020204" pitchFamily="34" charset="0"/>
              </a:rPr>
              <a:t> system </a:t>
            </a:r>
            <a:r>
              <a:rPr lang="nb-NO" sz="2400" dirty="0" err="1">
                <a:solidFill>
                  <a:srgbClr val="FF0000"/>
                </a:solidFill>
                <a:latin typeface="Arial" panose="020B0604020202020204" pitchFamily="34" charset="0"/>
                <a:cs typeface="Arial" panose="020B0604020202020204" pitchFamily="34" charset="0"/>
              </a:rPr>
              <a:t>dynamics</a:t>
            </a:r>
            <a:r>
              <a:rPr lang="nb-NO" sz="2400" dirty="0">
                <a:solidFill>
                  <a:srgbClr val="FF0000"/>
                </a:solidFill>
                <a:latin typeface="Arial" panose="020B0604020202020204" pitchFamily="34" charset="0"/>
                <a:cs typeface="Arial" panose="020B0604020202020204" pitchFamily="34" charset="0"/>
              </a:rPr>
              <a:t> !</a:t>
            </a:r>
          </a:p>
          <a:p>
            <a:endParaRPr lang="nb-NO" sz="2400" dirty="0">
              <a:latin typeface="Arial" panose="020B0604020202020204" pitchFamily="34" charset="0"/>
              <a:cs typeface="Arial" panose="020B0604020202020204" pitchFamily="34" charset="0"/>
            </a:endParaRPr>
          </a:p>
          <a:p>
            <a:r>
              <a:rPr lang="nb-NO" sz="2400" dirty="0" err="1">
                <a:latin typeface="Arial" panose="020B0604020202020204" pitchFamily="34" charset="0"/>
                <a:cs typeface="Arial" panose="020B0604020202020204" pitchFamily="34" charset="0"/>
              </a:rPr>
              <a:t>Can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we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remove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solidFill>
                  <a:srgbClr val="00B0F0"/>
                </a:solidFill>
                <a:latin typeface="Arial" panose="020B0604020202020204" pitchFamily="34" charset="0"/>
                <a:cs typeface="Arial" panose="020B0604020202020204" pitchFamily="34" charset="0"/>
              </a:rPr>
              <a:t>static</a:t>
            </a:r>
            <a:r>
              <a:rPr lang="nb-NO" sz="2400" dirty="0">
                <a:solidFill>
                  <a:srgbClr val="00B0F0"/>
                </a:solidFill>
                <a:latin typeface="Arial" panose="020B0604020202020204" pitchFamily="34" charset="0"/>
                <a:cs typeface="Arial" panose="020B0604020202020204" pitchFamily="34" charset="0"/>
              </a:rPr>
              <a:t> </a:t>
            </a:r>
            <a:r>
              <a:rPr lang="nb-NO" sz="2400" dirty="0" err="1">
                <a:solidFill>
                  <a:srgbClr val="00B0F0"/>
                </a:solidFill>
                <a:latin typeface="Arial" panose="020B0604020202020204" pitchFamily="34" charset="0"/>
                <a:cs typeface="Arial" panose="020B0604020202020204" pitchFamily="34" charset="0"/>
              </a:rPr>
              <a:t>map</a:t>
            </a:r>
            <a:r>
              <a:rPr lang="nb-NO" sz="2400" dirty="0">
                <a:solidFill>
                  <a:srgbClr val="00B0F0"/>
                </a:solidFill>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assumption</a:t>
            </a:r>
            <a:r>
              <a:rPr lang="nb-NO" sz="2400" dirty="0">
                <a:latin typeface="Arial" panose="020B0604020202020204" pitchFamily="34" charset="0"/>
                <a:cs typeface="Arial" panose="020B0604020202020204" pitchFamily="34" charset="0"/>
              </a:rPr>
              <a:t>?</a:t>
            </a:r>
          </a:p>
          <a:p>
            <a:endParaRPr lang="nb-NO" dirty="0"/>
          </a:p>
        </p:txBody>
      </p:sp>
      <p:pic>
        <p:nvPicPr>
          <p:cNvPr id="24" name="Content Placeholder 23">
            <a:extLst>
              <a:ext uri="{FF2B5EF4-FFF2-40B4-BE49-F238E27FC236}">
                <a16:creationId xmlns:a16="http://schemas.microsoft.com/office/drawing/2014/main" id="{DC03B683-C3C3-E24A-AF6F-80819A319FF6}"/>
              </a:ext>
            </a:extLst>
          </p:cNvPr>
          <p:cNvPicPr>
            <a:picLocks noGrp="1" noChangeAspect="1"/>
          </p:cNvPicPr>
          <p:nvPr>
            <p:ph sz="half" idx="2"/>
          </p:nvPr>
        </p:nvPicPr>
        <p:blipFill>
          <a:blip r:embed="rId3"/>
          <a:stretch>
            <a:fillRect/>
          </a:stretch>
        </p:blipFill>
        <p:spPr>
          <a:xfrm>
            <a:off x="6019800" y="1842499"/>
            <a:ext cx="6019800" cy="4514850"/>
          </a:xfrm>
          <a:prstGeom prst="rect">
            <a:avLst/>
          </a:prstGeom>
        </p:spPr>
      </p:pic>
      <p:sp>
        <p:nvSpPr>
          <p:cNvPr id="7" name="TextBox 6">
            <a:extLst>
              <a:ext uri="{FF2B5EF4-FFF2-40B4-BE49-F238E27FC236}">
                <a16:creationId xmlns:a16="http://schemas.microsoft.com/office/drawing/2014/main" id="{10AC08C2-E64B-5D4F-A9E0-CBED3E539741}"/>
              </a:ext>
            </a:extLst>
          </p:cNvPr>
          <p:cNvSpPr txBox="1"/>
          <p:nvPr/>
        </p:nvSpPr>
        <p:spPr>
          <a:xfrm>
            <a:off x="1097280" y="6176963"/>
            <a:ext cx="2180149" cy="369332"/>
          </a:xfrm>
          <a:prstGeom prst="rect">
            <a:avLst/>
          </a:prstGeom>
          <a:noFill/>
        </p:spPr>
        <p:txBody>
          <a:bodyPr wrap="none" rtlCol="0">
            <a:spAutoFit/>
          </a:bodyPr>
          <a:lstStyle/>
          <a:p>
            <a:r>
              <a:rPr lang="nb-NO" dirty="0" err="1"/>
              <a:t>Come</a:t>
            </a:r>
            <a:r>
              <a:rPr lang="nb-NO" dirty="0"/>
              <a:t> to my talk at....</a:t>
            </a:r>
          </a:p>
        </p:txBody>
      </p:sp>
    </p:spTree>
    <p:extLst>
      <p:ext uri="{BB962C8B-B14F-4D97-AF65-F5344CB8AC3E}">
        <p14:creationId xmlns:p14="http://schemas.microsoft.com/office/powerpoint/2010/main" val="212842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41" y="174308"/>
            <a:ext cx="10972800" cy="1143000"/>
          </a:xfrm>
        </p:spPr>
        <p:txBody>
          <a:bodyPr>
            <a:normAutofit/>
          </a:bodyPr>
          <a:lstStyle/>
          <a:p>
            <a:r>
              <a:rPr lang="en-GB" sz="3200" dirty="0"/>
              <a:t>CASE STUDY: Gas lift well </a:t>
            </a:r>
          </a:p>
        </p:txBody>
      </p:sp>
      <p:grpSp>
        <p:nvGrpSpPr>
          <p:cNvPr id="27" name="Group 26"/>
          <p:cNvGrpSpPr/>
          <p:nvPr/>
        </p:nvGrpSpPr>
        <p:grpSpPr>
          <a:xfrm>
            <a:off x="744788" y="2059473"/>
            <a:ext cx="980017" cy="3285067"/>
            <a:chOff x="655637" y="1790700"/>
            <a:chExt cx="735013" cy="2463800"/>
          </a:xfrm>
        </p:grpSpPr>
        <p:sp>
          <p:nvSpPr>
            <p:cNvPr id="8" name="Can 7"/>
            <p:cNvSpPr/>
            <p:nvPr/>
          </p:nvSpPr>
          <p:spPr>
            <a:xfrm>
              <a:off x="1206500" y="2190750"/>
              <a:ext cx="184150" cy="1809750"/>
            </a:xfrm>
            <a:prstGeom prst="can">
              <a:avLst/>
            </a:prstGeom>
            <a:gradFill flip="none" rotWithShape="1">
              <a:gsLst>
                <a:gs pos="0">
                  <a:schemeClr val="tx1">
                    <a:lumMod val="65000"/>
                    <a:lumOff val="35000"/>
                    <a:tint val="66000"/>
                    <a:satMod val="160000"/>
                    <a:alpha val="43000"/>
                  </a:schemeClr>
                </a:gs>
                <a:gs pos="50000">
                  <a:schemeClr val="tx1">
                    <a:lumMod val="65000"/>
                    <a:lumOff val="35000"/>
                    <a:tint val="44500"/>
                    <a:satMod val="160000"/>
                    <a:alpha val="26000"/>
                  </a:schemeClr>
                </a:gs>
                <a:gs pos="100000">
                  <a:schemeClr val="tx1">
                    <a:lumMod val="65000"/>
                    <a:lumOff val="35000"/>
                    <a:tint val="23500"/>
                    <a:satMod val="160000"/>
                    <a:alpha val="5000"/>
                  </a:schemeClr>
                </a:gs>
              </a:gsLst>
              <a:lin ang="16200000" scaled="1"/>
              <a:tileRect/>
            </a:grad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cxnSp>
          <p:nvCxnSpPr>
            <p:cNvPr id="10" name="Straight Connector 9"/>
            <p:cNvCxnSpPr/>
            <p:nvPr/>
          </p:nvCxnSpPr>
          <p:spPr>
            <a:xfrm>
              <a:off x="1298575" y="2082800"/>
              <a:ext cx="0" cy="21717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41425" y="4155281"/>
              <a:ext cx="1143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241425" y="4202906"/>
              <a:ext cx="114300" cy="0"/>
            </a:xfrm>
            <a:prstGeom prst="line">
              <a:avLst/>
            </a:prstGeom>
          </p:spPr>
          <p:style>
            <a:lnRef idx="1">
              <a:schemeClr val="dk1"/>
            </a:lnRef>
            <a:fillRef idx="0">
              <a:schemeClr val="dk1"/>
            </a:fillRef>
            <a:effectRef idx="0">
              <a:schemeClr val="dk1"/>
            </a:effectRef>
            <a:fontRef idx="minor">
              <a:schemeClr val="tx1"/>
            </a:fontRef>
          </p:style>
        </p:cxnSp>
        <p:sp>
          <p:nvSpPr>
            <p:cNvPr id="16" name="Flowchart: Collate 15"/>
            <p:cNvSpPr/>
            <p:nvPr/>
          </p:nvSpPr>
          <p:spPr>
            <a:xfrm>
              <a:off x="1252537" y="1955800"/>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sp>
          <p:nvSpPr>
            <p:cNvPr id="20" name="Can 19"/>
            <p:cNvSpPr/>
            <p:nvPr/>
          </p:nvSpPr>
          <p:spPr>
            <a:xfrm rot="5400000">
              <a:off x="1012585" y="2222342"/>
              <a:ext cx="45721" cy="356392"/>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1" name="Can 20"/>
            <p:cNvSpPr/>
            <p:nvPr/>
          </p:nvSpPr>
          <p:spPr>
            <a:xfrm rot="5400000">
              <a:off x="687544" y="2345772"/>
              <a:ext cx="45723" cy="109538"/>
            </a:xfrm>
            <a:prstGeom prst="can">
              <a:avLst/>
            </a:prstGeom>
            <a:noFill/>
            <a:ln w="31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7" name="Flowchart: Collate 16"/>
            <p:cNvSpPr/>
            <p:nvPr/>
          </p:nvSpPr>
          <p:spPr>
            <a:xfrm rot="5400000">
              <a:off x="765174" y="2337038"/>
              <a:ext cx="92075" cy="127000"/>
            </a:xfrm>
            <a:prstGeom prst="flowChartCollate">
              <a:avLst/>
            </a:prstGeom>
            <a:solidFill>
              <a:schemeClr val="bg1">
                <a:lumMod val="85000"/>
              </a:schemeClr>
            </a:solidFill>
            <a:ln w="3175">
              <a:solidFill>
                <a:schemeClr val="tx1">
                  <a:lumMod val="50000"/>
                  <a:lumOff val="5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GB" sz="2400">
                <a:solidFill>
                  <a:schemeClr val="tx1"/>
                </a:solidFill>
              </a:endParaRPr>
            </a:p>
          </p:txBody>
        </p:sp>
        <p:cxnSp>
          <p:nvCxnSpPr>
            <p:cNvPr id="25" name="Straight Connector 24"/>
            <p:cNvCxnSpPr>
              <a:cxnSpLocks/>
              <a:stCxn id="16" idx="0"/>
            </p:cNvCxnSpPr>
            <p:nvPr/>
          </p:nvCxnSpPr>
          <p:spPr>
            <a:xfrm flipV="1">
              <a:off x="1298575" y="1790700"/>
              <a:ext cx="0" cy="1651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cxnSp>
        <p:nvCxnSpPr>
          <p:cNvPr id="41" name="Straight Connector 40"/>
          <p:cNvCxnSpPr>
            <a:cxnSpLocks/>
          </p:cNvCxnSpPr>
          <p:nvPr/>
        </p:nvCxnSpPr>
        <p:spPr>
          <a:xfrm>
            <a:off x="952220" y="2059473"/>
            <a:ext cx="1780931"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90381" y="7264971"/>
            <a:ext cx="65" cy="1477328"/>
          </a:xfrm>
          <a:prstGeom prst="rect">
            <a:avLst/>
          </a:prstGeom>
          <a:noFill/>
        </p:spPr>
        <p:txBody>
          <a:bodyPr wrap="none" lIns="0" tIns="0" rIns="0" bIns="0" rtlCol="0">
            <a:spAutoFit/>
          </a:bodyPr>
          <a:lstStyle/>
          <a:p>
            <a:endParaRPr lang="en-GB" sz="2400" dirty="0"/>
          </a:p>
          <a:p>
            <a:endParaRPr lang="en-GB" sz="2400" dirty="0"/>
          </a:p>
          <a:p>
            <a:endParaRPr lang="en-GB" sz="2400" dirty="0"/>
          </a:p>
          <a:p>
            <a:endParaRPr lang="en-GB" sz="2400" dirty="0"/>
          </a:p>
        </p:txBody>
      </p:sp>
      <mc:AlternateContent xmlns:mc="http://schemas.openxmlformats.org/markup-compatibility/2006" xmlns:a14="http://schemas.microsoft.com/office/drawing/2010/main">
        <mc:Choice Requires="a14">
          <p:sp>
            <p:nvSpPr>
              <p:cNvPr id="23" name="Rectangle 22"/>
              <p:cNvSpPr/>
              <p:nvPr/>
            </p:nvSpPr>
            <p:spPr>
              <a:xfrm>
                <a:off x="1118332" y="1500659"/>
                <a:ext cx="769505"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𝑝𝑜</m:t>
                          </m:r>
                        </m:sub>
                      </m:sSub>
                    </m:oMath>
                  </m:oMathPara>
                </a14:m>
                <a:endParaRPr lang="en-GB" sz="2400" dirty="0"/>
              </a:p>
            </p:txBody>
          </p:sp>
        </mc:Choice>
        <mc:Fallback xmlns="">
          <p:sp>
            <p:nvSpPr>
              <p:cNvPr id="23" name="Rectangle 22"/>
              <p:cNvSpPr>
                <a:spLocks noRot="1" noChangeAspect="1" noMove="1" noResize="1" noEditPoints="1" noAdjustHandles="1" noChangeArrowheads="1" noChangeShapeType="1" noTextEdit="1"/>
              </p:cNvSpPr>
              <p:nvPr/>
            </p:nvSpPr>
            <p:spPr>
              <a:xfrm>
                <a:off x="1118332" y="1500659"/>
                <a:ext cx="769505" cy="490199"/>
              </a:xfrm>
              <a:prstGeom prst="rect">
                <a:avLst/>
              </a:prstGeom>
              <a:blipFill>
                <a:blip r:embed="rId3"/>
                <a:stretch>
                  <a:fillRect b="-2500"/>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731995" y="1499889"/>
                <a:ext cx="784446"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𝑝𝑔</m:t>
                          </m:r>
                        </m:sub>
                      </m:sSub>
                    </m:oMath>
                  </m:oMathPara>
                </a14:m>
                <a:endParaRPr lang="en-GB" sz="2400" dirty="0"/>
              </a:p>
            </p:txBody>
          </p:sp>
        </mc:Choice>
        <mc:Fallback xmlns="">
          <p:sp>
            <p:nvSpPr>
              <p:cNvPr id="24" name="Rectangle 23"/>
              <p:cNvSpPr>
                <a:spLocks noRot="1" noChangeAspect="1" noMove="1" noResize="1" noEditPoints="1" noAdjustHandles="1" noChangeArrowheads="1" noChangeShapeType="1" noTextEdit="1"/>
              </p:cNvSpPr>
              <p:nvPr/>
            </p:nvSpPr>
            <p:spPr>
              <a:xfrm>
                <a:off x="1731995" y="1499889"/>
                <a:ext cx="784446" cy="491738"/>
              </a:xfrm>
              <a:prstGeom prst="rect">
                <a:avLst/>
              </a:prstGeom>
              <a:blipFill>
                <a:blip r:embed="rId4"/>
                <a:stretch>
                  <a:fillRect b="-7500"/>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8737" y="2362085"/>
                <a:ext cx="721993" cy="491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𝑤</m:t>
                          </m:r>
                        </m:e>
                        <m:sub>
                          <m:r>
                            <a:rPr lang="en-GB" sz="2400" i="1">
                              <a:latin typeface="Cambria Math" panose="02040503050406030204" pitchFamily="18" charset="0"/>
                            </a:rPr>
                            <m:t>𝑔𝑙</m:t>
                          </m:r>
                        </m:sub>
                      </m:sSub>
                    </m:oMath>
                  </m:oMathPara>
                </a14:m>
                <a:endParaRPr lang="en-GB" sz="2400" dirty="0"/>
              </a:p>
            </p:txBody>
          </p:sp>
        </mc:Choice>
        <mc:Fallback xmlns="">
          <p:sp>
            <p:nvSpPr>
              <p:cNvPr id="26" name="Rectangle 25"/>
              <p:cNvSpPr>
                <a:spLocks noRot="1" noChangeAspect="1" noMove="1" noResize="1" noEditPoints="1" noAdjustHandles="1" noChangeArrowheads="1" noChangeShapeType="1" noTextEdit="1"/>
              </p:cNvSpPr>
              <p:nvPr/>
            </p:nvSpPr>
            <p:spPr>
              <a:xfrm>
                <a:off x="118737" y="2362085"/>
                <a:ext cx="721993" cy="491738"/>
              </a:xfrm>
              <a:prstGeom prst="rect">
                <a:avLst/>
              </a:prstGeom>
              <a:blipFill>
                <a:blip r:embed="rId5"/>
                <a:stretch>
                  <a:fillRect b="-10000"/>
                </a:stretch>
              </a:blipFill>
            </p:spPr>
            <p:txBody>
              <a:bodyPr/>
              <a:lstStyle/>
              <a:p>
                <a:r>
                  <a:rPr lang="nb-NO">
                    <a:noFill/>
                  </a:rPr>
                  <a:t> </a:t>
                </a:r>
              </a:p>
            </p:txBody>
          </p:sp>
        </mc:Fallback>
      </mc:AlternateContent>
      <p:sp>
        <p:nvSpPr>
          <p:cNvPr id="9" name="TextBox 8"/>
          <p:cNvSpPr txBox="1"/>
          <p:nvPr/>
        </p:nvSpPr>
        <p:spPr>
          <a:xfrm>
            <a:off x="98028" y="5408039"/>
            <a:ext cx="2762487" cy="646331"/>
          </a:xfrm>
          <a:prstGeom prst="rect">
            <a:avLst/>
          </a:prstGeom>
          <a:noFill/>
        </p:spPr>
        <p:txBody>
          <a:bodyPr wrap="none" rtlCol="0">
            <a:spAutoFit/>
          </a:bodyPr>
          <a:lstStyle/>
          <a:p>
            <a:pPr algn="ctr"/>
            <a:r>
              <a:rPr lang="nb-NO" dirty="0" err="1">
                <a:solidFill>
                  <a:srgbClr val="FF0000"/>
                </a:solidFill>
              </a:rPr>
              <a:t>Reservoir</a:t>
            </a:r>
            <a:endParaRPr lang="nb-NO" dirty="0">
              <a:solidFill>
                <a:srgbClr val="FF0000"/>
              </a:solidFill>
            </a:endParaRPr>
          </a:p>
          <a:p>
            <a:pPr algn="ctr"/>
            <a:r>
              <a:rPr lang="nb-NO" dirty="0"/>
              <a:t>GOR = Gas/Oil ratio in </a:t>
            </a:r>
            <a:r>
              <a:rPr lang="nb-NO" dirty="0" err="1"/>
              <a:t>feed</a:t>
            </a:r>
            <a:endParaRPr lang="nb-NO" dirty="0"/>
          </a:p>
        </p:txBody>
      </p:sp>
      <p:sp>
        <p:nvSpPr>
          <p:cNvPr id="12" name="TextBox 11"/>
          <p:cNvSpPr txBox="1"/>
          <p:nvPr/>
        </p:nvSpPr>
        <p:spPr>
          <a:xfrm>
            <a:off x="609776" y="2958288"/>
            <a:ext cx="615874" cy="369332"/>
          </a:xfrm>
          <a:prstGeom prst="rect">
            <a:avLst/>
          </a:prstGeom>
          <a:noFill/>
        </p:spPr>
        <p:txBody>
          <a:bodyPr wrap="none" rtlCol="0">
            <a:spAutoFit/>
          </a:bodyPr>
          <a:lstStyle/>
          <a:p>
            <a:r>
              <a:rPr lang="nb-NO" dirty="0">
                <a:solidFill>
                  <a:srgbClr val="FF0000"/>
                </a:solidFill>
              </a:rPr>
              <a:t>MV</a:t>
            </a:r>
            <a:r>
              <a:rPr lang="nb-NO" baseline="-25000" dirty="0">
                <a:solidFill>
                  <a:srgbClr val="FF0000"/>
                </a:solidFill>
              </a:rPr>
              <a:t>1</a:t>
            </a:r>
          </a:p>
        </p:txBody>
      </p:sp>
      <p:pic>
        <p:nvPicPr>
          <p:cNvPr id="44" name="Content Placeholder 4">
            <a:extLst>
              <a:ext uri="{FF2B5EF4-FFF2-40B4-BE49-F238E27FC236}">
                <a16:creationId xmlns:a16="http://schemas.microsoft.com/office/drawing/2014/main" id="{335E9A36-D8E9-BF4C-AB27-657DA7B754FE}"/>
              </a:ext>
            </a:extLst>
          </p:cNvPr>
          <p:cNvPicPr>
            <a:picLocks noChangeAspect="1"/>
          </p:cNvPicPr>
          <p:nvPr/>
        </p:nvPicPr>
        <p:blipFill>
          <a:blip r:embed="rId6"/>
          <a:stretch>
            <a:fillRect/>
          </a:stretch>
        </p:blipFill>
        <p:spPr>
          <a:xfrm>
            <a:off x="3255398" y="1499889"/>
            <a:ext cx="9127521" cy="4626582"/>
          </a:xfrm>
          <a:prstGeom prst="rect">
            <a:avLst/>
          </a:prstGeom>
        </p:spPr>
      </p:pic>
      <p:pic>
        <p:nvPicPr>
          <p:cNvPr id="48" name="Picture 47">
            <a:extLst>
              <a:ext uri="{FF2B5EF4-FFF2-40B4-BE49-F238E27FC236}">
                <a16:creationId xmlns:a16="http://schemas.microsoft.com/office/drawing/2014/main" id="{EF63D33D-F415-DD45-AC6B-C44F7E056ECB}"/>
              </a:ext>
            </a:extLst>
          </p:cNvPr>
          <p:cNvPicPr>
            <a:picLocks noChangeAspect="1"/>
          </p:cNvPicPr>
          <p:nvPr/>
        </p:nvPicPr>
        <p:blipFill>
          <a:blip r:embed="rId7"/>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3627189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0DA180-96F8-5241-9140-4553020DA3A7}"/>
              </a:ext>
            </a:extLst>
          </p:cNvPr>
          <p:cNvSpPr>
            <a:spLocks noGrp="1"/>
          </p:cNvSpPr>
          <p:nvPr>
            <p:ph type="title"/>
          </p:nvPr>
        </p:nvSpPr>
        <p:spPr/>
        <p:txBody>
          <a:bodyPr/>
          <a:lstStyle/>
          <a:p>
            <a:r>
              <a:rPr lang="nb-NO" dirty="0" err="1"/>
              <a:t>Least</a:t>
            </a:r>
            <a:r>
              <a:rPr lang="nb-NO" dirty="0"/>
              <a:t> </a:t>
            </a:r>
            <a:r>
              <a:rPr lang="nb-NO" dirty="0" err="1"/>
              <a:t>square</a:t>
            </a:r>
            <a:r>
              <a:rPr lang="nb-NO" dirty="0"/>
              <a:t> </a:t>
            </a:r>
            <a:r>
              <a:rPr lang="nb-NO" dirty="0" err="1"/>
              <a:t>Extremum</a:t>
            </a:r>
            <a:r>
              <a:rPr lang="nb-NO" dirty="0"/>
              <a:t> </a:t>
            </a:r>
            <a:r>
              <a:rPr lang="nb-NO" dirty="0" err="1"/>
              <a:t>seeking</a:t>
            </a:r>
            <a:r>
              <a:rPr lang="nb-NO" dirty="0"/>
              <a:t> </a:t>
            </a:r>
            <a:r>
              <a:rPr lang="nb-NO" dirty="0" err="1"/>
              <a:t>control</a:t>
            </a:r>
            <a:endParaRPr lang="nb-NO" dirty="0"/>
          </a:p>
        </p:txBody>
      </p:sp>
      <p:pic>
        <p:nvPicPr>
          <p:cNvPr id="4" name="Content Placeholder 3">
            <a:extLst>
              <a:ext uri="{FF2B5EF4-FFF2-40B4-BE49-F238E27FC236}">
                <a16:creationId xmlns:a16="http://schemas.microsoft.com/office/drawing/2014/main" id="{77402581-66DA-9A46-BB16-BE0654EDA8F7}"/>
              </a:ext>
            </a:extLst>
          </p:cNvPr>
          <p:cNvPicPr>
            <a:picLocks noGrp="1" noChangeAspect="1"/>
          </p:cNvPicPr>
          <p:nvPr>
            <p:ph idx="1"/>
          </p:nvPr>
        </p:nvPicPr>
        <p:blipFill>
          <a:blip r:embed="rId2"/>
          <a:stretch>
            <a:fillRect/>
          </a:stretch>
        </p:blipFill>
        <p:spPr>
          <a:xfrm>
            <a:off x="663166" y="1873955"/>
            <a:ext cx="7997751" cy="3851452"/>
          </a:xfrm>
          <a:prstGeom prst="rect">
            <a:avLst/>
          </a:prstGeom>
        </p:spPr>
      </p:pic>
      <p:pic>
        <p:nvPicPr>
          <p:cNvPr id="6" name="Picture 5">
            <a:extLst>
              <a:ext uri="{FF2B5EF4-FFF2-40B4-BE49-F238E27FC236}">
                <a16:creationId xmlns:a16="http://schemas.microsoft.com/office/drawing/2014/main" id="{D484DC89-F45C-9F41-8F56-1F4EFEB6FB0A}"/>
              </a:ext>
            </a:extLst>
          </p:cNvPr>
          <p:cNvPicPr>
            <a:picLocks noChangeAspect="1"/>
          </p:cNvPicPr>
          <p:nvPr/>
        </p:nvPicPr>
        <p:blipFill>
          <a:blip r:embed="rId3"/>
          <a:stretch>
            <a:fillRect/>
          </a:stretch>
        </p:blipFill>
        <p:spPr>
          <a:xfrm>
            <a:off x="9242834" y="3021895"/>
            <a:ext cx="2286000" cy="520700"/>
          </a:xfrm>
          <a:prstGeom prst="rect">
            <a:avLst/>
          </a:prstGeom>
        </p:spPr>
      </p:pic>
      <p:sp>
        <p:nvSpPr>
          <p:cNvPr id="12" name="TextBox 11">
            <a:extLst>
              <a:ext uri="{FF2B5EF4-FFF2-40B4-BE49-F238E27FC236}">
                <a16:creationId xmlns:a16="http://schemas.microsoft.com/office/drawing/2014/main" id="{71DA2574-0B6A-134F-8ACB-2DCF1915F303}"/>
              </a:ext>
            </a:extLst>
          </p:cNvPr>
          <p:cNvSpPr txBox="1"/>
          <p:nvPr/>
        </p:nvSpPr>
        <p:spPr>
          <a:xfrm>
            <a:off x="8995462" y="2439439"/>
            <a:ext cx="2358338" cy="461665"/>
          </a:xfrm>
          <a:prstGeom prst="rect">
            <a:avLst/>
          </a:prstGeom>
          <a:noFill/>
        </p:spPr>
        <p:txBody>
          <a:bodyPr wrap="none" rtlCol="0">
            <a:spAutoFit/>
          </a:bodyPr>
          <a:lstStyle/>
          <a:p>
            <a:r>
              <a:rPr lang="nb-NO" sz="2400" dirty="0" err="1">
                <a:latin typeface="Calibri Light" panose="020F0302020204030204" pitchFamily="34" charset="0"/>
                <a:cs typeface="Calibri Light" panose="020F0302020204030204" pitchFamily="34" charset="0"/>
              </a:rPr>
              <a:t>Fit</a:t>
            </a:r>
            <a:r>
              <a:rPr lang="nb-NO" sz="2400" dirty="0">
                <a:latin typeface="Calibri Light" panose="020F0302020204030204" pitchFamily="34" charset="0"/>
                <a:cs typeface="Calibri Light" panose="020F0302020204030204" pitchFamily="34" charset="0"/>
              </a:rPr>
              <a:t> a linear </a:t>
            </a:r>
            <a:r>
              <a:rPr lang="nb-NO" sz="2400" dirty="0" err="1">
                <a:latin typeface="Calibri Light" panose="020F0302020204030204" pitchFamily="34" charset="0"/>
                <a:cs typeface="Calibri Light" panose="020F0302020204030204" pitchFamily="34" charset="0"/>
              </a:rPr>
              <a:t>model</a:t>
            </a:r>
            <a:endParaRPr lang="nb-NO" sz="240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94C1AB30-D9A5-B440-9964-92EB25B69E96}"/>
              </a:ext>
            </a:extLst>
          </p:cNvPr>
          <p:cNvSpPr txBox="1"/>
          <p:nvPr/>
        </p:nvSpPr>
        <p:spPr>
          <a:xfrm>
            <a:off x="8985680" y="3698293"/>
            <a:ext cx="2872646" cy="461665"/>
          </a:xfrm>
          <a:prstGeom prst="rect">
            <a:avLst/>
          </a:prstGeom>
          <a:noFill/>
        </p:spPr>
        <p:txBody>
          <a:bodyPr wrap="none" rtlCol="0">
            <a:spAutoFit/>
          </a:bodyPr>
          <a:lstStyle/>
          <a:p>
            <a:r>
              <a:rPr lang="nb-NO" sz="2400" dirty="0">
                <a:latin typeface="Calibri Light" panose="020F0302020204030204" pitchFamily="34" charset="0"/>
                <a:cs typeface="Calibri Light" panose="020F0302020204030204" pitchFamily="34" charset="0"/>
              </a:rPr>
              <a:t>Using </a:t>
            </a:r>
            <a:r>
              <a:rPr lang="nb-NO" sz="2400" dirty="0" err="1">
                <a:latin typeface="Calibri Light" panose="020F0302020204030204" pitchFamily="34" charset="0"/>
                <a:cs typeface="Calibri Light" panose="020F0302020204030204" pitchFamily="34" charset="0"/>
              </a:rPr>
              <a:t>least</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squares</a:t>
            </a:r>
            <a:r>
              <a:rPr lang="nb-NO" sz="2400" dirty="0">
                <a:latin typeface="Calibri Light" panose="020F0302020204030204" pitchFamily="34" charset="0"/>
                <a:cs typeface="Calibri Light" panose="020F0302020204030204" pitchFamily="34" charset="0"/>
              </a:rPr>
              <a:t> </a:t>
            </a:r>
            <a:r>
              <a:rPr lang="nb-NO" sz="2400" dirty="0" err="1">
                <a:latin typeface="Calibri Light" panose="020F0302020204030204" pitchFamily="34" charset="0"/>
                <a:cs typeface="Calibri Light" panose="020F0302020204030204" pitchFamily="34" charset="0"/>
              </a:rPr>
              <a:t>fit</a:t>
            </a:r>
            <a:endParaRPr lang="nb-NO" sz="2400" dirty="0">
              <a:latin typeface="Calibri Light" panose="020F0302020204030204" pitchFamily="34" charset="0"/>
              <a:cs typeface="Calibri Light" panose="020F0302020204030204" pitchFamily="34" charset="0"/>
            </a:endParaRPr>
          </a:p>
        </p:txBody>
      </p:sp>
      <p:sp>
        <p:nvSpPr>
          <p:cNvPr id="14" name="Rectangular Callout 13">
            <a:extLst>
              <a:ext uri="{FF2B5EF4-FFF2-40B4-BE49-F238E27FC236}">
                <a16:creationId xmlns:a16="http://schemas.microsoft.com/office/drawing/2014/main" id="{C465B6D4-CEEF-7A49-B9FB-B47B0AD495EC}"/>
              </a:ext>
            </a:extLst>
          </p:cNvPr>
          <p:cNvSpPr/>
          <p:nvPr/>
        </p:nvSpPr>
        <p:spPr>
          <a:xfrm>
            <a:off x="8985680" y="2314222"/>
            <a:ext cx="2872646" cy="2043289"/>
          </a:xfrm>
          <a:prstGeom prst="wedgeRectCallout">
            <a:avLst>
              <a:gd name="adj1" fmla="val -89211"/>
              <a:gd name="adj2" fmla="val -4523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Picture 7">
            <a:extLst>
              <a:ext uri="{FF2B5EF4-FFF2-40B4-BE49-F238E27FC236}">
                <a16:creationId xmlns:a16="http://schemas.microsoft.com/office/drawing/2014/main" id="{4E9FF13E-B508-554B-9EEF-F73EB29C5DA4}"/>
              </a:ext>
            </a:extLst>
          </p:cNvPr>
          <p:cNvPicPr>
            <a:picLocks noChangeAspect="1"/>
          </p:cNvPicPr>
          <p:nvPr/>
        </p:nvPicPr>
        <p:blipFill>
          <a:blip r:embed="rId4"/>
          <a:stretch>
            <a:fillRect/>
          </a:stretch>
        </p:blipFill>
        <p:spPr>
          <a:xfrm>
            <a:off x="10661324" y="274639"/>
            <a:ext cx="1256920" cy="229780"/>
          </a:xfrm>
          <a:prstGeom prst="rect">
            <a:avLst/>
          </a:prstGeom>
        </p:spPr>
      </p:pic>
      <p:sp>
        <p:nvSpPr>
          <p:cNvPr id="2" name="TextBox 1">
            <a:extLst>
              <a:ext uri="{FF2B5EF4-FFF2-40B4-BE49-F238E27FC236}">
                <a16:creationId xmlns:a16="http://schemas.microsoft.com/office/drawing/2014/main" id="{BFE03487-7D31-9C43-958B-81887A615FBF}"/>
              </a:ext>
            </a:extLst>
          </p:cNvPr>
          <p:cNvSpPr txBox="1"/>
          <p:nvPr/>
        </p:nvSpPr>
        <p:spPr>
          <a:xfrm>
            <a:off x="274320" y="6488668"/>
            <a:ext cx="2413802" cy="369332"/>
          </a:xfrm>
          <a:prstGeom prst="rect">
            <a:avLst/>
          </a:prstGeom>
          <a:noFill/>
        </p:spPr>
        <p:txBody>
          <a:bodyPr wrap="none" rtlCol="0">
            <a:spAutoFit/>
          </a:bodyPr>
          <a:lstStyle/>
          <a:p>
            <a:r>
              <a:rPr lang="nb-NO" dirty="0"/>
              <a:t>Hunnekens et al. (2011)</a:t>
            </a:r>
          </a:p>
        </p:txBody>
      </p:sp>
    </p:spTree>
    <p:extLst>
      <p:ext uri="{BB962C8B-B14F-4D97-AF65-F5344CB8AC3E}">
        <p14:creationId xmlns:p14="http://schemas.microsoft.com/office/powerpoint/2010/main" val="3900777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1C31-0F9F-5A4D-9C92-01EA4B536684}"/>
              </a:ext>
            </a:extLst>
          </p:cNvPr>
          <p:cNvSpPr>
            <a:spLocks noGrp="1"/>
          </p:cNvSpPr>
          <p:nvPr>
            <p:ph type="title"/>
          </p:nvPr>
        </p:nvSpPr>
        <p:spPr/>
        <p:txBody>
          <a:bodyPr/>
          <a:lstStyle/>
          <a:p>
            <a:r>
              <a:rPr lang="nb-NO" dirty="0" err="1"/>
              <a:t>Least</a:t>
            </a:r>
            <a:r>
              <a:rPr lang="nb-NO" dirty="0"/>
              <a:t> </a:t>
            </a:r>
            <a:r>
              <a:rPr lang="nb-NO" dirty="0" err="1"/>
              <a:t>square</a:t>
            </a:r>
            <a:r>
              <a:rPr lang="nb-NO" dirty="0"/>
              <a:t> </a:t>
            </a:r>
            <a:r>
              <a:rPr lang="nb-NO" dirty="0" err="1"/>
              <a:t>Extremum</a:t>
            </a:r>
            <a:r>
              <a:rPr lang="nb-NO" dirty="0"/>
              <a:t> </a:t>
            </a:r>
            <a:r>
              <a:rPr lang="nb-NO" dirty="0" err="1"/>
              <a:t>seeking</a:t>
            </a:r>
            <a:r>
              <a:rPr lang="nb-NO" dirty="0"/>
              <a:t> </a:t>
            </a:r>
            <a:r>
              <a:rPr lang="nb-NO" dirty="0" err="1"/>
              <a:t>control</a:t>
            </a:r>
            <a:endParaRPr lang="nb-NO" dirty="0"/>
          </a:p>
        </p:txBody>
      </p:sp>
      <p:pic>
        <p:nvPicPr>
          <p:cNvPr id="4" name="Content Placeholder 3">
            <a:extLst>
              <a:ext uri="{FF2B5EF4-FFF2-40B4-BE49-F238E27FC236}">
                <a16:creationId xmlns:a16="http://schemas.microsoft.com/office/drawing/2014/main" id="{FF579786-4D06-894F-824D-BFB1F489994A}"/>
              </a:ext>
            </a:extLst>
          </p:cNvPr>
          <p:cNvPicPr>
            <a:picLocks noGrp="1" noChangeAspect="1"/>
          </p:cNvPicPr>
          <p:nvPr>
            <p:ph sz="half" idx="1"/>
          </p:nvPr>
        </p:nvPicPr>
        <p:blipFill>
          <a:blip r:embed="rId2"/>
          <a:stretch>
            <a:fillRect/>
          </a:stretch>
        </p:blipFill>
        <p:spPr>
          <a:xfrm>
            <a:off x="195944" y="2233416"/>
            <a:ext cx="5823857" cy="3504185"/>
          </a:xfrm>
          <a:prstGeom prst="rect">
            <a:avLst/>
          </a:prstGeom>
        </p:spPr>
      </p:pic>
      <p:pic>
        <p:nvPicPr>
          <p:cNvPr id="7" name="Content Placeholder 6">
            <a:extLst>
              <a:ext uri="{FF2B5EF4-FFF2-40B4-BE49-F238E27FC236}">
                <a16:creationId xmlns:a16="http://schemas.microsoft.com/office/drawing/2014/main" id="{2266A3CE-46DD-1D4E-B602-A1532C984973}"/>
              </a:ext>
            </a:extLst>
          </p:cNvPr>
          <p:cNvPicPr>
            <a:picLocks noGrp="1" noChangeAspect="1"/>
          </p:cNvPicPr>
          <p:nvPr>
            <p:ph sz="half" idx="2"/>
          </p:nvPr>
        </p:nvPicPr>
        <p:blipFill>
          <a:blip r:embed="rId3"/>
          <a:stretch>
            <a:fillRect/>
          </a:stretch>
        </p:blipFill>
        <p:spPr>
          <a:xfrm>
            <a:off x="6172200" y="2623791"/>
            <a:ext cx="5181600" cy="2755005"/>
          </a:xfrm>
          <a:prstGeom prst="rect">
            <a:avLst/>
          </a:prstGeom>
        </p:spPr>
      </p:pic>
      <p:pic>
        <p:nvPicPr>
          <p:cNvPr id="5" name="Picture 4">
            <a:extLst>
              <a:ext uri="{FF2B5EF4-FFF2-40B4-BE49-F238E27FC236}">
                <a16:creationId xmlns:a16="http://schemas.microsoft.com/office/drawing/2014/main" id="{C51076DE-2ED2-8A41-AB4E-06E6A7EBBF2D}"/>
              </a:ext>
            </a:extLst>
          </p:cNvPr>
          <p:cNvPicPr>
            <a:picLocks noChangeAspect="1"/>
          </p:cNvPicPr>
          <p:nvPr/>
        </p:nvPicPr>
        <p:blipFill>
          <a:blip r:embed="rId4"/>
          <a:stretch>
            <a:fillRect/>
          </a:stretch>
        </p:blipFill>
        <p:spPr>
          <a:xfrm>
            <a:off x="10661324" y="274639"/>
            <a:ext cx="1256920" cy="229780"/>
          </a:xfrm>
          <a:prstGeom prst="rect">
            <a:avLst/>
          </a:prstGeom>
        </p:spPr>
      </p:pic>
      <p:sp>
        <p:nvSpPr>
          <p:cNvPr id="8" name="TextBox 7">
            <a:extLst>
              <a:ext uri="{FF2B5EF4-FFF2-40B4-BE49-F238E27FC236}">
                <a16:creationId xmlns:a16="http://schemas.microsoft.com/office/drawing/2014/main" id="{0C855DB9-0F9A-A34B-B2D3-221B3C8AEEBB}"/>
              </a:ext>
            </a:extLst>
          </p:cNvPr>
          <p:cNvSpPr txBox="1"/>
          <p:nvPr/>
        </p:nvSpPr>
        <p:spPr>
          <a:xfrm>
            <a:off x="8763000" y="3059668"/>
            <a:ext cx="295835" cy="369332"/>
          </a:xfrm>
          <a:prstGeom prst="rect">
            <a:avLst/>
          </a:prstGeom>
          <a:solidFill>
            <a:schemeClr val="bg1"/>
          </a:solidFill>
        </p:spPr>
        <p:txBody>
          <a:bodyPr wrap="square" rtlCol="0">
            <a:spAutoFit/>
          </a:bodyPr>
          <a:lstStyle/>
          <a:p>
            <a:r>
              <a:rPr lang="nb-NO" i="1" dirty="0">
                <a:latin typeface="Times" pitchFamily="2" charset="0"/>
              </a:rPr>
              <a:t>u</a:t>
            </a:r>
          </a:p>
        </p:txBody>
      </p:sp>
      <p:sp>
        <p:nvSpPr>
          <p:cNvPr id="9" name="TextBox 8">
            <a:extLst>
              <a:ext uri="{FF2B5EF4-FFF2-40B4-BE49-F238E27FC236}">
                <a16:creationId xmlns:a16="http://schemas.microsoft.com/office/drawing/2014/main" id="{9B91C4E4-428B-6441-AEFA-2C83E13A3D28}"/>
              </a:ext>
            </a:extLst>
          </p:cNvPr>
          <p:cNvSpPr txBox="1"/>
          <p:nvPr/>
        </p:nvSpPr>
        <p:spPr>
          <a:xfrm>
            <a:off x="6645033" y="5445976"/>
            <a:ext cx="3780650" cy="369332"/>
          </a:xfrm>
          <a:prstGeom prst="rect">
            <a:avLst/>
          </a:prstGeom>
          <a:noFill/>
        </p:spPr>
        <p:txBody>
          <a:bodyPr wrap="none" rtlCol="0">
            <a:spAutoFit/>
          </a:bodyPr>
          <a:lstStyle/>
          <a:p>
            <a:r>
              <a:rPr lang="nb-NO" dirty="0">
                <a:solidFill>
                  <a:schemeClr val="bg1">
                    <a:lumMod val="65000"/>
                  </a:schemeClr>
                </a:solidFill>
              </a:rPr>
              <a:t>Image </a:t>
            </a:r>
            <a:r>
              <a:rPr lang="nb-NO" dirty="0" err="1">
                <a:solidFill>
                  <a:schemeClr val="bg1">
                    <a:lumMod val="65000"/>
                  </a:schemeClr>
                </a:solidFill>
              </a:rPr>
              <a:t>source</a:t>
            </a:r>
            <a:r>
              <a:rPr lang="nb-NO" dirty="0">
                <a:solidFill>
                  <a:schemeClr val="bg1">
                    <a:lumMod val="65000"/>
                  </a:schemeClr>
                </a:solidFill>
              </a:rPr>
              <a:t>: Hunnekens et al. (2011)</a:t>
            </a:r>
          </a:p>
        </p:txBody>
      </p:sp>
    </p:spTree>
    <p:extLst>
      <p:ext uri="{BB962C8B-B14F-4D97-AF65-F5344CB8AC3E}">
        <p14:creationId xmlns:p14="http://schemas.microsoft.com/office/powerpoint/2010/main" val="13962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18434EBB-9FC5-7949-B823-AF88283C981D}"/>
              </a:ext>
            </a:extLst>
          </p:cNvPr>
          <p:cNvSpPr>
            <a:spLocks noGrp="1"/>
          </p:cNvSpPr>
          <p:nvPr>
            <p:ph type="title"/>
          </p:nvPr>
        </p:nvSpPr>
        <p:spPr>
          <a:xfrm>
            <a:off x="904877" y="2415322"/>
            <a:ext cx="3451730" cy="2399869"/>
          </a:xfrm>
        </p:spPr>
        <p:txBody>
          <a:bodyPr>
            <a:normAutofit/>
          </a:bodyPr>
          <a:lstStyle/>
          <a:p>
            <a:pPr algn="ctr"/>
            <a:r>
              <a:rPr lang="nb-NO" sz="4000">
                <a:solidFill>
                  <a:srgbClr val="FFFFFF"/>
                </a:solidFill>
              </a:rPr>
              <a:t>Other gradient estimation schemes</a:t>
            </a:r>
          </a:p>
        </p:txBody>
      </p:sp>
      <p:sp>
        <p:nvSpPr>
          <p:cNvPr id="3" name="Content Placeholder 2">
            <a:extLst>
              <a:ext uri="{FF2B5EF4-FFF2-40B4-BE49-F238E27FC236}">
                <a16:creationId xmlns:a16="http://schemas.microsoft.com/office/drawing/2014/main" id="{EC3D31CA-E7F7-2C42-8903-522755DB1431}"/>
              </a:ext>
            </a:extLst>
          </p:cNvPr>
          <p:cNvSpPr>
            <a:spLocks noGrp="1"/>
          </p:cNvSpPr>
          <p:nvPr>
            <p:ph idx="1"/>
          </p:nvPr>
        </p:nvSpPr>
        <p:spPr>
          <a:xfrm>
            <a:off x="4636545" y="804672"/>
            <a:ext cx="7550692" cy="5248656"/>
          </a:xfrm>
        </p:spPr>
        <p:txBody>
          <a:bodyPr anchor="ctr">
            <a:normAutofit/>
          </a:bodyPr>
          <a:lstStyle/>
          <a:p>
            <a:r>
              <a:rPr lang="nb-NO" sz="2400" dirty="0"/>
              <a:t>Multiple units (</a:t>
            </a:r>
            <a:r>
              <a:rPr lang="nb-NO" sz="2400" dirty="0" err="1"/>
              <a:t>Srinivasan</a:t>
            </a:r>
            <a:r>
              <a:rPr lang="nb-NO" sz="2400" dirty="0"/>
              <a:t> et al. 2007)</a:t>
            </a:r>
          </a:p>
          <a:p>
            <a:r>
              <a:rPr lang="nb-NO" sz="2400" dirty="0" err="1"/>
              <a:t>Recursive</a:t>
            </a:r>
            <a:r>
              <a:rPr lang="nb-NO" sz="2400" dirty="0"/>
              <a:t> </a:t>
            </a:r>
            <a:r>
              <a:rPr lang="nb-NO" sz="2400" dirty="0" err="1"/>
              <a:t>least</a:t>
            </a:r>
            <a:r>
              <a:rPr lang="nb-NO" sz="2400" dirty="0"/>
              <a:t> </a:t>
            </a:r>
            <a:r>
              <a:rPr lang="nb-NO" sz="2400" dirty="0" err="1"/>
              <a:t>squares</a:t>
            </a:r>
            <a:r>
              <a:rPr lang="nb-NO" sz="2400" dirty="0"/>
              <a:t> </a:t>
            </a:r>
            <a:r>
              <a:rPr lang="nb-NO" sz="2400" dirty="0" err="1"/>
              <a:t>estimation</a:t>
            </a:r>
            <a:r>
              <a:rPr lang="nb-NO" sz="2400" dirty="0"/>
              <a:t> (</a:t>
            </a:r>
            <a:r>
              <a:rPr lang="nb-NO" sz="2400" dirty="0" err="1"/>
              <a:t>Chioua</a:t>
            </a:r>
            <a:r>
              <a:rPr lang="nb-NO" sz="2400" dirty="0"/>
              <a:t>, 2016)</a:t>
            </a:r>
          </a:p>
          <a:p>
            <a:r>
              <a:rPr lang="nb-NO" sz="2400" dirty="0" err="1"/>
              <a:t>Phasor</a:t>
            </a:r>
            <a:r>
              <a:rPr lang="nb-NO" sz="2400" dirty="0"/>
              <a:t> </a:t>
            </a:r>
            <a:r>
              <a:rPr lang="nb-NO" sz="2400" dirty="0" err="1"/>
              <a:t>based</a:t>
            </a:r>
            <a:r>
              <a:rPr lang="nb-NO" sz="2400" dirty="0"/>
              <a:t> </a:t>
            </a:r>
            <a:r>
              <a:rPr lang="nb-NO" sz="2400" dirty="0" err="1"/>
              <a:t>extremum</a:t>
            </a:r>
            <a:r>
              <a:rPr lang="nb-NO" sz="2400" dirty="0"/>
              <a:t> </a:t>
            </a:r>
            <a:r>
              <a:rPr lang="nb-NO" sz="2400" dirty="0" err="1"/>
              <a:t>seeking</a:t>
            </a:r>
            <a:r>
              <a:rPr lang="nb-NO" sz="2400" dirty="0"/>
              <a:t> </a:t>
            </a:r>
            <a:r>
              <a:rPr lang="nb-NO" sz="2400" dirty="0" err="1"/>
              <a:t>control</a:t>
            </a:r>
            <a:r>
              <a:rPr lang="nb-NO" sz="2400" dirty="0"/>
              <a:t> (Trolleberg &amp; Jacobsen, 2012)</a:t>
            </a:r>
          </a:p>
          <a:p>
            <a:endParaRPr lang="nb-NO" sz="2400" dirty="0"/>
          </a:p>
          <a:p>
            <a:pPr marL="0" indent="0">
              <a:buNone/>
            </a:pPr>
            <a:r>
              <a:rPr lang="nb-NO" sz="2400" dirty="0"/>
              <a:t>... and </a:t>
            </a:r>
            <a:r>
              <a:rPr lang="nb-NO" sz="2400" dirty="0" err="1"/>
              <a:t>some</a:t>
            </a:r>
            <a:r>
              <a:rPr lang="nb-NO" sz="2400" dirty="0"/>
              <a:t> </a:t>
            </a:r>
            <a:r>
              <a:rPr lang="nb-NO" sz="2400" dirty="0" err="1"/>
              <a:t>other</a:t>
            </a:r>
            <a:r>
              <a:rPr lang="nb-NO" sz="2400" dirty="0"/>
              <a:t> </a:t>
            </a:r>
            <a:r>
              <a:rPr lang="nb-NO" sz="2400" dirty="0" err="1"/>
              <a:t>model-based</a:t>
            </a:r>
            <a:r>
              <a:rPr lang="nb-NO" sz="2400" dirty="0"/>
              <a:t> </a:t>
            </a:r>
            <a:r>
              <a:rPr lang="nb-NO" sz="2400" dirty="0" err="1"/>
              <a:t>schemes</a:t>
            </a:r>
            <a:endParaRPr lang="nb-NO" sz="2400" dirty="0"/>
          </a:p>
          <a:p>
            <a:r>
              <a:rPr lang="nb-NO" sz="2400" dirty="0" err="1"/>
              <a:t>Neibhouring</a:t>
            </a:r>
            <a:r>
              <a:rPr lang="nb-NO" sz="2400" dirty="0"/>
              <a:t> </a:t>
            </a:r>
            <a:r>
              <a:rPr lang="nb-NO" sz="2400" dirty="0" err="1"/>
              <a:t>extremals</a:t>
            </a:r>
            <a:r>
              <a:rPr lang="nb-NO" sz="2400" dirty="0"/>
              <a:t> (Gros et al. 2009)</a:t>
            </a:r>
          </a:p>
          <a:p>
            <a:r>
              <a:rPr lang="nb-NO" sz="2400" dirty="0"/>
              <a:t>Parameter </a:t>
            </a:r>
            <a:r>
              <a:rPr lang="nb-NO" sz="2400" dirty="0" err="1"/>
              <a:t>estimation</a:t>
            </a:r>
            <a:r>
              <a:rPr lang="nb-NO" sz="2400" dirty="0"/>
              <a:t> (</a:t>
            </a:r>
            <a:r>
              <a:rPr lang="nb-NO" sz="2400" dirty="0" err="1"/>
              <a:t>Adetola</a:t>
            </a:r>
            <a:r>
              <a:rPr lang="nb-NO" sz="2400" dirty="0"/>
              <a:t> &amp; </a:t>
            </a:r>
            <a:r>
              <a:rPr lang="nb-NO" sz="2400" dirty="0" err="1"/>
              <a:t>Guay</a:t>
            </a:r>
            <a:r>
              <a:rPr lang="nb-NO" sz="2400" dirty="0"/>
              <a:t>, 2007)</a:t>
            </a:r>
          </a:p>
          <a:p>
            <a:endParaRPr lang="nb-NO" sz="2000" dirty="0"/>
          </a:p>
        </p:txBody>
      </p:sp>
      <p:pic>
        <p:nvPicPr>
          <p:cNvPr id="32" name="Picture 31">
            <a:extLst>
              <a:ext uri="{FF2B5EF4-FFF2-40B4-BE49-F238E27FC236}">
                <a16:creationId xmlns:a16="http://schemas.microsoft.com/office/drawing/2014/main" id="{B204D786-7882-0A44-9D1F-B53A17B3C772}"/>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17642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8" y="6237289"/>
            <a:ext cx="10438410" cy="6207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Date Placeholder 1"/>
          <p:cNvSpPr>
            <a:spLocks noGrp="1"/>
          </p:cNvSpPr>
          <p:nvPr>
            <p:ph type="dt" sz="quarter" idx="4294967295"/>
          </p:nvPr>
        </p:nvSpPr>
        <p:spPr>
          <a:xfrm>
            <a:off x="-705398" y="0"/>
            <a:ext cx="0" cy="0"/>
          </a:xfrm>
        </p:spPr>
        <p:txBody>
          <a:bodyPr/>
          <a:lstStyle/>
          <a:p>
            <a:pPr>
              <a:defRPr/>
            </a:pPr>
            <a:endParaRPr lang="nn-NO"/>
          </a:p>
          <a:p>
            <a:pPr>
              <a:defRPr/>
            </a:pPr>
            <a:r>
              <a:rPr lang="nn-NO"/>
              <a:t> </a:t>
            </a:r>
          </a:p>
          <a:p>
            <a:pPr>
              <a:defRPr/>
            </a:pPr>
            <a:endParaRPr lang="nn-NO"/>
          </a:p>
        </p:txBody>
      </p:sp>
      <p:sp>
        <p:nvSpPr>
          <p:cNvPr id="23" name="Footer Placeholder 2"/>
          <p:cNvSpPr>
            <a:spLocks noGrp="1"/>
          </p:cNvSpPr>
          <p:nvPr>
            <p:ph type="ftr" sz="quarter" idx="4294967295"/>
          </p:nvPr>
        </p:nvSpPr>
        <p:spPr>
          <a:xfrm>
            <a:off x="-705398" y="0"/>
            <a:ext cx="0" cy="0"/>
          </a:xfrm>
        </p:spPr>
        <p:txBody>
          <a:bodyPr/>
          <a:lstStyle/>
          <a:p>
            <a:pPr>
              <a:defRPr/>
            </a:pPr>
            <a:endParaRPr lang="nn-NO"/>
          </a:p>
          <a:p>
            <a:pPr>
              <a:defRPr/>
            </a:pPr>
            <a:endParaRPr lang="nn-NO"/>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203" y="1295401"/>
            <a:ext cx="2824163"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 Box 3"/>
          <p:cNvSpPr txBox="1">
            <a:spLocks noChangeArrowheads="1"/>
          </p:cNvSpPr>
          <p:nvPr/>
        </p:nvSpPr>
        <p:spPr bwMode="auto">
          <a:xfrm>
            <a:off x="2555327" y="5715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endParaRPr lang="en-US" altLang="nb-NO" sz="1800" b="1"/>
          </a:p>
        </p:txBody>
      </p:sp>
      <p:sp>
        <p:nvSpPr>
          <p:cNvPr id="15366" name="Text Box 4"/>
          <p:cNvSpPr txBox="1">
            <a:spLocks noChangeArrowheads="1"/>
          </p:cNvSpPr>
          <p:nvPr/>
        </p:nvSpPr>
        <p:spPr bwMode="auto">
          <a:xfrm>
            <a:off x="-154790" y="169615"/>
            <a:ext cx="126367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anose="02020603050405020304" pitchFamily="18" charset="0"/>
              </a:defRPr>
            </a:lvl1pPr>
            <a:lvl2pPr marL="742950" indent="-285750" defTabSz="762000">
              <a:spcBef>
                <a:spcPct val="20000"/>
              </a:spcBef>
              <a:buChar char="–"/>
              <a:defRPr sz="2800">
                <a:solidFill>
                  <a:schemeClr val="tx1"/>
                </a:solidFill>
                <a:latin typeface="Times" panose="02020603050405020304" pitchFamily="18" charset="0"/>
              </a:defRPr>
            </a:lvl2pPr>
            <a:lvl3pPr marL="1143000" indent="-228600" defTabSz="762000">
              <a:spcBef>
                <a:spcPct val="20000"/>
              </a:spcBef>
              <a:buChar char="•"/>
              <a:defRPr sz="1600">
                <a:solidFill>
                  <a:schemeClr val="tx1"/>
                </a:solidFill>
                <a:latin typeface="Times" panose="02020603050405020304" pitchFamily="18" charset="0"/>
              </a:defRPr>
            </a:lvl3pPr>
            <a:lvl4pPr marL="1600200" indent="-228600" defTabSz="762000">
              <a:spcBef>
                <a:spcPct val="20000"/>
              </a:spcBef>
              <a:buChar char="–"/>
              <a:defRPr sz="1600">
                <a:solidFill>
                  <a:schemeClr val="tx1"/>
                </a:solidFill>
                <a:latin typeface="Times" panose="02020603050405020304" pitchFamily="18" charset="0"/>
              </a:defRPr>
            </a:lvl4pPr>
            <a:lvl5pPr marL="2057400" indent="-228600" defTabSz="762000">
              <a:spcBef>
                <a:spcPct val="20000"/>
              </a:spcBef>
              <a:buChar char="•"/>
              <a:defRPr sz="1600">
                <a:solidFill>
                  <a:schemeClr val="tx1"/>
                </a:solidFill>
                <a:latin typeface="Times" panose="02020603050405020304" pitchFamily="18" charset="0"/>
              </a:defRPr>
            </a:lvl5pPr>
            <a:lvl6pPr marL="25146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defTabSz="7620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r>
              <a:rPr lang="en-US" altLang="nb-NO" sz="3600" dirty="0"/>
              <a:t>In theory: Centralized controller is always optimal  (e.g., EMPC) </a:t>
            </a:r>
          </a:p>
        </p:txBody>
      </p:sp>
      <p:sp>
        <p:nvSpPr>
          <p:cNvPr id="15367" name="Line 5"/>
          <p:cNvSpPr>
            <a:spLocks noChangeShapeType="1"/>
          </p:cNvSpPr>
          <p:nvPr/>
        </p:nvSpPr>
        <p:spPr bwMode="auto">
          <a:xfrm>
            <a:off x="5246140" y="6237288"/>
            <a:ext cx="0" cy="620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nvGrpSpPr>
          <p:cNvPr id="15368" name="Group 6"/>
          <p:cNvGrpSpPr>
            <a:grpSpLocks/>
          </p:cNvGrpSpPr>
          <p:nvPr/>
        </p:nvGrpSpPr>
        <p:grpSpPr bwMode="auto">
          <a:xfrm>
            <a:off x="5103266" y="6453188"/>
            <a:ext cx="287337" cy="215900"/>
            <a:chOff x="2699" y="4065"/>
            <a:chExt cx="181" cy="136"/>
          </a:xfrm>
        </p:grpSpPr>
        <p:sp>
          <p:nvSpPr>
            <p:cNvPr id="15380" name="Line 7"/>
            <p:cNvSpPr>
              <a:spLocks noChangeShapeType="1"/>
            </p:cNvSpPr>
            <p:nvPr/>
          </p:nvSpPr>
          <p:spPr bwMode="auto">
            <a:xfrm>
              <a:off x="2699" y="4201"/>
              <a:ext cx="1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nvGrpSpPr>
            <p:cNvPr id="15381" name="Group 8"/>
            <p:cNvGrpSpPr>
              <a:grpSpLocks/>
            </p:cNvGrpSpPr>
            <p:nvPr/>
          </p:nvGrpSpPr>
          <p:grpSpPr bwMode="auto">
            <a:xfrm>
              <a:off x="2699" y="4065"/>
              <a:ext cx="181" cy="136"/>
              <a:chOff x="2699" y="4065"/>
              <a:chExt cx="181" cy="136"/>
            </a:xfrm>
          </p:grpSpPr>
          <p:sp>
            <p:nvSpPr>
              <p:cNvPr id="15382" name="Line 9"/>
              <p:cNvSpPr>
                <a:spLocks noChangeShapeType="1"/>
              </p:cNvSpPr>
              <p:nvPr/>
            </p:nvSpPr>
            <p:spPr bwMode="auto">
              <a:xfrm>
                <a:off x="2699" y="4065"/>
                <a:ext cx="1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383" name="Line 10"/>
              <p:cNvSpPr>
                <a:spLocks noChangeShapeType="1"/>
              </p:cNvSpPr>
              <p:nvPr/>
            </p:nvSpPr>
            <p:spPr bwMode="auto">
              <a:xfrm>
                <a:off x="2699" y="4065"/>
                <a:ext cx="181" cy="1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384" name="Line 11"/>
              <p:cNvSpPr>
                <a:spLocks noChangeShapeType="1"/>
              </p:cNvSpPr>
              <p:nvPr/>
            </p:nvSpPr>
            <p:spPr bwMode="auto">
              <a:xfrm flipH="1">
                <a:off x="2699" y="4065"/>
                <a:ext cx="181" cy="1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grpSp>
      <p:sp>
        <p:nvSpPr>
          <p:cNvPr id="15369" name="Rectangle 12"/>
          <p:cNvSpPr>
            <a:spLocks noChangeArrowheads="1"/>
          </p:cNvSpPr>
          <p:nvPr/>
        </p:nvSpPr>
        <p:spPr bwMode="auto">
          <a:xfrm>
            <a:off x="2869653" y="1185101"/>
            <a:ext cx="3527425" cy="5184775"/>
          </a:xfrm>
          <a:prstGeom prst="rect">
            <a:avLst/>
          </a:prstGeom>
          <a:solidFill>
            <a:srgbClr val="FFFF00">
              <a:alpha val="89803"/>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lgn="ctr">
              <a:spcBef>
                <a:spcPct val="0"/>
              </a:spcBef>
              <a:buFontTx/>
              <a:buNone/>
            </a:pPr>
            <a:endParaRPr lang="en-US" altLang="nb-NO" sz="2400" b="1">
              <a:latin typeface="Arial" panose="020B0604020202020204" pitchFamily="34" charset="0"/>
            </a:endParaRPr>
          </a:p>
          <a:p>
            <a:pPr algn="ctr">
              <a:spcBef>
                <a:spcPct val="0"/>
              </a:spcBef>
              <a:buFontTx/>
              <a:buNone/>
            </a:pPr>
            <a:endParaRPr lang="en-US" altLang="nb-NO" sz="2400" b="1">
              <a:latin typeface="Arial" panose="020B0604020202020204" pitchFamily="34" charset="0"/>
            </a:endParaRPr>
          </a:p>
          <a:p>
            <a:pPr algn="ctr">
              <a:spcBef>
                <a:spcPct val="0"/>
              </a:spcBef>
              <a:buFontTx/>
              <a:buNone/>
            </a:pPr>
            <a:endParaRPr lang="en-US" altLang="nb-NO" sz="2400" b="1">
              <a:latin typeface="Arial" panose="020B0604020202020204" pitchFamily="34" charset="0"/>
            </a:endParaRPr>
          </a:p>
        </p:txBody>
      </p:sp>
      <p:sp>
        <p:nvSpPr>
          <p:cNvPr id="15370" name="Line 13"/>
          <p:cNvSpPr>
            <a:spLocks noChangeShapeType="1"/>
          </p:cNvSpPr>
          <p:nvPr/>
        </p:nvSpPr>
        <p:spPr bwMode="auto">
          <a:xfrm>
            <a:off x="1790152" y="20605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371" name="Text Box 14"/>
          <p:cNvSpPr txBox="1">
            <a:spLocks noChangeArrowheads="1"/>
          </p:cNvSpPr>
          <p:nvPr/>
        </p:nvSpPr>
        <p:spPr bwMode="auto">
          <a:xfrm>
            <a:off x="1574252" y="1576388"/>
            <a:ext cx="125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latin typeface="Arial" panose="020B0604020202020204" pitchFamily="34" charset="0"/>
              </a:rPr>
              <a:t>Objectives</a:t>
            </a:r>
          </a:p>
        </p:txBody>
      </p:sp>
      <p:sp>
        <p:nvSpPr>
          <p:cNvPr id="15372" name="Line 15"/>
          <p:cNvSpPr>
            <a:spLocks noChangeShapeType="1"/>
          </p:cNvSpPr>
          <p:nvPr/>
        </p:nvSpPr>
        <p:spPr bwMode="auto">
          <a:xfrm>
            <a:off x="1718716" y="2852738"/>
            <a:ext cx="11509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373" name="Text Box 16"/>
          <p:cNvSpPr txBox="1">
            <a:spLocks noChangeArrowheads="1"/>
          </p:cNvSpPr>
          <p:nvPr/>
        </p:nvSpPr>
        <p:spPr bwMode="auto">
          <a:xfrm>
            <a:off x="1429790" y="2420938"/>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latin typeface="Arial" panose="020B0604020202020204" pitchFamily="34" charset="0"/>
              </a:rPr>
              <a:t>Present state</a:t>
            </a:r>
          </a:p>
        </p:txBody>
      </p:sp>
      <p:sp>
        <p:nvSpPr>
          <p:cNvPr id="15374" name="Line 17"/>
          <p:cNvSpPr>
            <a:spLocks noChangeShapeType="1"/>
          </p:cNvSpPr>
          <p:nvPr/>
        </p:nvSpPr>
        <p:spPr bwMode="auto">
          <a:xfrm>
            <a:off x="1790152" y="3573463"/>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5375" name="Text Box 18"/>
          <p:cNvSpPr txBox="1">
            <a:spLocks noChangeArrowheads="1"/>
          </p:cNvSpPr>
          <p:nvPr/>
        </p:nvSpPr>
        <p:spPr bwMode="auto">
          <a:xfrm>
            <a:off x="1382165" y="3160713"/>
            <a:ext cx="184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a:latin typeface="Arial" panose="020B0604020202020204" pitchFamily="34" charset="0"/>
              </a:rPr>
              <a:t>Model of system</a:t>
            </a:r>
          </a:p>
        </p:txBody>
      </p:sp>
      <p:sp>
        <p:nvSpPr>
          <p:cNvPr id="1229843" name="Rectangle 19"/>
          <p:cNvSpPr>
            <a:spLocks noChangeArrowheads="1"/>
          </p:cNvSpPr>
          <p:nvPr/>
        </p:nvSpPr>
        <p:spPr bwMode="auto">
          <a:xfrm>
            <a:off x="7149552" y="1720196"/>
            <a:ext cx="4583111"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000">
                <a:solidFill>
                  <a:schemeClr val="tx1"/>
                </a:solidFill>
                <a:latin typeface="Times" panose="02020603050405020304" pitchFamily="18" charset="0"/>
              </a:defRPr>
            </a:lvl1pPr>
            <a:lvl2pPr>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nb-NO" altLang="nb-NO" sz="1800" dirty="0" err="1">
                <a:latin typeface="Arial" panose="020B0604020202020204" pitchFamily="34" charset="0"/>
              </a:rPr>
              <a:t>Approach</a:t>
            </a:r>
            <a:r>
              <a:rPr lang="nb-NO" altLang="nb-NO" sz="1800" dirty="0">
                <a:latin typeface="Arial" panose="020B0604020202020204" pitchFamily="34" charset="0"/>
              </a:rPr>
              <a:t>:</a:t>
            </a:r>
          </a:p>
          <a:p>
            <a:pPr lvl="1">
              <a:spcBef>
                <a:spcPct val="0"/>
              </a:spcBef>
              <a:buFontTx/>
              <a:buChar char="•"/>
            </a:pPr>
            <a:r>
              <a:rPr lang="nb-NO" altLang="nb-NO" sz="1600" dirty="0">
                <a:latin typeface="Arial" panose="020B0604020202020204" pitchFamily="34" charset="0"/>
              </a:rPr>
              <a:t>Model of overall system</a:t>
            </a:r>
          </a:p>
          <a:p>
            <a:pPr lvl="1">
              <a:spcBef>
                <a:spcPct val="0"/>
              </a:spcBef>
              <a:buFontTx/>
              <a:buChar char="•"/>
            </a:pPr>
            <a:r>
              <a:rPr lang="nb-NO" altLang="nb-NO" sz="1600" dirty="0" err="1">
                <a:latin typeface="Arial" panose="020B0604020202020204" pitchFamily="34" charset="0"/>
              </a:rPr>
              <a:t>Estimate</a:t>
            </a:r>
            <a:r>
              <a:rPr lang="nb-NO" altLang="nb-NO" sz="1600" dirty="0">
                <a:latin typeface="Arial" panose="020B0604020202020204" pitchFamily="34" charset="0"/>
              </a:rPr>
              <a:t> present </a:t>
            </a:r>
            <a:r>
              <a:rPr lang="nb-NO" altLang="nb-NO" sz="1600" dirty="0" err="1">
                <a:latin typeface="Arial" panose="020B0604020202020204" pitchFamily="34" charset="0"/>
              </a:rPr>
              <a:t>state</a:t>
            </a:r>
            <a:endParaRPr lang="nb-NO" altLang="nb-NO" sz="1600" dirty="0">
              <a:latin typeface="Arial" panose="020B0604020202020204" pitchFamily="34" charset="0"/>
            </a:endParaRPr>
          </a:p>
          <a:p>
            <a:pPr lvl="1">
              <a:spcBef>
                <a:spcPct val="0"/>
              </a:spcBef>
              <a:buFontTx/>
              <a:buChar char="•"/>
            </a:pPr>
            <a:r>
              <a:rPr lang="nb-NO" altLang="nb-NO" sz="1600" dirty="0" err="1">
                <a:latin typeface="Arial" panose="020B0604020202020204" pitchFamily="34" charset="0"/>
              </a:rPr>
              <a:t>Optimize</a:t>
            </a:r>
            <a:r>
              <a:rPr lang="nb-NO" altLang="nb-NO" sz="1600" dirty="0">
                <a:latin typeface="Arial" panose="020B0604020202020204" pitchFamily="34" charset="0"/>
              </a:rPr>
              <a:t> all </a:t>
            </a:r>
            <a:r>
              <a:rPr lang="nb-NO" altLang="nb-NO" sz="1600" dirty="0" err="1">
                <a:latin typeface="Arial" panose="020B0604020202020204" pitchFamily="34" charset="0"/>
              </a:rPr>
              <a:t>degrees</a:t>
            </a:r>
            <a:r>
              <a:rPr lang="nb-NO" altLang="nb-NO" sz="1600" dirty="0">
                <a:latin typeface="Arial" panose="020B0604020202020204" pitchFamily="34" charset="0"/>
              </a:rPr>
              <a:t> of </a:t>
            </a:r>
            <a:r>
              <a:rPr lang="nb-NO" altLang="nb-NO" sz="1600" dirty="0" err="1">
                <a:latin typeface="Arial" panose="020B0604020202020204" pitchFamily="34" charset="0"/>
              </a:rPr>
              <a:t>freedom</a:t>
            </a:r>
            <a:endParaRPr lang="nb-NO" altLang="nb-NO" sz="1600" dirty="0">
              <a:latin typeface="Arial" panose="020B0604020202020204" pitchFamily="34" charset="0"/>
            </a:endParaRPr>
          </a:p>
          <a:p>
            <a:pPr lvl="1">
              <a:spcBef>
                <a:spcPct val="0"/>
              </a:spcBef>
              <a:buFontTx/>
              <a:buNone/>
            </a:pPr>
            <a:endParaRPr lang="nb-NO" altLang="nb-NO" sz="1600" dirty="0">
              <a:latin typeface="Arial" panose="020B0604020202020204" pitchFamily="34" charset="0"/>
            </a:endParaRPr>
          </a:p>
          <a:p>
            <a:pPr>
              <a:spcBef>
                <a:spcPct val="0"/>
              </a:spcBef>
              <a:buFontTx/>
              <a:buNone/>
            </a:pPr>
            <a:r>
              <a:rPr lang="nb-NO" altLang="nb-NO" sz="1600" b="1" dirty="0">
                <a:latin typeface="Arial" panose="020B0604020202020204" pitchFamily="34" charset="0"/>
              </a:rPr>
              <a:t>Process control: </a:t>
            </a:r>
          </a:p>
          <a:p>
            <a:pPr lvl="1">
              <a:spcBef>
                <a:spcPct val="0"/>
              </a:spcBef>
              <a:buFontTx/>
              <a:buChar char="•"/>
            </a:pPr>
            <a:r>
              <a:rPr lang="nb-NO" altLang="nb-NO" sz="1600" dirty="0">
                <a:latin typeface="Arial" panose="020B0604020202020204" pitchFamily="34" charset="0"/>
              </a:rPr>
              <a:t> </a:t>
            </a:r>
            <a:r>
              <a:rPr lang="nb-NO" altLang="nb-NO" sz="1600" dirty="0" err="1">
                <a:latin typeface="Arial" panose="020B0604020202020204" pitchFamily="34" charset="0"/>
              </a:rPr>
              <a:t>Excellent</a:t>
            </a:r>
            <a:r>
              <a:rPr lang="nb-NO" altLang="nb-NO" sz="1600" dirty="0">
                <a:latin typeface="Arial" panose="020B0604020202020204" pitchFamily="34" charset="0"/>
              </a:rPr>
              <a:t> </a:t>
            </a:r>
            <a:r>
              <a:rPr lang="nb-NO" altLang="nb-NO" sz="1600" dirty="0" err="1">
                <a:latin typeface="Arial" panose="020B0604020202020204" pitchFamily="34" charset="0"/>
              </a:rPr>
              <a:t>candidate</a:t>
            </a:r>
            <a:r>
              <a:rPr lang="nb-NO" altLang="nb-NO" sz="1600" dirty="0">
                <a:latin typeface="Arial" panose="020B0604020202020204" pitchFamily="34" charset="0"/>
              </a:rPr>
              <a:t> for </a:t>
            </a:r>
            <a:r>
              <a:rPr lang="nb-NO" altLang="nb-NO" sz="1600" dirty="0" err="1">
                <a:latin typeface="Arial" panose="020B0604020202020204" pitchFamily="34" charset="0"/>
              </a:rPr>
              <a:t>centralized</a:t>
            </a:r>
            <a:r>
              <a:rPr lang="nb-NO" altLang="nb-NO" sz="1600" dirty="0">
                <a:latin typeface="Arial" panose="020B0604020202020204" pitchFamily="34" charset="0"/>
              </a:rPr>
              <a:t> control</a:t>
            </a:r>
          </a:p>
          <a:p>
            <a:pPr>
              <a:spcBef>
                <a:spcPct val="0"/>
              </a:spcBef>
              <a:buFontTx/>
              <a:buNone/>
            </a:pPr>
            <a:endParaRPr lang="nb-NO" altLang="nb-NO" sz="1800" dirty="0">
              <a:latin typeface="Arial" panose="020B0604020202020204" pitchFamily="34" charset="0"/>
            </a:endParaRPr>
          </a:p>
          <a:p>
            <a:pPr>
              <a:spcBef>
                <a:spcPct val="0"/>
              </a:spcBef>
              <a:buFontTx/>
              <a:buNone/>
            </a:pPr>
            <a:r>
              <a:rPr lang="nb-NO" altLang="nb-NO" sz="1800" dirty="0">
                <a:latin typeface="Arial" panose="020B0604020202020204" pitchFamily="34" charset="0"/>
              </a:rPr>
              <a:t>Problems: </a:t>
            </a:r>
          </a:p>
          <a:p>
            <a:pPr lvl="1">
              <a:spcBef>
                <a:spcPct val="0"/>
              </a:spcBef>
              <a:buFontTx/>
              <a:buChar char="•"/>
            </a:pPr>
            <a:r>
              <a:rPr lang="nb-NO" altLang="nb-NO" sz="1600" dirty="0">
                <a:latin typeface="Arial" panose="020B0604020202020204" pitchFamily="34" charset="0"/>
              </a:rPr>
              <a:t> Model not </a:t>
            </a:r>
            <a:r>
              <a:rPr lang="nb-NO" altLang="nb-NO" sz="1600" dirty="0" err="1">
                <a:latin typeface="Arial" panose="020B0604020202020204" pitchFamily="34" charset="0"/>
              </a:rPr>
              <a:t>available</a:t>
            </a:r>
            <a:endParaRPr lang="nb-NO" altLang="nb-NO" sz="1600" dirty="0">
              <a:latin typeface="Arial" panose="020B0604020202020204" pitchFamily="34" charset="0"/>
            </a:endParaRPr>
          </a:p>
          <a:p>
            <a:pPr lvl="1">
              <a:spcBef>
                <a:spcPct val="0"/>
              </a:spcBef>
              <a:buFontTx/>
              <a:buChar char="•"/>
            </a:pPr>
            <a:r>
              <a:rPr lang="nb-NO" altLang="nb-NO" sz="1600" dirty="0">
                <a:latin typeface="Arial" panose="020B0604020202020204" pitchFamily="34" charset="0"/>
              </a:rPr>
              <a:t> </a:t>
            </a:r>
            <a:r>
              <a:rPr lang="nb-NO" altLang="nb-NO" sz="1600" dirty="0" err="1">
                <a:latin typeface="Arial" panose="020B0604020202020204" pitchFamily="34" charset="0"/>
              </a:rPr>
              <a:t>Objectives</a:t>
            </a:r>
            <a:r>
              <a:rPr lang="nb-NO" altLang="nb-NO" sz="1600" dirty="0">
                <a:latin typeface="Arial" panose="020B0604020202020204" pitchFamily="34" charset="0"/>
              </a:rPr>
              <a:t> = ? </a:t>
            </a:r>
          </a:p>
          <a:p>
            <a:pPr lvl="1">
              <a:spcBef>
                <a:spcPct val="0"/>
              </a:spcBef>
              <a:buFontTx/>
              <a:buChar char="•"/>
            </a:pPr>
            <a:r>
              <a:rPr lang="nb-NO" altLang="nb-NO" sz="1600" dirty="0">
                <a:latin typeface="Arial" panose="020B0604020202020204" pitchFamily="34" charset="0"/>
              </a:rPr>
              <a:t> </a:t>
            </a:r>
            <a:r>
              <a:rPr lang="nb-NO" altLang="nb-NO" sz="1600" dirty="0" err="1">
                <a:latin typeface="Arial" panose="020B0604020202020204" pitchFamily="34" charset="0"/>
              </a:rPr>
              <a:t>Optimization</a:t>
            </a:r>
            <a:r>
              <a:rPr lang="nb-NO" altLang="nb-NO" sz="1600" dirty="0">
                <a:latin typeface="Arial" panose="020B0604020202020204" pitchFamily="34" charset="0"/>
              </a:rPr>
              <a:t> </a:t>
            </a:r>
            <a:r>
              <a:rPr lang="nb-NO" altLang="nb-NO" sz="1600" dirty="0" err="1">
                <a:latin typeface="Arial" panose="020B0604020202020204" pitchFamily="34" charset="0"/>
              </a:rPr>
              <a:t>complex</a:t>
            </a:r>
            <a:endParaRPr lang="nb-NO" altLang="nb-NO" sz="1600" dirty="0">
              <a:latin typeface="Arial" panose="020B0604020202020204" pitchFamily="34" charset="0"/>
            </a:endParaRPr>
          </a:p>
          <a:p>
            <a:pPr lvl="1">
              <a:spcBef>
                <a:spcPct val="0"/>
              </a:spcBef>
              <a:buFontTx/>
              <a:buChar char="•"/>
            </a:pPr>
            <a:r>
              <a:rPr lang="nb-NO" altLang="nb-NO" sz="1600" dirty="0">
                <a:latin typeface="Arial" panose="020B0604020202020204" pitchFamily="34" charset="0"/>
              </a:rPr>
              <a:t> Not robust (</a:t>
            </a:r>
            <a:r>
              <a:rPr lang="nb-NO" altLang="nb-NO" sz="1600" dirty="0" err="1">
                <a:latin typeface="Arial" panose="020B0604020202020204" pitchFamily="34" charset="0"/>
              </a:rPr>
              <a:t>difficult</a:t>
            </a:r>
            <a:r>
              <a:rPr lang="nb-NO" altLang="nb-NO" sz="1600" dirty="0">
                <a:latin typeface="Arial" panose="020B0604020202020204" pitchFamily="34" charset="0"/>
              </a:rPr>
              <a:t> to handle </a:t>
            </a:r>
            <a:r>
              <a:rPr lang="nb-NO" altLang="nb-NO" sz="1600" dirty="0" err="1">
                <a:latin typeface="Arial" panose="020B0604020202020204" pitchFamily="34" charset="0"/>
              </a:rPr>
              <a:t>uncertainty</a:t>
            </a:r>
            <a:r>
              <a:rPr lang="nb-NO" altLang="nb-NO" sz="1600" dirty="0">
                <a:latin typeface="Arial" panose="020B0604020202020204" pitchFamily="34" charset="0"/>
              </a:rPr>
              <a:t>) </a:t>
            </a:r>
          </a:p>
          <a:p>
            <a:pPr lvl="1">
              <a:spcBef>
                <a:spcPct val="0"/>
              </a:spcBef>
              <a:buFontTx/>
              <a:buChar char="•"/>
            </a:pPr>
            <a:r>
              <a:rPr lang="nb-NO" altLang="nb-NO" sz="1600" dirty="0">
                <a:latin typeface="Arial" panose="020B0604020202020204" pitchFamily="34" charset="0"/>
              </a:rPr>
              <a:t> </a:t>
            </a:r>
            <a:r>
              <a:rPr lang="nb-NO" altLang="nb-NO" sz="1600" dirty="0" err="1">
                <a:latin typeface="Arial" panose="020B0604020202020204" pitchFamily="34" charset="0"/>
              </a:rPr>
              <a:t>Slow</a:t>
            </a:r>
            <a:r>
              <a:rPr lang="nb-NO" altLang="nb-NO" sz="1600" dirty="0">
                <a:latin typeface="Arial" panose="020B0604020202020204" pitchFamily="34" charset="0"/>
              </a:rPr>
              <a:t> </a:t>
            </a:r>
            <a:r>
              <a:rPr lang="nb-NO" altLang="nb-NO" sz="1600" dirty="0" err="1">
                <a:latin typeface="Arial" panose="020B0604020202020204" pitchFamily="34" charset="0"/>
              </a:rPr>
              <a:t>response</a:t>
            </a:r>
            <a:r>
              <a:rPr lang="nb-NO" altLang="nb-NO" sz="1600" dirty="0">
                <a:latin typeface="Arial" panose="020B0604020202020204" pitchFamily="34" charset="0"/>
              </a:rPr>
              <a:t> time</a:t>
            </a:r>
          </a:p>
          <a:p>
            <a:pPr>
              <a:spcBef>
                <a:spcPct val="0"/>
              </a:spcBef>
              <a:buFontTx/>
              <a:buNone/>
            </a:pPr>
            <a:endParaRPr lang="nb-NO" altLang="nb-NO" sz="1600" dirty="0">
              <a:latin typeface="Arial" panose="020B0604020202020204" pitchFamily="34" charset="0"/>
            </a:endParaRPr>
          </a:p>
        </p:txBody>
      </p:sp>
      <p:sp>
        <p:nvSpPr>
          <p:cNvPr id="15377" name="Text Box 20"/>
          <p:cNvSpPr txBox="1">
            <a:spLocks noChangeArrowheads="1"/>
          </p:cNvSpPr>
          <p:nvPr/>
        </p:nvSpPr>
        <p:spPr bwMode="auto">
          <a:xfrm>
            <a:off x="5514427" y="6400801"/>
            <a:ext cx="52693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1800" dirty="0">
                <a:latin typeface="Arial" panose="020B0604020202020204" pitchFamily="34" charset="0"/>
              </a:rPr>
              <a:t>(Physical) Degrees of freedom, u= valve positions</a:t>
            </a:r>
          </a:p>
        </p:txBody>
      </p:sp>
      <p:sp>
        <p:nvSpPr>
          <p:cNvPr id="15378" name="Text Box 21"/>
          <p:cNvSpPr txBox="1">
            <a:spLocks noChangeArrowheads="1"/>
          </p:cNvSpPr>
          <p:nvPr/>
        </p:nvSpPr>
        <p:spPr bwMode="auto">
          <a:xfrm>
            <a:off x="3210965" y="2124076"/>
            <a:ext cx="30797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1600">
                <a:solidFill>
                  <a:schemeClr val="tx1"/>
                </a:solidFill>
                <a:latin typeface="Times" panose="02020603050405020304" pitchFamily="18" charset="0"/>
              </a:defRPr>
            </a:lvl3pPr>
            <a:lvl4pPr marL="1600200" indent="-228600">
              <a:spcBef>
                <a:spcPct val="20000"/>
              </a:spcBef>
              <a:buChar char="–"/>
              <a:defRPr sz="1600">
                <a:solidFill>
                  <a:schemeClr val="tx1"/>
                </a:solidFill>
                <a:latin typeface="Times" panose="02020603050405020304" pitchFamily="18" charset="0"/>
              </a:defRPr>
            </a:lvl4pPr>
            <a:lvl5pPr marL="2057400" indent="-228600">
              <a:spcBef>
                <a:spcPct val="20000"/>
              </a:spcBef>
              <a:buChar char="•"/>
              <a:defRPr sz="16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panose="02020603050405020304" pitchFamily="18" charset="0"/>
              </a:defRPr>
            </a:lvl9pPr>
          </a:lstStyle>
          <a:p>
            <a:pPr>
              <a:spcBef>
                <a:spcPct val="0"/>
              </a:spcBef>
              <a:buFontTx/>
              <a:buNone/>
            </a:pPr>
            <a:r>
              <a:rPr lang="en-US" altLang="nb-NO" sz="3200" b="1">
                <a:solidFill>
                  <a:srgbClr val="FF0000"/>
                </a:solidFill>
                <a:latin typeface="Arial" panose="020B0604020202020204" pitchFamily="34" charset="0"/>
              </a:rPr>
              <a:t>CENTRALIZED</a:t>
            </a:r>
          </a:p>
          <a:p>
            <a:pPr>
              <a:spcBef>
                <a:spcPct val="0"/>
              </a:spcBef>
              <a:buFontTx/>
              <a:buNone/>
            </a:pPr>
            <a:r>
              <a:rPr lang="en-US" altLang="nb-NO" sz="3200" b="1">
                <a:solidFill>
                  <a:srgbClr val="FF0000"/>
                </a:solidFill>
                <a:latin typeface="Arial" panose="020B0604020202020204" pitchFamily="34" charset="0"/>
              </a:rPr>
              <a:t>OPTIMIZER</a:t>
            </a:r>
          </a:p>
        </p:txBody>
      </p:sp>
      <p:pic>
        <p:nvPicPr>
          <p:cNvPr id="153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315" y="3789364"/>
            <a:ext cx="2068512"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569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2984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843">
                                            <p:txEl>
                                              <p:pRg st="6" end="6"/>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229843">
                                            <p:txEl>
                                              <p:pRg st="8" end="8"/>
                                            </p:txEl>
                                          </p:spTgt>
                                        </p:tgtEl>
                                        <p:attrNameLst>
                                          <p:attrName>style.visibility</p:attrName>
                                        </p:attrNameLst>
                                      </p:cBhvr>
                                      <p:to>
                                        <p:strVal val="visible"/>
                                      </p:to>
                                    </p:set>
                                    <p:animEffect transition="in" filter="blinds(horizontal)">
                                      <p:cBhvr>
                                        <p:cTn id="13" dur="500"/>
                                        <p:tgtEl>
                                          <p:spTgt spid="1229843">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29843">
                                            <p:txEl>
                                              <p:pRg st="9" end="9"/>
                                            </p:txEl>
                                          </p:spTgt>
                                        </p:tgtEl>
                                        <p:attrNameLst>
                                          <p:attrName>style.visibility</p:attrName>
                                        </p:attrNameLst>
                                      </p:cBhvr>
                                      <p:to>
                                        <p:strVal val="visible"/>
                                      </p:to>
                                    </p:set>
                                    <p:animEffect transition="in" filter="blinds(horizontal)">
                                      <p:cBhvr>
                                        <p:cTn id="16" dur="500"/>
                                        <p:tgtEl>
                                          <p:spTgt spid="1229843">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229843">
                                            <p:txEl>
                                              <p:pRg st="10" end="10"/>
                                            </p:txEl>
                                          </p:spTgt>
                                        </p:tgtEl>
                                        <p:attrNameLst>
                                          <p:attrName>style.visibility</p:attrName>
                                        </p:attrNameLst>
                                      </p:cBhvr>
                                      <p:to>
                                        <p:strVal val="visible"/>
                                      </p:to>
                                    </p:set>
                                    <p:animEffect transition="in" filter="blinds(horizontal)">
                                      <p:cBhvr>
                                        <p:cTn id="19" dur="500"/>
                                        <p:tgtEl>
                                          <p:spTgt spid="1229843">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229843">
                                            <p:txEl>
                                              <p:pRg st="11" end="11"/>
                                            </p:txEl>
                                          </p:spTgt>
                                        </p:tgtEl>
                                        <p:attrNameLst>
                                          <p:attrName>style.visibility</p:attrName>
                                        </p:attrNameLst>
                                      </p:cBhvr>
                                      <p:to>
                                        <p:strVal val="visible"/>
                                      </p:to>
                                    </p:set>
                                    <p:animEffect transition="in" filter="blinds(horizontal)">
                                      <p:cBhvr>
                                        <p:cTn id="22" dur="500"/>
                                        <p:tgtEl>
                                          <p:spTgt spid="1229843">
                                            <p:txEl>
                                              <p:pRg st="11" end="1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229843">
                                            <p:txEl>
                                              <p:pRg st="12" end="12"/>
                                            </p:txEl>
                                          </p:spTgt>
                                        </p:tgtEl>
                                        <p:attrNameLst>
                                          <p:attrName>style.visibility</p:attrName>
                                        </p:attrNameLst>
                                      </p:cBhvr>
                                      <p:to>
                                        <p:strVal val="visible"/>
                                      </p:to>
                                    </p:set>
                                    <p:animEffect transition="in" filter="blinds(horizontal)">
                                      <p:cBhvr>
                                        <p:cTn id="25" dur="500"/>
                                        <p:tgtEl>
                                          <p:spTgt spid="1229843">
                                            <p:txEl>
                                              <p:pRg st="12" end="1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229843">
                                            <p:txEl>
                                              <p:pRg st="13" end="13"/>
                                            </p:txEl>
                                          </p:spTgt>
                                        </p:tgtEl>
                                        <p:attrNameLst>
                                          <p:attrName>style.visibility</p:attrName>
                                        </p:attrNameLst>
                                      </p:cBhvr>
                                      <p:to>
                                        <p:strVal val="visible"/>
                                      </p:to>
                                    </p:set>
                                    <p:animEffect transition="in" filter="blinds(horizontal)">
                                      <p:cBhvr>
                                        <p:cTn id="28" dur="500"/>
                                        <p:tgtEl>
                                          <p:spTgt spid="122984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A921-7154-AF41-BD84-99F716A05DE6}"/>
              </a:ext>
            </a:extLst>
          </p:cNvPr>
          <p:cNvSpPr>
            <a:spLocks noGrp="1"/>
          </p:cNvSpPr>
          <p:nvPr>
            <p:ph type="title"/>
          </p:nvPr>
        </p:nvSpPr>
        <p:spPr/>
        <p:txBody>
          <a:bodyPr/>
          <a:lstStyle/>
          <a:p>
            <a:r>
              <a:rPr lang="nb-NO" dirty="0" err="1"/>
              <a:t>Issues</a:t>
            </a:r>
            <a:r>
              <a:rPr lang="nb-NO" dirty="0"/>
              <a:t> </a:t>
            </a:r>
            <a:r>
              <a:rPr lang="nb-NO" dirty="0" err="1"/>
              <a:t>with</a:t>
            </a:r>
            <a:r>
              <a:rPr lang="nb-NO" dirty="0"/>
              <a:t> </a:t>
            </a:r>
            <a:r>
              <a:rPr lang="nb-NO" dirty="0" err="1"/>
              <a:t>Extremum</a:t>
            </a:r>
            <a:r>
              <a:rPr lang="nb-NO" dirty="0"/>
              <a:t> </a:t>
            </a:r>
            <a:r>
              <a:rPr lang="nb-NO" dirty="0" err="1"/>
              <a:t>seeking</a:t>
            </a:r>
            <a:endParaRPr lang="nb-NO" dirty="0"/>
          </a:p>
        </p:txBody>
      </p:sp>
      <p:sp>
        <p:nvSpPr>
          <p:cNvPr id="3" name="Content Placeholder 2">
            <a:extLst>
              <a:ext uri="{FF2B5EF4-FFF2-40B4-BE49-F238E27FC236}">
                <a16:creationId xmlns:a16="http://schemas.microsoft.com/office/drawing/2014/main" id="{BADFDDC6-899A-8440-94B3-59D867C563E8}"/>
              </a:ext>
            </a:extLst>
          </p:cNvPr>
          <p:cNvSpPr>
            <a:spLocks noGrp="1"/>
          </p:cNvSpPr>
          <p:nvPr>
            <p:ph idx="1"/>
          </p:nvPr>
        </p:nvSpPr>
        <p:spPr>
          <a:xfrm>
            <a:off x="838200" y="1162594"/>
            <a:ext cx="10515600" cy="5330281"/>
          </a:xfrm>
        </p:spPr>
        <p:txBody>
          <a:bodyPr anchor="ctr">
            <a:normAutofit fontScale="70000" lnSpcReduction="20000"/>
          </a:bodyPr>
          <a:lstStyle/>
          <a:p>
            <a:pPr>
              <a:lnSpc>
                <a:spcPct val="150000"/>
              </a:lnSpc>
            </a:pPr>
            <a:r>
              <a:rPr lang="nb-NO" dirty="0" err="1"/>
              <a:t>Need</a:t>
            </a:r>
            <a:r>
              <a:rPr lang="nb-NO" dirty="0"/>
              <a:t> </a:t>
            </a:r>
            <a:r>
              <a:rPr lang="nb-NO" dirty="0" err="1"/>
              <a:t>Cost</a:t>
            </a:r>
            <a:r>
              <a:rPr lang="nb-NO" dirty="0"/>
              <a:t> </a:t>
            </a:r>
            <a:r>
              <a:rPr lang="nb-NO" dirty="0" err="1"/>
              <a:t>measurement</a:t>
            </a:r>
            <a:endParaRPr lang="nb-NO" dirty="0"/>
          </a:p>
          <a:p>
            <a:pPr lvl="1">
              <a:lnSpc>
                <a:spcPct val="150000"/>
              </a:lnSpc>
            </a:pPr>
            <a:r>
              <a:rPr lang="nb-NO" dirty="0" err="1"/>
              <a:t>Often</a:t>
            </a:r>
            <a:r>
              <a:rPr lang="nb-NO" dirty="0"/>
              <a:t> </a:t>
            </a:r>
            <a:r>
              <a:rPr lang="nb-NO" dirty="0" err="1"/>
              <a:t>cost</a:t>
            </a:r>
            <a:r>
              <a:rPr lang="nb-NO" dirty="0"/>
              <a:t> </a:t>
            </a:r>
            <a:r>
              <a:rPr lang="nb-NO" dirty="0" err="1"/>
              <a:t>function</a:t>
            </a:r>
            <a:r>
              <a:rPr lang="nb-NO" dirty="0"/>
              <a:t> is a sum </a:t>
            </a:r>
            <a:r>
              <a:rPr lang="nb-NO" dirty="0" err="1"/>
              <a:t>of</a:t>
            </a:r>
            <a:r>
              <a:rPr lang="nb-NO" dirty="0"/>
              <a:t> </a:t>
            </a:r>
            <a:r>
              <a:rPr lang="nb-NO" dirty="0" err="1"/>
              <a:t>several</a:t>
            </a:r>
            <a:r>
              <a:rPr lang="nb-NO" dirty="0"/>
              <a:t> terms</a:t>
            </a:r>
          </a:p>
          <a:p>
            <a:pPr lvl="1">
              <a:lnSpc>
                <a:spcPct val="150000"/>
              </a:lnSpc>
            </a:pPr>
            <a:endParaRPr lang="nb-NO" dirty="0"/>
          </a:p>
          <a:p>
            <a:pPr lvl="1">
              <a:lnSpc>
                <a:spcPct val="150000"/>
              </a:lnSpc>
            </a:pPr>
            <a:r>
              <a:rPr lang="nb-NO" dirty="0"/>
              <a:t>All terms must be </a:t>
            </a:r>
            <a:r>
              <a:rPr lang="nb-NO" dirty="0" err="1"/>
              <a:t>measured</a:t>
            </a:r>
            <a:endParaRPr lang="nb-NO" dirty="0"/>
          </a:p>
          <a:p>
            <a:pPr lvl="1">
              <a:lnSpc>
                <a:spcPct val="150000"/>
              </a:lnSpc>
            </a:pPr>
            <a:r>
              <a:rPr lang="nb-NO" dirty="0" err="1"/>
              <a:t>Estimation</a:t>
            </a:r>
            <a:r>
              <a:rPr lang="nb-NO" dirty="0"/>
              <a:t> </a:t>
            </a:r>
            <a:r>
              <a:rPr lang="nb-NO" dirty="0" err="1"/>
              <a:t>of</a:t>
            </a:r>
            <a:r>
              <a:rPr lang="nb-NO" dirty="0"/>
              <a:t> </a:t>
            </a:r>
            <a:r>
              <a:rPr lang="nb-NO" dirty="0" err="1"/>
              <a:t>cost</a:t>
            </a:r>
            <a:r>
              <a:rPr lang="nb-NO" dirty="0"/>
              <a:t> </a:t>
            </a:r>
            <a:r>
              <a:rPr lang="nb-NO" dirty="0" err="1"/>
              <a:t>requires</a:t>
            </a:r>
            <a:r>
              <a:rPr lang="nb-NO" dirty="0"/>
              <a:t> </a:t>
            </a:r>
            <a:r>
              <a:rPr lang="nb-NO" dirty="0" err="1"/>
              <a:t>model</a:t>
            </a:r>
            <a:r>
              <a:rPr lang="nb-NO" dirty="0"/>
              <a:t> (</a:t>
            </a:r>
            <a:r>
              <a:rPr lang="nb-NO" dirty="0" err="1"/>
              <a:t>dependency</a:t>
            </a:r>
            <a:r>
              <a:rPr lang="nb-NO" dirty="0"/>
              <a:t> </a:t>
            </a:r>
            <a:r>
              <a:rPr lang="nb-NO" dirty="0" err="1"/>
              <a:t>on</a:t>
            </a:r>
            <a:r>
              <a:rPr lang="nb-NO" dirty="0"/>
              <a:t> </a:t>
            </a:r>
            <a:r>
              <a:rPr lang="nb-NO" dirty="0" err="1"/>
              <a:t>model</a:t>
            </a:r>
            <a:r>
              <a:rPr lang="nb-NO" dirty="0"/>
              <a:t> </a:t>
            </a:r>
            <a:r>
              <a:rPr lang="nb-NO" dirty="0">
                <a:solidFill>
                  <a:srgbClr val="FF0000"/>
                </a:solidFill>
              </a:rPr>
              <a:t>– </a:t>
            </a:r>
            <a:r>
              <a:rPr lang="nb-NO" dirty="0" err="1">
                <a:solidFill>
                  <a:srgbClr val="FF0000"/>
                </a:solidFill>
              </a:rPr>
              <a:t>no</a:t>
            </a:r>
            <a:r>
              <a:rPr lang="nb-NO" dirty="0">
                <a:solidFill>
                  <a:srgbClr val="FF0000"/>
                </a:solidFill>
              </a:rPr>
              <a:t> longer </a:t>
            </a:r>
            <a:r>
              <a:rPr lang="nb-NO" dirty="0" err="1">
                <a:solidFill>
                  <a:srgbClr val="FF0000"/>
                </a:solidFill>
              </a:rPr>
              <a:t>model</a:t>
            </a:r>
            <a:r>
              <a:rPr lang="nb-NO" dirty="0">
                <a:solidFill>
                  <a:srgbClr val="FF0000"/>
                </a:solidFill>
              </a:rPr>
              <a:t> </a:t>
            </a:r>
            <a:r>
              <a:rPr lang="nb-NO" dirty="0" err="1">
                <a:solidFill>
                  <a:srgbClr val="FF0000"/>
                </a:solidFill>
              </a:rPr>
              <a:t>free</a:t>
            </a:r>
            <a:r>
              <a:rPr lang="nb-NO" dirty="0"/>
              <a:t>)</a:t>
            </a:r>
          </a:p>
          <a:p>
            <a:pPr>
              <a:lnSpc>
                <a:spcPct val="150000"/>
              </a:lnSpc>
            </a:pPr>
            <a:r>
              <a:rPr lang="nb-NO" dirty="0"/>
              <a:t>Time </a:t>
            </a:r>
            <a:r>
              <a:rPr lang="nb-NO" dirty="0" err="1"/>
              <a:t>scale</a:t>
            </a:r>
            <a:r>
              <a:rPr lang="nb-NO" dirty="0"/>
              <a:t> </a:t>
            </a:r>
            <a:r>
              <a:rPr lang="nb-NO" dirty="0" err="1"/>
              <a:t>separation</a:t>
            </a:r>
            <a:r>
              <a:rPr lang="nb-NO" dirty="0"/>
              <a:t> </a:t>
            </a:r>
          </a:p>
          <a:p>
            <a:pPr lvl="1">
              <a:lnSpc>
                <a:spcPct val="150000"/>
              </a:lnSpc>
            </a:pPr>
            <a:r>
              <a:rPr lang="nb-NO" dirty="0" err="1"/>
              <a:t>Process</a:t>
            </a:r>
            <a:r>
              <a:rPr lang="nb-NO" dirty="0"/>
              <a:t> </a:t>
            </a:r>
            <a:r>
              <a:rPr lang="nb-NO" dirty="0" err="1"/>
              <a:t>dynamics</a:t>
            </a:r>
            <a:r>
              <a:rPr lang="nb-NO" dirty="0"/>
              <a:t> </a:t>
            </a:r>
            <a:r>
              <a:rPr lang="nb-NO" dirty="0" err="1"/>
              <a:t>affects</a:t>
            </a:r>
            <a:r>
              <a:rPr lang="nb-NO" dirty="0"/>
              <a:t> gradient </a:t>
            </a:r>
            <a:r>
              <a:rPr lang="nb-NO" dirty="0" err="1"/>
              <a:t>estimation</a:t>
            </a:r>
            <a:endParaRPr lang="nb-NO" dirty="0"/>
          </a:p>
          <a:p>
            <a:pPr lvl="1">
              <a:lnSpc>
                <a:spcPct val="150000"/>
              </a:lnSpc>
            </a:pPr>
            <a:r>
              <a:rPr lang="nb-NO" dirty="0" err="1">
                <a:solidFill>
                  <a:srgbClr val="FF0000"/>
                </a:solidFill>
              </a:rPr>
              <a:t>Prohibitively</a:t>
            </a:r>
            <a:r>
              <a:rPr lang="nb-NO" dirty="0"/>
              <a:t> </a:t>
            </a:r>
            <a:r>
              <a:rPr lang="nb-NO" dirty="0" err="1">
                <a:solidFill>
                  <a:srgbClr val="FF0000"/>
                </a:solidFill>
              </a:rPr>
              <a:t>slow</a:t>
            </a:r>
            <a:r>
              <a:rPr lang="nb-NO" dirty="0"/>
              <a:t> </a:t>
            </a:r>
            <a:r>
              <a:rPr lang="nb-NO" dirty="0" err="1"/>
              <a:t>convergence</a:t>
            </a:r>
            <a:r>
              <a:rPr lang="nb-NO" dirty="0"/>
              <a:t> to </a:t>
            </a:r>
            <a:r>
              <a:rPr lang="nb-NO" dirty="0" err="1"/>
              <a:t>the</a:t>
            </a:r>
            <a:r>
              <a:rPr lang="nb-NO" dirty="0"/>
              <a:t> optimum</a:t>
            </a:r>
          </a:p>
          <a:p>
            <a:pPr>
              <a:lnSpc>
                <a:spcPct val="150000"/>
              </a:lnSpc>
            </a:pPr>
            <a:r>
              <a:rPr lang="nb-NO" dirty="0" err="1"/>
              <a:t>Constant</a:t>
            </a:r>
            <a:r>
              <a:rPr lang="nb-NO" dirty="0"/>
              <a:t> </a:t>
            </a:r>
            <a:r>
              <a:rPr lang="nb-NO" dirty="0" err="1"/>
              <a:t>probing</a:t>
            </a:r>
            <a:r>
              <a:rPr lang="nb-NO" dirty="0"/>
              <a:t> </a:t>
            </a:r>
            <a:r>
              <a:rPr lang="nb-NO" dirty="0" err="1"/>
              <a:t>of</a:t>
            </a:r>
            <a:r>
              <a:rPr lang="nb-NO" dirty="0"/>
              <a:t> </a:t>
            </a:r>
            <a:r>
              <a:rPr lang="nb-NO" dirty="0" err="1"/>
              <a:t>the</a:t>
            </a:r>
            <a:r>
              <a:rPr lang="nb-NO" dirty="0"/>
              <a:t> system</a:t>
            </a:r>
          </a:p>
          <a:p>
            <a:pPr>
              <a:lnSpc>
                <a:spcPct val="150000"/>
              </a:lnSpc>
            </a:pPr>
            <a:r>
              <a:rPr lang="nb-NO" dirty="0" err="1"/>
              <a:t>Unknown</a:t>
            </a:r>
            <a:r>
              <a:rPr lang="nb-NO" dirty="0"/>
              <a:t> and abrupt </a:t>
            </a:r>
            <a:r>
              <a:rPr lang="nb-NO" dirty="0" err="1"/>
              <a:t>disturbances</a:t>
            </a:r>
            <a:r>
              <a:rPr lang="nb-NO" dirty="0"/>
              <a:t> </a:t>
            </a:r>
            <a:r>
              <a:rPr lang="nb-NO" dirty="0" err="1"/>
              <a:t>affects</a:t>
            </a:r>
            <a:r>
              <a:rPr lang="nb-NO" dirty="0"/>
              <a:t> gradient </a:t>
            </a:r>
            <a:r>
              <a:rPr lang="nb-NO" dirty="0" err="1"/>
              <a:t>estimation</a:t>
            </a:r>
            <a:endParaRPr lang="nb-NO" dirty="0"/>
          </a:p>
          <a:p>
            <a:pPr marL="0" indent="0">
              <a:lnSpc>
                <a:spcPct val="150000"/>
              </a:lnSpc>
              <a:buNone/>
            </a:pPr>
            <a:r>
              <a:rPr lang="nb-NO" sz="4000" dirty="0">
                <a:solidFill>
                  <a:srgbClr val="00B0F0"/>
                </a:solidFill>
              </a:rPr>
              <a:t>ESC more </a:t>
            </a:r>
            <a:r>
              <a:rPr lang="nb-NO" sz="4000" dirty="0" err="1">
                <a:solidFill>
                  <a:srgbClr val="00B0F0"/>
                </a:solidFill>
              </a:rPr>
              <a:t>suited</a:t>
            </a:r>
            <a:r>
              <a:rPr lang="nb-NO" sz="4000" dirty="0">
                <a:solidFill>
                  <a:srgbClr val="00B0F0"/>
                </a:solidFill>
              </a:rPr>
              <a:t> for single units, </a:t>
            </a:r>
            <a:r>
              <a:rPr lang="nb-NO" sz="4000" dirty="0" err="1">
                <a:solidFill>
                  <a:srgbClr val="00B0F0"/>
                </a:solidFill>
              </a:rPr>
              <a:t>but</a:t>
            </a:r>
            <a:r>
              <a:rPr lang="nb-NO" sz="4000" dirty="0">
                <a:solidFill>
                  <a:srgbClr val="00B0F0"/>
                </a:solidFill>
              </a:rPr>
              <a:t> not for </a:t>
            </a:r>
            <a:r>
              <a:rPr lang="nb-NO" sz="4000" dirty="0" err="1">
                <a:solidFill>
                  <a:srgbClr val="00B0F0"/>
                </a:solidFill>
              </a:rPr>
              <a:t>entire</a:t>
            </a:r>
            <a:r>
              <a:rPr lang="nb-NO" sz="4000" dirty="0">
                <a:solidFill>
                  <a:srgbClr val="00B0F0"/>
                </a:solidFill>
              </a:rPr>
              <a:t> </a:t>
            </a:r>
            <a:r>
              <a:rPr lang="nb-NO" sz="4000" dirty="0" err="1">
                <a:solidFill>
                  <a:srgbClr val="00B0F0"/>
                </a:solidFill>
              </a:rPr>
              <a:t>chemical</a:t>
            </a:r>
            <a:r>
              <a:rPr lang="nb-NO" sz="4000" dirty="0">
                <a:solidFill>
                  <a:srgbClr val="00B0F0"/>
                </a:solidFill>
              </a:rPr>
              <a:t> plants</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43EA1340-4A3B-1344-A7E5-A4367EB4149C}"/>
                  </a:ext>
                </a:extLst>
              </p:cNvPr>
              <p:cNvSpPr txBox="1">
                <a:spLocks/>
              </p:cNvSpPr>
              <p:nvPr/>
            </p:nvSpPr>
            <p:spPr>
              <a:xfrm>
                <a:off x="2446144" y="2247046"/>
                <a:ext cx="6175342" cy="679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GB" sz="1400" i="1" dirty="0" smtClean="0">
                          <a:latin typeface="Cambria Math" panose="02040503050406030204" pitchFamily="18" charset="0"/>
                        </a:rPr>
                        <m:t>𝐽</m:t>
                      </m:r>
                      <m:r>
                        <a:rPr lang="en-GB" sz="1400" i="1" dirty="0" smtClean="0">
                          <a:latin typeface="Cambria Math" panose="02040503050406030204" pitchFamily="18" charset="0"/>
                        </a:rPr>
                        <m:t> = </m:t>
                      </m:r>
                      <m:nary>
                        <m:naryPr>
                          <m:chr m:val="∑"/>
                          <m:subHide m:val="on"/>
                          <m:supHide m:val="on"/>
                          <m:ctrlPr>
                            <a:rPr lang="en-GB" sz="1400" i="1" dirty="0" smtClean="0">
                              <a:latin typeface="Cambria Math" panose="02040503050406030204" pitchFamily="18" charset="0"/>
                            </a:rPr>
                          </m:ctrlPr>
                        </m:naryPr>
                        <m:sub/>
                        <m:sup/>
                        <m:e>
                          <m:sSub>
                            <m:sSubPr>
                              <m:ctrlPr>
                                <a:rPr lang="nb-NO" sz="1400" i="1" dirty="0">
                                  <a:latin typeface="Cambria Math" panose="02040503050406030204" pitchFamily="18" charset="0"/>
                                </a:rPr>
                              </m:ctrlPr>
                            </m:sSubPr>
                            <m:e>
                              <m:r>
                                <a:rPr lang="en-GB" sz="1400" i="1" dirty="0">
                                  <a:latin typeface="Cambria Math" panose="02040503050406030204" pitchFamily="18" charset="0"/>
                                </a:rPr>
                                <m:t>𝑝</m:t>
                              </m:r>
                            </m:e>
                            <m:sub>
                              <m:r>
                                <a:rPr lang="en-GB" sz="1400" i="1" dirty="0">
                                  <a:latin typeface="Cambria Math" panose="02040503050406030204" pitchFamily="18" charset="0"/>
                                </a:rPr>
                                <m:t>𝐹</m:t>
                              </m:r>
                            </m:sub>
                          </m:sSub>
                          <m:r>
                            <a:rPr lang="en-GB" sz="1400" i="1" dirty="0">
                              <a:latin typeface="Cambria Math" panose="02040503050406030204" pitchFamily="18" charset="0"/>
                            </a:rPr>
                            <m:t> </m:t>
                          </m:r>
                          <m:r>
                            <a:rPr lang="en-GB" sz="1400" i="1" dirty="0">
                              <a:latin typeface="Cambria Math" panose="02040503050406030204" pitchFamily="18" charset="0"/>
                            </a:rPr>
                            <m:t>𝐹</m:t>
                          </m:r>
                        </m:e>
                      </m:nary>
                      <m:r>
                        <a:rPr lang="en-GB" sz="1400" i="1" dirty="0">
                          <a:latin typeface="Cambria Math" panose="02040503050406030204" pitchFamily="18" charset="0"/>
                        </a:rPr>
                        <m:t>+</m:t>
                      </m:r>
                      <m:nary>
                        <m:naryPr>
                          <m:chr m:val="∑"/>
                          <m:subHide m:val="on"/>
                          <m:supHide m:val="on"/>
                          <m:ctrlPr>
                            <a:rPr lang="en-GB" sz="1400" i="1" dirty="0">
                              <a:latin typeface="Cambria Math" panose="02040503050406030204" pitchFamily="18" charset="0"/>
                            </a:rPr>
                          </m:ctrlPr>
                        </m:naryPr>
                        <m:sub/>
                        <m:sup/>
                        <m:e>
                          <m:sSub>
                            <m:sSubPr>
                              <m:ctrlPr>
                                <a:rPr lang="nb-NO" sz="1400" i="1" dirty="0">
                                  <a:latin typeface="Cambria Math" panose="02040503050406030204" pitchFamily="18" charset="0"/>
                                </a:rPr>
                              </m:ctrlPr>
                            </m:sSubPr>
                            <m:e>
                              <m:r>
                                <a:rPr lang="en-GB" sz="1400" i="1" dirty="0">
                                  <a:latin typeface="Cambria Math" panose="02040503050406030204" pitchFamily="18" charset="0"/>
                                </a:rPr>
                                <m:t>𝑝</m:t>
                              </m:r>
                            </m:e>
                            <m:sub>
                              <m:r>
                                <a:rPr lang="nb-NO" sz="1400" i="1" dirty="0" smtClean="0">
                                  <a:latin typeface="Cambria Math" panose="02040503050406030204" pitchFamily="18" charset="0"/>
                                </a:rPr>
                                <m:t>𝑄</m:t>
                              </m:r>
                            </m:sub>
                          </m:sSub>
                          <m:r>
                            <a:rPr lang="en-GB" sz="1400" i="1" dirty="0">
                              <a:latin typeface="Cambria Math" panose="02040503050406030204" pitchFamily="18" charset="0"/>
                            </a:rPr>
                            <m:t> </m:t>
                          </m:r>
                          <m:r>
                            <a:rPr lang="nb-NO" sz="1400" i="1" dirty="0" smtClean="0">
                              <a:latin typeface="Cambria Math" panose="02040503050406030204" pitchFamily="18" charset="0"/>
                            </a:rPr>
                            <m:t>𝑄</m:t>
                          </m:r>
                        </m:e>
                      </m:nary>
                      <m:r>
                        <a:rPr lang="en-GB" sz="1400" i="1" dirty="0">
                          <a:latin typeface="Cambria Math" panose="02040503050406030204" pitchFamily="18" charset="0"/>
                        </a:rPr>
                        <m:t>–</m:t>
                      </m:r>
                      <m:nary>
                        <m:naryPr>
                          <m:chr m:val="∑"/>
                          <m:subHide m:val="on"/>
                          <m:supHide m:val="on"/>
                          <m:ctrlPr>
                            <a:rPr lang="en-GB" sz="1400" i="1" dirty="0">
                              <a:latin typeface="Cambria Math" panose="02040503050406030204" pitchFamily="18" charset="0"/>
                            </a:rPr>
                          </m:ctrlPr>
                        </m:naryPr>
                        <m:sub/>
                        <m:sup/>
                        <m:e>
                          <m:sSub>
                            <m:sSubPr>
                              <m:ctrlPr>
                                <a:rPr lang="nb-NO" sz="1400" i="1" dirty="0">
                                  <a:latin typeface="Cambria Math" panose="02040503050406030204" pitchFamily="18" charset="0"/>
                                </a:rPr>
                              </m:ctrlPr>
                            </m:sSubPr>
                            <m:e>
                              <m:r>
                                <a:rPr lang="nb-NO" sz="1400" b="0" i="1" dirty="0" smtClean="0">
                                  <a:latin typeface="Cambria Math" panose="02040503050406030204" pitchFamily="18" charset="0"/>
                                </a:rPr>
                                <m:t>𝑝</m:t>
                              </m:r>
                            </m:e>
                            <m:sub>
                              <m:r>
                                <a:rPr lang="nb-NO" sz="1400" i="1" dirty="0" smtClean="0">
                                  <a:latin typeface="Cambria Math" panose="02040503050406030204" pitchFamily="18" charset="0"/>
                                </a:rPr>
                                <m:t>𝑝</m:t>
                              </m:r>
                            </m:sub>
                          </m:sSub>
                          <m:r>
                            <a:rPr lang="en-GB" sz="1400" i="1" dirty="0">
                              <a:latin typeface="Cambria Math" panose="02040503050406030204" pitchFamily="18" charset="0"/>
                            </a:rPr>
                            <m:t> </m:t>
                          </m:r>
                          <m:r>
                            <a:rPr lang="nb-NO" sz="1400" i="1" dirty="0" smtClean="0">
                              <a:latin typeface="Cambria Math" panose="02040503050406030204" pitchFamily="18" charset="0"/>
                            </a:rPr>
                            <m:t>𝑃</m:t>
                          </m:r>
                        </m:e>
                      </m:nary>
                    </m:oMath>
                  </m:oMathPara>
                </a14:m>
                <a:endParaRPr lang="nb-NO" sz="1400" dirty="0"/>
              </a:p>
              <a:p>
                <a:endParaRPr lang="nb-NO" sz="2400" dirty="0"/>
              </a:p>
            </p:txBody>
          </p:sp>
        </mc:Choice>
        <mc:Fallback xmlns="">
          <p:sp>
            <p:nvSpPr>
              <p:cNvPr id="4" name="Content Placeholder 2">
                <a:extLst>
                  <a:ext uri="{FF2B5EF4-FFF2-40B4-BE49-F238E27FC236}">
                    <a16:creationId xmlns:a16="http://schemas.microsoft.com/office/drawing/2014/main" id="{43EA1340-4A3B-1344-A7E5-A4367EB4149C}"/>
                  </a:ext>
                </a:extLst>
              </p:cNvPr>
              <p:cNvSpPr txBox="1">
                <a:spLocks noRot="1" noChangeAspect="1" noMove="1" noResize="1" noEditPoints="1" noAdjustHandles="1" noChangeArrowheads="1" noChangeShapeType="1" noTextEdit="1"/>
              </p:cNvSpPr>
              <p:nvPr/>
            </p:nvSpPr>
            <p:spPr>
              <a:xfrm>
                <a:off x="2446144" y="2247046"/>
                <a:ext cx="6175342" cy="679033"/>
              </a:xfrm>
              <a:prstGeom prst="rect">
                <a:avLst/>
              </a:prstGeom>
              <a:blipFill>
                <a:blip r:embed="rId2"/>
                <a:stretch>
                  <a:fillRect t="-111111" b="-138889"/>
                </a:stretch>
              </a:blipFill>
            </p:spPr>
            <p:txBody>
              <a:bodyPr/>
              <a:lstStyle/>
              <a:p>
                <a:r>
                  <a:rPr lang="nb-NO">
                    <a:noFill/>
                  </a:rPr>
                  <a:t> </a:t>
                </a:r>
              </a:p>
            </p:txBody>
          </p:sp>
        </mc:Fallback>
      </mc:AlternateContent>
    </p:spTree>
    <p:extLst>
      <p:ext uri="{BB962C8B-B14F-4D97-AF65-F5344CB8AC3E}">
        <p14:creationId xmlns:p14="http://schemas.microsoft.com/office/powerpoint/2010/main" val="354158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06DB-929B-4649-8609-546D0372BF96}"/>
              </a:ext>
            </a:extLst>
          </p:cNvPr>
          <p:cNvSpPr>
            <a:spLocks noGrp="1"/>
          </p:cNvSpPr>
          <p:nvPr>
            <p:ph type="title"/>
          </p:nvPr>
        </p:nvSpPr>
        <p:spPr/>
        <p:txBody>
          <a:bodyPr/>
          <a:lstStyle/>
          <a:p>
            <a:r>
              <a:rPr lang="nb-NO" dirty="0" err="1"/>
              <a:t>Effect</a:t>
            </a:r>
            <a:r>
              <a:rPr lang="nb-NO" dirty="0"/>
              <a:t> </a:t>
            </a:r>
            <a:r>
              <a:rPr lang="nb-NO" dirty="0" err="1"/>
              <a:t>of</a:t>
            </a:r>
            <a:r>
              <a:rPr lang="nb-NO" dirty="0"/>
              <a:t> abrupt </a:t>
            </a:r>
            <a:r>
              <a:rPr lang="nb-NO" dirty="0" err="1"/>
              <a:t>disturbances</a:t>
            </a:r>
            <a:endParaRPr lang="nb-NO" dirty="0"/>
          </a:p>
        </p:txBody>
      </p:sp>
      <p:pic>
        <p:nvPicPr>
          <p:cNvPr id="4" name="Content Placeholder 3">
            <a:extLst>
              <a:ext uri="{FF2B5EF4-FFF2-40B4-BE49-F238E27FC236}">
                <a16:creationId xmlns:a16="http://schemas.microsoft.com/office/drawing/2014/main" id="{BE77A92F-203C-784C-9062-4FA3CF536FE6}"/>
              </a:ext>
            </a:extLst>
          </p:cNvPr>
          <p:cNvPicPr>
            <a:picLocks noGrp="1" noChangeAspect="1"/>
          </p:cNvPicPr>
          <p:nvPr>
            <p:ph idx="1"/>
          </p:nvPr>
        </p:nvPicPr>
        <p:blipFill>
          <a:blip r:embed="rId2"/>
          <a:stretch>
            <a:fillRect/>
          </a:stretch>
        </p:blipFill>
        <p:spPr>
          <a:xfrm>
            <a:off x="1480871" y="1690688"/>
            <a:ext cx="9230258" cy="4900334"/>
          </a:xfrm>
          <a:prstGeom prst="rect">
            <a:avLst/>
          </a:prstGeom>
        </p:spPr>
      </p:pic>
      <p:sp>
        <p:nvSpPr>
          <p:cNvPr id="5" name="TextBox 4">
            <a:extLst>
              <a:ext uri="{FF2B5EF4-FFF2-40B4-BE49-F238E27FC236}">
                <a16:creationId xmlns:a16="http://schemas.microsoft.com/office/drawing/2014/main" id="{BAE7278E-2830-704A-8A9A-63647575C869}"/>
              </a:ext>
            </a:extLst>
          </p:cNvPr>
          <p:cNvSpPr txBox="1"/>
          <p:nvPr/>
        </p:nvSpPr>
        <p:spPr>
          <a:xfrm>
            <a:off x="7315199" y="2285999"/>
            <a:ext cx="423514" cy="369332"/>
          </a:xfrm>
          <a:prstGeom prst="rect">
            <a:avLst/>
          </a:prstGeom>
          <a:noFill/>
        </p:spPr>
        <p:txBody>
          <a:bodyPr wrap="none" rtlCol="0">
            <a:spAutoFit/>
          </a:bodyPr>
          <a:lstStyle/>
          <a:p>
            <a:r>
              <a:rPr lang="nb-NO" dirty="0"/>
              <a:t>d1</a:t>
            </a:r>
          </a:p>
        </p:txBody>
      </p:sp>
      <p:sp>
        <p:nvSpPr>
          <p:cNvPr id="6" name="TextBox 5">
            <a:extLst>
              <a:ext uri="{FF2B5EF4-FFF2-40B4-BE49-F238E27FC236}">
                <a16:creationId xmlns:a16="http://schemas.microsoft.com/office/drawing/2014/main" id="{A49B9D3A-9BD3-C545-8A96-767CBD2DB3AF}"/>
              </a:ext>
            </a:extLst>
          </p:cNvPr>
          <p:cNvSpPr txBox="1"/>
          <p:nvPr/>
        </p:nvSpPr>
        <p:spPr>
          <a:xfrm>
            <a:off x="7692669" y="2831585"/>
            <a:ext cx="440725" cy="369332"/>
          </a:xfrm>
          <a:prstGeom prst="rect">
            <a:avLst/>
          </a:prstGeom>
          <a:noFill/>
        </p:spPr>
        <p:txBody>
          <a:bodyPr wrap="square" rtlCol="0">
            <a:spAutoFit/>
          </a:bodyPr>
          <a:lstStyle/>
          <a:p>
            <a:r>
              <a:rPr lang="nb-NO" dirty="0"/>
              <a:t>d2</a:t>
            </a:r>
          </a:p>
        </p:txBody>
      </p:sp>
    </p:spTree>
    <p:extLst>
      <p:ext uri="{BB962C8B-B14F-4D97-AF65-F5344CB8AC3E}">
        <p14:creationId xmlns:p14="http://schemas.microsoft.com/office/powerpoint/2010/main" val="33982313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06DB-929B-4649-8609-546D0372BF96}"/>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Measured disturbance handled using feedforward</a:t>
            </a:r>
          </a:p>
        </p:txBody>
      </p:sp>
      <p:pic>
        <p:nvPicPr>
          <p:cNvPr id="13" name="Content Placeholder 9">
            <a:extLst>
              <a:ext uri="{FF2B5EF4-FFF2-40B4-BE49-F238E27FC236}">
                <a16:creationId xmlns:a16="http://schemas.microsoft.com/office/drawing/2014/main" id="{21F83DE0-D184-6A43-AD55-6A9C1E8C1338}"/>
              </a:ext>
            </a:extLst>
          </p:cNvPr>
          <p:cNvPicPr>
            <a:picLocks noGrp="1" noChangeAspect="1"/>
          </p:cNvPicPr>
          <p:nvPr>
            <p:ph sz="half" idx="2"/>
          </p:nvPr>
        </p:nvPicPr>
        <p:blipFill>
          <a:blip r:embed="rId2"/>
          <a:stretch>
            <a:fillRect/>
          </a:stretch>
        </p:blipFill>
        <p:spPr>
          <a:xfrm>
            <a:off x="4110565" y="961812"/>
            <a:ext cx="7044269" cy="4930987"/>
          </a:xfrm>
          <a:prstGeom prst="rect">
            <a:avLst/>
          </a:prstGeom>
        </p:spPr>
      </p:pic>
    </p:spTree>
    <p:extLst>
      <p:ext uri="{BB962C8B-B14F-4D97-AF65-F5344CB8AC3E}">
        <p14:creationId xmlns:p14="http://schemas.microsoft.com/office/powerpoint/2010/main" val="273539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1"/>
          <p:cNvSpPr>
            <a:spLocks noGrp="1"/>
          </p:cNvSpPr>
          <p:nvPr>
            <p:ph type="ctrTitle"/>
          </p:nvPr>
        </p:nvSpPr>
        <p:spPr>
          <a:xfrm>
            <a:off x="914400" y="2330499"/>
            <a:ext cx="10363200" cy="901095"/>
          </a:xfrm>
        </p:spPr>
        <p:txBody>
          <a:bodyPr>
            <a:noAutofit/>
          </a:bodyPr>
          <a:lstStyle/>
          <a:p>
            <a:pPr algn="ctr"/>
            <a:r>
              <a:rPr lang="en-US" sz="3733" dirty="0">
                <a:latin typeface="Calibri Light" panose="020F0302020204030204" pitchFamily="34" charset="0"/>
                <a:cs typeface="Calibri Light" panose="020F0302020204030204" pitchFamily="34" charset="0"/>
              </a:rPr>
              <a:t>6. Modifier Adaptation</a:t>
            </a:r>
            <a:endParaRPr lang="nb-NO" sz="3733" dirty="0">
              <a:latin typeface="Calibri Light" panose="020F0302020204030204" pitchFamily="34" charset="0"/>
              <a:cs typeface="Calibri Light" panose="020F0302020204030204" pitchFamily="34" charset="0"/>
            </a:endParaRPr>
          </a:p>
        </p:txBody>
      </p:sp>
      <p:sp>
        <p:nvSpPr>
          <p:cNvPr id="10" name="Undertittel 2"/>
          <p:cNvSpPr>
            <a:spLocks noGrp="1"/>
          </p:cNvSpPr>
          <p:nvPr>
            <p:ph type="subTitle" idx="1"/>
          </p:nvPr>
        </p:nvSpPr>
        <p:spPr>
          <a:xfrm>
            <a:off x="914400" y="3795423"/>
            <a:ext cx="10363200" cy="2109747"/>
          </a:xfrm>
        </p:spPr>
        <p:txBody>
          <a:bodyPr>
            <a:normAutofit/>
          </a:bodyPr>
          <a:lstStyle/>
          <a:p>
            <a:pPr algn="ctr"/>
            <a:r>
              <a:rPr lang="nb-NO" dirty="0">
                <a:latin typeface="Calibri Light" panose="020F0302020204030204" pitchFamily="34" charset="0"/>
                <a:cs typeface="Calibri Light" panose="020F0302020204030204" pitchFamily="34" charset="0"/>
              </a:rPr>
              <a:t>IFAC DYCOPS Pre-symposium workshop</a:t>
            </a:r>
          </a:p>
          <a:p>
            <a:endParaRPr lang="nb-NO" sz="3200" dirty="0">
              <a:latin typeface="Calibri Light" panose="020F0302020204030204" pitchFamily="34" charset="0"/>
              <a:cs typeface="Calibri Light" panose="020F0302020204030204" pitchFamily="34" charset="0"/>
            </a:endParaRPr>
          </a:p>
          <a:p>
            <a:pPr algn="ctr"/>
            <a:r>
              <a:rPr lang="nb-NO" sz="3200" dirty="0">
                <a:solidFill>
                  <a:schemeClr val="tx2"/>
                </a:solidFill>
                <a:latin typeface="Calibri Light" panose="020F0302020204030204" pitchFamily="34" charset="0"/>
                <a:cs typeface="Calibri Light" panose="020F0302020204030204" pitchFamily="34" charset="0"/>
              </a:rPr>
              <a:t>Johannes </a:t>
            </a:r>
            <a:r>
              <a:rPr lang="nb-NO" sz="3200" dirty="0" err="1">
                <a:solidFill>
                  <a:schemeClr val="tx2"/>
                </a:solidFill>
                <a:latin typeface="Calibri Light" panose="020F0302020204030204" pitchFamily="34" charset="0"/>
                <a:cs typeface="Calibri Light" panose="020F0302020204030204" pitchFamily="34" charset="0"/>
              </a:rPr>
              <a:t>Jäschke</a:t>
            </a:r>
            <a:endParaRPr lang="nb-NO" sz="3200" dirty="0">
              <a:solidFill>
                <a:schemeClr val="tx2"/>
              </a:solidFill>
              <a:latin typeface="Calibri Light" panose="020F0302020204030204" pitchFamily="34" charset="0"/>
              <a:cs typeface="Calibri Light" panose="020F0302020204030204" pitchFamily="34" charset="0"/>
            </a:endParaRPr>
          </a:p>
        </p:txBody>
      </p:sp>
      <p:pic>
        <p:nvPicPr>
          <p:cNvPr id="6" name="Bilde 5" descr="hovedlogo_eng_objek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37" y="254442"/>
            <a:ext cx="4125343" cy="1370185"/>
          </a:xfrm>
          <a:prstGeom prst="rect">
            <a:avLst/>
          </a:prstGeom>
        </p:spPr>
      </p:pic>
    </p:spTree>
    <p:extLst>
      <p:ext uri="{BB962C8B-B14F-4D97-AF65-F5344CB8AC3E}">
        <p14:creationId xmlns:p14="http://schemas.microsoft.com/office/powerpoint/2010/main" val="2569012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Why</a:t>
            </a:r>
            <a:r>
              <a:rPr lang="nb-NO" sz="3600" dirty="0"/>
              <a:t> is </a:t>
            </a:r>
            <a:r>
              <a:rPr lang="nb-NO" sz="3600" dirty="0" err="1"/>
              <a:t>traditional</a:t>
            </a:r>
            <a:r>
              <a:rPr lang="nb-NO" sz="3600" dirty="0"/>
              <a:t> </a:t>
            </a:r>
            <a:r>
              <a:rPr lang="nb-NO" sz="3600" dirty="0" err="1"/>
              <a:t>static</a:t>
            </a:r>
            <a:r>
              <a:rPr lang="nb-NO" sz="3600" dirty="0"/>
              <a:t> RTO not </a:t>
            </a:r>
            <a:r>
              <a:rPr lang="nb-NO" sz="3600" dirty="0" err="1"/>
              <a:t>commonly</a:t>
            </a:r>
            <a:r>
              <a:rPr lang="nb-NO" sz="3600" dirty="0"/>
              <a:t> used?</a:t>
            </a:r>
            <a:endParaRPr lang="en-GB" sz="3600" dirty="0"/>
          </a:p>
        </p:txBody>
      </p:sp>
      <p:sp>
        <p:nvSpPr>
          <p:cNvPr id="7" name="Content Placeholder 6"/>
          <p:cNvSpPr>
            <a:spLocks noGrp="1"/>
          </p:cNvSpPr>
          <p:nvPr>
            <p:ph idx="1"/>
          </p:nvPr>
        </p:nvSpPr>
        <p:spPr>
          <a:xfrm>
            <a:off x="838201" y="1825626"/>
            <a:ext cx="10988164" cy="3842079"/>
          </a:xfrm>
        </p:spPr>
        <p:txBody>
          <a:bodyPr>
            <a:normAutofit fontScale="92500" lnSpcReduction="10000"/>
          </a:bodyPr>
          <a:lstStyle/>
          <a:p>
            <a:pPr marL="514338" indent="-514338">
              <a:spcAft>
                <a:spcPts val="1800"/>
              </a:spcAft>
              <a:buFont typeface="+mj-lt"/>
              <a:buAutoNum type="arabicPeriod"/>
            </a:pPr>
            <a:r>
              <a:rPr lang="en-US" sz="2400" b="1" dirty="0">
                <a:latin typeface="Calibri Light" panose="020F0302020204030204" pitchFamily="34" charset="0"/>
              </a:rPr>
              <a:t>Cost of </a:t>
            </a:r>
            <a:r>
              <a:rPr lang="en-US" sz="2400" b="1" dirty="0">
                <a:solidFill>
                  <a:schemeClr val="bg2">
                    <a:lumMod val="75000"/>
                  </a:schemeClr>
                </a:solidFill>
                <a:latin typeface="Calibri Light" panose="020F0302020204030204" pitchFamily="34" charset="0"/>
              </a:rPr>
              <a:t>developing and </a:t>
            </a:r>
            <a:r>
              <a:rPr lang="en-US" sz="2400" b="1" dirty="0">
                <a:latin typeface="Calibri Light" panose="020F0302020204030204" pitchFamily="34" charset="0"/>
              </a:rPr>
              <a:t>updating the model </a:t>
            </a:r>
            <a:r>
              <a:rPr lang="en-US" sz="2400" b="1" dirty="0">
                <a:solidFill>
                  <a:srgbClr val="FF0000"/>
                </a:solidFill>
                <a:latin typeface="Calibri Light" panose="020F0302020204030204" pitchFamily="34" charset="0"/>
              </a:rPr>
              <a:t>(costly offline model update)</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Wrong value of model parameters and disturbances (slow online model update)</a:t>
            </a:r>
            <a:endParaRPr lang="en-US"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Not robust, including computational issues</a:t>
            </a: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Frequent grade changes</a:t>
            </a:r>
            <a:r>
              <a:rPr lang="nb-NO" sz="2400" b="1" dirty="0">
                <a:solidFill>
                  <a:schemeClr val="bg1">
                    <a:lumMod val="75000"/>
                  </a:schemeClr>
                </a:solidFill>
                <a:latin typeface="Calibri Light" panose="020F0302020204030204" pitchFamily="34" charset="0"/>
              </a:rPr>
              <a:t> make steady-</a:t>
            </a:r>
            <a:r>
              <a:rPr lang="nb-NO" sz="2400" b="1" dirty="0" err="1">
                <a:solidFill>
                  <a:schemeClr val="bg1">
                    <a:lumMod val="75000"/>
                  </a:schemeClr>
                </a:solidFill>
                <a:latin typeface="Calibri Light" panose="020F0302020204030204" pitchFamily="34" charset="0"/>
              </a:rPr>
              <a:t>state</a:t>
            </a:r>
            <a:r>
              <a:rPr lang="nb-NO" sz="2400" b="1" dirty="0">
                <a:solidFill>
                  <a:schemeClr val="bg1">
                    <a:lumMod val="75000"/>
                  </a:schemeClr>
                </a:solidFill>
                <a:latin typeface="Calibri Light" panose="020F0302020204030204" pitchFamily="34" charset="0"/>
              </a:rPr>
              <a:t> </a:t>
            </a:r>
            <a:r>
              <a:rPr lang="nb-NO" sz="2400" b="1" dirty="0" err="1">
                <a:solidFill>
                  <a:schemeClr val="bg1">
                    <a:lumMod val="75000"/>
                  </a:schemeClr>
                </a:solidFill>
                <a:latin typeface="Calibri Light" panose="020F0302020204030204" pitchFamily="34" charset="0"/>
              </a:rPr>
              <a:t>optimization</a:t>
            </a:r>
            <a:r>
              <a:rPr lang="nb-NO" sz="2400" b="1" dirty="0">
                <a:solidFill>
                  <a:schemeClr val="bg1">
                    <a:lumMod val="75000"/>
                  </a:schemeClr>
                </a:solidFill>
                <a:latin typeface="Calibri Light" panose="020F0302020204030204" pitchFamily="34" charset="0"/>
              </a:rPr>
              <a:t> less relevant </a:t>
            </a:r>
            <a:endParaRPr lang="nb-NO" sz="2000" b="1" dirty="0">
              <a:solidFill>
                <a:schemeClr val="bg1">
                  <a:lumMod val="75000"/>
                </a:schemeClr>
              </a:solidFill>
              <a:latin typeface="Calibri Light" panose="020F0302020204030204" pitchFamily="34" charset="0"/>
            </a:endParaRPr>
          </a:p>
          <a:p>
            <a:pPr marL="514338" indent="-514338">
              <a:spcAft>
                <a:spcPts val="1800"/>
              </a:spcAft>
              <a:buFont typeface="+mj-lt"/>
              <a:buAutoNum type="arabicPeriod"/>
            </a:pPr>
            <a:r>
              <a:rPr lang="en-US" sz="2400" b="1" dirty="0">
                <a:solidFill>
                  <a:schemeClr val="bg1">
                    <a:lumMod val="75000"/>
                  </a:schemeClr>
                </a:solidFill>
                <a:latin typeface="Calibri Light" panose="020F0302020204030204" pitchFamily="34" charset="0"/>
              </a:rPr>
              <a:t>Dynamic limitations, including infeasibility due to (dynamic) constraint violation</a:t>
            </a:r>
          </a:p>
          <a:p>
            <a:pPr marL="514338" indent="-514338">
              <a:spcAft>
                <a:spcPts val="1800"/>
              </a:spcAft>
              <a:buFont typeface="+mj-lt"/>
              <a:buAutoNum type="arabicPeriod"/>
            </a:pPr>
            <a:r>
              <a:rPr lang="en-US" sz="2400" b="1" dirty="0">
                <a:latin typeface="Calibri Light" panose="020F0302020204030204" pitchFamily="34" charset="0"/>
              </a:rPr>
              <a:t>Wrong model structure</a:t>
            </a:r>
          </a:p>
          <a:p>
            <a:pPr marL="514338" indent="-514338">
              <a:spcAft>
                <a:spcPts val="1800"/>
              </a:spcAft>
              <a:buFont typeface="+mj-lt"/>
              <a:buAutoNum type="arabicPeriod"/>
            </a:pPr>
            <a:endParaRPr lang="en-US" b="1" dirty="0">
              <a:solidFill>
                <a:schemeClr val="bg1">
                  <a:lumMod val="75000"/>
                </a:schemeClr>
              </a:solidFill>
            </a:endParaRPr>
          </a:p>
          <a:p>
            <a:endParaRPr lang="en-GB" dirty="0"/>
          </a:p>
        </p:txBody>
      </p:sp>
      <p:sp>
        <p:nvSpPr>
          <p:cNvPr id="10" name="Rectangle 9">
            <a:extLst>
              <a:ext uri="{FF2B5EF4-FFF2-40B4-BE49-F238E27FC236}">
                <a16:creationId xmlns:a16="http://schemas.microsoft.com/office/drawing/2014/main" id="{643E775A-BE42-A040-A468-C15246559822}"/>
              </a:ext>
            </a:extLst>
          </p:cNvPr>
          <p:cNvSpPr/>
          <p:nvPr/>
        </p:nvSpPr>
        <p:spPr>
          <a:xfrm>
            <a:off x="519291" y="6389511"/>
            <a:ext cx="616373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1" name="Picture 10">
            <a:extLst>
              <a:ext uri="{FF2B5EF4-FFF2-40B4-BE49-F238E27FC236}">
                <a16:creationId xmlns:a16="http://schemas.microsoft.com/office/drawing/2014/main" id="{2B90C636-6915-A243-9882-BE6CDDA8B72D}"/>
              </a:ext>
            </a:extLst>
          </p:cNvPr>
          <p:cNvPicPr>
            <a:picLocks noChangeAspect="1"/>
          </p:cNvPicPr>
          <p:nvPr/>
        </p:nvPicPr>
        <p:blipFill>
          <a:blip r:embed="rId2"/>
          <a:stretch>
            <a:fillRect/>
          </a:stretch>
        </p:blipFill>
        <p:spPr>
          <a:xfrm>
            <a:off x="10661324" y="274639"/>
            <a:ext cx="1256920" cy="229780"/>
          </a:xfrm>
          <a:prstGeom prst="rect">
            <a:avLst/>
          </a:prstGeom>
        </p:spPr>
      </p:pic>
    </p:spTree>
    <p:extLst>
      <p:ext uri="{BB962C8B-B14F-4D97-AF65-F5344CB8AC3E}">
        <p14:creationId xmlns:p14="http://schemas.microsoft.com/office/powerpoint/2010/main" val="222137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65DA-A378-D942-A320-03DE714EF40B}"/>
              </a:ext>
            </a:extLst>
          </p:cNvPr>
          <p:cNvSpPr>
            <a:spLocks noGrp="1"/>
          </p:cNvSpPr>
          <p:nvPr>
            <p:ph type="title"/>
          </p:nvPr>
        </p:nvSpPr>
        <p:spPr>
          <a:xfrm>
            <a:off x="838200" y="365126"/>
            <a:ext cx="10515600" cy="1147412"/>
          </a:xfrm>
        </p:spPr>
        <p:txBody>
          <a:bodyPr>
            <a:normAutofit fontScale="90000"/>
          </a:bodyPr>
          <a:lstStyle/>
          <a:p>
            <a:r>
              <a:rPr lang="en-US" sz="4000" dirty="0"/>
              <a:t>Modifier adaptation addresses the problem of plant model mismatch</a:t>
            </a:r>
            <a:endParaRPr lang="nb-NO" sz="4000" dirty="0"/>
          </a:p>
        </p:txBody>
      </p:sp>
      <p:pic>
        <p:nvPicPr>
          <p:cNvPr id="5" name="Picture 4">
            <a:extLst>
              <a:ext uri="{FF2B5EF4-FFF2-40B4-BE49-F238E27FC236}">
                <a16:creationId xmlns:a16="http://schemas.microsoft.com/office/drawing/2014/main" id="{FF5D7677-38C4-0A40-8943-46BD66BB9E62}"/>
              </a:ext>
            </a:extLst>
          </p:cNvPr>
          <p:cNvPicPr>
            <a:picLocks noChangeAspect="1"/>
          </p:cNvPicPr>
          <p:nvPr/>
        </p:nvPicPr>
        <p:blipFill>
          <a:blip r:embed="rId2"/>
          <a:stretch>
            <a:fillRect/>
          </a:stretch>
        </p:blipFill>
        <p:spPr>
          <a:xfrm>
            <a:off x="10661324" y="274639"/>
            <a:ext cx="1256920" cy="229780"/>
          </a:xfrm>
          <a:prstGeom prst="rect">
            <a:avLst/>
          </a:prstGeom>
        </p:spPr>
      </p:pic>
      <p:grpSp>
        <p:nvGrpSpPr>
          <p:cNvPr id="19" name="Group 18">
            <a:extLst>
              <a:ext uri="{FF2B5EF4-FFF2-40B4-BE49-F238E27FC236}">
                <a16:creationId xmlns:a16="http://schemas.microsoft.com/office/drawing/2014/main" id="{48089CDF-7360-49E2-A69C-5CC20010CC96}"/>
              </a:ext>
            </a:extLst>
          </p:cNvPr>
          <p:cNvGrpSpPr/>
          <p:nvPr/>
        </p:nvGrpSpPr>
        <p:grpSpPr>
          <a:xfrm>
            <a:off x="1405719" y="1647826"/>
            <a:ext cx="4098706" cy="4876006"/>
            <a:chOff x="1405719" y="1647826"/>
            <a:chExt cx="4098706" cy="4876006"/>
          </a:xfrm>
        </p:grpSpPr>
        <p:sp>
          <p:nvSpPr>
            <p:cNvPr id="6" name="Rectangle: Rounded Corners 5">
              <a:extLst>
                <a:ext uri="{FF2B5EF4-FFF2-40B4-BE49-F238E27FC236}">
                  <a16:creationId xmlns:a16="http://schemas.microsoft.com/office/drawing/2014/main" id="{3BD540B8-5097-45F6-9B6D-B9490A5137E0}"/>
                </a:ext>
              </a:extLst>
            </p:cNvPr>
            <p:cNvSpPr/>
            <p:nvPr/>
          </p:nvSpPr>
          <p:spPr>
            <a:xfrm>
              <a:off x="1405719" y="1647826"/>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RTO</a:t>
              </a:r>
              <a:endParaRPr lang="nb-NO" dirty="0"/>
            </a:p>
          </p:txBody>
        </p:sp>
        <p:sp>
          <p:nvSpPr>
            <p:cNvPr id="7" name="Rectangle: Rounded Corners 6">
              <a:extLst>
                <a:ext uri="{FF2B5EF4-FFF2-40B4-BE49-F238E27FC236}">
                  <a16:creationId xmlns:a16="http://schemas.microsoft.com/office/drawing/2014/main" id="{2E7944D9-60C6-4EC7-9FA7-51703DE91D46}"/>
                </a:ext>
              </a:extLst>
            </p:cNvPr>
            <p:cNvSpPr/>
            <p:nvPr/>
          </p:nvSpPr>
          <p:spPr>
            <a:xfrm>
              <a:off x="1405719" y="2968361"/>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Supervisory control (MPC)</a:t>
              </a:r>
              <a:endParaRPr lang="nb-NO" dirty="0"/>
            </a:p>
          </p:txBody>
        </p:sp>
        <p:sp>
          <p:nvSpPr>
            <p:cNvPr id="8" name="Rectangle: Rounded Corners 7">
              <a:extLst>
                <a:ext uri="{FF2B5EF4-FFF2-40B4-BE49-F238E27FC236}">
                  <a16:creationId xmlns:a16="http://schemas.microsoft.com/office/drawing/2014/main" id="{668B59E0-07B3-41A4-BE59-2FF98F1A0F08}"/>
                </a:ext>
              </a:extLst>
            </p:cNvPr>
            <p:cNvSpPr/>
            <p:nvPr/>
          </p:nvSpPr>
          <p:spPr>
            <a:xfrm>
              <a:off x="1405719" y="4288896"/>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Regulatory control</a:t>
              </a:r>
              <a:endParaRPr lang="nb-NO" dirty="0"/>
            </a:p>
          </p:txBody>
        </p:sp>
        <p:sp>
          <p:nvSpPr>
            <p:cNvPr id="9" name="Rectangle: Rounded Corners 8">
              <a:extLst>
                <a:ext uri="{FF2B5EF4-FFF2-40B4-BE49-F238E27FC236}">
                  <a16:creationId xmlns:a16="http://schemas.microsoft.com/office/drawing/2014/main" id="{CE3511BD-B419-4B11-B0E2-71D4D5F9F03B}"/>
                </a:ext>
              </a:extLst>
            </p:cNvPr>
            <p:cNvSpPr/>
            <p:nvPr/>
          </p:nvSpPr>
          <p:spPr>
            <a:xfrm>
              <a:off x="1405719" y="5609432"/>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a:t>
              </a:r>
              <a:endParaRPr lang="nb-NO" dirty="0"/>
            </a:p>
          </p:txBody>
        </p:sp>
        <p:cxnSp>
          <p:nvCxnSpPr>
            <p:cNvPr id="11" name="Straight Arrow Connector 10">
              <a:extLst>
                <a:ext uri="{FF2B5EF4-FFF2-40B4-BE49-F238E27FC236}">
                  <a16:creationId xmlns:a16="http://schemas.microsoft.com/office/drawing/2014/main" id="{2AC6629A-A931-49FB-B02A-DDBE5EAE818B}"/>
                </a:ext>
              </a:extLst>
            </p:cNvPr>
            <p:cNvCxnSpPr>
              <a:stCxn id="6" idx="2"/>
              <a:endCxn id="7" idx="0"/>
            </p:cNvCxnSpPr>
            <p:nvPr/>
          </p:nvCxnSpPr>
          <p:spPr>
            <a:xfrm>
              <a:off x="3183340" y="2562226"/>
              <a:ext cx="0" cy="4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470EC9-2DC7-4599-B236-8E024F4E65F6}"/>
                </a:ext>
              </a:extLst>
            </p:cNvPr>
            <p:cNvCxnSpPr>
              <a:cxnSpLocks/>
              <a:stCxn id="7" idx="2"/>
              <a:endCxn id="8" idx="0"/>
            </p:cNvCxnSpPr>
            <p:nvPr/>
          </p:nvCxnSpPr>
          <p:spPr>
            <a:xfrm>
              <a:off x="3183340" y="3882761"/>
              <a:ext cx="0" cy="4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4484C8-FC77-4508-9A56-052E82D0A8EE}"/>
                </a:ext>
              </a:extLst>
            </p:cNvPr>
            <p:cNvCxnSpPr>
              <a:cxnSpLocks/>
              <a:stCxn id="8" idx="2"/>
              <a:endCxn id="9" idx="0"/>
            </p:cNvCxnSpPr>
            <p:nvPr/>
          </p:nvCxnSpPr>
          <p:spPr>
            <a:xfrm>
              <a:off x="3183340" y="5203296"/>
              <a:ext cx="0" cy="406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DAA2E68-95F9-4FCB-AF17-262DF3BEEE8E}"/>
                    </a:ext>
                  </a:extLst>
                </p:cNvPr>
                <p:cNvSpPr txBox="1"/>
                <p:nvPr/>
              </p:nvSpPr>
              <p:spPr>
                <a:xfrm>
                  <a:off x="3183340" y="2580627"/>
                  <a:ext cx="2321085"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𝑢</m:t>
                      </m:r>
                    </m:oMath>
                  </a14:m>
                  <a:r>
                    <a:rPr lang="nb-NO" dirty="0"/>
                    <a:t> from RTO (</a:t>
                  </a:r>
                  <a:r>
                    <a:rPr lang="nb-NO" dirty="0" err="1"/>
                    <a:t>setpoints</a:t>
                  </a:r>
                  <a:r>
                    <a:rPr lang="nb-NO" dirty="0"/>
                    <a:t>)</a:t>
                  </a:r>
                </a:p>
              </p:txBody>
            </p:sp>
          </mc:Choice>
          <mc:Fallback xmlns="">
            <p:sp>
              <p:nvSpPr>
                <p:cNvPr id="18" name="TextBox 17">
                  <a:extLst>
                    <a:ext uri="{FF2B5EF4-FFF2-40B4-BE49-F238E27FC236}">
                      <a16:creationId xmlns:a16="http://schemas.microsoft.com/office/drawing/2014/main" id="{2DAA2E68-95F9-4FCB-AF17-262DF3BEEE8E}"/>
                    </a:ext>
                  </a:extLst>
                </p:cNvPr>
                <p:cNvSpPr txBox="1">
                  <a:spLocks noRot="1" noChangeAspect="1" noMove="1" noResize="1" noEditPoints="1" noAdjustHandles="1" noChangeArrowheads="1" noChangeShapeType="1" noTextEdit="1"/>
                </p:cNvSpPr>
                <p:nvPr/>
              </p:nvSpPr>
              <p:spPr>
                <a:xfrm>
                  <a:off x="3183340" y="2580627"/>
                  <a:ext cx="2321085" cy="369332"/>
                </a:xfrm>
                <a:prstGeom prst="rect">
                  <a:avLst/>
                </a:prstGeom>
                <a:blipFill>
                  <a:blip r:embed="rId3"/>
                  <a:stretch>
                    <a:fillRect t="-8197" r="-2362" b="-24590"/>
                  </a:stretch>
                </a:blipFill>
              </p:spPr>
              <p:txBody>
                <a:bodyPr/>
                <a:lstStyle/>
                <a:p>
                  <a:r>
                    <a:rPr lang="nb-NO">
                      <a:noFill/>
                    </a:rPr>
                    <a:t> </a:t>
                  </a:r>
                </a:p>
              </p:txBody>
            </p:sp>
          </mc:Fallback>
        </mc:AlternateContent>
      </p:grpSp>
      <p:grpSp>
        <p:nvGrpSpPr>
          <p:cNvPr id="3" name="Group 2">
            <a:extLst>
              <a:ext uri="{FF2B5EF4-FFF2-40B4-BE49-F238E27FC236}">
                <a16:creationId xmlns:a16="http://schemas.microsoft.com/office/drawing/2014/main" id="{B2BEB5EA-133A-46A4-A974-916403B0906F}"/>
              </a:ext>
            </a:extLst>
          </p:cNvPr>
          <p:cNvGrpSpPr/>
          <p:nvPr/>
        </p:nvGrpSpPr>
        <p:grpSpPr>
          <a:xfrm>
            <a:off x="5448012" y="2887692"/>
            <a:ext cx="6670490" cy="3995088"/>
            <a:chOff x="5448012" y="2887692"/>
            <a:chExt cx="6670490" cy="3995088"/>
          </a:xfrm>
        </p:grpSpPr>
        <p:cxnSp>
          <p:nvCxnSpPr>
            <p:cNvPr id="21" name="Straight Arrow Connector 20">
              <a:extLst>
                <a:ext uri="{FF2B5EF4-FFF2-40B4-BE49-F238E27FC236}">
                  <a16:creationId xmlns:a16="http://schemas.microsoft.com/office/drawing/2014/main" id="{BF60ABD4-BA06-4ECC-B5FF-F8619B60D541}"/>
                </a:ext>
              </a:extLst>
            </p:cNvPr>
            <p:cNvCxnSpPr/>
            <p:nvPr/>
          </p:nvCxnSpPr>
          <p:spPr>
            <a:xfrm flipV="1">
              <a:off x="6738582" y="3036627"/>
              <a:ext cx="0" cy="29820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7E3284-994D-43C4-83D3-9A1913C0CD10}"/>
                </a:ext>
              </a:extLst>
            </p:cNvPr>
            <p:cNvCxnSpPr>
              <a:cxnSpLocks/>
            </p:cNvCxnSpPr>
            <p:nvPr/>
          </p:nvCxnSpPr>
          <p:spPr>
            <a:xfrm>
              <a:off x="6738582" y="6018662"/>
              <a:ext cx="447272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C2A17E78-312E-4BFA-BBB9-8ACC375CDE83}"/>
                </a:ext>
              </a:extLst>
            </p:cNvPr>
            <p:cNvSpPr/>
            <p:nvPr/>
          </p:nvSpPr>
          <p:spPr>
            <a:xfrm>
              <a:off x="7380026" y="3098041"/>
              <a:ext cx="2245057" cy="1746939"/>
            </a:xfrm>
            <a:custGeom>
              <a:avLst/>
              <a:gdLst>
                <a:gd name="connsiteX0" fmla="*/ 24879 w 2269936"/>
                <a:gd name="connsiteY0" fmla="*/ 62866 h 1769367"/>
                <a:gd name="connsiteX1" fmla="*/ 147709 w 2269936"/>
                <a:gd name="connsiteY1" fmla="*/ 206167 h 1769367"/>
                <a:gd name="connsiteX2" fmla="*/ 1150820 w 2269936"/>
                <a:gd name="connsiteY2" fmla="*/ 1768836 h 1769367"/>
                <a:gd name="connsiteX3" fmla="*/ 2269936 w 2269936"/>
                <a:gd name="connsiteY3" fmla="*/ 21922 h 1769367"/>
                <a:gd name="connsiteX0" fmla="*/ 0 w 2245057"/>
                <a:gd name="connsiteY0" fmla="*/ 40944 h 1746939"/>
                <a:gd name="connsiteX1" fmla="*/ 1125941 w 2245057"/>
                <a:gd name="connsiteY1" fmla="*/ 1746914 h 1746939"/>
                <a:gd name="connsiteX2" fmla="*/ 2245057 w 2245057"/>
                <a:gd name="connsiteY2" fmla="*/ 0 h 1746939"/>
              </a:gdLst>
              <a:ahLst/>
              <a:cxnLst>
                <a:cxn ang="0">
                  <a:pos x="connsiteX0" y="connsiteY0"/>
                </a:cxn>
                <a:cxn ang="0">
                  <a:pos x="connsiteX1" y="connsiteY1"/>
                </a:cxn>
                <a:cxn ang="0">
                  <a:pos x="connsiteX2" y="connsiteY2"/>
                </a:cxn>
              </a:cxnLst>
              <a:rect l="l" t="t" r="r" b="b"/>
              <a:pathLst>
                <a:path w="2245057" h="1746939">
                  <a:moveTo>
                    <a:pt x="0" y="40944"/>
                  </a:moveTo>
                  <a:cubicBezTo>
                    <a:pt x="234571" y="396354"/>
                    <a:pt x="751765" y="1753738"/>
                    <a:pt x="1125941" y="1746914"/>
                  </a:cubicBezTo>
                  <a:cubicBezTo>
                    <a:pt x="1479646" y="1716206"/>
                    <a:pt x="1862351" y="858103"/>
                    <a:pt x="224505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 name="Freeform: Shape 26">
              <a:extLst>
                <a:ext uri="{FF2B5EF4-FFF2-40B4-BE49-F238E27FC236}">
                  <a16:creationId xmlns:a16="http://schemas.microsoft.com/office/drawing/2014/main" id="{C0BCD4CE-8673-4679-9E0B-1EF01C8A50D8}"/>
                </a:ext>
              </a:extLst>
            </p:cNvPr>
            <p:cNvSpPr/>
            <p:nvPr/>
          </p:nvSpPr>
          <p:spPr>
            <a:xfrm>
              <a:off x="8356030" y="2887692"/>
              <a:ext cx="2245057" cy="1755815"/>
            </a:xfrm>
            <a:custGeom>
              <a:avLst/>
              <a:gdLst>
                <a:gd name="connsiteX0" fmla="*/ 24879 w 2269936"/>
                <a:gd name="connsiteY0" fmla="*/ 62866 h 1769367"/>
                <a:gd name="connsiteX1" fmla="*/ 147709 w 2269936"/>
                <a:gd name="connsiteY1" fmla="*/ 206167 h 1769367"/>
                <a:gd name="connsiteX2" fmla="*/ 1150820 w 2269936"/>
                <a:gd name="connsiteY2" fmla="*/ 1768836 h 1769367"/>
                <a:gd name="connsiteX3" fmla="*/ 2269936 w 2269936"/>
                <a:gd name="connsiteY3" fmla="*/ 21922 h 1769367"/>
                <a:gd name="connsiteX0" fmla="*/ 0 w 2245057"/>
                <a:gd name="connsiteY0" fmla="*/ 40944 h 1746939"/>
                <a:gd name="connsiteX1" fmla="*/ 1125941 w 2245057"/>
                <a:gd name="connsiteY1" fmla="*/ 1746914 h 1746939"/>
                <a:gd name="connsiteX2" fmla="*/ 2245057 w 2245057"/>
                <a:gd name="connsiteY2" fmla="*/ 0 h 1746939"/>
                <a:gd name="connsiteX0" fmla="*/ 0 w 2245057"/>
                <a:gd name="connsiteY0" fmla="*/ 40944 h 1824062"/>
                <a:gd name="connsiteX1" fmla="*/ 1125941 w 2245057"/>
                <a:gd name="connsiteY1" fmla="*/ 1746914 h 1824062"/>
                <a:gd name="connsiteX2" fmla="*/ 1539775 w 2245057"/>
                <a:gd name="connsiteY2" fmla="*/ 1376973 h 1824062"/>
                <a:gd name="connsiteX3" fmla="*/ 2245057 w 2245057"/>
                <a:gd name="connsiteY3" fmla="*/ 0 h 1824062"/>
                <a:gd name="connsiteX0" fmla="*/ 0 w 2245057"/>
                <a:gd name="connsiteY0" fmla="*/ 40944 h 1767261"/>
                <a:gd name="connsiteX1" fmla="*/ 1125941 w 2245057"/>
                <a:gd name="connsiteY1" fmla="*/ 1746914 h 1767261"/>
                <a:gd name="connsiteX2" fmla="*/ 1785434 w 2245057"/>
                <a:gd name="connsiteY2" fmla="*/ 919773 h 1767261"/>
                <a:gd name="connsiteX3" fmla="*/ 2245057 w 2245057"/>
                <a:gd name="connsiteY3" fmla="*/ 0 h 1767261"/>
                <a:gd name="connsiteX0" fmla="*/ 0 w 2245057"/>
                <a:gd name="connsiteY0" fmla="*/ 40944 h 1755815"/>
                <a:gd name="connsiteX1" fmla="*/ 1125941 w 2245057"/>
                <a:gd name="connsiteY1" fmla="*/ 1746914 h 1755815"/>
                <a:gd name="connsiteX2" fmla="*/ 1669428 w 2245057"/>
                <a:gd name="connsiteY2" fmla="*/ 680937 h 1755815"/>
                <a:gd name="connsiteX3" fmla="*/ 2245057 w 2245057"/>
                <a:gd name="connsiteY3" fmla="*/ 0 h 1755815"/>
              </a:gdLst>
              <a:ahLst/>
              <a:cxnLst>
                <a:cxn ang="0">
                  <a:pos x="connsiteX0" y="connsiteY0"/>
                </a:cxn>
                <a:cxn ang="0">
                  <a:pos x="connsiteX1" y="connsiteY1"/>
                </a:cxn>
                <a:cxn ang="0">
                  <a:pos x="connsiteX2" y="connsiteY2"/>
                </a:cxn>
                <a:cxn ang="0">
                  <a:pos x="connsiteX3" y="connsiteY3"/>
                </a:cxn>
              </a:cxnLst>
              <a:rect l="l" t="t" r="r" b="b"/>
              <a:pathLst>
                <a:path w="2245057" h="1755815">
                  <a:moveTo>
                    <a:pt x="0" y="40944"/>
                  </a:moveTo>
                  <a:cubicBezTo>
                    <a:pt x="234571" y="396354"/>
                    <a:pt x="847703" y="1640249"/>
                    <a:pt x="1125941" y="1746914"/>
                  </a:cubicBezTo>
                  <a:cubicBezTo>
                    <a:pt x="1404179" y="1853579"/>
                    <a:pt x="1482909" y="972089"/>
                    <a:pt x="1669428" y="680937"/>
                  </a:cubicBezTo>
                  <a:cubicBezTo>
                    <a:pt x="1855947" y="389785"/>
                    <a:pt x="2127510" y="229495"/>
                    <a:pt x="224505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8649C3C-1EBC-44A7-8914-55A760F139EA}"/>
                    </a:ext>
                  </a:extLst>
                </p:cNvPr>
                <p:cNvSpPr txBox="1"/>
                <p:nvPr/>
              </p:nvSpPr>
              <p:spPr>
                <a:xfrm>
                  <a:off x="5961137" y="2900570"/>
                  <a:ext cx="739626" cy="369332"/>
                </a:xfrm>
                <a:prstGeom prst="rect">
                  <a:avLst/>
                </a:prstGeom>
                <a:noFill/>
              </p:spPr>
              <p:txBody>
                <a:bodyPr wrap="none" rtlCol="0">
                  <a:spAutoFit/>
                </a:bodyPr>
                <a:lstStyle/>
                <a:p>
                  <a:r>
                    <a:rPr lang="en-US" dirty="0"/>
                    <a:t>Cost </a:t>
                  </a:r>
                  <a14:m>
                    <m:oMath xmlns:m="http://schemas.openxmlformats.org/officeDocument/2006/math">
                      <m:r>
                        <a:rPr lang="en-US" b="0" i="1" smtClean="0">
                          <a:latin typeface="Cambria Math" panose="02040503050406030204" pitchFamily="18" charset="0"/>
                        </a:rPr>
                        <m:t>𝐽</m:t>
                      </m:r>
                    </m:oMath>
                  </a14:m>
                  <a:endParaRPr lang="nb-NO" dirty="0"/>
                </a:p>
              </p:txBody>
            </p:sp>
          </mc:Choice>
          <mc:Fallback xmlns="">
            <p:sp>
              <p:nvSpPr>
                <p:cNvPr id="29" name="TextBox 28">
                  <a:extLst>
                    <a:ext uri="{FF2B5EF4-FFF2-40B4-BE49-F238E27FC236}">
                      <a16:creationId xmlns:a16="http://schemas.microsoft.com/office/drawing/2014/main" id="{F8649C3C-1EBC-44A7-8914-55A760F139EA}"/>
                    </a:ext>
                  </a:extLst>
                </p:cNvPr>
                <p:cNvSpPr txBox="1">
                  <a:spLocks noRot="1" noChangeAspect="1" noMove="1" noResize="1" noEditPoints="1" noAdjustHandles="1" noChangeArrowheads="1" noChangeShapeType="1" noTextEdit="1"/>
                </p:cNvSpPr>
                <p:nvPr/>
              </p:nvSpPr>
              <p:spPr>
                <a:xfrm>
                  <a:off x="5961137" y="2900570"/>
                  <a:ext cx="739626" cy="369332"/>
                </a:xfrm>
                <a:prstGeom prst="rect">
                  <a:avLst/>
                </a:prstGeom>
                <a:blipFill>
                  <a:blip r:embed="rId4"/>
                  <a:stretch>
                    <a:fillRect l="-7438" t="-10000" r="-826" b="-26667"/>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4CA9599-9BB9-4980-9F75-EA301678761D}"/>
                    </a:ext>
                  </a:extLst>
                </p:cNvPr>
                <p:cNvSpPr/>
                <p:nvPr/>
              </p:nvSpPr>
              <p:spPr>
                <a:xfrm>
                  <a:off x="11241915" y="5830585"/>
                  <a:ext cx="876587" cy="369332"/>
                </a:xfrm>
                <a:prstGeom prst="rect">
                  <a:avLst/>
                </a:prstGeom>
              </p:spPr>
              <p:txBody>
                <a:bodyPr wrap="none">
                  <a:spAutoFit/>
                </a:bodyPr>
                <a:lstStyle/>
                <a:p>
                  <a:r>
                    <a:rPr lang="en-US" dirty="0"/>
                    <a:t>Input </a:t>
                  </a:r>
                  <a14:m>
                    <m:oMath xmlns:m="http://schemas.openxmlformats.org/officeDocument/2006/math">
                      <m:r>
                        <a:rPr lang="en-US" i="1">
                          <a:latin typeface="Cambria Math" panose="02040503050406030204" pitchFamily="18" charset="0"/>
                        </a:rPr>
                        <m:t>𝑢</m:t>
                      </m:r>
                    </m:oMath>
                  </a14:m>
                  <a:endParaRPr lang="nb-NO" dirty="0"/>
                </a:p>
              </p:txBody>
            </p:sp>
          </mc:Choice>
          <mc:Fallback xmlns="">
            <p:sp>
              <p:nvSpPr>
                <p:cNvPr id="30" name="Rectangle 29">
                  <a:extLst>
                    <a:ext uri="{FF2B5EF4-FFF2-40B4-BE49-F238E27FC236}">
                      <a16:creationId xmlns:a16="http://schemas.microsoft.com/office/drawing/2014/main" id="{54CA9599-9BB9-4980-9F75-EA301678761D}"/>
                    </a:ext>
                  </a:extLst>
                </p:cNvPr>
                <p:cNvSpPr>
                  <a:spLocks noRot="1" noChangeAspect="1" noMove="1" noResize="1" noEditPoints="1" noAdjustHandles="1" noChangeArrowheads="1" noChangeShapeType="1" noTextEdit="1"/>
                </p:cNvSpPr>
                <p:nvPr/>
              </p:nvSpPr>
              <p:spPr>
                <a:xfrm>
                  <a:off x="11241915" y="5830585"/>
                  <a:ext cx="876587" cy="369332"/>
                </a:xfrm>
                <a:prstGeom prst="rect">
                  <a:avLst/>
                </a:prstGeom>
                <a:blipFill>
                  <a:blip r:embed="rId5"/>
                  <a:stretch>
                    <a:fillRect l="-5556" t="-8197" b="-24590"/>
                  </a:stretch>
                </a:blipFill>
              </p:spPr>
              <p:txBody>
                <a:bodyPr/>
                <a:lstStyle/>
                <a:p>
                  <a:r>
                    <a:rPr lang="nb-NO">
                      <a:noFill/>
                    </a:rPr>
                    <a:t> </a:t>
                  </a:r>
                </a:p>
              </p:txBody>
            </p:sp>
          </mc:Fallback>
        </mc:AlternateContent>
        <p:cxnSp>
          <p:nvCxnSpPr>
            <p:cNvPr id="32" name="Straight Connector 31">
              <a:extLst>
                <a:ext uri="{FF2B5EF4-FFF2-40B4-BE49-F238E27FC236}">
                  <a16:creationId xmlns:a16="http://schemas.microsoft.com/office/drawing/2014/main" id="{FD0A3C31-EF64-4757-93BA-59C76C20A4CF}"/>
                </a:ext>
              </a:extLst>
            </p:cNvPr>
            <p:cNvCxnSpPr>
              <a:cxnSpLocks/>
            </p:cNvCxnSpPr>
            <p:nvPr/>
          </p:nvCxnSpPr>
          <p:spPr>
            <a:xfrm flipH="1">
              <a:off x="8502555" y="3425561"/>
              <a:ext cx="30606" cy="259310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5216E0-982D-4CAC-9548-6CB5830EACF3}"/>
                </a:ext>
              </a:extLst>
            </p:cNvPr>
            <p:cNvCxnSpPr/>
            <p:nvPr/>
          </p:nvCxnSpPr>
          <p:spPr>
            <a:xfrm>
              <a:off x="8502554" y="5889009"/>
              <a:ext cx="0" cy="252484"/>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C0FF10D3-001C-45CB-A26F-591787A595A2}"/>
                    </a:ext>
                  </a:extLst>
                </p:cNvPr>
                <p:cNvSpPr/>
                <p:nvPr/>
              </p:nvSpPr>
              <p:spPr>
                <a:xfrm>
                  <a:off x="7135694" y="6211669"/>
                  <a:ext cx="1675459" cy="646331"/>
                </a:xfrm>
                <a:prstGeom prst="rect">
                  <a:avLst/>
                </a:prstGeom>
              </p:spPr>
              <p:txBody>
                <a:bodyPr wrap="none">
                  <a:spAutoFit/>
                </a:bodyPr>
                <a:lstStyle/>
                <a:p>
                  <a:r>
                    <a:rPr lang="en-US" dirty="0"/>
                    <a:t>Optimal input </a:t>
                  </a:r>
                  <a14:m>
                    <m:oMath xmlns:m="http://schemas.openxmlformats.org/officeDocument/2006/math">
                      <m:r>
                        <a:rPr lang="en-US" i="1">
                          <a:latin typeface="Cambria Math" panose="02040503050406030204" pitchFamily="18" charset="0"/>
                        </a:rPr>
                        <m:t>𝑢</m:t>
                      </m:r>
                    </m:oMath>
                  </a14:m>
                  <a:endParaRPr lang="en-US" dirty="0"/>
                </a:p>
                <a:p>
                  <a:r>
                    <a:rPr lang="en-US" dirty="0"/>
                    <a:t>From model</a:t>
                  </a:r>
                  <a:endParaRPr lang="nb-NO" dirty="0"/>
                </a:p>
              </p:txBody>
            </p:sp>
          </mc:Choice>
          <mc:Fallback xmlns="">
            <p:sp>
              <p:nvSpPr>
                <p:cNvPr id="35" name="Rectangle 34">
                  <a:extLst>
                    <a:ext uri="{FF2B5EF4-FFF2-40B4-BE49-F238E27FC236}">
                      <a16:creationId xmlns:a16="http://schemas.microsoft.com/office/drawing/2014/main" id="{C0FF10D3-001C-45CB-A26F-591787A595A2}"/>
                    </a:ext>
                  </a:extLst>
                </p:cNvPr>
                <p:cNvSpPr>
                  <a:spLocks noRot="1" noChangeAspect="1" noMove="1" noResize="1" noEditPoints="1" noAdjustHandles="1" noChangeArrowheads="1" noChangeShapeType="1" noTextEdit="1"/>
                </p:cNvSpPr>
                <p:nvPr/>
              </p:nvSpPr>
              <p:spPr>
                <a:xfrm>
                  <a:off x="7135694" y="6211669"/>
                  <a:ext cx="1675459" cy="646331"/>
                </a:xfrm>
                <a:prstGeom prst="rect">
                  <a:avLst/>
                </a:prstGeom>
                <a:blipFill>
                  <a:blip r:embed="rId6"/>
                  <a:stretch>
                    <a:fillRect l="-3285" t="-5660" b="-14151"/>
                  </a:stretch>
                </a:blipFill>
              </p:spPr>
              <p:txBody>
                <a:bodyPr/>
                <a:lstStyle/>
                <a:p>
                  <a:r>
                    <a:rPr lang="nb-NO">
                      <a:noFill/>
                    </a:rPr>
                    <a:t> </a:t>
                  </a:r>
                </a:p>
              </p:txBody>
            </p:sp>
          </mc:Fallback>
        </mc:AlternateContent>
        <p:cxnSp>
          <p:nvCxnSpPr>
            <p:cNvPr id="36" name="Straight Connector 35">
              <a:extLst>
                <a:ext uri="{FF2B5EF4-FFF2-40B4-BE49-F238E27FC236}">
                  <a16:creationId xmlns:a16="http://schemas.microsoft.com/office/drawing/2014/main" id="{FAA835A5-0691-421E-8D2F-3F524CC748C0}"/>
                </a:ext>
              </a:extLst>
            </p:cNvPr>
            <p:cNvCxnSpPr>
              <a:cxnSpLocks/>
            </p:cNvCxnSpPr>
            <p:nvPr/>
          </p:nvCxnSpPr>
          <p:spPr>
            <a:xfrm flipH="1">
              <a:off x="9528412" y="4647063"/>
              <a:ext cx="11373" cy="135650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90E5326-851B-409B-8932-F4A893A2D066}"/>
                </a:ext>
              </a:extLst>
            </p:cNvPr>
            <p:cNvCxnSpPr/>
            <p:nvPr/>
          </p:nvCxnSpPr>
          <p:spPr>
            <a:xfrm>
              <a:off x="9531824" y="5908343"/>
              <a:ext cx="0" cy="252484"/>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EC6BA4CD-6F29-4523-AFD3-00D42D0FB39A}"/>
                    </a:ext>
                  </a:extLst>
                </p:cNvPr>
                <p:cNvSpPr/>
                <p:nvPr/>
              </p:nvSpPr>
              <p:spPr>
                <a:xfrm>
                  <a:off x="9110822" y="6215033"/>
                  <a:ext cx="1787028" cy="667747"/>
                </a:xfrm>
                <a:prstGeom prst="rect">
                  <a:avLst/>
                </a:prstGeom>
              </p:spPr>
              <p:txBody>
                <a:bodyPr wrap="none">
                  <a:spAutoFit/>
                </a:bodyPr>
                <a:lstStyle/>
                <a:p>
                  <a:r>
                    <a:rPr lang="en-US" dirty="0"/>
                    <a:t>Optimal input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𝑝</m:t>
                          </m:r>
                        </m:sub>
                      </m:sSub>
                    </m:oMath>
                  </a14:m>
                  <a:endParaRPr lang="en-US" dirty="0"/>
                </a:p>
                <a:p>
                  <a:r>
                    <a:rPr lang="en-US" dirty="0"/>
                    <a:t>of the plant</a:t>
                  </a:r>
                  <a:endParaRPr lang="nb-NO" dirty="0"/>
                </a:p>
              </p:txBody>
            </p:sp>
          </mc:Choice>
          <mc:Fallback xmlns="">
            <p:sp>
              <p:nvSpPr>
                <p:cNvPr id="38" name="Rectangle 37">
                  <a:extLst>
                    <a:ext uri="{FF2B5EF4-FFF2-40B4-BE49-F238E27FC236}">
                      <a16:creationId xmlns:a16="http://schemas.microsoft.com/office/drawing/2014/main" id="{EC6BA4CD-6F29-4523-AFD3-00D42D0FB39A}"/>
                    </a:ext>
                  </a:extLst>
                </p:cNvPr>
                <p:cNvSpPr>
                  <a:spLocks noRot="1" noChangeAspect="1" noMove="1" noResize="1" noEditPoints="1" noAdjustHandles="1" noChangeArrowheads="1" noChangeShapeType="1" noTextEdit="1"/>
                </p:cNvSpPr>
                <p:nvPr/>
              </p:nvSpPr>
              <p:spPr>
                <a:xfrm>
                  <a:off x="9110822" y="6215033"/>
                  <a:ext cx="1787028" cy="667747"/>
                </a:xfrm>
                <a:prstGeom prst="rect">
                  <a:avLst/>
                </a:prstGeom>
                <a:blipFill>
                  <a:blip r:embed="rId7"/>
                  <a:stretch>
                    <a:fillRect l="-3072" t="-4587" b="-14679"/>
                  </a:stretch>
                </a:blipFill>
              </p:spPr>
              <p:txBody>
                <a:bodyPr/>
                <a:lstStyle/>
                <a:p>
                  <a:r>
                    <a:rPr lang="nb-NO">
                      <a:noFill/>
                    </a:rPr>
                    <a:t> </a:t>
                  </a:r>
                </a:p>
              </p:txBody>
            </p:sp>
          </mc:Fallback>
        </mc:AlternateContent>
        <p:cxnSp>
          <p:nvCxnSpPr>
            <p:cNvPr id="40" name="Straight Connector 39">
              <a:extLst>
                <a:ext uri="{FF2B5EF4-FFF2-40B4-BE49-F238E27FC236}">
                  <a16:creationId xmlns:a16="http://schemas.microsoft.com/office/drawing/2014/main" id="{02CA984C-8F00-40DC-8876-2D9D299CC869}"/>
                </a:ext>
              </a:extLst>
            </p:cNvPr>
            <p:cNvCxnSpPr>
              <a:cxnSpLocks/>
            </p:cNvCxnSpPr>
            <p:nvPr/>
          </p:nvCxnSpPr>
          <p:spPr>
            <a:xfrm flipH="1">
              <a:off x="6734402" y="3425561"/>
              <a:ext cx="179875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9D8FC59-5DEC-420F-A7A3-EFEFA2CEE719}"/>
                </a:ext>
              </a:extLst>
            </p:cNvPr>
            <p:cNvCxnSpPr>
              <a:cxnSpLocks/>
              <a:stCxn id="27" idx="1"/>
            </p:cNvCxnSpPr>
            <p:nvPr/>
          </p:nvCxnSpPr>
          <p:spPr>
            <a:xfrm flipH="1" flipV="1">
              <a:off x="6734402" y="4599244"/>
              <a:ext cx="2747569" cy="3536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9A9FE0-1457-4628-9B87-F5D48A2026C2}"/>
                </a:ext>
              </a:extLst>
            </p:cNvPr>
            <p:cNvCxnSpPr>
              <a:cxnSpLocks/>
            </p:cNvCxnSpPr>
            <p:nvPr/>
          </p:nvCxnSpPr>
          <p:spPr>
            <a:xfrm flipH="1">
              <a:off x="6635085" y="4602654"/>
              <a:ext cx="1751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FF7B98-DC9C-499C-BD37-95F74001ABC5}"/>
                </a:ext>
              </a:extLst>
            </p:cNvPr>
            <p:cNvCxnSpPr>
              <a:cxnSpLocks/>
            </p:cNvCxnSpPr>
            <p:nvPr/>
          </p:nvCxnSpPr>
          <p:spPr>
            <a:xfrm flipH="1">
              <a:off x="6646828" y="3417546"/>
              <a:ext cx="17514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Left Brace 52">
              <a:extLst>
                <a:ext uri="{FF2B5EF4-FFF2-40B4-BE49-F238E27FC236}">
                  <a16:creationId xmlns:a16="http://schemas.microsoft.com/office/drawing/2014/main" id="{44E961DD-4BC2-4986-9126-47ACE8C2F830}"/>
                </a:ext>
              </a:extLst>
            </p:cNvPr>
            <p:cNvSpPr/>
            <p:nvPr/>
          </p:nvSpPr>
          <p:spPr>
            <a:xfrm>
              <a:off x="6180532" y="3417546"/>
              <a:ext cx="553870" cy="118841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4" name="Rectangle 53">
              <a:extLst>
                <a:ext uri="{FF2B5EF4-FFF2-40B4-BE49-F238E27FC236}">
                  <a16:creationId xmlns:a16="http://schemas.microsoft.com/office/drawing/2014/main" id="{E06ADF16-3674-487A-B0D9-D472B74AEE1C}"/>
                </a:ext>
              </a:extLst>
            </p:cNvPr>
            <p:cNvSpPr/>
            <p:nvPr/>
          </p:nvSpPr>
          <p:spPr>
            <a:xfrm>
              <a:off x="5448012" y="3805505"/>
              <a:ext cx="583814" cy="369332"/>
            </a:xfrm>
            <a:prstGeom prst="rect">
              <a:avLst/>
            </a:prstGeom>
          </p:spPr>
          <p:txBody>
            <a:bodyPr wrap="none">
              <a:spAutoFit/>
            </a:bodyPr>
            <a:lstStyle/>
            <a:p>
              <a:r>
                <a:rPr lang="en-US" dirty="0"/>
                <a:t>Loss</a:t>
              </a:r>
              <a:endParaRPr lang="nb-NO" dirty="0"/>
            </a:p>
          </p:txBody>
        </p:sp>
      </p:grpSp>
      <p:sp>
        <p:nvSpPr>
          <p:cNvPr id="55" name="Content Placeholder 6">
            <a:extLst>
              <a:ext uri="{FF2B5EF4-FFF2-40B4-BE49-F238E27FC236}">
                <a16:creationId xmlns:a16="http://schemas.microsoft.com/office/drawing/2014/main" id="{B1A58929-6D38-42F1-8C72-8E28E3F6D4BD}"/>
              </a:ext>
            </a:extLst>
          </p:cNvPr>
          <p:cNvSpPr>
            <a:spLocks noGrp="1"/>
          </p:cNvSpPr>
          <p:nvPr>
            <p:ph idx="1"/>
          </p:nvPr>
        </p:nvSpPr>
        <p:spPr>
          <a:xfrm>
            <a:off x="5784375" y="1642192"/>
            <a:ext cx="6041989" cy="4025514"/>
          </a:xfrm>
        </p:spPr>
        <p:txBody>
          <a:bodyPr>
            <a:normAutofit/>
          </a:bodyPr>
          <a:lstStyle/>
          <a:p>
            <a:pPr>
              <a:spcAft>
                <a:spcPts val="1800"/>
              </a:spcAft>
            </a:pPr>
            <a:r>
              <a:rPr lang="en-US" sz="2400" b="1" dirty="0">
                <a:latin typeface="Calibri Light" panose="020F0302020204030204" pitchFamily="34" charset="0"/>
              </a:rPr>
              <a:t>Mismatch between model and plant leads to performance loss</a:t>
            </a:r>
            <a:endParaRPr lang="en-US" b="1" dirty="0">
              <a:solidFill>
                <a:schemeClr val="bg1">
                  <a:lumMod val="75000"/>
                </a:schemeClr>
              </a:solidFill>
            </a:endParaRPr>
          </a:p>
          <a:p>
            <a:endParaRPr lang="en-GB" dirty="0"/>
          </a:p>
        </p:txBody>
      </p:sp>
    </p:spTree>
    <p:extLst>
      <p:ext uri="{BB962C8B-B14F-4D97-AF65-F5344CB8AC3E}">
        <p14:creationId xmlns:p14="http://schemas.microsoft.com/office/powerpoint/2010/main" val="216262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65DA-A378-D942-A320-03DE714EF40B}"/>
              </a:ext>
            </a:extLst>
          </p:cNvPr>
          <p:cNvSpPr>
            <a:spLocks noGrp="1"/>
          </p:cNvSpPr>
          <p:nvPr>
            <p:ph type="title"/>
          </p:nvPr>
        </p:nvSpPr>
        <p:spPr>
          <a:xfrm>
            <a:off x="838200" y="365126"/>
            <a:ext cx="10515600" cy="1147412"/>
          </a:xfrm>
        </p:spPr>
        <p:txBody>
          <a:bodyPr>
            <a:normAutofit fontScale="90000"/>
          </a:bodyPr>
          <a:lstStyle/>
          <a:p>
            <a:r>
              <a:rPr lang="en-US" sz="4000" dirty="0"/>
              <a:t>Modifier adaptation addresses the problem of plant model mismatch</a:t>
            </a:r>
            <a:endParaRPr lang="nb-NO" sz="4000" dirty="0"/>
          </a:p>
        </p:txBody>
      </p:sp>
      <p:pic>
        <p:nvPicPr>
          <p:cNvPr id="5" name="Picture 4">
            <a:extLst>
              <a:ext uri="{FF2B5EF4-FFF2-40B4-BE49-F238E27FC236}">
                <a16:creationId xmlns:a16="http://schemas.microsoft.com/office/drawing/2014/main" id="{FF5D7677-38C4-0A40-8943-46BD66BB9E62}"/>
              </a:ext>
            </a:extLst>
          </p:cNvPr>
          <p:cNvPicPr>
            <a:picLocks noChangeAspect="1"/>
          </p:cNvPicPr>
          <p:nvPr/>
        </p:nvPicPr>
        <p:blipFill>
          <a:blip r:embed="rId2"/>
          <a:stretch>
            <a:fillRect/>
          </a:stretch>
        </p:blipFill>
        <p:spPr>
          <a:xfrm>
            <a:off x="10661324" y="274639"/>
            <a:ext cx="1256920" cy="229780"/>
          </a:xfrm>
          <a:prstGeom prst="rect">
            <a:avLst/>
          </a:prstGeom>
        </p:spPr>
      </p:pic>
      <p:grpSp>
        <p:nvGrpSpPr>
          <p:cNvPr id="19" name="Group 18">
            <a:extLst>
              <a:ext uri="{FF2B5EF4-FFF2-40B4-BE49-F238E27FC236}">
                <a16:creationId xmlns:a16="http://schemas.microsoft.com/office/drawing/2014/main" id="{48089CDF-7360-49E2-A69C-5CC20010CC96}"/>
              </a:ext>
            </a:extLst>
          </p:cNvPr>
          <p:cNvGrpSpPr/>
          <p:nvPr/>
        </p:nvGrpSpPr>
        <p:grpSpPr>
          <a:xfrm>
            <a:off x="1405719" y="1647826"/>
            <a:ext cx="4098706" cy="4876006"/>
            <a:chOff x="1405719" y="1647826"/>
            <a:chExt cx="4098706" cy="4876006"/>
          </a:xfrm>
        </p:grpSpPr>
        <p:sp>
          <p:nvSpPr>
            <p:cNvPr id="6" name="Rectangle: Rounded Corners 5">
              <a:extLst>
                <a:ext uri="{FF2B5EF4-FFF2-40B4-BE49-F238E27FC236}">
                  <a16:creationId xmlns:a16="http://schemas.microsoft.com/office/drawing/2014/main" id="{3BD540B8-5097-45F6-9B6D-B9490A5137E0}"/>
                </a:ext>
              </a:extLst>
            </p:cNvPr>
            <p:cNvSpPr/>
            <p:nvPr/>
          </p:nvSpPr>
          <p:spPr>
            <a:xfrm>
              <a:off x="1405719" y="1647826"/>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RTO</a:t>
              </a:r>
              <a:endParaRPr lang="nb-NO" dirty="0"/>
            </a:p>
          </p:txBody>
        </p:sp>
        <p:sp>
          <p:nvSpPr>
            <p:cNvPr id="7" name="Rectangle: Rounded Corners 6">
              <a:extLst>
                <a:ext uri="{FF2B5EF4-FFF2-40B4-BE49-F238E27FC236}">
                  <a16:creationId xmlns:a16="http://schemas.microsoft.com/office/drawing/2014/main" id="{2E7944D9-60C6-4EC7-9FA7-51703DE91D46}"/>
                </a:ext>
              </a:extLst>
            </p:cNvPr>
            <p:cNvSpPr/>
            <p:nvPr/>
          </p:nvSpPr>
          <p:spPr>
            <a:xfrm>
              <a:off x="1405719" y="2968361"/>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Supervisory control (MPC)</a:t>
              </a:r>
              <a:endParaRPr lang="nb-NO" dirty="0"/>
            </a:p>
          </p:txBody>
        </p:sp>
        <p:sp>
          <p:nvSpPr>
            <p:cNvPr id="8" name="Rectangle: Rounded Corners 7">
              <a:extLst>
                <a:ext uri="{FF2B5EF4-FFF2-40B4-BE49-F238E27FC236}">
                  <a16:creationId xmlns:a16="http://schemas.microsoft.com/office/drawing/2014/main" id="{668B59E0-07B3-41A4-BE59-2FF98F1A0F08}"/>
                </a:ext>
              </a:extLst>
            </p:cNvPr>
            <p:cNvSpPr/>
            <p:nvPr/>
          </p:nvSpPr>
          <p:spPr>
            <a:xfrm>
              <a:off x="1405719" y="4288896"/>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Regulatory control</a:t>
              </a:r>
              <a:endParaRPr lang="nb-NO" dirty="0"/>
            </a:p>
          </p:txBody>
        </p:sp>
        <p:sp>
          <p:nvSpPr>
            <p:cNvPr id="9" name="Rectangle: Rounded Corners 8">
              <a:extLst>
                <a:ext uri="{FF2B5EF4-FFF2-40B4-BE49-F238E27FC236}">
                  <a16:creationId xmlns:a16="http://schemas.microsoft.com/office/drawing/2014/main" id="{CE3511BD-B419-4B11-B0E2-71D4D5F9F03B}"/>
                </a:ext>
              </a:extLst>
            </p:cNvPr>
            <p:cNvSpPr/>
            <p:nvPr/>
          </p:nvSpPr>
          <p:spPr>
            <a:xfrm>
              <a:off x="1405719" y="5609432"/>
              <a:ext cx="355524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a:t>
              </a:r>
              <a:endParaRPr lang="nb-NO" dirty="0"/>
            </a:p>
          </p:txBody>
        </p:sp>
        <p:cxnSp>
          <p:nvCxnSpPr>
            <p:cNvPr id="11" name="Straight Arrow Connector 10">
              <a:extLst>
                <a:ext uri="{FF2B5EF4-FFF2-40B4-BE49-F238E27FC236}">
                  <a16:creationId xmlns:a16="http://schemas.microsoft.com/office/drawing/2014/main" id="{2AC6629A-A931-49FB-B02A-DDBE5EAE818B}"/>
                </a:ext>
              </a:extLst>
            </p:cNvPr>
            <p:cNvCxnSpPr>
              <a:stCxn id="6" idx="2"/>
              <a:endCxn id="7" idx="0"/>
            </p:cNvCxnSpPr>
            <p:nvPr/>
          </p:nvCxnSpPr>
          <p:spPr>
            <a:xfrm>
              <a:off x="3183340" y="2562226"/>
              <a:ext cx="0" cy="4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470EC9-2DC7-4599-B236-8E024F4E65F6}"/>
                </a:ext>
              </a:extLst>
            </p:cNvPr>
            <p:cNvCxnSpPr>
              <a:cxnSpLocks/>
              <a:stCxn id="7" idx="2"/>
              <a:endCxn id="8" idx="0"/>
            </p:cNvCxnSpPr>
            <p:nvPr/>
          </p:nvCxnSpPr>
          <p:spPr>
            <a:xfrm>
              <a:off x="3183340" y="3882761"/>
              <a:ext cx="0" cy="4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14484C8-FC77-4508-9A56-052E82D0A8EE}"/>
                </a:ext>
              </a:extLst>
            </p:cNvPr>
            <p:cNvCxnSpPr>
              <a:cxnSpLocks/>
              <a:stCxn id="8" idx="2"/>
              <a:endCxn id="9" idx="0"/>
            </p:cNvCxnSpPr>
            <p:nvPr/>
          </p:nvCxnSpPr>
          <p:spPr>
            <a:xfrm>
              <a:off x="3183340" y="5203296"/>
              <a:ext cx="0" cy="406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DAA2E68-95F9-4FCB-AF17-262DF3BEEE8E}"/>
                    </a:ext>
                  </a:extLst>
                </p:cNvPr>
                <p:cNvSpPr txBox="1"/>
                <p:nvPr/>
              </p:nvSpPr>
              <p:spPr>
                <a:xfrm>
                  <a:off x="3183340" y="2580627"/>
                  <a:ext cx="2321085"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𝑢</m:t>
                      </m:r>
                    </m:oMath>
                  </a14:m>
                  <a:r>
                    <a:rPr lang="nb-NO" dirty="0"/>
                    <a:t> from RTO (</a:t>
                  </a:r>
                  <a:r>
                    <a:rPr lang="nb-NO" dirty="0" err="1"/>
                    <a:t>setpoints</a:t>
                  </a:r>
                  <a:r>
                    <a:rPr lang="nb-NO" dirty="0"/>
                    <a:t>)</a:t>
                  </a:r>
                </a:p>
              </p:txBody>
            </p:sp>
          </mc:Choice>
          <mc:Fallback xmlns="">
            <p:sp>
              <p:nvSpPr>
                <p:cNvPr id="18" name="TextBox 17">
                  <a:extLst>
                    <a:ext uri="{FF2B5EF4-FFF2-40B4-BE49-F238E27FC236}">
                      <a16:creationId xmlns:a16="http://schemas.microsoft.com/office/drawing/2014/main" id="{2DAA2E68-95F9-4FCB-AF17-262DF3BEEE8E}"/>
                    </a:ext>
                  </a:extLst>
                </p:cNvPr>
                <p:cNvSpPr txBox="1">
                  <a:spLocks noRot="1" noChangeAspect="1" noMove="1" noResize="1" noEditPoints="1" noAdjustHandles="1" noChangeArrowheads="1" noChangeShapeType="1" noTextEdit="1"/>
                </p:cNvSpPr>
                <p:nvPr/>
              </p:nvSpPr>
              <p:spPr>
                <a:xfrm>
                  <a:off x="3183340" y="2580627"/>
                  <a:ext cx="2321085" cy="369332"/>
                </a:xfrm>
                <a:prstGeom prst="rect">
                  <a:avLst/>
                </a:prstGeom>
                <a:blipFill>
                  <a:blip r:embed="rId3"/>
                  <a:stretch>
                    <a:fillRect t="-8197" r="-2362" b="-24590"/>
                  </a:stretch>
                </a:blipFill>
              </p:spPr>
              <p:txBody>
                <a:bodyPr/>
                <a:lstStyle/>
                <a:p>
                  <a:r>
                    <a:rPr lang="nb-NO">
                      <a:noFill/>
                    </a:rPr>
                    <a:t> </a:t>
                  </a:r>
                </a:p>
              </p:txBody>
            </p:sp>
          </mc:Fallback>
        </mc:AlternateContent>
      </p:grpSp>
      <p:cxnSp>
        <p:nvCxnSpPr>
          <p:cNvPr id="21" name="Straight Arrow Connector 20">
            <a:extLst>
              <a:ext uri="{FF2B5EF4-FFF2-40B4-BE49-F238E27FC236}">
                <a16:creationId xmlns:a16="http://schemas.microsoft.com/office/drawing/2014/main" id="{BF60ABD4-BA06-4ECC-B5FF-F8619B60D541}"/>
              </a:ext>
            </a:extLst>
          </p:cNvPr>
          <p:cNvCxnSpPr/>
          <p:nvPr/>
        </p:nvCxnSpPr>
        <p:spPr>
          <a:xfrm flipV="1">
            <a:off x="6738582" y="3036627"/>
            <a:ext cx="0" cy="29820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7E3284-994D-43C4-83D3-9A1913C0CD10}"/>
              </a:ext>
            </a:extLst>
          </p:cNvPr>
          <p:cNvCxnSpPr>
            <a:cxnSpLocks/>
          </p:cNvCxnSpPr>
          <p:nvPr/>
        </p:nvCxnSpPr>
        <p:spPr>
          <a:xfrm>
            <a:off x="6738582" y="6018662"/>
            <a:ext cx="447272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C2A17E78-312E-4BFA-BBB9-8ACC375CDE83}"/>
              </a:ext>
            </a:extLst>
          </p:cNvPr>
          <p:cNvSpPr/>
          <p:nvPr/>
        </p:nvSpPr>
        <p:spPr>
          <a:xfrm>
            <a:off x="7380026" y="3098041"/>
            <a:ext cx="2245057" cy="1746939"/>
          </a:xfrm>
          <a:custGeom>
            <a:avLst/>
            <a:gdLst>
              <a:gd name="connsiteX0" fmla="*/ 24879 w 2269936"/>
              <a:gd name="connsiteY0" fmla="*/ 62866 h 1769367"/>
              <a:gd name="connsiteX1" fmla="*/ 147709 w 2269936"/>
              <a:gd name="connsiteY1" fmla="*/ 206167 h 1769367"/>
              <a:gd name="connsiteX2" fmla="*/ 1150820 w 2269936"/>
              <a:gd name="connsiteY2" fmla="*/ 1768836 h 1769367"/>
              <a:gd name="connsiteX3" fmla="*/ 2269936 w 2269936"/>
              <a:gd name="connsiteY3" fmla="*/ 21922 h 1769367"/>
              <a:gd name="connsiteX0" fmla="*/ 0 w 2245057"/>
              <a:gd name="connsiteY0" fmla="*/ 40944 h 1746939"/>
              <a:gd name="connsiteX1" fmla="*/ 1125941 w 2245057"/>
              <a:gd name="connsiteY1" fmla="*/ 1746914 h 1746939"/>
              <a:gd name="connsiteX2" fmla="*/ 2245057 w 2245057"/>
              <a:gd name="connsiteY2" fmla="*/ 0 h 1746939"/>
            </a:gdLst>
            <a:ahLst/>
            <a:cxnLst>
              <a:cxn ang="0">
                <a:pos x="connsiteX0" y="connsiteY0"/>
              </a:cxn>
              <a:cxn ang="0">
                <a:pos x="connsiteX1" y="connsiteY1"/>
              </a:cxn>
              <a:cxn ang="0">
                <a:pos x="connsiteX2" y="connsiteY2"/>
              </a:cxn>
            </a:cxnLst>
            <a:rect l="l" t="t" r="r" b="b"/>
            <a:pathLst>
              <a:path w="2245057" h="1746939">
                <a:moveTo>
                  <a:pt x="0" y="40944"/>
                </a:moveTo>
                <a:cubicBezTo>
                  <a:pt x="234571" y="396354"/>
                  <a:pt x="751765" y="1753738"/>
                  <a:pt x="1125941" y="1746914"/>
                </a:cubicBezTo>
                <a:cubicBezTo>
                  <a:pt x="1479646" y="1716206"/>
                  <a:pt x="1862351" y="858103"/>
                  <a:pt x="224505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7" name="Freeform: Shape 26">
            <a:extLst>
              <a:ext uri="{FF2B5EF4-FFF2-40B4-BE49-F238E27FC236}">
                <a16:creationId xmlns:a16="http://schemas.microsoft.com/office/drawing/2014/main" id="{C0BCD4CE-8673-4679-9E0B-1EF01C8A50D8}"/>
              </a:ext>
            </a:extLst>
          </p:cNvPr>
          <p:cNvSpPr/>
          <p:nvPr/>
        </p:nvSpPr>
        <p:spPr>
          <a:xfrm>
            <a:off x="8356030" y="2887692"/>
            <a:ext cx="2245057" cy="1755815"/>
          </a:xfrm>
          <a:custGeom>
            <a:avLst/>
            <a:gdLst>
              <a:gd name="connsiteX0" fmla="*/ 24879 w 2269936"/>
              <a:gd name="connsiteY0" fmla="*/ 62866 h 1769367"/>
              <a:gd name="connsiteX1" fmla="*/ 147709 w 2269936"/>
              <a:gd name="connsiteY1" fmla="*/ 206167 h 1769367"/>
              <a:gd name="connsiteX2" fmla="*/ 1150820 w 2269936"/>
              <a:gd name="connsiteY2" fmla="*/ 1768836 h 1769367"/>
              <a:gd name="connsiteX3" fmla="*/ 2269936 w 2269936"/>
              <a:gd name="connsiteY3" fmla="*/ 21922 h 1769367"/>
              <a:gd name="connsiteX0" fmla="*/ 0 w 2245057"/>
              <a:gd name="connsiteY0" fmla="*/ 40944 h 1746939"/>
              <a:gd name="connsiteX1" fmla="*/ 1125941 w 2245057"/>
              <a:gd name="connsiteY1" fmla="*/ 1746914 h 1746939"/>
              <a:gd name="connsiteX2" fmla="*/ 2245057 w 2245057"/>
              <a:gd name="connsiteY2" fmla="*/ 0 h 1746939"/>
              <a:gd name="connsiteX0" fmla="*/ 0 w 2245057"/>
              <a:gd name="connsiteY0" fmla="*/ 40944 h 1824062"/>
              <a:gd name="connsiteX1" fmla="*/ 1125941 w 2245057"/>
              <a:gd name="connsiteY1" fmla="*/ 1746914 h 1824062"/>
              <a:gd name="connsiteX2" fmla="*/ 1539775 w 2245057"/>
              <a:gd name="connsiteY2" fmla="*/ 1376973 h 1824062"/>
              <a:gd name="connsiteX3" fmla="*/ 2245057 w 2245057"/>
              <a:gd name="connsiteY3" fmla="*/ 0 h 1824062"/>
              <a:gd name="connsiteX0" fmla="*/ 0 w 2245057"/>
              <a:gd name="connsiteY0" fmla="*/ 40944 h 1767261"/>
              <a:gd name="connsiteX1" fmla="*/ 1125941 w 2245057"/>
              <a:gd name="connsiteY1" fmla="*/ 1746914 h 1767261"/>
              <a:gd name="connsiteX2" fmla="*/ 1785434 w 2245057"/>
              <a:gd name="connsiteY2" fmla="*/ 919773 h 1767261"/>
              <a:gd name="connsiteX3" fmla="*/ 2245057 w 2245057"/>
              <a:gd name="connsiteY3" fmla="*/ 0 h 1767261"/>
              <a:gd name="connsiteX0" fmla="*/ 0 w 2245057"/>
              <a:gd name="connsiteY0" fmla="*/ 40944 h 1755815"/>
              <a:gd name="connsiteX1" fmla="*/ 1125941 w 2245057"/>
              <a:gd name="connsiteY1" fmla="*/ 1746914 h 1755815"/>
              <a:gd name="connsiteX2" fmla="*/ 1669428 w 2245057"/>
              <a:gd name="connsiteY2" fmla="*/ 680937 h 1755815"/>
              <a:gd name="connsiteX3" fmla="*/ 2245057 w 2245057"/>
              <a:gd name="connsiteY3" fmla="*/ 0 h 1755815"/>
            </a:gdLst>
            <a:ahLst/>
            <a:cxnLst>
              <a:cxn ang="0">
                <a:pos x="connsiteX0" y="connsiteY0"/>
              </a:cxn>
              <a:cxn ang="0">
                <a:pos x="connsiteX1" y="connsiteY1"/>
              </a:cxn>
              <a:cxn ang="0">
                <a:pos x="connsiteX2" y="connsiteY2"/>
              </a:cxn>
              <a:cxn ang="0">
                <a:pos x="connsiteX3" y="connsiteY3"/>
              </a:cxn>
            </a:cxnLst>
            <a:rect l="l" t="t" r="r" b="b"/>
            <a:pathLst>
              <a:path w="2245057" h="1755815">
                <a:moveTo>
                  <a:pt x="0" y="40944"/>
                </a:moveTo>
                <a:cubicBezTo>
                  <a:pt x="234571" y="396354"/>
                  <a:pt x="847703" y="1640249"/>
                  <a:pt x="1125941" y="1746914"/>
                </a:cubicBezTo>
                <a:cubicBezTo>
                  <a:pt x="1404179" y="1853579"/>
                  <a:pt x="1482909" y="972089"/>
                  <a:pt x="1669428" y="680937"/>
                </a:cubicBezTo>
                <a:cubicBezTo>
                  <a:pt x="1855947" y="389785"/>
                  <a:pt x="2127510" y="229495"/>
                  <a:pt x="2245057"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8649C3C-1EBC-44A7-8914-55A760F139EA}"/>
                  </a:ext>
                </a:extLst>
              </p:cNvPr>
              <p:cNvSpPr txBox="1"/>
              <p:nvPr/>
            </p:nvSpPr>
            <p:spPr>
              <a:xfrm>
                <a:off x="5961137" y="2900570"/>
                <a:ext cx="739626" cy="369332"/>
              </a:xfrm>
              <a:prstGeom prst="rect">
                <a:avLst/>
              </a:prstGeom>
              <a:noFill/>
            </p:spPr>
            <p:txBody>
              <a:bodyPr wrap="none" rtlCol="0">
                <a:spAutoFit/>
              </a:bodyPr>
              <a:lstStyle/>
              <a:p>
                <a:r>
                  <a:rPr lang="en-US" dirty="0"/>
                  <a:t>Cost </a:t>
                </a:r>
                <a14:m>
                  <m:oMath xmlns:m="http://schemas.openxmlformats.org/officeDocument/2006/math">
                    <m:r>
                      <a:rPr lang="en-US" b="0" i="1" smtClean="0">
                        <a:latin typeface="Cambria Math" panose="02040503050406030204" pitchFamily="18" charset="0"/>
                      </a:rPr>
                      <m:t>𝐽</m:t>
                    </m:r>
                  </m:oMath>
                </a14:m>
                <a:endParaRPr lang="nb-NO" dirty="0"/>
              </a:p>
            </p:txBody>
          </p:sp>
        </mc:Choice>
        <mc:Fallback xmlns="">
          <p:sp>
            <p:nvSpPr>
              <p:cNvPr id="29" name="TextBox 28">
                <a:extLst>
                  <a:ext uri="{FF2B5EF4-FFF2-40B4-BE49-F238E27FC236}">
                    <a16:creationId xmlns:a16="http://schemas.microsoft.com/office/drawing/2014/main" id="{F8649C3C-1EBC-44A7-8914-55A760F139EA}"/>
                  </a:ext>
                </a:extLst>
              </p:cNvPr>
              <p:cNvSpPr txBox="1">
                <a:spLocks noRot="1" noChangeAspect="1" noMove="1" noResize="1" noEditPoints="1" noAdjustHandles="1" noChangeArrowheads="1" noChangeShapeType="1" noTextEdit="1"/>
              </p:cNvSpPr>
              <p:nvPr/>
            </p:nvSpPr>
            <p:spPr>
              <a:xfrm>
                <a:off x="5961137" y="2900570"/>
                <a:ext cx="739626" cy="369332"/>
              </a:xfrm>
              <a:prstGeom prst="rect">
                <a:avLst/>
              </a:prstGeom>
              <a:blipFill>
                <a:blip r:embed="rId4"/>
                <a:stretch>
                  <a:fillRect l="-7438" t="-10000" r="-826" b="-26667"/>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54CA9599-9BB9-4980-9F75-EA301678761D}"/>
                  </a:ext>
                </a:extLst>
              </p:cNvPr>
              <p:cNvSpPr/>
              <p:nvPr/>
            </p:nvSpPr>
            <p:spPr>
              <a:xfrm>
                <a:off x="11241915" y="5830585"/>
                <a:ext cx="876587" cy="369332"/>
              </a:xfrm>
              <a:prstGeom prst="rect">
                <a:avLst/>
              </a:prstGeom>
            </p:spPr>
            <p:txBody>
              <a:bodyPr wrap="none">
                <a:spAutoFit/>
              </a:bodyPr>
              <a:lstStyle/>
              <a:p>
                <a:r>
                  <a:rPr lang="en-US" dirty="0"/>
                  <a:t>Input </a:t>
                </a:r>
                <a14:m>
                  <m:oMath xmlns:m="http://schemas.openxmlformats.org/officeDocument/2006/math">
                    <m:r>
                      <a:rPr lang="en-US" i="1">
                        <a:latin typeface="Cambria Math" panose="02040503050406030204" pitchFamily="18" charset="0"/>
                      </a:rPr>
                      <m:t>𝑢</m:t>
                    </m:r>
                  </m:oMath>
                </a14:m>
                <a:endParaRPr lang="nb-NO" dirty="0"/>
              </a:p>
            </p:txBody>
          </p:sp>
        </mc:Choice>
        <mc:Fallback xmlns="">
          <p:sp>
            <p:nvSpPr>
              <p:cNvPr id="30" name="Rectangle 29">
                <a:extLst>
                  <a:ext uri="{FF2B5EF4-FFF2-40B4-BE49-F238E27FC236}">
                    <a16:creationId xmlns:a16="http://schemas.microsoft.com/office/drawing/2014/main" id="{54CA9599-9BB9-4980-9F75-EA301678761D}"/>
                  </a:ext>
                </a:extLst>
              </p:cNvPr>
              <p:cNvSpPr>
                <a:spLocks noRot="1" noChangeAspect="1" noMove="1" noResize="1" noEditPoints="1" noAdjustHandles="1" noChangeArrowheads="1" noChangeShapeType="1" noTextEdit="1"/>
              </p:cNvSpPr>
              <p:nvPr/>
            </p:nvSpPr>
            <p:spPr>
              <a:xfrm>
                <a:off x="11241915" y="5830585"/>
                <a:ext cx="876587" cy="369332"/>
              </a:xfrm>
              <a:prstGeom prst="rect">
                <a:avLst/>
              </a:prstGeom>
              <a:blipFill>
                <a:blip r:embed="rId5"/>
                <a:stretch>
                  <a:fillRect l="-5556" t="-8197" b="-24590"/>
                </a:stretch>
              </a:blipFill>
            </p:spPr>
            <p:txBody>
              <a:bodyPr/>
              <a:lstStyle/>
              <a:p>
                <a:r>
                  <a:rPr lang="nb-NO">
                    <a:noFill/>
                  </a:rPr>
                  <a:t> </a:t>
                </a:r>
              </a:p>
            </p:txBody>
          </p:sp>
        </mc:Fallback>
      </mc:AlternateContent>
      <p:cxnSp>
        <p:nvCxnSpPr>
          <p:cNvPr id="32" name="Straight Connector 31">
            <a:extLst>
              <a:ext uri="{FF2B5EF4-FFF2-40B4-BE49-F238E27FC236}">
                <a16:creationId xmlns:a16="http://schemas.microsoft.com/office/drawing/2014/main" id="{FD0A3C31-EF64-4757-93BA-59C76C20A4CF}"/>
              </a:ext>
            </a:extLst>
          </p:cNvPr>
          <p:cNvCxnSpPr>
            <a:cxnSpLocks/>
          </p:cNvCxnSpPr>
          <p:nvPr/>
        </p:nvCxnSpPr>
        <p:spPr>
          <a:xfrm flipH="1">
            <a:off x="8502555" y="3425561"/>
            <a:ext cx="30606" cy="259310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5216E0-982D-4CAC-9548-6CB5830EACF3}"/>
              </a:ext>
            </a:extLst>
          </p:cNvPr>
          <p:cNvCxnSpPr/>
          <p:nvPr/>
        </p:nvCxnSpPr>
        <p:spPr>
          <a:xfrm>
            <a:off x="8502554" y="5889009"/>
            <a:ext cx="0" cy="252484"/>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C0FF10D3-001C-45CB-A26F-591787A595A2}"/>
                  </a:ext>
                </a:extLst>
              </p:cNvPr>
              <p:cNvSpPr/>
              <p:nvPr/>
            </p:nvSpPr>
            <p:spPr>
              <a:xfrm>
                <a:off x="7135694" y="6211669"/>
                <a:ext cx="1675459" cy="646331"/>
              </a:xfrm>
              <a:prstGeom prst="rect">
                <a:avLst/>
              </a:prstGeom>
            </p:spPr>
            <p:txBody>
              <a:bodyPr wrap="none">
                <a:spAutoFit/>
              </a:bodyPr>
              <a:lstStyle/>
              <a:p>
                <a:r>
                  <a:rPr lang="en-US" dirty="0"/>
                  <a:t>Optimal input </a:t>
                </a:r>
                <a14:m>
                  <m:oMath xmlns:m="http://schemas.openxmlformats.org/officeDocument/2006/math">
                    <m:r>
                      <a:rPr lang="en-US" i="1">
                        <a:latin typeface="Cambria Math" panose="02040503050406030204" pitchFamily="18" charset="0"/>
                      </a:rPr>
                      <m:t>𝑢</m:t>
                    </m:r>
                  </m:oMath>
                </a14:m>
                <a:endParaRPr lang="en-US" dirty="0"/>
              </a:p>
              <a:p>
                <a:r>
                  <a:rPr lang="en-US" dirty="0"/>
                  <a:t>From model</a:t>
                </a:r>
                <a:endParaRPr lang="nb-NO" dirty="0"/>
              </a:p>
            </p:txBody>
          </p:sp>
        </mc:Choice>
        <mc:Fallback xmlns="">
          <p:sp>
            <p:nvSpPr>
              <p:cNvPr id="35" name="Rectangle 34">
                <a:extLst>
                  <a:ext uri="{FF2B5EF4-FFF2-40B4-BE49-F238E27FC236}">
                    <a16:creationId xmlns:a16="http://schemas.microsoft.com/office/drawing/2014/main" id="{C0FF10D3-001C-45CB-A26F-591787A595A2}"/>
                  </a:ext>
                </a:extLst>
              </p:cNvPr>
              <p:cNvSpPr>
                <a:spLocks noRot="1" noChangeAspect="1" noMove="1" noResize="1" noEditPoints="1" noAdjustHandles="1" noChangeArrowheads="1" noChangeShapeType="1" noTextEdit="1"/>
              </p:cNvSpPr>
              <p:nvPr/>
            </p:nvSpPr>
            <p:spPr>
              <a:xfrm>
                <a:off x="7135694" y="6211669"/>
                <a:ext cx="1675459" cy="646331"/>
              </a:xfrm>
              <a:prstGeom prst="rect">
                <a:avLst/>
              </a:prstGeom>
              <a:blipFill>
                <a:blip r:embed="rId6"/>
                <a:stretch>
                  <a:fillRect l="-3285" t="-5660" b="-14151"/>
                </a:stretch>
              </a:blipFill>
            </p:spPr>
            <p:txBody>
              <a:bodyPr/>
              <a:lstStyle/>
              <a:p>
                <a:r>
                  <a:rPr lang="nb-NO">
                    <a:noFill/>
                  </a:rPr>
                  <a:t> </a:t>
                </a:r>
              </a:p>
            </p:txBody>
          </p:sp>
        </mc:Fallback>
      </mc:AlternateContent>
      <p:cxnSp>
        <p:nvCxnSpPr>
          <p:cNvPr id="36" name="Straight Connector 35">
            <a:extLst>
              <a:ext uri="{FF2B5EF4-FFF2-40B4-BE49-F238E27FC236}">
                <a16:creationId xmlns:a16="http://schemas.microsoft.com/office/drawing/2014/main" id="{FAA835A5-0691-421E-8D2F-3F524CC748C0}"/>
              </a:ext>
            </a:extLst>
          </p:cNvPr>
          <p:cNvCxnSpPr>
            <a:cxnSpLocks/>
          </p:cNvCxnSpPr>
          <p:nvPr/>
        </p:nvCxnSpPr>
        <p:spPr>
          <a:xfrm flipH="1">
            <a:off x="9528412" y="4647063"/>
            <a:ext cx="11373" cy="135650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90E5326-851B-409B-8932-F4A893A2D066}"/>
              </a:ext>
            </a:extLst>
          </p:cNvPr>
          <p:cNvCxnSpPr/>
          <p:nvPr/>
        </p:nvCxnSpPr>
        <p:spPr>
          <a:xfrm>
            <a:off x="9531824" y="5908343"/>
            <a:ext cx="0" cy="252484"/>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EC6BA4CD-6F29-4523-AFD3-00D42D0FB39A}"/>
                  </a:ext>
                </a:extLst>
              </p:cNvPr>
              <p:cNvSpPr/>
              <p:nvPr/>
            </p:nvSpPr>
            <p:spPr>
              <a:xfrm>
                <a:off x="9110822" y="6215033"/>
                <a:ext cx="1787028" cy="667747"/>
              </a:xfrm>
              <a:prstGeom prst="rect">
                <a:avLst/>
              </a:prstGeom>
            </p:spPr>
            <p:txBody>
              <a:bodyPr wrap="none">
                <a:spAutoFit/>
              </a:bodyPr>
              <a:lstStyle/>
              <a:p>
                <a:r>
                  <a:rPr lang="en-US" dirty="0"/>
                  <a:t>Optimal input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𝑢</m:t>
                        </m:r>
                      </m:e>
                      <m:sub>
                        <m:r>
                          <a:rPr lang="en-US" b="0" i="1" smtClean="0">
                            <a:latin typeface="Cambria Math" panose="02040503050406030204" pitchFamily="18" charset="0"/>
                          </a:rPr>
                          <m:t>𝑝</m:t>
                        </m:r>
                      </m:sub>
                    </m:sSub>
                  </m:oMath>
                </a14:m>
                <a:endParaRPr lang="en-US" dirty="0"/>
              </a:p>
              <a:p>
                <a:r>
                  <a:rPr lang="en-US" dirty="0"/>
                  <a:t>of the plant</a:t>
                </a:r>
                <a:endParaRPr lang="nb-NO" dirty="0"/>
              </a:p>
            </p:txBody>
          </p:sp>
        </mc:Choice>
        <mc:Fallback xmlns="">
          <p:sp>
            <p:nvSpPr>
              <p:cNvPr id="38" name="Rectangle 37">
                <a:extLst>
                  <a:ext uri="{FF2B5EF4-FFF2-40B4-BE49-F238E27FC236}">
                    <a16:creationId xmlns:a16="http://schemas.microsoft.com/office/drawing/2014/main" id="{EC6BA4CD-6F29-4523-AFD3-00D42D0FB39A}"/>
                  </a:ext>
                </a:extLst>
              </p:cNvPr>
              <p:cNvSpPr>
                <a:spLocks noRot="1" noChangeAspect="1" noMove="1" noResize="1" noEditPoints="1" noAdjustHandles="1" noChangeArrowheads="1" noChangeShapeType="1" noTextEdit="1"/>
              </p:cNvSpPr>
              <p:nvPr/>
            </p:nvSpPr>
            <p:spPr>
              <a:xfrm>
                <a:off x="9110822" y="6215033"/>
                <a:ext cx="1787028" cy="667747"/>
              </a:xfrm>
              <a:prstGeom prst="rect">
                <a:avLst/>
              </a:prstGeom>
              <a:blipFill>
                <a:blip r:embed="rId7"/>
                <a:stretch>
                  <a:fillRect l="-3072" t="-4587" b="-14679"/>
                </a:stretch>
              </a:blipFill>
            </p:spPr>
            <p:txBody>
              <a:bodyPr/>
              <a:lstStyle/>
              <a:p>
                <a:r>
                  <a:rPr lang="nb-NO">
                    <a:noFill/>
                  </a:rPr>
                  <a:t> </a:t>
                </a:r>
              </a:p>
            </p:txBody>
          </p:sp>
        </mc:Fallback>
      </mc:AlternateContent>
      <p:cxnSp>
        <p:nvCxnSpPr>
          <p:cNvPr id="40" name="Straight Connector 39">
            <a:extLst>
              <a:ext uri="{FF2B5EF4-FFF2-40B4-BE49-F238E27FC236}">
                <a16:creationId xmlns:a16="http://schemas.microsoft.com/office/drawing/2014/main" id="{02CA984C-8F00-40DC-8876-2D9D299CC869}"/>
              </a:ext>
            </a:extLst>
          </p:cNvPr>
          <p:cNvCxnSpPr>
            <a:cxnSpLocks/>
          </p:cNvCxnSpPr>
          <p:nvPr/>
        </p:nvCxnSpPr>
        <p:spPr>
          <a:xfrm flipH="1">
            <a:off x="6734402" y="3425561"/>
            <a:ext cx="1798759"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9D8FC59-5DEC-420F-A7A3-EFEFA2CEE719}"/>
              </a:ext>
            </a:extLst>
          </p:cNvPr>
          <p:cNvCxnSpPr>
            <a:cxnSpLocks/>
            <a:stCxn id="27" idx="1"/>
          </p:cNvCxnSpPr>
          <p:nvPr/>
        </p:nvCxnSpPr>
        <p:spPr>
          <a:xfrm flipH="1" flipV="1">
            <a:off x="6734402" y="4599244"/>
            <a:ext cx="2747569" cy="35362"/>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9A9FE0-1457-4628-9B87-F5D48A2026C2}"/>
              </a:ext>
            </a:extLst>
          </p:cNvPr>
          <p:cNvCxnSpPr>
            <a:cxnSpLocks/>
          </p:cNvCxnSpPr>
          <p:nvPr/>
        </p:nvCxnSpPr>
        <p:spPr>
          <a:xfrm flipH="1">
            <a:off x="6635085" y="4602654"/>
            <a:ext cx="1751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FF7B98-DC9C-499C-BD37-95F74001ABC5}"/>
              </a:ext>
            </a:extLst>
          </p:cNvPr>
          <p:cNvCxnSpPr>
            <a:cxnSpLocks/>
          </p:cNvCxnSpPr>
          <p:nvPr/>
        </p:nvCxnSpPr>
        <p:spPr>
          <a:xfrm flipH="1">
            <a:off x="6646828" y="3417546"/>
            <a:ext cx="17514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Left Brace 52">
            <a:extLst>
              <a:ext uri="{FF2B5EF4-FFF2-40B4-BE49-F238E27FC236}">
                <a16:creationId xmlns:a16="http://schemas.microsoft.com/office/drawing/2014/main" id="{44E961DD-4BC2-4986-9126-47ACE8C2F830}"/>
              </a:ext>
            </a:extLst>
          </p:cNvPr>
          <p:cNvSpPr/>
          <p:nvPr/>
        </p:nvSpPr>
        <p:spPr>
          <a:xfrm>
            <a:off x="6180532" y="3417546"/>
            <a:ext cx="553870" cy="1188415"/>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54" name="Rectangle 53">
            <a:extLst>
              <a:ext uri="{FF2B5EF4-FFF2-40B4-BE49-F238E27FC236}">
                <a16:creationId xmlns:a16="http://schemas.microsoft.com/office/drawing/2014/main" id="{E06ADF16-3674-487A-B0D9-D472B74AEE1C}"/>
              </a:ext>
            </a:extLst>
          </p:cNvPr>
          <p:cNvSpPr/>
          <p:nvPr/>
        </p:nvSpPr>
        <p:spPr>
          <a:xfrm>
            <a:off x="5448012" y="3805505"/>
            <a:ext cx="583814" cy="369332"/>
          </a:xfrm>
          <a:prstGeom prst="rect">
            <a:avLst/>
          </a:prstGeom>
        </p:spPr>
        <p:txBody>
          <a:bodyPr wrap="none">
            <a:spAutoFit/>
          </a:bodyPr>
          <a:lstStyle/>
          <a:p>
            <a:r>
              <a:rPr lang="en-US" dirty="0"/>
              <a:t>Loss</a:t>
            </a:r>
            <a:endParaRPr lang="nb-NO" dirty="0"/>
          </a:p>
        </p:txBody>
      </p:sp>
      <p:sp>
        <p:nvSpPr>
          <p:cNvPr id="55" name="Content Placeholder 6">
            <a:extLst>
              <a:ext uri="{FF2B5EF4-FFF2-40B4-BE49-F238E27FC236}">
                <a16:creationId xmlns:a16="http://schemas.microsoft.com/office/drawing/2014/main" id="{B1A58929-6D38-42F1-8C72-8E28E3F6D4BD}"/>
              </a:ext>
            </a:extLst>
          </p:cNvPr>
          <p:cNvSpPr>
            <a:spLocks noGrp="1"/>
          </p:cNvSpPr>
          <p:nvPr>
            <p:ph idx="1"/>
          </p:nvPr>
        </p:nvSpPr>
        <p:spPr>
          <a:xfrm>
            <a:off x="5784375" y="1642192"/>
            <a:ext cx="6041989" cy="4025514"/>
          </a:xfrm>
        </p:spPr>
        <p:txBody>
          <a:bodyPr>
            <a:normAutofit/>
          </a:bodyPr>
          <a:lstStyle/>
          <a:p>
            <a:pPr>
              <a:spcAft>
                <a:spcPts val="1800"/>
              </a:spcAft>
            </a:pPr>
            <a:r>
              <a:rPr lang="en-US" sz="2400" b="1" dirty="0">
                <a:latin typeface="Calibri Light" panose="020F0302020204030204" pitchFamily="34" charset="0"/>
              </a:rPr>
              <a:t>Mismatch between model and plant leads to constraint violations (infeasibility)</a:t>
            </a:r>
            <a:endParaRPr lang="en-US" b="1" dirty="0">
              <a:solidFill>
                <a:schemeClr val="bg1">
                  <a:lumMod val="75000"/>
                </a:schemeClr>
              </a:solidFill>
            </a:endParaRPr>
          </a:p>
          <a:p>
            <a:endParaRPr lang="en-GB" dirty="0"/>
          </a:p>
        </p:txBody>
      </p:sp>
      <p:sp>
        <p:nvSpPr>
          <p:cNvPr id="3" name="Rectangle 2">
            <a:extLst>
              <a:ext uri="{FF2B5EF4-FFF2-40B4-BE49-F238E27FC236}">
                <a16:creationId xmlns:a16="http://schemas.microsoft.com/office/drawing/2014/main" id="{8D4B277E-0A48-4DF8-A883-B83F40B06AD4}"/>
              </a:ext>
            </a:extLst>
          </p:cNvPr>
          <p:cNvSpPr/>
          <p:nvPr/>
        </p:nvSpPr>
        <p:spPr>
          <a:xfrm>
            <a:off x="6734402" y="3036627"/>
            <a:ext cx="2225353" cy="2982035"/>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
        <p:nvSpPr>
          <p:cNvPr id="39" name="Rectangle 38">
            <a:extLst>
              <a:ext uri="{FF2B5EF4-FFF2-40B4-BE49-F238E27FC236}">
                <a16:creationId xmlns:a16="http://schemas.microsoft.com/office/drawing/2014/main" id="{04436A6A-E4E9-45F5-A321-41A1AF452BCA}"/>
              </a:ext>
            </a:extLst>
          </p:cNvPr>
          <p:cNvSpPr/>
          <p:nvPr/>
        </p:nvSpPr>
        <p:spPr>
          <a:xfrm>
            <a:off x="6737815" y="3052550"/>
            <a:ext cx="1307540" cy="2982035"/>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F0000"/>
              </a:solidFill>
            </a:endParaRPr>
          </a:p>
        </p:txBody>
      </p:sp>
      <p:sp>
        <p:nvSpPr>
          <p:cNvPr id="4" name="TextBox 3">
            <a:extLst>
              <a:ext uri="{FF2B5EF4-FFF2-40B4-BE49-F238E27FC236}">
                <a16:creationId xmlns:a16="http://schemas.microsoft.com/office/drawing/2014/main" id="{B01A2E1A-3602-4DE4-9A50-D93E422FD605}"/>
              </a:ext>
            </a:extLst>
          </p:cNvPr>
          <p:cNvSpPr txBox="1"/>
          <p:nvPr/>
        </p:nvSpPr>
        <p:spPr>
          <a:xfrm>
            <a:off x="6910933" y="5146922"/>
            <a:ext cx="1941878" cy="369332"/>
          </a:xfrm>
          <a:prstGeom prst="rect">
            <a:avLst/>
          </a:prstGeom>
          <a:noFill/>
        </p:spPr>
        <p:txBody>
          <a:bodyPr wrap="none" rtlCol="0">
            <a:spAutoFit/>
          </a:bodyPr>
          <a:lstStyle/>
          <a:p>
            <a:r>
              <a:rPr lang="en-US" dirty="0"/>
              <a:t>Infeasible for plant</a:t>
            </a:r>
            <a:endParaRPr lang="nb-NO" dirty="0"/>
          </a:p>
        </p:txBody>
      </p:sp>
    </p:spTree>
    <p:extLst>
      <p:ext uri="{BB962C8B-B14F-4D97-AF65-F5344CB8AC3E}">
        <p14:creationId xmlns:p14="http://schemas.microsoft.com/office/powerpoint/2010/main" val="16336599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Possible solutions</a:t>
            </a:r>
          </a:p>
        </p:txBody>
      </p:sp>
      <p:sp>
        <p:nvSpPr>
          <p:cNvPr id="7" name="Content Placeholder 6"/>
          <p:cNvSpPr>
            <a:spLocks noGrp="1"/>
          </p:cNvSpPr>
          <p:nvPr>
            <p:ph idx="1"/>
          </p:nvPr>
        </p:nvSpPr>
        <p:spPr>
          <a:xfrm>
            <a:off x="838201" y="1825626"/>
            <a:ext cx="10988164" cy="3842079"/>
          </a:xfrm>
        </p:spPr>
        <p:txBody>
          <a:bodyPr>
            <a:normAutofit/>
          </a:bodyPr>
          <a:lstStyle/>
          <a:p>
            <a:pPr marL="514338" indent="-514338">
              <a:spcAft>
                <a:spcPts val="1800"/>
              </a:spcAft>
              <a:buFont typeface="+mj-lt"/>
              <a:buAutoNum type="arabicPeriod"/>
            </a:pPr>
            <a:r>
              <a:rPr lang="en-US" sz="2400" b="1" dirty="0">
                <a:latin typeface="Calibri Light" panose="020F0302020204030204" pitchFamily="34" charset="0"/>
              </a:rPr>
              <a:t>Find a better model</a:t>
            </a:r>
          </a:p>
          <a:p>
            <a:pPr lvl="1">
              <a:spcAft>
                <a:spcPts val="1800"/>
              </a:spcAft>
            </a:pPr>
            <a:r>
              <a:rPr lang="en-US" sz="2000" b="1" dirty="0">
                <a:solidFill>
                  <a:srgbClr val="FF0000"/>
                </a:solidFill>
                <a:latin typeface="Calibri Light" panose="020F0302020204030204" pitchFamily="34" charset="0"/>
              </a:rPr>
              <a:t>Better parameters</a:t>
            </a:r>
          </a:p>
          <a:p>
            <a:pPr lvl="1">
              <a:spcAft>
                <a:spcPts val="1800"/>
              </a:spcAft>
            </a:pPr>
            <a:r>
              <a:rPr lang="en-US" sz="2000" b="1" dirty="0">
                <a:solidFill>
                  <a:srgbClr val="FF0000"/>
                </a:solidFill>
                <a:latin typeface="Calibri Light" panose="020F0302020204030204" pitchFamily="34" charset="0"/>
              </a:rPr>
              <a:t>Better structure (that matches the plant better)</a:t>
            </a:r>
          </a:p>
          <a:p>
            <a:pPr marL="514338" indent="-514338">
              <a:spcAft>
                <a:spcPts val="1800"/>
              </a:spcAft>
              <a:buFont typeface="+mj-lt"/>
              <a:buAutoNum type="arabicPeriod"/>
            </a:pPr>
            <a:r>
              <a:rPr lang="en-US" sz="2400" b="1" dirty="0">
                <a:latin typeface="Calibri Light" panose="020F0302020204030204" pitchFamily="34" charset="0"/>
              </a:rPr>
              <a:t>Modify optimization problem directly (Marchetti et al, 2009, Gao et al 2016)</a:t>
            </a:r>
          </a:p>
          <a:p>
            <a:pPr lvl="1">
              <a:spcAft>
                <a:spcPts val="1800"/>
              </a:spcAft>
            </a:pPr>
            <a:r>
              <a:rPr lang="en-GB" sz="2000" b="1" dirty="0">
                <a:solidFill>
                  <a:srgbClr val="FF0000"/>
                </a:solidFill>
                <a:latin typeface="Calibri Light" panose="020F0302020204030204" pitchFamily="34" charset="0"/>
              </a:rPr>
              <a:t>Use plant measurements</a:t>
            </a:r>
          </a:p>
          <a:p>
            <a:pPr lvl="1">
              <a:spcAft>
                <a:spcPts val="1800"/>
              </a:spcAft>
            </a:pPr>
            <a:r>
              <a:rPr lang="en-GB" sz="2000" b="1" dirty="0">
                <a:solidFill>
                  <a:srgbClr val="FF0000"/>
                </a:solidFill>
                <a:latin typeface="Calibri Light" panose="020F0302020204030204" pitchFamily="34" charset="0"/>
              </a:rPr>
              <a:t>No need to have an exact model </a:t>
            </a:r>
          </a:p>
          <a:p>
            <a:pPr lvl="1"/>
            <a:endParaRPr lang="en-GB" dirty="0"/>
          </a:p>
        </p:txBody>
      </p:sp>
      <p:sp>
        <p:nvSpPr>
          <p:cNvPr id="10" name="Rectangle 9">
            <a:extLst>
              <a:ext uri="{FF2B5EF4-FFF2-40B4-BE49-F238E27FC236}">
                <a16:creationId xmlns:a16="http://schemas.microsoft.com/office/drawing/2014/main" id="{643E775A-BE42-A040-A468-C15246559822}"/>
              </a:ext>
            </a:extLst>
          </p:cNvPr>
          <p:cNvSpPr/>
          <p:nvPr/>
        </p:nvSpPr>
        <p:spPr>
          <a:xfrm>
            <a:off x="519291" y="6389511"/>
            <a:ext cx="6163733" cy="3612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b-NO" sz="2400"/>
          </a:p>
        </p:txBody>
      </p:sp>
      <p:pic>
        <p:nvPicPr>
          <p:cNvPr id="11" name="Picture 10">
            <a:extLst>
              <a:ext uri="{FF2B5EF4-FFF2-40B4-BE49-F238E27FC236}">
                <a16:creationId xmlns:a16="http://schemas.microsoft.com/office/drawing/2014/main" id="{2B90C636-6915-A243-9882-BE6CDDA8B72D}"/>
              </a:ext>
            </a:extLst>
          </p:cNvPr>
          <p:cNvPicPr>
            <a:picLocks noChangeAspect="1"/>
          </p:cNvPicPr>
          <p:nvPr/>
        </p:nvPicPr>
        <p:blipFill>
          <a:blip r:embed="rId2"/>
          <a:stretch>
            <a:fillRect/>
          </a:stretch>
        </p:blipFill>
        <p:spPr>
          <a:xfrm>
            <a:off x="10661324" y="274639"/>
            <a:ext cx="1256920" cy="229780"/>
          </a:xfrm>
          <a:prstGeom prst="rect">
            <a:avLst/>
          </a:prstGeom>
        </p:spPr>
      </p:pic>
      <p:sp>
        <p:nvSpPr>
          <p:cNvPr id="3" name="TextBox 2">
            <a:extLst>
              <a:ext uri="{FF2B5EF4-FFF2-40B4-BE49-F238E27FC236}">
                <a16:creationId xmlns:a16="http://schemas.microsoft.com/office/drawing/2014/main" id="{37E8DB9A-7755-4E32-9D63-82372EA67D33}"/>
              </a:ext>
            </a:extLst>
          </p:cNvPr>
          <p:cNvSpPr txBox="1"/>
          <p:nvPr/>
        </p:nvSpPr>
        <p:spPr>
          <a:xfrm>
            <a:off x="665018" y="6253018"/>
            <a:ext cx="6482224" cy="646331"/>
          </a:xfrm>
          <a:prstGeom prst="rect">
            <a:avLst/>
          </a:prstGeom>
          <a:noFill/>
        </p:spPr>
        <p:txBody>
          <a:bodyPr wrap="none" rtlCol="0">
            <a:spAutoFit/>
          </a:bodyPr>
          <a:lstStyle/>
          <a:p>
            <a:r>
              <a:rPr lang="en-US" dirty="0"/>
              <a:t>Marchetti et al. 2009, I</a:t>
            </a:r>
            <a:r>
              <a:rPr lang="nb-NO" i="1" dirty="0" err="1"/>
              <a:t>nd</a:t>
            </a:r>
            <a:r>
              <a:rPr lang="nb-NO" i="1" dirty="0"/>
              <a:t>. Eng. </a:t>
            </a:r>
            <a:r>
              <a:rPr lang="nb-NO" i="1" dirty="0" err="1"/>
              <a:t>Chem</a:t>
            </a:r>
            <a:r>
              <a:rPr lang="nb-NO" i="1" dirty="0"/>
              <a:t>. Res.</a:t>
            </a:r>
            <a:r>
              <a:rPr lang="nb-NO" dirty="0"/>
              <a:t>, 48 (13), </a:t>
            </a:r>
            <a:r>
              <a:rPr lang="nb-NO" dirty="0" err="1"/>
              <a:t>pp</a:t>
            </a:r>
            <a:r>
              <a:rPr lang="nb-NO" dirty="0"/>
              <a:t> 6022–6033</a:t>
            </a:r>
            <a:r>
              <a:rPr lang="en-US" dirty="0"/>
              <a:t> </a:t>
            </a:r>
          </a:p>
          <a:p>
            <a:r>
              <a:rPr lang="en-US" dirty="0"/>
              <a:t>Gao et al.2016 </a:t>
            </a:r>
            <a:r>
              <a:rPr lang="nb-NO" dirty="0"/>
              <a:t>Comp. &amp; </a:t>
            </a:r>
            <a:r>
              <a:rPr lang="nb-NO" dirty="0" err="1"/>
              <a:t>Chem</a:t>
            </a:r>
            <a:r>
              <a:rPr lang="nb-NO" dirty="0"/>
              <a:t>.  Eng. 91, </a:t>
            </a:r>
            <a:r>
              <a:rPr lang="nb-NO" dirty="0" err="1"/>
              <a:t>pp</a:t>
            </a:r>
            <a:r>
              <a:rPr lang="nb-NO" dirty="0"/>
              <a:t> 318–328</a:t>
            </a:r>
          </a:p>
        </p:txBody>
      </p:sp>
    </p:spTree>
    <p:extLst>
      <p:ext uri="{BB962C8B-B14F-4D97-AF65-F5344CB8AC3E}">
        <p14:creationId xmlns:p14="http://schemas.microsoft.com/office/powerpoint/2010/main" val="17246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E3E8F1B-800A-4885-A4CE-45480BC38D8A}"/>
              </a:ext>
            </a:extLst>
          </p:cNvPr>
          <p:cNvSpPr/>
          <p:nvPr/>
        </p:nvSpPr>
        <p:spPr>
          <a:xfrm>
            <a:off x="6575269" y="1432556"/>
            <a:ext cx="5181600" cy="327748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Rounded Corners 6">
            <a:extLst>
              <a:ext uri="{FF2B5EF4-FFF2-40B4-BE49-F238E27FC236}">
                <a16:creationId xmlns:a16="http://schemas.microsoft.com/office/drawing/2014/main" id="{6DDF478A-D818-4A5C-870D-7103F01D3F59}"/>
              </a:ext>
            </a:extLst>
          </p:cNvPr>
          <p:cNvSpPr/>
          <p:nvPr/>
        </p:nvSpPr>
        <p:spPr>
          <a:xfrm>
            <a:off x="285646" y="1455041"/>
            <a:ext cx="5181600" cy="327748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E2D05D66-1424-4505-9E9C-E7682CA582E5}"/>
              </a:ext>
            </a:extLst>
          </p:cNvPr>
          <p:cNvSpPr>
            <a:spLocks noGrp="1"/>
          </p:cNvSpPr>
          <p:nvPr>
            <p:ph type="title"/>
          </p:nvPr>
        </p:nvSpPr>
        <p:spPr/>
        <p:txBody>
          <a:bodyPr/>
          <a:lstStyle/>
          <a:p>
            <a:r>
              <a:rPr lang="en-US" dirty="0"/>
              <a:t>How should modify the optimization problem</a:t>
            </a:r>
            <a:endParaRPr lang="nb-N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9E0099-118F-4990-B0B7-1FF8607089BB}"/>
                  </a:ext>
                </a:extLst>
              </p:cNvPr>
              <p:cNvSpPr>
                <a:spLocks noGrp="1"/>
              </p:cNvSpPr>
              <p:nvPr>
                <p:ph sz="half" idx="1"/>
              </p:nvPr>
            </p:nvSpPr>
            <p:spPr>
              <a:xfrm>
                <a:off x="1041399" y="5003468"/>
                <a:ext cx="9542489" cy="4788001"/>
              </a:xfrm>
            </p:spPr>
            <p:txBody>
              <a:bodyPr/>
              <a:lstStyle/>
              <a:p>
                <a:r>
                  <a:rPr lang="en-US" dirty="0"/>
                  <a:t>Key idea</a:t>
                </a:r>
              </a:p>
              <a:p>
                <a:pPr lvl="1"/>
                <a:r>
                  <a:rPr lang="en-US" dirty="0"/>
                  <a:t>Add modifiers to make “optimality conditions” of the plant and optimality conditions of the model match</a:t>
                </a:r>
              </a:p>
              <a:p>
                <a:r>
                  <a:rPr lang="en-US" dirty="0"/>
                  <a:t>Iteratively repeat the optimization at sample times </a:t>
                </a:r>
                <a14:m>
                  <m:oMath xmlns:m="http://schemas.openxmlformats.org/officeDocument/2006/math">
                    <m:r>
                      <a:rPr lang="en-US" b="0" i="1" smtClean="0">
                        <a:latin typeface="Cambria Math" panose="02040503050406030204" pitchFamily="18" charset="0"/>
                      </a:rPr>
                      <m:t>𝑘</m:t>
                    </m:r>
                  </m:oMath>
                </a14:m>
                <a:r>
                  <a:rPr lang="en-US" dirty="0"/>
                  <a:t>. </a:t>
                </a:r>
                <a:endParaRPr lang="nb-NO" dirty="0"/>
              </a:p>
            </p:txBody>
          </p:sp>
        </mc:Choice>
        <mc:Fallback xmlns="">
          <p:sp>
            <p:nvSpPr>
              <p:cNvPr id="3" name="Content Placeholder 2">
                <a:extLst>
                  <a:ext uri="{FF2B5EF4-FFF2-40B4-BE49-F238E27FC236}">
                    <a16:creationId xmlns:a16="http://schemas.microsoft.com/office/drawing/2014/main" id="{C89E0099-118F-4990-B0B7-1FF8607089BB}"/>
                  </a:ext>
                </a:extLst>
              </p:cNvPr>
              <p:cNvSpPr>
                <a:spLocks noGrp="1" noRot="1" noChangeAspect="1" noMove="1" noResize="1" noEditPoints="1" noAdjustHandles="1" noChangeArrowheads="1" noChangeShapeType="1" noTextEdit="1"/>
              </p:cNvSpPr>
              <p:nvPr>
                <p:ph sz="half" idx="1"/>
              </p:nvPr>
            </p:nvSpPr>
            <p:spPr>
              <a:xfrm>
                <a:off x="1041399" y="5003468"/>
                <a:ext cx="9542489" cy="4788001"/>
              </a:xfrm>
              <a:blipFill>
                <a:blip r:embed="rId2"/>
                <a:stretch>
                  <a:fillRect l="-1150" t="-2166"/>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0077333-9E56-45DF-A434-F86F0B759347}"/>
                  </a:ext>
                </a:extLst>
              </p:cNvPr>
              <p:cNvSpPr txBox="1">
                <a:spLocks/>
              </p:cNvSpPr>
              <p:nvPr/>
            </p:nvSpPr>
            <p:spPr>
              <a:xfrm>
                <a:off x="736600" y="1748468"/>
                <a:ext cx="5181600" cy="2984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Plant Optimization problem</a:t>
                </a:r>
              </a:p>
              <a:p>
                <a:endParaRPr lang="en-US" sz="2400" dirty="0"/>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r>
                                <a:rPr lang="en-US" sz="2400" b="0" i="1" smtClean="0">
                                  <a:latin typeface="Cambria Math" panose="02040503050406030204" pitchFamily="18" charset="0"/>
                                </a:rPr>
                                <m:t>𝑢</m:t>
                              </m:r>
                            </m:lim>
                          </m:limLow>
                        </m:fNa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 </m:t>
                          </m:r>
                        </m:e>
                      </m:func>
                    </m:oMath>
                  </m:oMathPara>
                </a14:m>
                <a:endParaRPr lang="en-US" sz="2400" b="0" dirty="0"/>
              </a:p>
              <a:p>
                <a:pPr marL="0" indent="0">
                  <a:buNone/>
                </a:pPr>
                <a:r>
                  <a:rPr lang="en-US" sz="2400" dirty="0"/>
                  <a:t>	</a:t>
                </a:r>
                <a:r>
                  <a:rPr lang="en-US" sz="2400" dirty="0" err="1"/>
                  <a:t>s.t.</a:t>
                </a:r>
                <a:r>
                  <a:rPr lang="en-US" sz="2400" dirty="0"/>
                  <a:t> </a:t>
                </a:r>
              </a:p>
              <a:p>
                <a:pPr marL="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𝑝</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𝑢</m:t>
                          </m:r>
                        </m:e>
                      </m:d>
                      <m:r>
                        <a:rPr lang="en-US" sz="2400" b="0" i="1" smtClean="0">
                          <a:latin typeface="Cambria Math" panose="02040503050406030204" pitchFamily="18" charset="0"/>
                        </a:rPr>
                        <m:t>≤0</m:t>
                      </m:r>
                    </m:oMath>
                  </m:oMathPara>
                </a14:m>
                <a:endParaRPr lang="nb-NO" sz="2400" dirty="0"/>
              </a:p>
            </p:txBody>
          </p:sp>
        </mc:Choice>
        <mc:Fallback xmlns="">
          <p:sp>
            <p:nvSpPr>
              <p:cNvPr id="5" name="Content Placeholder 2">
                <a:extLst>
                  <a:ext uri="{FF2B5EF4-FFF2-40B4-BE49-F238E27FC236}">
                    <a16:creationId xmlns:a16="http://schemas.microsoft.com/office/drawing/2014/main" id="{80077333-9E56-45DF-A434-F86F0B759347}"/>
                  </a:ext>
                </a:extLst>
              </p:cNvPr>
              <p:cNvSpPr txBox="1">
                <a:spLocks noRot="1" noChangeAspect="1" noMove="1" noResize="1" noEditPoints="1" noAdjustHandles="1" noChangeArrowheads="1" noChangeShapeType="1" noTextEdit="1"/>
              </p:cNvSpPr>
              <p:nvPr/>
            </p:nvSpPr>
            <p:spPr>
              <a:xfrm>
                <a:off x="736600" y="1748468"/>
                <a:ext cx="5181600" cy="2984058"/>
              </a:xfrm>
              <a:prstGeom prst="rect">
                <a:avLst/>
              </a:prstGeom>
              <a:blipFill>
                <a:blip r:embed="rId3"/>
                <a:stretch>
                  <a:fillRect l="-1647" t="-2863"/>
                </a:stretch>
              </a:blipFill>
            </p:spPr>
            <p:txBody>
              <a:bodyPr/>
              <a:lstStyle/>
              <a:p>
                <a:r>
                  <a:rPr lang="nb-NO">
                    <a:noFill/>
                  </a:rPr>
                  <a:t> </a:t>
                </a:r>
              </a:p>
            </p:txBody>
          </p:sp>
        </mc:Fallback>
      </mc:AlternateContent>
      <p:sp>
        <p:nvSpPr>
          <p:cNvPr id="9" name="Rectangle: Rounded Corners 8">
            <a:extLst>
              <a:ext uri="{FF2B5EF4-FFF2-40B4-BE49-F238E27FC236}">
                <a16:creationId xmlns:a16="http://schemas.microsoft.com/office/drawing/2014/main" id="{3DA4CBBD-3D0A-4343-ABDF-CE8C5E7C1DF6}"/>
              </a:ext>
            </a:extLst>
          </p:cNvPr>
          <p:cNvSpPr/>
          <p:nvPr/>
        </p:nvSpPr>
        <p:spPr>
          <a:xfrm>
            <a:off x="6575269" y="1432556"/>
            <a:ext cx="5181600" cy="327748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852A782B-257B-46E9-9DD3-6DBA9998A25B}"/>
                  </a:ext>
                </a:extLst>
              </p:cNvPr>
              <p:cNvSpPr txBox="1">
                <a:spLocks/>
              </p:cNvSpPr>
              <p:nvPr/>
            </p:nvSpPr>
            <p:spPr>
              <a:xfrm>
                <a:off x="6829269" y="1690688"/>
                <a:ext cx="5181600" cy="2984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Model optimization problem</a:t>
                </a:r>
              </a:p>
              <a:p>
                <a:endParaRPr lang="en-US" sz="2400" dirty="0"/>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r>
                                <a:rPr lang="en-US" sz="2400" b="0" i="1" smtClean="0">
                                  <a:latin typeface="Cambria Math" panose="02040503050406030204" pitchFamily="18" charset="0"/>
                                </a:rPr>
                                <m:t>𝑢</m:t>
                              </m:r>
                            </m:lim>
                          </m:limLow>
                        </m:fName>
                        <m:e>
                          <m:r>
                            <a:rPr lang="en-US" sz="2400" b="0" i="1" smtClean="0">
                              <a:latin typeface="Cambria Math" panose="02040503050406030204" pitchFamily="18" charset="0"/>
                            </a:rPr>
                            <m:t>𝐽</m:t>
                          </m:r>
                          <m:r>
                            <a:rPr lang="en-US" sz="2400" b="0" i="1" smtClean="0">
                              <a:latin typeface="Cambria Math" panose="02040503050406030204" pitchFamily="18" charset="0"/>
                            </a:rPr>
                            <m:t> </m:t>
                          </m:r>
                        </m:e>
                      </m:func>
                    </m:oMath>
                  </m:oMathPara>
                </a14:m>
                <a:endParaRPr lang="en-US" sz="2400" b="0" dirty="0"/>
              </a:p>
              <a:p>
                <a:pPr marL="0" indent="0">
                  <a:buNone/>
                </a:pPr>
                <a:r>
                  <a:rPr lang="en-US" sz="2400" dirty="0"/>
                  <a:t>	</a:t>
                </a:r>
                <a:r>
                  <a:rPr lang="en-US" sz="2400" dirty="0" err="1"/>
                  <a:t>s.t.</a:t>
                </a:r>
                <a:r>
                  <a:rPr lang="en-US" sz="2400" dirty="0"/>
                  <a:t> </a:t>
                </a:r>
              </a:p>
              <a:p>
                <a:pPr marL="0" indent="0">
                  <a:buNone/>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𝑔</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𝑢</m:t>
                          </m:r>
                        </m:e>
                      </m:d>
                      <m:r>
                        <a:rPr lang="en-US" sz="2400" b="0" i="1" smtClean="0">
                          <a:latin typeface="Cambria Math" panose="02040503050406030204" pitchFamily="18" charset="0"/>
                        </a:rPr>
                        <m:t>≤0</m:t>
                      </m:r>
                    </m:oMath>
                  </m:oMathPara>
                </a14:m>
                <a:endParaRPr lang="nb-NO" sz="2400" dirty="0"/>
              </a:p>
            </p:txBody>
          </p:sp>
        </mc:Choice>
        <mc:Fallback xmlns="">
          <p:sp>
            <p:nvSpPr>
              <p:cNvPr id="11" name="Content Placeholder 2">
                <a:extLst>
                  <a:ext uri="{FF2B5EF4-FFF2-40B4-BE49-F238E27FC236}">
                    <a16:creationId xmlns:a16="http://schemas.microsoft.com/office/drawing/2014/main" id="{852A782B-257B-46E9-9DD3-6DBA9998A25B}"/>
                  </a:ext>
                </a:extLst>
              </p:cNvPr>
              <p:cNvSpPr txBox="1">
                <a:spLocks noRot="1" noChangeAspect="1" noMove="1" noResize="1" noEditPoints="1" noAdjustHandles="1" noChangeArrowheads="1" noChangeShapeType="1" noTextEdit="1"/>
              </p:cNvSpPr>
              <p:nvPr/>
            </p:nvSpPr>
            <p:spPr>
              <a:xfrm>
                <a:off x="6829269" y="1690688"/>
                <a:ext cx="5181600" cy="2984058"/>
              </a:xfrm>
              <a:prstGeom prst="rect">
                <a:avLst/>
              </a:prstGeom>
              <a:blipFill>
                <a:blip r:embed="rId4"/>
                <a:stretch>
                  <a:fillRect l="-1529" t="-2857"/>
                </a:stretch>
              </a:blipFill>
            </p:spPr>
            <p:txBody>
              <a:bodyPr/>
              <a:lstStyle/>
              <a:p>
                <a:r>
                  <a:rPr lang="nb-NO">
                    <a:noFill/>
                  </a:rPr>
                  <a:t> </a:t>
                </a:r>
              </a:p>
            </p:txBody>
          </p:sp>
        </mc:Fallback>
      </mc:AlternateContent>
    </p:spTree>
    <p:extLst>
      <p:ext uri="{BB962C8B-B14F-4D97-AF65-F5344CB8AC3E}">
        <p14:creationId xmlns:p14="http://schemas.microsoft.com/office/powerpoint/2010/main" val="5066004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E3E8F1B-800A-4885-A4CE-45480BC38D8A}"/>
              </a:ext>
            </a:extLst>
          </p:cNvPr>
          <p:cNvSpPr/>
          <p:nvPr/>
        </p:nvSpPr>
        <p:spPr>
          <a:xfrm>
            <a:off x="6575269" y="1432556"/>
            <a:ext cx="5181600" cy="327748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Rounded Corners 6">
            <a:extLst>
              <a:ext uri="{FF2B5EF4-FFF2-40B4-BE49-F238E27FC236}">
                <a16:creationId xmlns:a16="http://schemas.microsoft.com/office/drawing/2014/main" id="{6DDF478A-D818-4A5C-870D-7103F01D3F59}"/>
              </a:ext>
            </a:extLst>
          </p:cNvPr>
          <p:cNvSpPr/>
          <p:nvPr/>
        </p:nvSpPr>
        <p:spPr>
          <a:xfrm>
            <a:off x="285646" y="1455041"/>
            <a:ext cx="5181600" cy="327748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E2D05D66-1424-4505-9E9C-E7682CA582E5}"/>
              </a:ext>
            </a:extLst>
          </p:cNvPr>
          <p:cNvSpPr>
            <a:spLocks noGrp="1"/>
          </p:cNvSpPr>
          <p:nvPr>
            <p:ph type="title"/>
          </p:nvPr>
        </p:nvSpPr>
        <p:spPr/>
        <p:txBody>
          <a:bodyPr/>
          <a:lstStyle/>
          <a:p>
            <a:r>
              <a:rPr lang="en-US" dirty="0"/>
              <a:t>How should modify the optimization problem</a:t>
            </a:r>
            <a:endParaRPr lang="nb-NO"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9E0099-118F-4990-B0B7-1FF8607089BB}"/>
                  </a:ext>
                </a:extLst>
              </p:cNvPr>
              <p:cNvSpPr>
                <a:spLocks noGrp="1"/>
              </p:cNvSpPr>
              <p:nvPr>
                <p:ph sz="half" idx="1"/>
              </p:nvPr>
            </p:nvSpPr>
            <p:spPr>
              <a:xfrm>
                <a:off x="1041399" y="5003468"/>
                <a:ext cx="9542489" cy="4788001"/>
              </a:xfrm>
            </p:spPr>
            <p:txBody>
              <a:bodyPr/>
              <a:lstStyle/>
              <a:p>
                <a:r>
                  <a:rPr lang="en-US" dirty="0"/>
                  <a:t>Key idea</a:t>
                </a:r>
              </a:p>
              <a:p>
                <a:pPr lvl="1"/>
                <a:r>
                  <a:rPr lang="en-US" dirty="0"/>
                  <a:t>Add modifiers to make “optimality conditions” of the plant and optimality conditions of the model match</a:t>
                </a:r>
              </a:p>
              <a:p>
                <a:r>
                  <a:rPr lang="en-US" dirty="0"/>
                  <a:t>Iteratively repeat the optimization at sample times </a:t>
                </a:r>
                <a14:m>
                  <m:oMath xmlns:m="http://schemas.openxmlformats.org/officeDocument/2006/math">
                    <m:r>
                      <a:rPr lang="en-US" b="0" i="1" smtClean="0">
                        <a:latin typeface="Cambria Math" panose="02040503050406030204" pitchFamily="18" charset="0"/>
                      </a:rPr>
                      <m:t>𝑘</m:t>
                    </m:r>
                  </m:oMath>
                </a14:m>
                <a:r>
                  <a:rPr lang="en-US" dirty="0"/>
                  <a:t>. </a:t>
                </a:r>
                <a:endParaRPr lang="nb-NO" dirty="0"/>
              </a:p>
            </p:txBody>
          </p:sp>
        </mc:Choice>
        <mc:Fallback xmlns="">
          <p:sp>
            <p:nvSpPr>
              <p:cNvPr id="3" name="Content Placeholder 2">
                <a:extLst>
                  <a:ext uri="{FF2B5EF4-FFF2-40B4-BE49-F238E27FC236}">
                    <a16:creationId xmlns:a16="http://schemas.microsoft.com/office/drawing/2014/main" id="{C89E0099-118F-4990-B0B7-1FF8607089BB}"/>
                  </a:ext>
                </a:extLst>
              </p:cNvPr>
              <p:cNvSpPr>
                <a:spLocks noGrp="1" noRot="1" noChangeAspect="1" noMove="1" noResize="1" noEditPoints="1" noAdjustHandles="1" noChangeArrowheads="1" noChangeShapeType="1" noTextEdit="1"/>
              </p:cNvSpPr>
              <p:nvPr>
                <p:ph sz="half" idx="1"/>
              </p:nvPr>
            </p:nvSpPr>
            <p:spPr>
              <a:xfrm>
                <a:off x="1041399" y="5003468"/>
                <a:ext cx="9542489" cy="4788001"/>
              </a:xfrm>
              <a:blipFill>
                <a:blip r:embed="rId2"/>
                <a:stretch>
                  <a:fillRect l="-1150" t="-2166"/>
                </a:stretch>
              </a:blipFill>
            </p:spPr>
            <p:txBody>
              <a:bodyPr/>
              <a:lstStyle/>
              <a:p>
                <a:r>
                  <a:rPr lang="nb-NO">
                    <a:noFill/>
                  </a:rPr>
                  <a:t> </a:t>
                </a:r>
              </a:p>
            </p:txBody>
          </p:sp>
        </mc:Fallback>
      </mc:AlternateContent>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0077333-9E56-45DF-A434-F86F0B759347}"/>
                  </a:ext>
                </a:extLst>
              </p:cNvPr>
              <p:cNvSpPr txBox="1">
                <a:spLocks/>
              </p:cNvSpPr>
              <p:nvPr/>
            </p:nvSpPr>
            <p:spPr>
              <a:xfrm>
                <a:off x="736600" y="1748468"/>
                <a:ext cx="5181600" cy="2984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Plant Optimization problem</a:t>
                </a:r>
              </a:p>
              <a:p>
                <a:endParaRPr lang="en-US" sz="2400" dirty="0"/>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r>
                                <a:rPr lang="en-US" sz="2400" b="0" i="1" smtClean="0">
                                  <a:latin typeface="Cambria Math" panose="02040503050406030204" pitchFamily="18" charset="0"/>
                                </a:rPr>
                                <m:t>𝑢</m:t>
                              </m:r>
                            </m:lim>
                          </m:limLow>
                        </m:fNa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 </m:t>
                          </m:r>
                        </m:e>
                      </m:func>
                    </m:oMath>
                  </m:oMathPara>
                </a14:m>
                <a:endParaRPr lang="en-US" sz="2400" b="0" dirty="0"/>
              </a:p>
              <a:p>
                <a:pPr marL="0" indent="0">
                  <a:buNone/>
                </a:pPr>
                <a:r>
                  <a:rPr lang="en-US" sz="2400" dirty="0"/>
                  <a:t>	</a:t>
                </a:r>
                <a:r>
                  <a:rPr lang="en-US" sz="2400" dirty="0" err="1"/>
                  <a:t>s.t.</a:t>
                </a:r>
                <a:r>
                  <a:rPr lang="en-US" sz="2400" dirty="0"/>
                  <a:t> </a:t>
                </a:r>
              </a:p>
              <a:p>
                <a:pPr marL="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𝑝</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𝑢</m:t>
                          </m:r>
                        </m:e>
                      </m:d>
                      <m:r>
                        <a:rPr lang="en-US" sz="2400" b="0" i="1" smtClean="0">
                          <a:latin typeface="Cambria Math" panose="02040503050406030204" pitchFamily="18" charset="0"/>
                        </a:rPr>
                        <m:t>≤0</m:t>
                      </m:r>
                    </m:oMath>
                  </m:oMathPara>
                </a14:m>
                <a:endParaRPr lang="nb-NO" sz="2400" dirty="0"/>
              </a:p>
            </p:txBody>
          </p:sp>
        </mc:Choice>
        <mc:Fallback xmlns="">
          <p:sp>
            <p:nvSpPr>
              <p:cNvPr id="5" name="Content Placeholder 2">
                <a:extLst>
                  <a:ext uri="{FF2B5EF4-FFF2-40B4-BE49-F238E27FC236}">
                    <a16:creationId xmlns:a16="http://schemas.microsoft.com/office/drawing/2014/main" id="{80077333-9E56-45DF-A434-F86F0B759347}"/>
                  </a:ext>
                </a:extLst>
              </p:cNvPr>
              <p:cNvSpPr txBox="1">
                <a:spLocks noRot="1" noChangeAspect="1" noMove="1" noResize="1" noEditPoints="1" noAdjustHandles="1" noChangeArrowheads="1" noChangeShapeType="1" noTextEdit="1"/>
              </p:cNvSpPr>
              <p:nvPr/>
            </p:nvSpPr>
            <p:spPr>
              <a:xfrm>
                <a:off x="736600" y="1748468"/>
                <a:ext cx="5181600" cy="2984058"/>
              </a:xfrm>
              <a:prstGeom prst="rect">
                <a:avLst/>
              </a:prstGeom>
              <a:blipFill>
                <a:blip r:embed="rId3"/>
                <a:stretch>
                  <a:fillRect l="-1647" t="-2863"/>
                </a:stretch>
              </a:blipFill>
            </p:spPr>
            <p:txBody>
              <a:bodyPr/>
              <a:lstStyle/>
              <a:p>
                <a:r>
                  <a:rPr lang="nb-NO">
                    <a:noFill/>
                  </a:rPr>
                  <a:t> </a:t>
                </a:r>
              </a:p>
            </p:txBody>
          </p:sp>
        </mc:Fallback>
      </mc:AlternateContent>
      <p:sp>
        <p:nvSpPr>
          <p:cNvPr id="9" name="Rectangle: Rounded Corners 8">
            <a:extLst>
              <a:ext uri="{FF2B5EF4-FFF2-40B4-BE49-F238E27FC236}">
                <a16:creationId xmlns:a16="http://schemas.microsoft.com/office/drawing/2014/main" id="{3DA4CBBD-3D0A-4343-ABDF-CE8C5E7C1DF6}"/>
              </a:ext>
            </a:extLst>
          </p:cNvPr>
          <p:cNvSpPr/>
          <p:nvPr/>
        </p:nvSpPr>
        <p:spPr>
          <a:xfrm>
            <a:off x="6575269" y="1432556"/>
            <a:ext cx="5181600" cy="327748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330FE4C4-2052-42C3-816B-0159E7D3134B}"/>
                  </a:ext>
                </a:extLst>
              </p:cNvPr>
              <p:cNvSpPr txBox="1">
                <a:spLocks/>
              </p:cNvSpPr>
              <p:nvPr/>
            </p:nvSpPr>
            <p:spPr>
              <a:xfrm>
                <a:off x="6575269" y="1744590"/>
                <a:ext cx="5181600" cy="2984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Modified model optimization problem</a:t>
                </a:r>
              </a:p>
              <a:p>
                <a:endParaRPr lang="en-US" sz="2400" dirty="0"/>
              </a:p>
              <a:p>
                <a:pPr marL="0" indent="0">
                  <a:buNone/>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limLow>
                            <m:limLowPr>
                              <m:ctrlPr>
                                <a:rPr lang="en-US" sz="2400" b="0" i="1" smtClean="0">
                                  <a:latin typeface="Cambria Math" panose="02040503050406030204" pitchFamily="18" charset="0"/>
                                </a:rPr>
                              </m:ctrlPr>
                            </m:limLowPr>
                            <m:e>
                              <m:r>
                                <m:rPr>
                                  <m:sty m:val="p"/>
                                </m:rPr>
                                <a:rPr lang="en-US" sz="2400" b="0" i="0" smtClean="0">
                                  <a:latin typeface="Cambria Math" panose="02040503050406030204" pitchFamily="18" charset="0"/>
                                </a:rPr>
                                <m:t>min</m:t>
                              </m:r>
                            </m:e>
                            <m:lim>
                              <m:r>
                                <a:rPr lang="en-US" sz="2400" b="0" i="1" smtClean="0">
                                  <a:latin typeface="Cambria Math" panose="02040503050406030204" pitchFamily="18" charset="0"/>
                                </a:rPr>
                                <m:t>𝑢</m:t>
                              </m:r>
                            </m:lim>
                          </m:limLow>
                        </m:fNa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𝐽</m:t>
                              </m:r>
                            </m:e>
                            <m:sub>
                              <m:r>
                                <a:rPr lang="en-US" sz="2400" b="0" i="1" smtClean="0">
                                  <a:latin typeface="Cambria Math" panose="02040503050406030204" pitchFamily="18" charset="0"/>
                                </a:rPr>
                                <m:t>𝑚</m:t>
                              </m:r>
                            </m:sub>
                          </m:sSub>
                          <m:r>
                            <a:rPr lang="en-US" sz="2400" b="0" i="1" smtClean="0">
                              <a:latin typeface="Cambria Math" panose="02040503050406030204" pitchFamily="18" charset="0"/>
                            </a:rPr>
                            <m:t>=</m:t>
                          </m:r>
                          <m:r>
                            <a:rPr lang="en-US" sz="2400" b="0" i="1" smtClean="0">
                              <a:latin typeface="Cambria Math" panose="02040503050406030204" pitchFamily="18" charset="0"/>
                            </a:rPr>
                            <m:t>𝐽</m:t>
                          </m:r>
                          <m:r>
                            <a:rPr lang="en-US" sz="2400" b="0" i="1" smtClean="0">
                              <a:latin typeface="Cambria Math" panose="02040503050406030204" pitchFamily="18" charset="0"/>
                            </a:rPr>
                            <m:t>(</m:t>
                          </m:r>
                          <m:r>
                            <a:rPr lang="en-US" sz="2400" b="0" i="1" smtClean="0">
                              <a:latin typeface="Cambria Math" panose="02040503050406030204" pitchFamily="18" charset="0"/>
                            </a:rPr>
                            <m:t>𝑢</m:t>
                          </m:r>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𝜖</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𝐽</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𝜆</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𝐽</m:t>
                              </m:r>
                            </m:sup>
                          </m:sSubSup>
                          <m:r>
                            <a:rPr lang="en-US" sz="2400" b="0" i="1" smtClean="0">
                              <a:latin typeface="Cambria Math" panose="02040503050406030204" pitchFamily="18" charset="0"/>
                            </a:rPr>
                            <m:t>(</m:t>
                          </m:r>
                          <m:r>
                            <a:rPr lang="en-US" sz="2400" b="0" i="1" smtClean="0">
                              <a:latin typeface="Cambria Math" panose="02040503050406030204" pitchFamily="18" charset="0"/>
                            </a:rPr>
                            <m:t>𝑢</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 </m:t>
                          </m:r>
                        </m:e>
                      </m:func>
                    </m:oMath>
                  </m:oMathPara>
                </a14:m>
                <a:endParaRPr lang="en-US" sz="2400" b="0" dirty="0"/>
              </a:p>
              <a:p>
                <a:pPr marL="0" indent="0">
                  <a:buNone/>
                </a:pPr>
                <a:r>
                  <a:rPr lang="en-US" sz="2400" dirty="0"/>
                  <a:t>	</a:t>
                </a:r>
                <a:r>
                  <a:rPr lang="en-US" sz="2400" dirty="0" err="1"/>
                  <a:t>s.t.</a:t>
                </a:r>
                <a:r>
                  <a:rPr lang="en-US" sz="2400" dirty="0"/>
                  <a:t> </a:t>
                </a:r>
              </a:p>
              <a:p>
                <a:pPr marL="0"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𝑚</m:t>
                          </m:r>
                        </m:sub>
                      </m:sSub>
                      <m:r>
                        <a:rPr lang="en-US" sz="2400" b="0" i="1" smtClean="0">
                          <a:latin typeface="Cambria Math" panose="02040503050406030204" pitchFamily="18" charset="0"/>
                        </a:rPr>
                        <m:t>=</m:t>
                      </m:r>
                      <m:r>
                        <a:rPr lang="en-US" sz="2400" b="0" i="1" smtClean="0">
                          <a:latin typeface="Cambria Math" panose="02040503050406030204" pitchFamily="18" charset="0"/>
                        </a:rPr>
                        <m:t>𝑔</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𝑢</m:t>
                          </m:r>
                        </m:e>
                      </m:d>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𝜖</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𝑔</m:t>
                          </m:r>
                        </m:sup>
                      </m:sSubSup>
                      <m:r>
                        <a:rPr lang="en-US" sz="2400" b="0" i="1" smtClean="0">
                          <a:latin typeface="Cambria Math" panose="02040503050406030204" pitchFamily="18" charset="0"/>
                        </a:rPr>
                        <m:t>+</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𝜆</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𝑔</m:t>
                          </m:r>
                        </m:sup>
                      </m:sSubSup>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𝑢</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𝑘</m:t>
                              </m:r>
                            </m:sub>
                          </m:sSub>
                        </m:e>
                      </m:d>
                      <m:r>
                        <a:rPr lang="en-US" sz="2400" b="0" i="1" smtClean="0">
                          <a:latin typeface="Cambria Math" panose="02040503050406030204" pitchFamily="18" charset="0"/>
                        </a:rPr>
                        <m:t>≤0</m:t>
                      </m:r>
                    </m:oMath>
                  </m:oMathPara>
                </a14:m>
                <a:endParaRPr lang="nb-NO" sz="2400" dirty="0"/>
              </a:p>
            </p:txBody>
          </p:sp>
        </mc:Choice>
        <mc:Fallback xmlns="">
          <p:sp>
            <p:nvSpPr>
              <p:cNvPr id="10" name="Content Placeholder 2">
                <a:extLst>
                  <a:ext uri="{FF2B5EF4-FFF2-40B4-BE49-F238E27FC236}">
                    <a16:creationId xmlns:a16="http://schemas.microsoft.com/office/drawing/2014/main" id="{330FE4C4-2052-42C3-816B-0159E7D3134B}"/>
                  </a:ext>
                </a:extLst>
              </p:cNvPr>
              <p:cNvSpPr txBox="1">
                <a:spLocks noRot="1" noChangeAspect="1" noMove="1" noResize="1" noEditPoints="1" noAdjustHandles="1" noChangeArrowheads="1" noChangeShapeType="1" noTextEdit="1"/>
              </p:cNvSpPr>
              <p:nvPr/>
            </p:nvSpPr>
            <p:spPr>
              <a:xfrm>
                <a:off x="6575269" y="1744590"/>
                <a:ext cx="5181600" cy="2984058"/>
              </a:xfrm>
              <a:prstGeom prst="rect">
                <a:avLst/>
              </a:prstGeom>
              <a:blipFill>
                <a:blip r:embed="rId4"/>
                <a:stretch>
                  <a:fillRect l="-1647" t="-2857" r="-588"/>
                </a:stretch>
              </a:blipFill>
            </p:spPr>
            <p:txBody>
              <a:bodyPr/>
              <a:lstStyle/>
              <a:p>
                <a:r>
                  <a:rPr lang="nb-NO">
                    <a:noFill/>
                  </a:rPr>
                  <a:t> </a:t>
                </a:r>
              </a:p>
            </p:txBody>
          </p:sp>
        </mc:Fallback>
      </mc:AlternateContent>
    </p:spTree>
    <p:extLst>
      <p:ext uri="{BB962C8B-B14F-4D97-AF65-F5344CB8AC3E}">
        <p14:creationId xmlns:p14="http://schemas.microsoft.com/office/powerpoint/2010/main" val="3161905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 2^{n_c}$&#10;\end{document}&#10;"/>
  <p:tag name="FILENAME" val="TP_tmp"/>
  <p:tag name="FORMAT" val="emf"/>
  <p:tag name="RES" val="1200"/>
  <p:tag name="BLEND" val="0"/>
  <p:tag name="TRANSPARENT" val="0"/>
  <p:tag name="TBUG" val="0"/>
  <p:tag name="ALLOWFS" val="0"/>
  <p:tag name="ORIGWIDTH" val="31"/>
  <p:tag name="PICTUREFILESIZE" val="1776"/>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vg. loss = $\min_H \| J^{1/2}_{uu} (H G^y)^{-1} H [FW_d\ \ W_{n^y}] \|_2$\\&#10;&#10;\end{document}&#10;"/>
  <p:tag name="FILENAME" val="txp_fig"/>
  <p:tag name="FORMAT" val="pngmono"/>
  <p:tag name="RES" val="1200"/>
  <p:tag name="BLEND" val="0"/>
  <p:tag name="TRANSPARENT" val="0"/>
  <p:tag name="TBUG" val="0"/>
  <p:tag name="ALLOWFS" val="0"/>
  <p:tag name="ORIGWIDTH" val="161"/>
  <p:tag name="PICTUREFILESIZE" val="7466"/>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nalytical solution: \\&#10;$H = {G^y}^T (YY^T)^{-1}$ where $Y=[F W_d \ \ \ W_{n^y}]$&#10;\end{document}&#10;"/>
  <p:tag name="FILENAME" val="txp_fig"/>
  <p:tag name="FORMAT" val="pngmono"/>
  <p:tag name="RES" val="1200"/>
  <p:tag name="BLEND" val="0"/>
  <p:tag name="TRANSPARENT" val="0"/>
  <p:tag name="TBUG" val="0"/>
  <p:tag name="ALLOWFS" val="0"/>
  <p:tag name="ORIGWIDTH" val="424"/>
  <p:tag name="PICTUREFILESIZE" val="28625"/>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vg. loss = $\min_H \| J^{1/2}_{uu} (H G^y)^{-1} H [FW_d\ \ W_{n^y}] \|_2$\\&#10;&#10;\end{document}&#10;"/>
  <p:tag name="FILENAME" val="txp_fig"/>
  <p:tag name="FORMAT" val="pngmono"/>
  <p:tag name="RES" val="1200"/>
  <p:tag name="BLEND" val="0"/>
  <p:tag name="TRANSPARENT" val="0"/>
  <p:tag name="TBUG" val="0"/>
  <p:tag name="ALLOWFS" val="0"/>
  <p:tag name="ORIGWIDTH" val="161"/>
  <p:tag name="PICTUREFILESIZE" val="7466"/>
</p:tagLst>
</file>

<file path=ppt/tags/tag5.xml><?xml version="1.0" encoding="utf-8"?>
<p:tagLst xmlns:a="http://schemas.openxmlformats.org/drawingml/2006/main" xmlns:r="http://schemas.openxmlformats.org/officeDocument/2006/relationships" xmlns:p="http://schemas.openxmlformats.org/presentationml/2006/main">
  <p:tag name="SOURCE" val="\documentclass{article}\pagestyle{empty}&#10;\begin{document}&#10;\noindent Nullspace method: $c=p_{h,{\rm combine}} = h_1 p_h + h_2 T_2 = p_h + k T_2;   &#10;k = -8.53$ bar/K&#10;\end{document}&#10;"/>
  <p:tag name="EXTERNALNAME" val="txp_fig"/>
  <p:tag name="BLEND" val="False"/>
  <p:tag name="TRANSPARENT" val="False"/>
  <p:tag name="KEEPFILES" val="False"/>
  <p:tag name="DEBUGPAUSE" val="False"/>
  <p:tag name="RESOLUTION" val="1200"/>
  <p:tag name="TIMEOUT" val="(none)"/>
  <p:tag name="BOXWIDTH" val="505"/>
  <p:tag name="BOXHEIGHT" val="367"/>
  <p:tag name="BOXFONT" val="10"/>
  <p:tag name="BOXWRAP" val="False"/>
  <p:tag name="WORKAROUNDTRANSPARENCYBUG" val="False"/>
  <p:tag name="ALLOWFONTSUBSTITUTION" val="False"/>
  <p:tag name="BITMAPFORMAT" val="pngmono"/>
  <p:tag name="ORIGWIDTH" val="342"/>
  <p:tag name="PICTUREFILESIZE" val="1265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article}\pagestyle{empty}&#10;\begin{document}&#10;$={\Delta y \over \Delta u}$&#10;\end{document}&#10;"/>
  <p:tag name="EXTERNALNAME" val="txp_fig"/>
  <p:tag name="BLEND" val="False"/>
  <p:tag name="TRANSPARENT" val="False"/>
  <p:tag name="KEEPFILES" val="False"/>
  <p:tag name="DEBUGPAUSE" val="False"/>
  <p:tag name="RESOLUTION" val="1200"/>
  <p:tag name="TIMEOUT" val="(none)"/>
  <p:tag name="BOXWIDTH" val="677"/>
  <p:tag name="BOXHEIGHT" val="532"/>
  <p:tag name="BOXFONT" val="10"/>
  <p:tag name="BOXWRAP" val="False"/>
  <p:tag name="WORKAROUNDTRANSPARENCYBUG" val="False"/>
  <p:tag name="ALLOWFONTSUBSTITUTION" val="False"/>
  <p:tag name="BITMAPFORMAT" val="pngmono"/>
  <p:tag name="ORIGWIDTH" val="23"/>
  <p:tag name="PICTUREFILESIZE" val="131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article}\pagestyle{empty}&#10;\begin{document}&#10;$|\Delta y_{\rm opt}| + n$&#10;\end{document}&#10;"/>
  <p:tag name="EXTERNALNAME" val="txp_fig"/>
  <p:tag name="BLEND" val="False"/>
  <p:tag name="TRANSPARENT" val="False"/>
  <p:tag name="KEEPFILES" val="False"/>
  <p:tag name="DEBUGPAUSE" val="False"/>
  <p:tag name="RESOLUTION" val="1200"/>
  <p:tag name="TIMEOUT" val="(none)"/>
  <p:tag name="BOXWIDTH" val="677"/>
  <p:tag name="BOXHEIGHT" val="532"/>
  <p:tag name="BOXFONT" val="10"/>
  <p:tag name="BOXWRAP" val="False"/>
  <p:tag name="WORKAROUNDTRANSPARENCYBUG" val="False"/>
  <p:tag name="ALLOWFONTSUBSTITUTION" val="False"/>
  <p:tag name="BITMAPFORMAT" val="pngmono"/>
  <p:tag name="ORIGWIDTH" val="49"/>
  <p:tag name="PICTUREFILESIZE" val="1860"/>
</p:tagLst>
</file>

<file path=ppt/tags/tag8.xml><?xml version="1.0" encoding="utf-8"?>
<p:tagLst xmlns:a="http://schemas.openxmlformats.org/drawingml/2006/main" xmlns:r="http://schemas.openxmlformats.org/officeDocument/2006/relationships" xmlns:p="http://schemas.openxmlformats.org/presentationml/2006/main">
  <p:tag name="SOURCE" val="\documentclass{article}\pagestyle{empty}&#10;\begin{document}&#10;$={|G|\over {\rm span} y}$&#10;\end{document}&#10;"/>
  <p:tag name="EXTERNALNAME" val="txp_fig"/>
  <p:tag name="BLEND" val="False"/>
  <p:tag name="TRANSPARENT" val="False"/>
  <p:tag name="KEEPFILES" val="False"/>
  <p:tag name="DEBUGPAUSE" val="False"/>
  <p:tag name="RESOLUTION" val="1200"/>
  <p:tag name="TIMEOUT" val="(none)"/>
  <p:tag name="BOXWIDTH" val="677"/>
  <p:tag name="BOXHEIGHT" val="532"/>
  <p:tag name="BOXFONT" val="10"/>
  <p:tag name="BOXWRAP" val="False"/>
  <p:tag name="WORKAROUNDTRANSPARENCYBUG" val="False"/>
  <p:tag name="ALLOWFONTSUBSTITUTION" val="False"/>
  <p:tag name="BITMAPFORMAT" val="pngmono"/>
  <p:tag name="ORIGWIDTH" val="32"/>
  <p:tag name="PICTUREFILESIZE" val="14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6875</Words>
  <Application>Microsoft Office PowerPoint</Application>
  <PresentationFormat>Widescreen</PresentationFormat>
  <Paragraphs>1420</Paragraphs>
  <Slides>168</Slides>
  <Notes>23</Notes>
  <HiddenSlides>14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168</vt:i4>
      </vt:variant>
    </vt:vector>
  </HeadingPairs>
  <TitlesOfParts>
    <vt:vector size="180" baseType="lpstr">
      <vt:lpstr>Al Tarikh</vt:lpstr>
      <vt:lpstr>Arial</vt:lpstr>
      <vt:lpstr>Calibri</vt:lpstr>
      <vt:lpstr>Calibri Light</vt:lpstr>
      <vt:lpstr>Cambria Math</vt:lpstr>
      <vt:lpstr>SFBX0800</vt:lpstr>
      <vt:lpstr>SFRM0800</vt:lpstr>
      <vt:lpstr>Symbol</vt:lpstr>
      <vt:lpstr>Times</vt:lpstr>
      <vt:lpstr>Times New Roman</vt:lpstr>
      <vt:lpstr>Wingdings</vt:lpstr>
      <vt:lpstr>Office Theme</vt:lpstr>
      <vt:lpstr>Overview and Classification of online process optimization approaches</vt:lpstr>
      <vt:lpstr>PowerPoint Presentation</vt:lpstr>
      <vt:lpstr>Presenters</vt:lpstr>
      <vt:lpstr>PowerPoint Presentation</vt:lpstr>
      <vt:lpstr>Agenda</vt:lpstr>
      <vt:lpstr>PowerPoint Presentation</vt:lpstr>
      <vt:lpstr>Introduction to Real time optimization</vt:lpstr>
      <vt:lpstr>Main objectives control system</vt:lpstr>
      <vt:lpstr>PowerPoint Presentation</vt:lpstr>
      <vt:lpstr>In practice: Hierarchical decision system  based on time scale separation</vt:lpstr>
      <vt:lpstr>General objective process operation (RTO):   Minimize cost J = maximize profit (–J) [$/s]  subject to constraints  </vt:lpstr>
      <vt:lpstr>Two main operation modes</vt:lpstr>
      <vt:lpstr>Formulation of Real time optimization</vt:lpstr>
      <vt:lpstr>1. Conventional approach: Steady-state Real time optimization - and Challenges</vt:lpstr>
      <vt:lpstr>Conventional (commercial) steady-state RTO</vt:lpstr>
      <vt:lpstr>Conventional steady-state RTO</vt:lpstr>
      <vt:lpstr>Why is conventinal static RTO not commonly used?</vt:lpstr>
      <vt:lpstr>Challenge 1 - Costly offline model development and update</vt:lpstr>
      <vt:lpstr>Challenge 2 - Steady-state wait time</vt:lpstr>
      <vt:lpstr>Challenge 3 - Computational issues</vt:lpstr>
      <vt:lpstr>Challenge 4 - Frequent grade changes</vt:lpstr>
      <vt:lpstr>Challenge 5 - Dynamic limitations</vt:lpstr>
      <vt:lpstr>Challenge 6 – Incorrect model structure</vt:lpstr>
      <vt:lpstr>2. Academic approach : Dynamic RTO and Economic MPC</vt:lpstr>
      <vt:lpstr>DRTO and Economic MPC</vt:lpstr>
      <vt:lpstr>Dynamic RTO</vt:lpstr>
      <vt:lpstr>Main idea</vt:lpstr>
      <vt:lpstr>Main idea</vt:lpstr>
      <vt:lpstr>Economic MPC ~ Dynamic RTO </vt:lpstr>
      <vt:lpstr>Industrial applications of Dynamic RTO</vt:lpstr>
      <vt:lpstr>Challenges with Dynamic RTO</vt:lpstr>
      <vt:lpstr>Complexity: The challenge with Dynamic RTO</vt:lpstr>
      <vt:lpstr>Obtaining and maintaining an accurate dynamic model  </vt:lpstr>
      <vt:lpstr>Computational issues</vt:lpstr>
      <vt:lpstr>Robustness issues </vt:lpstr>
      <vt:lpstr>Implementation issues</vt:lpstr>
      <vt:lpstr>Academia</vt:lpstr>
      <vt:lpstr>DRTO and EMPC has many potential benefits</vt:lpstr>
      <vt:lpstr>3. Steady-state optimization using Transient Measurements – Hybrid RTO</vt:lpstr>
      <vt:lpstr>Why is traditional static RTO not commonly used?</vt:lpstr>
      <vt:lpstr>Traditional Steady-state RTO</vt:lpstr>
      <vt:lpstr>Steady-state wait time</vt:lpstr>
      <vt:lpstr>Steady-state wait time</vt:lpstr>
      <vt:lpstr>How to address steady-state wait time?</vt:lpstr>
      <vt:lpstr>Hybrid RTO</vt:lpstr>
      <vt:lpstr>Hybrid RTO</vt:lpstr>
      <vt:lpstr>CASE STUDY: Gas lift</vt:lpstr>
      <vt:lpstr>Disturbance: GOR variation</vt:lpstr>
      <vt:lpstr>Typical measured data (pressures and flowrates)</vt:lpstr>
      <vt:lpstr>GOR estimation - using “data reconciliation” (traditional static RTO)</vt:lpstr>
      <vt:lpstr>GOR estimation – using extended Kalman filter (DRTO &amp; HRTO)</vt:lpstr>
      <vt:lpstr>Oil and gas rates</vt:lpstr>
      <vt:lpstr>Results</vt:lpstr>
      <vt:lpstr>Advantage of steady-state optimization (SRTO &amp; HRTO)</vt:lpstr>
      <vt:lpstr>Why is traditional static RTO not commonly used?</vt:lpstr>
      <vt:lpstr>PowerPoint Presentation</vt:lpstr>
      <vt:lpstr>Oil and gas rates</vt:lpstr>
      <vt:lpstr>4. Feedback RTO based on novel steady-state gradient estimation method</vt:lpstr>
      <vt:lpstr>Why is traditional static RTO not commonly used?</vt:lpstr>
      <vt:lpstr>Necessary condition of optimality</vt:lpstr>
      <vt:lpstr>PowerPoint Presentation</vt:lpstr>
      <vt:lpstr>PowerPoint Presentation</vt:lpstr>
      <vt:lpstr>PowerPoint Presentation</vt:lpstr>
      <vt:lpstr>Feedback RTO</vt:lpstr>
      <vt:lpstr>PowerPoint Presentation</vt:lpstr>
      <vt:lpstr>PowerPoint Presentation</vt:lpstr>
      <vt:lpstr>PowerPoint Presentation</vt:lpstr>
      <vt:lpstr>PowerPoint Presentation</vt:lpstr>
      <vt:lpstr>CASE STUDY: Gas lift</vt:lpstr>
      <vt:lpstr>PowerPoint Presentation</vt:lpstr>
      <vt:lpstr>PowerPoint Presentation</vt:lpstr>
      <vt:lpstr>PowerPoint Presentation</vt:lpstr>
      <vt:lpstr>PowerPoint Presentation</vt:lpstr>
      <vt:lpstr>Multivariable Example: Ammonia Reactor</vt:lpstr>
      <vt:lpstr>Results</vt:lpstr>
      <vt:lpstr>Results</vt:lpstr>
      <vt:lpstr>5. Extremum Seeking Control </vt:lpstr>
      <vt:lpstr>Why is traditional static RTO not commonly used?</vt:lpstr>
      <vt:lpstr>Necessary condition of optimality</vt:lpstr>
      <vt:lpstr>Data-driven method</vt:lpstr>
      <vt:lpstr>Steady-state gradient</vt:lpstr>
      <vt:lpstr>Classical Extremum seeking control</vt:lpstr>
      <vt:lpstr>Sinusoidal perturbation</vt:lpstr>
      <vt:lpstr>Extremum Seeking Control</vt:lpstr>
      <vt:lpstr>Classical Extremum Seeking Control</vt:lpstr>
      <vt:lpstr>CASE STUDY: Gas lift well </vt:lpstr>
      <vt:lpstr>Least square Extremum seeking control</vt:lpstr>
      <vt:lpstr>Least square Extremum seeking control</vt:lpstr>
      <vt:lpstr>Other gradient estimation schemes</vt:lpstr>
      <vt:lpstr>Issues with Extremum seeking</vt:lpstr>
      <vt:lpstr>Effect of abrupt disturbances</vt:lpstr>
      <vt:lpstr>Measured disturbance handled using feedforward</vt:lpstr>
      <vt:lpstr>6. Modifier Adaptation</vt:lpstr>
      <vt:lpstr>Why is traditional static RTO not commonly used?</vt:lpstr>
      <vt:lpstr>Modifier adaptation addresses the problem of plant model mismatch</vt:lpstr>
      <vt:lpstr>Modifier adaptation addresses the problem of plant model mismatch</vt:lpstr>
      <vt:lpstr>Possible solutions</vt:lpstr>
      <vt:lpstr>How should modify the optimization problem</vt:lpstr>
      <vt:lpstr>How should modify the optimization problem</vt:lpstr>
      <vt:lpstr>Modifiers to match plant derivatives</vt:lpstr>
      <vt:lpstr>How to compute modifiers</vt:lpstr>
      <vt:lpstr>Challenges</vt:lpstr>
      <vt:lpstr>Case Study</vt:lpstr>
      <vt:lpstr>Case Study – Plant-model mismatch</vt:lpstr>
      <vt:lpstr>Iterative RTO using Modifier adaptation</vt:lpstr>
      <vt:lpstr>Alternative: Output modifier adaptation</vt:lpstr>
      <vt:lpstr>Conclusion</vt:lpstr>
      <vt:lpstr>7. Self-optimizing control “Move the optimization into the control layer” </vt:lpstr>
      <vt:lpstr>Do we really need real-time optimization?</vt:lpstr>
      <vt:lpstr>Systematic procedure for economic process control</vt:lpstr>
      <vt:lpstr>PowerPoint Presentation</vt:lpstr>
      <vt:lpstr>Step 1. Define optimal operation (economics)               Usually steady state</vt:lpstr>
      <vt:lpstr>  (a) Identify degrees of freedom  (b) Optimize for expected disturbances</vt:lpstr>
      <vt:lpstr>Active constraints</vt:lpstr>
      <vt:lpstr>How many active constraints regions?</vt:lpstr>
      <vt:lpstr>PowerPoint Presentation</vt:lpstr>
      <vt:lpstr>Optimization with PI-controller</vt:lpstr>
      <vt:lpstr>The less obvious case: Unconstrained optimum</vt:lpstr>
      <vt:lpstr>Example: Optimal operation of runner</vt:lpstr>
      <vt:lpstr>1. Optimal operation of Sprinter</vt:lpstr>
      <vt:lpstr>2. Optimal operation of Marathon runner</vt:lpstr>
      <vt:lpstr>PowerPoint Presentation</vt:lpstr>
      <vt:lpstr> Conclusion Marathon runner</vt:lpstr>
      <vt:lpstr>PowerPoint Presentation</vt:lpstr>
      <vt:lpstr>The ideal “self-optimizing” variable is the gradient, Ju</vt:lpstr>
      <vt:lpstr>PowerPoint Presentation</vt:lpstr>
      <vt:lpstr>Combinations of measurements, c= Hy  Nullspace method for H (Alstad):   HF=0 where F=dyopt/dd</vt:lpstr>
      <vt:lpstr>Example. Nullspace Method for Marathon runner</vt:lpstr>
      <vt:lpstr>PowerPoint Presentation</vt:lpstr>
      <vt:lpstr>What variable c=Hy should we control?  (self-optimizing variables)</vt:lpstr>
      <vt:lpstr>Example: CO2 refrigeration cycle</vt:lpstr>
      <vt:lpstr>CO2 refrigeration cycle</vt:lpstr>
      <vt:lpstr>CO2 cycle: Maximum gain rule</vt:lpstr>
      <vt:lpstr>Refrigeration cycle: Proposed control structure</vt:lpstr>
      <vt:lpstr>Summary Step 3.  What should we control (CV1)?</vt:lpstr>
      <vt:lpstr>Self-optimizing control (SOC) </vt:lpstr>
      <vt:lpstr>8. Classical Approach: Optimal operation using conventional advanced control </vt:lpstr>
      <vt:lpstr>Supervisory control layer</vt:lpstr>
      <vt:lpstr>Model predictive control (MPC)</vt:lpstr>
      <vt:lpstr>Classical “Advanced control” structures</vt:lpstr>
      <vt:lpstr>Split range control: Donald Eckman (1945)</vt:lpstr>
      <vt:lpstr>Changing active contraints</vt:lpstr>
      <vt:lpstr>Switching between active constraints</vt:lpstr>
      <vt:lpstr>Optimization with PI-controller</vt:lpstr>
      <vt:lpstr>Optimization with PI-controller</vt:lpstr>
      <vt:lpstr>Optimization with PI-controller</vt:lpstr>
      <vt:lpstr>PowerPoint Presentation</vt:lpstr>
      <vt:lpstr>Simulation PI-control: Setpoint changes temperature</vt:lpstr>
      <vt:lpstr>PowerPoint Presentation</vt:lpstr>
      <vt:lpstr>Blending process with max selector</vt:lpstr>
      <vt:lpstr>PowerPoint Presentation</vt:lpstr>
      <vt:lpstr>Conclusion: Systematic procedure to avoid RTO-layer and even MPC-layer</vt:lpstr>
      <vt:lpstr> Hierarchical Combination of different approaches</vt:lpstr>
      <vt:lpstr>Why not combine different approaches to give improved performance?!</vt:lpstr>
      <vt:lpstr>Standart RTO + MPC + self-optimizing control</vt:lpstr>
      <vt:lpstr>Distillation Case Study</vt:lpstr>
      <vt:lpstr>Profit of combined approach</vt:lpstr>
      <vt:lpstr>NCO tracking + self-optimizing control</vt:lpstr>
      <vt:lpstr>Self-optimizing Control and NCO tracking</vt:lpstr>
      <vt:lpstr>Combination of self-optimizing control and NCO tracking</vt:lpstr>
      <vt:lpstr>PowerPoint Presentation</vt:lpstr>
      <vt:lpstr>PowerPoint Presentation</vt:lpstr>
      <vt:lpstr>PowerPoint Presentation</vt:lpstr>
      <vt:lpstr>CONCLUSION: Why is traditional static RTO not commonly used? Some alternatives</vt:lpstr>
      <vt:lpstr>Proposal : Combine RTO with other approaches</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and Classification of online process optimization approaches</dc:title>
  <dc:creator>Dinesh Krishnamoorthy</dc:creator>
  <cp:lastModifiedBy>Sigurd Skogestad</cp:lastModifiedBy>
  <cp:revision>56</cp:revision>
  <dcterms:created xsi:type="dcterms:W3CDTF">2019-04-23T12:40:11Z</dcterms:created>
  <dcterms:modified xsi:type="dcterms:W3CDTF">2019-04-23T20:19:00Z</dcterms:modified>
</cp:coreProperties>
</file>