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handoutMasterIdLst>
    <p:handoutMasterId r:id="rId30"/>
  </p:handoutMasterIdLst>
  <p:sldIdLst>
    <p:sldId id="352" r:id="rId2"/>
    <p:sldId id="402" r:id="rId3"/>
    <p:sldId id="400" r:id="rId4"/>
    <p:sldId id="378" r:id="rId5"/>
    <p:sldId id="403" r:id="rId6"/>
    <p:sldId id="404" r:id="rId7"/>
    <p:sldId id="383" r:id="rId8"/>
    <p:sldId id="407" r:id="rId9"/>
    <p:sldId id="408" r:id="rId10"/>
    <p:sldId id="382" r:id="rId11"/>
    <p:sldId id="380" r:id="rId12"/>
    <p:sldId id="385" r:id="rId13"/>
    <p:sldId id="386" r:id="rId14"/>
    <p:sldId id="399" r:id="rId15"/>
    <p:sldId id="381" r:id="rId16"/>
    <p:sldId id="409" r:id="rId17"/>
    <p:sldId id="391" r:id="rId18"/>
    <p:sldId id="392" r:id="rId19"/>
    <p:sldId id="405" r:id="rId20"/>
    <p:sldId id="394" r:id="rId21"/>
    <p:sldId id="393" r:id="rId22"/>
    <p:sldId id="396" r:id="rId23"/>
    <p:sldId id="395" r:id="rId24"/>
    <p:sldId id="398" r:id="rId25"/>
    <p:sldId id="397" r:id="rId26"/>
    <p:sldId id="410" r:id="rId27"/>
    <p:sldId id="411" r:id="rId28"/>
  </p:sldIdLst>
  <p:sldSz cx="12192000" cy="6858000"/>
  <p:notesSz cx="6808788" cy="9940925"/>
  <p:custDataLst>
    <p:tags r:id="rId3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6395" autoAdjust="0"/>
  </p:normalViewPr>
  <p:slideViewPr>
    <p:cSldViewPr snapToGrid="0" showGuides="1">
      <p:cViewPr varScale="1">
        <p:scale>
          <a:sx n="88" d="100"/>
          <a:sy n="88" d="100"/>
        </p:scale>
        <p:origin x="446" y="58"/>
      </p:cViewPr>
      <p:guideLst>
        <p:guide orient="horz" pos="2160"/>
        <p:guide pos="3840"/>
      </p:guideLst>
    </p:cSldViewPr>
  </p:slideViewPr>
  <p:notesTextViewPr>
    <p:cViewPr>
      <p:scale>
        <a:sx n="100" d="100"/>
        <a:sy n="100" d="100"/>
      </p:scale>
      <p:origin x="0" y="0"/>
    </p:cViewPr>
  </p:notesTextViewPr>
  <p:sorterViewPr>
    <p:cViewPr>
      <p:scale>
        <a:sx n="136" d="100"/>
        <a:sy n="136" d="100"/>
      </p:scale>
      <p:origin x="0" y="-5280"/>
    </p:cViewPr>
  </p:sorterViewPr>
  <p:notesViewPr>
    <p:cSldViewPr snapToGrid="0">
      <p:cViewPr varScale="1">
        <p:scale>
          <a:sx n="91" d="100"/>
          <a:sy n="91" d="100"/>
        </p:scale>
        <p:origin x="8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pPr>
              <a:defRPr b="0" i="0"/>
            </a:pPr>
            <a:endParaRPr lang="nb-NO" dirty="0"/>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pPr>
              <a:defRPr b="0" i="0"/>
            </a:pPr>
            <a:fld id="{F89BC071-68B3-481C-A50A-49C52F1C7029}" type="datetimeFigureOut">
              <a:rPr lang="nb-NO" smtClean="0"/>
              <a:t>28.07.2018</a:t>
            </a:fld>
            <a:endParaRPr lang="nb-NO" dirty="0"/>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pPr>
              <a:defRPr b="0" i="0"/>
            </a:pPr>
            <a:endParaRPr lang="nb-NO" dirty="0"/>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pPr>
              <a:defRPr b="0" i="0"/>
            </a:pPr>
            <a:fld id="{F62BC387-C05F-4DDE-8507-7960A2F2C14E}" type="slidenum">
              <a:rPr lang="nb-NO" smtClean="0"/>
              <a:t>‹#›</a:t>
            </a:fld>
            <a:endParaRPr lang="nb-NO" dirty="0"/>
          </a:p>
        </p:txBody>
      </p:sp>
    </p:spTree>
    <p:extLst>
      <p:ext uri="{BB962C8B-B14F-4D97-AF65-F5344CB8AC3E}">
        <p14:creationId xmlns:p14="http://schemas.microsoft.com/office/powerpoint/2010/main" val="261903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pPr>
              <a:defRPr b="0" i="0"/>
            </a:pPr>
            <a:endParaRPr lang="nb-NO" dirty="0"/>
          </a:p>
        </p:txBody>
      </p:sp>
      <p:sp>
        <p:nvSpPr>
          <p:cNvPr id="3" name="Plassholder for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pPr>
              <a:defRPr b="0" i="0"/>
            </a:pPr>
            <a:fld id="{9BF32D1B-FB3F-4739-9836-510D52597D43}" type="datetimeFigureOut">
              <a:rPr lang="nb-NO" smtClean="0"/>
              <a:t>28.07.2018</a:t>
            </a:fld>
            <a:endParaRPr lang="nb-NO" dirty="0"/>
          </a:p>
        </p:txBody>
      </p:sp>
      <p:sp>
        <p:nvSpPr>
          <p:cNvPr id="4" name="Plassholder for lysbilde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Plassholder for nota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defRPr b="0" i="0"/>
            </a:pPr>
            <a:r>
              <a:rPr lang="x-none"/>
              <a:t>Klikk for å redigere tekststiler i malen</a:t>
            </a:r>
          </a:p>
          <a:p>
            <a:pPr lvl="1">
              <a:defRPr b="0" i="0"/>
            </a:pPr>
            <a:r>
              <a:rPr lang="x-none"/>
              <a:t>Second level</a:t>
            </a:r>
          </a:p>
          <a:p>
            <a:pPr lvl="2">
              <a:defRPr b="0" i="0"/>
            </a:pPr>
            <a:r>
              <a:rPr lang="x-none"/>
              <a:t>Third level</a:t>
            </a:r>
          </a:p>
          <a:p>
            <a:pPr lvl="3">
              <a:defRPr b="0" i="0"/>
            </a:pPr>
            <a:r>
              <a:rPr lang="x-none"/>
              <a:t>Fourth level</a:t>
            </a:r>
          </a:p>
          <a:p>
            <a:pPr lvl="4">
              <a:defRPr b="0" i="0"/>
            </a:pPr>
            <a:r>
              <a:rPr lang="x-none"/>
              <a:t>Fifth level</a:t>
            </a:r>
          </a:p>
        </p:txBody>
      </p:sp>
      <p:sp>
        <p:nvSpPr>
          <p:cNvPr id="6" name="Plassholder for bunnteks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pPr>
              <a:defRPr b="0" i="0"/>
            </a:pPr>
            <a:endParaRPr lang="nb-NO" dirty="0"/>
          </a:p>
        </p:txBody>
      </p:sp>
      <p:sp>
        <p:nvSpPr>
          <p:cNvPr id="7" name="Plassholder for lysbil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pPr>
              <a:defRPr b="0" i="0"/>
            </a:pPr>
            <a:fld id="{03FED6E5-ED65-4858-B424-9922C4728F8B}" type="slidenum">
              <a:rPr lang="nb-NO" smtClean="0"/>
              <a:t>‹#›</a:t>
            </a:fld>
            <a:endParaRPr lang="nb-NO" dirty="0"/>
          </a:p>
        </p:txBody>
      </p:sp>
    </p:spTree>
    <p:extLst>
      <p:ext uri="{BB962C8B-B14F-4D97-AF65-F5344CB8AC3E}">
        <p14:creationId xmlns:p14="http://schemas.microsoft.com/office/powerpoint/2010/main" val="301951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3</a:t>
            </a:fld>
            <a:endParaRPr lang="nb-NO" dirty="0"/>
          </a:p>
        </p:txBody>
      </p:sp>
    </p:spTree>
    <p:extLst>
      <p:ext uri="{BB962C8B-B14F-4D97-AF65-F5344CB8AC3E}">
        <p14:creationId xmlns:p14="http://schemas.microsoft.com/office/powerpoint/2010/main" val="15361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7</a:t>
            </a:fld>
            <a:endParaRPr lang="nb-NO" dirty="0"/>
          </a:p>
        </p:txBody>
      </p:sp>
    </p:spTree>
    <p:extLst>
      <p:ext uri="{BB962C8B-B14F-4D97-AF65-F5344CB8AC3E}">
        <p14:creationId xmlns:p14="http://schemas.microsoft.com/office/powerpoint/2010/main" val="326023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12</a:t>
            </a:fld>
            <a:endParaRPr lang="nb-NO" dirty="0"/>
          </a:p>
        </p:txBody>
      </p:sp>
    </p:spTree>
    <p:extLst>
      <p:ext uri="{BB962C8B-B14F-4D97-AF65-F5344CB8AC3E}">
        <p14:creationId xmlns:p14="http://schemas.microsoft.com/office/powerpoint/2010/main" val="80561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13</a:t>
            </a:fld>
            <a:endParaRPr lang="nb-NO" dirty="0"/>
          </a:p>
        </p:txBody>
      </p:sp>
    </p:spTree>
    <p:extLst>
      <p:ext uri="{BB962C8B-B14F-4D97-AF65-F5344CB8AC3E}">
        <p14:creationId xmlns:p14="http://schemas.microsoft.com/office/powerpoint/2010/main" val="171014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14</a:t>
            </a:fld>
            <a:endParaRPr lang="nb-NO" dirty="0"/>
          </a:p>
        </p:txBody>
      </p:sp>
    </p:spTree>
    <p:extLst>
      <p:ext uri="{BB962C8B-B14F-4D97-AF65-F5344CB8AC3E}">
        <p14:creationId xmlns:p14="http://schemas.microsoft.com/office/powerpoint/2010/main" val="194960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 to Sigurd:</a:t>
            </a:r>
            <a:r>
              <a:rPr lang="en-US" baseline="0" dirty="0" smtClean="0"/>
              <a:t> </a:t>
            </a:r>
            <a:r>
              <a:rPr lang="en-US" dirty="0" smtClean="0"/>
              <a:t>Subscript </a:t>
            </a:r>
            <a:r>
              <a:rPr lang="en-US" dirty="0" err="1" smtClean="0"/>
              <a:t>i</a:t>
            </a:r>
            <a:r>
              <a:rPr lang="en-US" dirty="0" smtClean="0"/>
              <a:t> dropped for sake of simplicity</a:t>
            </a:r>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16</a:t>
            </a:fld>
            <a:endParaRPr lang="nb-NO" dirty="0"/>
          </a:p>
        </p:txBody>
      </p:sp>
    </p:spTree>
    <p:extLst>
      <p:ext uri="{BB962C8B-B14F-4D97-AF65-F5344CB8AC3E}">
        <p14:creationId xmlns:p14="http://schemas.microsoft.com/office/powerpoint/2010/main" val="205674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24</a:t>
            </a:fld>
            <a:endParaRPr lang="nb-NO" dirty="0"/>
          </a:p>
        </p:txBody>
      </p:sp>
    </p:spTree>
    <p:extLst>
      <p:ext uri="{BB962C8B-B14F-4D97-AF65-F5344CB8AC3E}">
        <p14:creationId xmlns:p14="http://schemas.microsoft.com/office/powerpoint/2010/main" val="863292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pPr>
              <a:defRPr b="0" i="0"/>
            </a:pPr>
            <a:r>
              <a:rPr lang="en-US" smtClean="0"/>
              <a:t>Click to edit Master title style</a:t>
            </a:r>
            <a:endParaRPr lang="x-none"/>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b="0" i="0"/>
            </a:pPr>
            <a:r>
              <a:rPr lang="en-US" smtClean="0"/>
              <a:t>Click to edit Master subtitle style</a:t>
            </a:r>
            <a:endParaRPr lang="x-none"/>
          </a:p>
        </p:txBody>
      </p:sp>
      <p:sp>
        <p:nvSpPr>
          <p:cNvPr id="6" name="Plassholder for lysbildenummer 5"/>
          <p:cNvSpPr>
            <a:spLocks noGrp="1"/>
          </p:cNvSpPr>
          <p:nvPr>
            <p:ph type="sldNum" sz="quarter" idx="12"/>
          </p:nvPr>
        </p:nvSpPr>
        <p:spPr/>
        <p:txBody>
          <a:bodyPr/>
          <a:lstStyle/>
          <a:p>
            <a:pPr>
              <a:defRPr b="0" i="0"/>
            </a:pPr>
            <a:fld id="{533AD36B-7906-4963-821D-E031940F9221}"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37188468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loddrett tekst 2"/>
          <p:cNvSpPr>
            <a:spLocks noGrp="1"/>
          </p:cNvSpPr>
          <p:nvPr>
            <p:ph type="body" orient="vert" idx="1"/>
          </p:nvPr>
        </p:nvSpPr>
        <p:spPr/>
        <p:txBody>
          <a:bodyPr vert="eaVert"/>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40A5EBF1-13AB-4CAA-91F3-9032E2FBA1BB}" type="datetimeFigureOut">
              <a:rPr lang="nb-NO" smtClean="0">
                <a:solidFill>
                  <a:prstClr val="black"/>
                </a:solidFill>
              </a:rPr>
              <a:t>28.07.2018</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354025B9-B4D1-4DA1-B2E4-4144417E3363}"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39169545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1" y="365125"/>
            <a:ext cx="2628900" cy="5811838"/>
          </a:xfrm>
        </p:spPr>
        <p:txBody>
          <a:bodyPr vert="eaVert"/>
          <a:lstStyle/>
          <a:p>
            <a:pPr>
              <a:defRPr b="0" i="0"/>
            </a:pPr>
            <a:r>
              <a:rPr lang="en-US" smtClean="0"/>
              <a:t>Click to edit Master title style</a:t>
            </a:r>
            <a:endParaRPr lang="x-none"/>
          </a:p>
        </p:txBody>
      </p:sp>
      <p:sp>
        <p:nvSpPr>
          <p:cNvPr id="3" name="Plassholder for loddrett tekst 2"/>
          <p:cNvSpPr>
            <a:spLocks noGrp="1"/>
          </p:cNvSpPr>
          <p:nvPr>
            <p:ph type="body" orient="vert" idx="1"/>
          </p:nvPr>
        </p:nvSpPr>
        <p:spPr>
          <a:xfrm>
            <a:off x="838201" y="365125"/>
            <a:ext cx="7734300" cy="5811838"/>
          </a:xfrm>
        </p:spPr>
        <p:txBody>
          <a:bodyPr vert="eaVert"/>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839B6DEF-4B9A-4A42-ACBD-0B470295AD81}" type="datetimeFigureOut">
              <a:rPr lang="nb-NO" smtClean="0">
                <a:solidFill>
                  <a:prstClr val="black"/>
                </a:solidFill>
              </a:rPr>
              <a:t>28.07.2018</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CB150508-837A-4603-90C3-017E2E8C0FC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40918866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innhold 2"/>
          <p:cNvSpPr>
            <a:spLocks noGrp="1"/>
          </p:cNvSpPr>
          <p:nvPr>
            <p:ph idx="1"/>
          </p:nvPr>
        </p:nvSpPr>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9D85FF10-C4B3-468F-928F-59F8467812CC}" type="datetimeFigureOut">
              <a:rPr lang="nb-NO" smtClean="0">
                <a:solidFill>
                  <a:prstClr val="black"/>
                </a:solidFill>
              </a:rPr>
              <a:t>28.07.2018</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93982049-7987-4DD0-B4A9-19E927616D5D}"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225755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1" y="1709740"/>
            <a:ext cx="10515600" cy="2852737"/>
          </a:xfrm>
        </p:spPr>
        <p:txBody>
          <a:bodyPr anchor="b"/>
          <a:lstStyle>
            <a:lvl1pPr>
              <a:defRPr sz="6000"/>
            </a:lvl1pPr>
          </a:lstStyle>
          <a:p>
            <a:pPr>
              <a:defRPr b="0" i="0"/>
            </a:pPr>
            <a:r>
              <a:rPr lang="en-US" smtClean="0"/>
              <a:t>Click to edit Master title style</a:t>
            </a:r>
            <a:endParaRPr lang="x-none"/>
          </a:p>
        </p:txBody>
      </p:sp>
      <p:sp>
        <p:nvSpPr>
          <p:cNvPr id="3" name="Plassholder f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b="0" i="0"/>
            </a:pPr>
            <a:r>
              <a:rPr lang="en-US" smtClean="0"/>
              <a:t>Edit Master text styles</a:t>
            </a:r>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EF4F1C12-498B-430A-B8E5-67548D7C71F5}" type="datetimeFigureOut">
              <a:rPr lang="nb-NO" smtClean="0">
                <a:solidFill>
                  <a:prstClr val="black"/>
                </a:solidFill>
              </a:rPr>
              <a:t>28.07.2018</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B208E73A-3E54-4D09-A2C8-AC211379B445}"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14376246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innhold 2"/>
          <p:cNvSpPr>
            <a:spLocks noGrp="1"/>
          </p:cNvSpPr>
          <p:nvPr>
            <p:ph sz="half" idx="1"/>
          </p:nvPr>
        </p:nvSpPr>
        <p:spPr>
          <a:xfrm>
            <a:off x="838200" y="1825625"/>
            <a:ext cx="5181600" cy="435133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innhold 3"/>
          <p:cNvSpPr>
            <a:spLocks noGrp="1"/>
          </p:cNvSpPr>
          <p:nvPr>
            <p:ph sz="half" idx="2"/>
          </p:nvPr>
        </p:nvSpPr>
        <p:spPr>
          <a:xfrm>
            <a:off x="6172200" y="1825625"/>
            <a:ext cx="5181600" cy="435133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24E2F0EF-4C1F-4E38-AC94-8BFB9614ADA7}" type="datetimeFigureOut">
              <a:rPr lang="nb-NO" smtClean="0">
                <a:solidFill>
                  <a:prstClr val="black"/>
                </a:solidFill>
              </a:rPr>
              <a:t>28.07.2018</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0B46AB39-170E-410A-9D5C-9194CE0A183E}"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864388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7"/>
            <a:ext cx="10515600" cy="1325563"/>
          </a:xfrm>
        </p:spPr>
        <p:txBody>
          <a:bodyPr/>
          <a:lstStyle/>
          <a:p>
            <a:pPr>
              <a:defRPr b="0" i="0"/>
            </a:pPr>
            <a:r>
              <a:rPr lang="en-US" smtClean="0"/>
              <a:t>Click to edit Master title style</a:t>
            </a:r>
            <a:endParaRPr lang="x-none"/>
          </a:p>
        </p:txBody>
      </p:sp>
      <p:sp>
        <p:nvSpPr>
          <p:cNvPr id="3" name="Plassholder f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b="0" i="0"/>
            </a:pPr>
            <a:r>
              <a:rPr lang="en-US" b="1" smtClean="0"/>
              <a:t>Edit Master text styles</a:t>
            </a:r>
          </a:p>
        </p:txBody>
      </p:sp>
      <p:sp>
        <p:nvSpPr>
          <p:cNvPr id="4" name="Plassholder for innhold 3"/>
          <p:cNvSpPr>
            <a:spLocks noGrp="1"/>
          </p:cNvSpPr>
          <p:nvPr>
            <p:ph sz="half" idx="2"/>
          </p:nvPr>
        </p:nvSpPr>
        <p:spPr>
          <a:xfrm>
            <a:off x="839789" y="2505075"/>
            <a:ext cx="5157787" cy="368458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5" name="Plassholder f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b="0" i="0"/>
            </a:pPr>
            <a:r>
              <a:rPr lang="en-US" b="1" smtClean="0"/>
              <a:t>Edit Master text styles</a:t>
            </a:r>
          </a:p>
        </p:txBody>
      </p:sp>
      <p:sp>
        <p:nvSpPr>
          <p:cNvPr id="6" name="Plassholder for innhold 5"/>
          <p:cNvSpPr>
            <a:spLocks noGrp="1"/>
          </p:cNvSpPr>
          <p:nvPr>
            <p:ph sz="quarter" idx="4"/>
          </p:nvPr>
        </p:nvSpPr>
        <p:spPr>
          <a:xfrm>
            <a:off x="6172201" y="2505075"/>
            <a:ext cx="5183188" cy="368458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7" name="Plassholder for dato 6"/>
          <p:cNvSpPr>
            <a:spLocks noGrp="1"/>
          </p:cNvSpPr>
          <p:nvPr>
            <p:ph type="dt" sz="half" idx="10"/>
          </p:nvPr>
        </p:nvSpPr>
        <p:spPr>
          <a:xfrm>
            <a:off x="838200" y="6356352"/>
            <a:ext cx="2743200" cy="365125"/>
          </a:xfrm>
          <a:prstGeom prst="rect">
            <a:avLst/>
          </a:prstGeom>
        </p:spPr>
        <p:txBody>
          <a:bodyPr/>
          <a:lstStyle/>
          <a:p>
            <a:pPr>
              <a:defRPr b="0" i="0"/>
            </a:pPr>
            <a:fld id="{17733752-5CE4-4C74-BDF2-BD7964CFAA32}" type="datetimeFigureOut">
              <a:rPr lang="nb-NO" smtClean="0">
                <a:solidFill>
                  <a:prstClr val="black"/>
                </a:solidFill>
              </a:rPr>
              <a:t>28.07.2018</a:t>
            </a:fld>
            <a:endParaRPr lang="nb-NO" dirty="0">
              <a:solidFill>
                <a:prstClr val="black"/>
              </a:solidFill>
            </a:endParaRPr>
          </a:p>
        </p:txBody>
      </p:sp>
      <p:sp>
        <p:nvSpPr>
          <p:cNvPr id="8" name="Plassholder for bunntekst 7"/>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9" name="Plassholder for lysbildenummer 8"/>
          <p:cNvSpPr>
            <a:spLocks noGrp="1"/>
          </p:cNvSpPr>
          <p:nvPr>
            <p:ph type="sldNum" sz="quarter" idx="12"/>
          </p:nvPr>
        </p:nvSpPr>
        <p:spPr/>
        <p:txBody>
          <a:bodyPr/>
          <a:lstStyle/>
          <a:p>
            <a:pPr>
              <a:defRPr b="0" i="0"/>
            </a:pPr>
            <a:fld id="{B33A6528-BC17-4EBB-8114-D234C164149E}"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8575096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dato 2"/>
          <p:cNvSpPr>
            <a:spLocks noGrp="1"/>
          </p:cNvSpPr>
          <p:nvPr>
            <p:ph type="dt" sz="half" idx="10"/>
          </p:nvPr>
        </p:nvSpPr>
        <p:spPr>
          <a:xfrm>
            <a:off x="838200" y="6356352"/>
            <a:ext cx="2743200" cy="365125"/>
          </a:xfrm>
          <a:prstGeom prst="rect">
            <a:avLst/>
          </a:prstGeom>
        </p:spPr>
        <p:txBody>
          <a:bodyPr/>
          <a:lstStyle/>
          <a:p>
            <a:pPr>
              <a:defRPr b="0" i="0"/>
            </a:pPr>
            <a:fld id="{39BE114E-9D94-4F11-9A46-ED6CCE7D916E}" type="datetimeFigureOut">
              <a:rPr lang="nb-NO" smtClean="0">
                <a:solidFill>
                  <a:prstClr val="black"/>
                </a:solidFill>
              </a:rPr>
              <a:t>28.07.2018</a:t>
            </a:fld>
            <a:endParaRPr lang="nb-NO" dirty="0">
              <a:solidFill>
                <a:prstClr val="black"/>
              </a:solidFill>
            </a:endParaRPr>
          </a:p>
        </p:txBody>
      </p:sp>
      <p:sp>
        <p:nvSpPr>
          <p:cNvPr id="4" name="Plassholder for bunntekst 3"/>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5" name="Plassholder for lysbildenummer 4"/>
          <p:cNvSpPr>
            <a:spLocks noGrp="1"/>
          </p:cNvSpPr>
          <p:nvPr>
            <p:ph type="sldNum" sz="quarter" idx="12"/>
          </p:nvPr>
        </p:nvSpPr>
        <p:spPr/>
        <p:txBody>
          <a:bodyPr/>
          <a:lstStyle/>
          <a:p>
            <a:pPr>
              <a:defRPr b="0" i="0"/>
            </a:pPr>
            <a:fld id="{E1BA492E-7DC1-4FAF-AAB2-BEB83B400CE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12617333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2"/>
            <a:ext cx="2743200" cy="365125"/>
          </a:xfrm>
          <a:prstGeom prst="rect">
            <a:avLst/>
          </a:prstGeom>
        </p:spPr>
        <p:txBody>
          <a:bodyPr/>
          <a:lstStyle/>
          <a:p>
            <a:pPr>
              <a:defRPr b="0" i="0"/>
            </a:pPr>
            <a:fld id="{E882FD04-C13C-41D7-89EC-ECDB4DE0866E}" type="datetimeFigureOut">
              <a:rPr lang="nb-NO" smtClean="0">
                <a:solidFill>
                  <a:prstClr val="black"/>
                </a:solidFill>
              </a:rPr>
              <a:t>28.07.2018</a:t>
            </a:fld>
            <a:endParaRPr lang="nb-NO" dirty="0">
              <a:solidFill>
                <a:prstClr val="black"/>
              </a:solidFill>
            </a:endParaRPr>
          </a:p>
        </p:txBody>
      </p:sp>
      <p:sp>
        <p:nvSpPr>
          <p:cNvPr id="3" name="Plassholder for bunntekst 2"/>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4" name="Plassholder for lysbildenummer 3"/>
          <p:cNvSpPr>
            <a:spLocks noGrp="1"/>
          </p:cNvSpPr>
          <p:nvPr>
            <p:ph type="sldNum" sz="quarter" idx="12"/>
          </p:nvPr>
        </p:nvSpPr>
        <p:spPr/>
        <p:txBody>
          <a:bodyPr/>
          <a:lstStyle/>
          <a:p>
            <a:pPr>
              <a:defRPr b="0" i="0"/>
            </a:pPr>
            <a:fld id="{0F646728-8B3F-4A55-90CA-1AC622726E03}"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441116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pPr>
              <a:defRPr b="0" i="0"/>
            </a:pPr>
            <a:r>
              <a:rPr lang="en-US" smtClean="0"/>
              <a:t>Click to edit Master title style</a:t>
            </a:r>
            <a:endParaRPr lang="x-none"/>
          </a:p>
        </p:txBody>
      </p:sp>
      <p:sp>
        <p:nvSpPr>
          <p:cNvPr id="3" name="Plassholder for innhol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b="0" i="0"/>
            </a:pPr>
            <a:r>
              <a:rPr lang="en-US" smtClean="0"/>
              <a:t>Edit Master text styles</a:t>
            </a:r>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D851369C-0B3C-4A7F-8C3B-DCBF1BE8FA5C}" type="datetimeFigureOut">
              <a:rPr lang="nb-NO" smtClean="0">
                <a:solidFill>
                  <a:prstClr val="black"/>
                </a:solidFill>
              </a:rPr>
              <a:t>28.07.2018</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91958767-E146-4A70-A5A6-534A1EE4E8F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6400876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pPr>
              <a:defRPr b="0" i="0"/>
            </a:pPr>
            <a:r>
              <a:rPr lang="en-US" smtClean="0"/>
              <a:t>Click to edit Master title style</a:t>
            </a:r>
            <a:endParaRPr lang="x-none"/>
          </a:p>
        </p:txBody>
      </p:sp>
      <p:sp>
        <p:nvSpPr>
          <p:cNvPr id="3" name="Plassholder for bilde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b="0" i="0"/>
            </a:pPr>
            <a:r>
              <a:rPr lang="en-US" smtClean="0"/>
              <a:t>Click icon to add picture</a:t>
            </a:r>
            <a:endParaRPr lang="nb-NO" dirty="0"/>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b="0" i="0"/>
            </a:pPr>
            <a:r>
              <a:rPr lang="en-US" smtClean="0"/>
              <a:t>Edit Master text styles</a:t>
            </a:r>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33EF9D21-964D-4EFE-A3DB-DBF7AFBBD1E9}" type="datetimeFigureOut">
              <a:rPr lang="nb-NO" smtClean="0">
                <a:solidFill>
                  <a:prstClr val="black"/>
                </a:solidFill>
              </a:rPr>
              <a:t>28.07.2018</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34B9D39E-0FD0-4D97-AE25-BB510AD3DD97}"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1086540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a:defRPr b="0" i="0"/>
            </a:pPr>
            <a:r>
              <a:rPr lang="x-none"/>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defRPr b="0" i="0"/>
            </a:pPr>
            <a:r>
              <a:rPr lang="x-none"/>
              <a:t>Klikk for å redigere tekststiler i malen</a:t>
            </a:r>
          </a:p>
          <a:p>
            <a:pPr lvl="1">
              <a:defRPr b="0" i="0"/>
            </a:pPr>
            <a:r>
              <a:rPr lang="x-none"/>
              <a:t>Second level</a:t>
            </a:r>
          </a:p>
          <a:p>
            <a:pPr lvl="2">
              <a:defRPr b="0" i="0"/>
            </a:pPr>
            <a:r>
              <a:rPr lang="x-none"/>
              <a:t>Third level</a:t>
            </a:r>
          </a:p>
          <a:p>
            <a:pPr lvl="3">
              <a:defRPr b="0" i="0"/>
            </a:pPr>
            <a:r>
              <a:rPr lang="x-none"/>
              <a:t>Fourth level</a:t>
            </a:r>
          </a:p>
          <a:p>
            <a:pPr lvl="4">
              <a:defRPr b="0" i="0"/>
            </a:pPr>
            <a:r>
              <a:rPr lang="x-none"/>
              <a:t>Fifth level</a:t>
            </a:r>
          </a:p>
        </p:txBody>
      </p:sp>
      <p:sp>
        <p:nvSpPr>
          <p:cNvPr id="6" name="Plassholder for lysbilde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a:defRPr b="0" i="0"/>
            </a:pPr>
            <a:fld id="{04DBF964-4BD5-4632-AA07-65EFF81BDA02}" type="slidenum">
              <a:rPr lang="nb-NO" smtClean="0">
                <a:solidFill>
                  <a:prstClr val="black">
                    <a:tint val="75000"/>
                  </a:prstClr>
                </a:solidFill>
              </a:rPr>
              <a:t>‹#›</a:t>
            </a:fld>
            <a:endParaRPr lang="nb-NO" dirty="0">
              <a:solidFill>
                <a:prstClr val="black">
                  <a:tint val="75000"/>
                </a:prstClr>
              </a:solidFill>
            </a:endParaRPr>
          </a:p>
        </p:txBody>
      </p:sp>
      <p:pic>
        <p:nvPicPr>
          <p:cNvPr id="7" name="Bilde 6" descr="logo.jpg"/>
          <p:cNvPicPr>
            <a:picLocks noChangeAspect="1"/>
          </p:cNvPicPr>
          <p:nvPr userDrawn="1"/>
        </p:nvPicPr>
        <p:blipFill>
          <a:blip r:embed="rId13">
            <a:extLst>
              <a:ext uri="{28A0092B-C50C-407E-A947-70E740481C1C}">
                <a14:useLocalDpi xmlns:a14="http://schemas.microsoft.com/office/drawing/2010/main" val="0"/>
              </a:ext>
            </a:extLst>
          </a:blip>
          <a:stretch/>
        </p:blipFill>
        <p:spPr>
          <a:xfrm>
            <a:off x="423180" y="6465944"/>
            <a:ext cx="976089" cy="183326"/>
          </a:xfrm>
          <a:prstGeom prst="rect">
            <a:avLst/>
          </a:prstGeom>
        </p:spPr>
      </p:pic>
      <p:sp>
        <p:nvSpPr>
          <p:cNvPr id="8" name="TekstSylinder 7"/>
          <p:cNvSpPr txBox="1"/>
          <p:nvPr userDrawn="1"/>
        </p:nvSpPr>
        <p:spPr>
          <a:xfrm>
            <a:off x="1529842" y="6437169"/>
            <a:ext cx="2253048" cy="274594"/>
          </a:xfrm>
          <a:prstGeom prst="rect">
            <a:avLst/>
          </a:prstGeom>
          <a:noFill/>
        </p:spPr>
        <p:txBody>
          <a:bodyPr wrap="square" rtlCol="0">
            <a:spAutoFit/>
          </a:bodyPr>
          <a:lstStyle/>
          <a:p>
            <a:pPr>
              <a:defRPr b="0" i="0"/>
            </a:pPr>
            <a:r>
              <a:rPr lang="x-none" sz="1200">
                <a:solidFill>
                  <a:prstClr val="black"/>
                </a:solidFill>
                <a:cs typeface="Arial"/>
              </a:rPr>
              <a:t>Knowledge for a </a:t>
            </a:r>
            <a:r>
              <a:rPr lang="x-none" sz="1200">
                <a:solidFill>
                  <a:srgbClr val="0D3475"/>
                </a:solidFill>
                <a:cs typeface="Arial"/>
              </a:rPr>
              <a:t>better </a:t>
            </a:r>
            <a:r>
              <a:rPr lang="x-none" sz="1200">
                <a:solidFill>
                  <a:prstClr val="black"/>
                </a:solidFill>
                <a:cs typeface="Arial"/>
              </a:rPr>
              <a:t>world</a:t>
            </a:r>
          </a:p>
        </p:txBody>
      </p:sp>
    </p:spTree>
    <p:extLst>
      <p:ext uri="{BB962C8B-B14F-4D97-AF65-F5344CB8AC3E}">
        <p14:creationId xmlns:p14="http://schemas.microsoft.com/office/powerpoint/2010/main" val="4542133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3.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10.e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oleObject" Target="../embeddings/oleObject17.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7.wmf"/><Relationship Id="rId4" Type="http://schemas.openxmlformats.org/officeDocument/2006/relationships/image" Target="../media/image10.emf"/><Relationship Id="rId9" Type="http://schemas.openxmlformats.org/officeDocument/2006/relationships/oleObject" Target="../embeddings/oleObject18.bin"/><Relationship Id="rId14"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6.xml"/><Relationship Id="rId7" Type="http://schemas.openxmlformats.org/officeDocument/2006/relationships/image" Target="../media/image32.wmf"/><Relationship Id="rId12"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image" Target="../media/image3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wmf"/><Relationship Id="rId5" Type="http://schemas.openxmlformats.org/officeDocument/2006/relationships/oleObject" Target="../embeddings/oleObject28.bin"/><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1.wmf"/><Relationship Id="rId5" Type="http://schemas.openxmlformats.org/officeDocument/2006/relationships/oleObject" Target="../embeddings/oleObject30.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11" Type="http://schemas.openxmlformats.org/officeDocument/2006/relationships/image" Target="../media/image45.wmf"/><Relationship Id="rId5" Type="http://schemas.openxmlformats.org/officeDocument/2006/relationships/oleObject" Target="../embeddings/oleObject32.bin"/><Relationship Id="rId10" Type="http://schemas.openxmlformats.org/officeDocument/2006/relationships/oleObject" Target="../embeddings/oleObject34.bin"/><Relationship Id="rId4" Type="http://schemas.openxmlformats.org/officeDocument/2006/relationships/image" Target="../media/image42.wmf"/><Relationship Id="rId9" Type="http://schemas.openxmlformats.org/officeDocument/2006/relationships/image" Target="../media/image46.emf"/></Relationships>
</file>

<file path=ppt/slides/_rels/slide2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emf"/><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9.bin"/><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p:cNvSpPr/>
          <p:nvPr/>
        </p:nvSpPr>
        <p:spPr>
          <a:xfrm>
            <a:off x="0" y="1860835"/>
            <a:ext cx="12192000" cy="1649128"/>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ctrTitle"/>
          </p:nvPr>
        </p:nvSpPr>
        <p:spPr>
          <a:xfrm>
            <a:off x="114706" y="2390585"/>
            <a:ext cx="11775440" cy="571224"/>
          </a:xfrm>
        </p:spPr>
        <p:txBody>
          <a:bodyPr>
            <a:noAutofit/>
          </a:bodyPr>
          <a:lstStyle/>
          <a:p>
            <a:r>
              <a:rPr lang="en-US" sz="4800" dirty="0" smtClean="0"/>
              <a:t>Surrogate models for process optimization</a:t>
            </a:r>
            <a:endParaRPr lang="en-GB" sz="4800" dirty="0"/>
          </a:p>
        </p:txBody>
      </p:sp>
      <p:sp>
        <p:nvSpPr>
          <p:cNvPr id="3" name="Subtitle 2"/>
          <p:cNvSpPr>
            <a:spLocks noGrp="1"/>
          </p:cNvSpPr>
          <p:nvPr>
            <p:ph type="subTitle" idx="1"/>
          </p:nvPr>
        </p:nvSpPr>
        <p:spPr>
          <a:xfrm>
            <a:off x="1524000" y="3845324"/>
            <a:ext cx="9144000" cy="1412475"/>
          </a:xfrm>
        </p:spPr>
        <p:txBody>
          <a:bodyPr>
            <a:noAutofit/>
          </a:bodyPr>
          <a:lstStyle/>
          <a:p>
            <a:r>
              <a:rPr lang="nb-NO" b="1" dirty="0" smtClean="0">
                <a:solidFill>
                  <a:schemeClr val="bg2">
                    <a:lumMod val="25000"/>
                  </a:schemeClr>
                </a:solidFill>
              </a:rPr>
              <a:t>Sigurd Skogestad</a:t>
            </a:r>
            <a:r>
              <a:rPr lang="nb-NO" dirty="0" smtClean="0">
                <a:solidFill>
                  <a:schemeClr val="bg2">
                    <a:lumMod val="25000"/>
                  </a:schemeClr>
                </a:solidFill>
              </a:rPr>
              <a:t>, Julian Straus</a:t>
            </a:r>
            <a:endParaRPr lang="nb-NO" dirty="0">
              <a:solidFill>
                <a:schemeClr val="bg2">
                  <a:lumMod val="25000"/>
                </a:schemeClr>
              </a:solidFill>
            </a:endParaRPr>
          </a:p>
          <a:p>
            <a:endParaRPr lang="nb-NO" sz="1800" dirty="0" smtClean="0">
              <a:solidFill>
                <a:schemeClr val="tx1">
                  <a:lumMod val="65000"/>
                  <a:lumOff val="35000"/>
                </a:schemeClr>
              </a:solidFill>
            </a:endParaRPr>
          </a:p>
          <a:p>
            <a:r>
              <a:rPr lang="nb-NO" sz="1800" dirty="0" smtClean="0">
                <a:solidFill>
                  <a:schemeClr val="tx1">
                    <a:lumMod val="65000"/>
                    <a:lumOff val="35000"/>
                  </a:schemeClr>
                </a:solidFill>
              </a:rPr>
              <a:t>Department </a:t>
            </a:r>
            <a:r>
              <a:rPr lang="nb-NO" sz="1800" dirty="0" err="1" smtClean="0">
                <a:solidFill>
                  <a:schemeClr val="tx1">
                    <a:lumMod val="65000"/>
                    <a:lumOff val="35000"/>
                  </a:schemeClr>
                </a:solidFill>
              </a:rPr>
              <a:t>of</a:t>
            </a:r>
            <a:r>
              <a:rPr lang="nb-NO" sz="1800" dirty="0" smtClean="0">
                <a:solidFill>
                  <a:schemeClr val="tx1">
                    <a:lumMod val="65000"/>
                    <a:lumOff val="35000"/>
                  </a:schemeClr>
                </a:solidFill>
              </a:rPr>
              <a:t> Chemical Engineering</a:t>
            </a:r>
          </a:p>
          <a:p>
            <a:r>
              <a:rPr lang="nb-NO" sz="1800" dirty="0" smtClean="0">
                <a:solidFill>
                  <a:schemeClr val="tx1">
                    <a:lumMod val="65000"/>
                    <a:lumOff val="35000"/>
                  </a:schemeClr>
                </a:solidFill>
              </a:rPr>
              <a:t>Norwegian </a:t>
            </a:r>
            <a:r>
              <a:rPr lang="en-GB" sz="1800" dirty="0" smtClean="0">
                <a:solidFill>
                  <a:schemeClr val="tx1">
                    <a:lumMod val="65000"/>
                    <a:lumOff val="35000"/>
                  </a:schemeClr>
                </a:solidFill>
              </a:rPr>
              <a:t>University</a:t>
            </a:r>
            <a:r>
              <a:rPr lang="nb-NO" sz="1800" dirty="0" smtClean="0">
                <a:solidFill>
                  <a:schemeClr val="tx1">
                    <a:lumMod val="65000"/>
                    <a:lumOff val="35000"/>
                  </a:schemeClr>
                </a:solidFill>
              </a:rPr>
              <a:t> </a:t>
            </a:r>
            <a:r>
              <a:rPr lang="en-GB" sz="1800" dirty="0" smtClean="0">
                <a:solidFill>
                  <a:schemeClr val="tx1">
                    <a:lumMod val="65000"/>
                    <a:lumOff val="35000"/>
                  </a:schemeClr>
                </a:solidFill>
              </a:rPr>
              <a:t>of</a:t>
            </a:r>
            <a:r>
              <a:rPr lang="nb-NO" sz="1800" dirty="0" smtClean="0">
                <a:solidFill>
                  <a:schemeClr val="tx1">
                    <a:lumMod val="65000"/>
                    <a:lumOff val="35000"/>
                  </a:schemeClr>
                </a:solidFill>
              </a:rPr>
              <a:t> Science and Technology (NTNU)</a:t>
            </a:r>
            <a:endParaRPr lang="en-GB" sz="1800" dirty="0" err="1" smtClean="0">
              <a:solidFill>
                <a:schemeClr val="tx1">
                  <a:lumMod val="65000"/>
                  <a:lumOff val="35000"/>
                </a:schemeClr>
              </a:solidFill>
            </a:endParaRPr>
          </a:p>
          <a:p>
            <a:r>
              <a:rPr lang="nb-NO" sz="1800" dirty="0" smtClean="0">
                <a:solidFill>
                  <a:schemeClr val="tx1">
                    <a:lumMod val="65000"/>
                    <a:lumOff val="35000"/>
                  </a:schemeClr>
                </a:solidFill>
              </a:rPr>
              <a:t>Trondheim, Norway</a:t>
            </a:r>
            <a:endParaRPr lang="nb-NO" sz="1800" dirty="0">
              <a:solidFill>
                <a:schemeClr val="tx1">
                  <a:lumMod val="65000"/>
                  <a:lumOff val="35000"/>
                </a:schemeClr>
              </a:solidFill>
            </a:endParaRPr>
          </a:p>
        </p:txBody>
      </p:sp>
      <p:pic>
        <p:nvPicPr>
          <p:cNvPr id="6" name="Bilde 6" descr="hovedlogo_eng_objekt.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16870" y="371865"/>
            <a:ext cx="3473276" cy="1153609"/>
          </a:xfrm>
          <a:prstGeom prst="rect">
            <a:avLst/>
          </a:prstGeom>
        </p:spPr>
      </p:pic>
      <p:sp>
        <p:nvSpPr>
          <p:cNvPr id="4" name="TextBox 3"/>
          <p:cNvSpPr txBox="1"/>
          <p:nvPr/>
        </p:nvSpPr>
        <p:spPr>
          <a:xfrm>
            <a:off x="252548" y="6426926"/>
            <a:ext cx="3446615" cy="369332"/>
          </a:xfrm>
          <a:prstGeom prst="rect">
            <a:avLst/>
          </a:prstGeom>
          <a:solidFill>
            <a:schemeClr val="bg1"/>
          </a:solidFill>
        </p:spPr>
        <p:txBody>
          <a:bodyPr wrap="square" rtlCol="0">
            <a:spAutoFit/>
          </a:bodyPr>
          <a:lstStyle/>
          <a:p>
            <a:r>
              <a:rPr lang="nb-NO" dirty="0" err="1" smtClean="0">
                <a:latin typeface="Calibri Light" panose="020F0302020204030204" pitchFamily="34" charset="0"/>
                <a:cs typeface="Calibri Light" panose="020F0302020204030204" pitchFamily="34" charset="0"/>
              </a:rPr>
              <a:t>Shenzen</a:t>
            </a:r>
            <a:r>
              <a:rPr lang="nb-NO" smtClean="0">
                <a:latin typeface="Calibri Light" panose="020F0302020204030204" pitchFamily="34" charset="0"/>
                <a:cs typeface="Calibri Light" panose="020F0302020204030204" pitchFamily="34" charset="0"/>
              </a:rPr>
              <a:t>, </a:t>
            </a:r>
            <a:r>
              <a:rPr lang="nb-NO" smtClean="0">
                <a:latin typeface="Calibri Light" panose="020F0302020204030204" pitchFamily="34" charset="0"/>
                <a:cs typeface="Calibri Light" panose="020F0302020204030204" pitchFamily="34" charset="0"/>
              </a:rPr>
              <a:t>30 July</a:t>
            </a:r>
            <a:r>
              <a:rPr lang="nb-NO" dirty="0" smtClean="0">
                <a:latin typeface="Calibri Light" panose="020F0302020204030204" pitchFamily="34" charset="0"/>
                <a:cs typeface="Calibri Light" panose="020F0302020204030204" pitchFamily="34" charset="0"/>
              </a:rPr>
              <a:t> </a:t>
            </a:r>
            <a:r>
              <a:rPr lang="nb-NO" dirty="0" smtClean="0">
                <a:latin typeface="Calibri Light" panose="020F0302020204030204" pitchFamily="34" charset="0"/>
                <a:cs typeface="Calibri Light" panose="020F0302020204030204" pitchFamily="34" charset="0"/>
              </a:rPr>
              <a:t>2018                      </a:t>
            </a:r>
            <a:endParaRPr lang="nb-N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834611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Develop </a:t>
            </a:r>
            <a:r>
              <a:rPr lang="en-GB" sz="3600" dirty="0"/>
              <a:t>surrogate </a:t>
            </a:r>
            <a:r>
              <a:rPr lang="en-GB" sz="3600" dirty="0" smtClean="0"/>
              <a:t>model</a:t>
            </a:r>
            <a:endParaRPr lang="en-GB" sz="3600" dirty="0"/>
          </a:p>
        </p:txBody>
      </p:sp>
      <p:sp>
        <p:nvSpPr>
          <p:cNvPr id="3" name="Content Placeholder 2"/>
          <p:cNvSpPr>
            <a:spLocks noGrp="1"/>
          </p:cNvSpPr>
          <p:nvPr>
            <p:ph idx="1"/>
          </p:nvPr>
        </p:nvSpPr>
        <p:spPr>
          <a:xfrm>
            <a:off x="900000" y="1800000"/>
            <a:ext cx="10515600" cy="4351338"/>
          </a:xfrm>
        </p:spPr>
        <p:txBody>
          <a:bodyPr/>
          <a:lstStyle/>
          <a:p>
            <a:pPr>
              <a:spcBef>
                <a:spcPts val="0"/>
              </a:spcBef>
              <a:spcAft>
                <a:spcPts val="800"/>
              </a:spcAft>
            </a:pPr>
            <a:r>
              <a:rPr lang="en-GB" dirty="0" smtClean="0">
                <a:latin typeface="Calibri Light" panose="020F0302020204030204" pitchFamily="34" charset="0"/>
              </a:rPr>
              <a:t>Procedure:</a:t>
            </a:r>
          </a:p>
        </p:txBody>
      </p:sp>
      <p:sp>
        <p:nvSpPr>
          <p:cNvPr id="23" name="Rounded Rectangle 15">
            <a:extLst>
              <a:ext uri="{FF2B5EF4-FFF2-40B4-BE49-F238E27FC236}">
                <a16:creationId xmlns:a16="http://schemas.microsoft.com/office/drawing/2014/main" id="{30FE99DB-C9DA-4E1F-9231-EACF6739E800}"/>
              </a:ext>
            </a:extLst>
          </p:cNvPr>
          <p:cNvSpPr>
            <a:spLocks/>
          </p:cNvSpPr>
          <p:nvPr/>
        </p:nvSpPr>
        <p:spPr>
          <a:xfrm>
            <a:off x="1440000" y="2520000"/>
            <a:ext cx="1800000" cy="81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Design of</a:t>
            </a:r>
          </a:p>
          <a:p>
            <a:pPr algn="ctr"/>
            <a:r>
              <a:rPr lang="en-US" sz="2400" b="1" dirty="0" smtClean="0">
                <a:solidFill>
                  <a:schemeClr val="tx1"/>
                </a:solidFill>
                <a:latin typeface="Calibri Light" panose="020F0302020204030204" pitchFamily="34" charset="0"/>
                <a:cs typeface="Calibri Light" panose="020F0302020204030204" pitchFamily="34" charset="0"/>
              </a:rPr>
              <a:t>Experiments</a:t>
            </a:r>
          </a:p>
        </p:txBody>
      </p:sp>
      <p:cxnSp>
        <p:nvCxnSpPr>
          <p:cNvPr id="25" name="Straight Arrow Connector 19">
            <a:extLst>
              <a:ext uri="{FF2B5EF4-FFF2-40B4-BE49-F238E27FC236}">
                <a16:creationId xmlns:a16="http://schemas.microsoft.com/office/drawing/2014/main" id="{7BCDFB9A-A941-4030-A58D-DFC63B22F7E9}"/>
              </a:ext>
            </a:extLst>
          </p:cNvPr>
          <p:cNvCxnSpPr>
            <a:stCxn id="23" idx="3"/>
            <a:endCxn id="26" idx="1"/>
          </p:cNvCxnSpPr>
          <p:nvPr/>
        </p:nvCxnSpPr>
        <p:spPr>
          <a:xfrm>
            <a:off x="3240000" y="2925000"/>
            <a:ext cx="720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6" name="Rounded Rectangle 15">
            <a:extLst>
              <a:ext uri="{FF2B5EF4-FFF2-40B4-BE49-F238E27FC236}">
                <a16:creationId xmlns:a16="http://schemas.microsoft.com/office/drawing/2014/main" id="{30FE99DB-C9DA-4E1F-9231-EACF6739E800}"/>
              </a:ext>
            </a:extLst>
          </p:cNvPr>
          <p:cNvSpPr>
            <a:spLocks/>
          </p:cNvSpPr>
          <p:nvPr/>
        </p:nvSpPr>
        <p:spPr>
          <a:xfrm>
            <a:off x="3960000" y="2520000"/>
            <a:ext cx="2160000" cy="81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Simulation using</a:t>
            </a:r>
          </a:p>
          <a:p>
            <a:pPr algn="ctr"/>
            <a:r>
              <a:rPr lang="en-US" sz="2400" b="1" dirty="0" smtClean="0">
                <a:solidFill>
                  <a:schemeClr val="tx1"/>
                </a:solidFill>
                <a:latin typeface="Calibri Light" panose="020F0302020204030204" pitchFamily="34" charset="0"/>
                <a:cs typeface="Calibri Light" panose="020F0302020204030204" pitchFamily="34" charset="0"/>
              </a:rPr>
              <a:t>Detailed Model</a:t>
            </a:r>
            <a:endParaRPr lang="en-US" sz="2400" b="1" dirty="0">
              <a:solidFill>
                <a:schemeClr val="tx1"/>
              </a:solidFill>
              <a:latin typeface="Calibri Light" panose="020F0302020204030204" pitchFamily="34" charset="0"/>
              <a:cs typeface="Calibri Light" panose="020F0302020204030204" pitchFamily="34" charset="0"/>
            </a:endParaRPr>
          </a:p>
        </p:txBody>
      </p:sp>
      <p:sp>
        <p:nvSpPr>
          <p:cNvPr id="28" name="Rounded Rectangle 15">
            <a:extLst>
              <a:ext uri="{FF2B5EF4-FFF2-40B4-BE49-F238E27FC236}">
                <a16:creationId xmlns:a16="http://schemas.microsoft.com/office/drawing/2014/main" id="{30FE99DB-C9DA-4E1F-9231-EACF6739E800}"/>
              </a:ext>
            </a:extLst>
          </p:cNvPr>
          <p:cNvSpPr>
            <a:spLocks/>
          </p:cNvSpPr>
          <p:nvPr/>
        </p:nvSpPr>
        <p:spPr>
          <a:xfrm>
            <a:off x="6840000" y="2520000"/>
            <a:ext cx="2160000" cy="81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Surrogate Model</a:t>
            </a:r>
          </a:p>
          <a:p>
            <a:pPr algn="ctr"/>
            <a:r>
              <a:rPr lang="en-US" sz="2400" b="1" dirty="0" smtClean="0">
                <a:solidFill>
                  <a:schemeClr val="tx1"/>
                </a:solidFill>
                <a:latin typeface="Calibri Light" panose="020F0302020204030204" pitchFamily="34" charset="0"/>
                <a:cs typeface="Calibri Light" panose="020F0302020204030204" pitchFamily="34" charset="0"/>
              </a:rPr>
              <a:t>Fitting</a:t>
            </a:r>
            <a:endParaRPr lang="en-US" sz="2400" b="1" dirty="0">
              <a:solidFill>
                <a:schemeClr val="tx1"/>
              </a:solidFill>
              <a:latin typeface="Calibri Light" panose="020F0302020204030204" pitchFamily="34" charset="0"/>
              <a:cs typeface="Calibri Light" panose="020F0302020204030204" pitchFamily="34" charset="0"/>
            </a:endParaRPr>
          </a:p>
        </p:txBody>
      </p:sp>
      <p:cxnSp>
        <p:nvCxnSpPr>
          <p:cNvPr id="32" name="Straight Arrow Connector 19">
            <a:extLst>
              <a:ext uri="{FF2B5EF4-FFF2-40B4-BE49-F238E27FC236}">
                <a16:creationId xmlns:a16="http://schemas.microsoft.com/office/drawing/2014/main" id="{7BCDFB9A-A941-4030-A58D-DFC63B22F7E9}"/>
              </a:ext>
            </a:extLst>
          </p:cNvPr>
          <p:cNvCxnSpPr>
            <a:stCxn id="26" idx="3"/>
            <a:endCxn id="28" idx="1"/>
          </p:cNvCxnSpPr>
          <p:nvPr/>
        </p:nvCxnSpPr>
        <p:spPr>
          <a:xfrm>
            <a:off x="6120000" y="2925000"/>
            <a:ext cx="720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28" idx="2"/>
            <a:endCxn id="23" idx="2"/>
          </p:cNvCxnSpPr>
          <p:nvPr/>
        </p:nvCxnSpPr>
        <p:spPr>
          <a:xfrm rot="5400000">
            <a:off x="5220000" y="630000"/>
            <a:ext cx="12700" cy="5400000"/>
          </a:xfrm>
          <a:prstGeom prst="bentConnector3">
            <a:avLst>
              <a:gd name="adj1" fmla="val 5600000"/>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520000" y="3672000"/>
            <a:ext cx="5400000" cy="360000"/>
          </a:xfrm>
          <a:prstGeom prst="rect">
            <a:avLst/>
          </a:prstGeom>
          <a:noFill/>
        </p:spPr>
        <p:txBody>
          <a:bodyPr wrap="none" rtlCol="0">
            <a:noAutofit/>
          </a:bodyPr>
          <a:lstStyle/>
          <a:p>
            <a:pPr algn="ctr"/>
            <a:r>
              <a:rPr lang="en-US" sz="2000" dirty="0" smtClean="0">
                <a:latin typeface="Calibri Light" panose="020F0302020204030204" pitchFamily="34" charset="0"/>
                <a:cs typeface="Calibri Light" panose="020F0302020204030204" pitchFamily="34" charset="0"/>
              </a:rPr>
              <a:t>Adaptive sampling</a:t>
            </a:r>
            <a:endParaRPr lang="nb-NO" sz="2000" dirty="0">
              <a:latin typeface="Calibri Light" panose="020F0302020204030204" pitchFamily="34" charset="0"/>
              <a:cs typeface="Calibri Light" panose="020F0302020204030204" pitchFamily="34" charset="0"/>
            </a:endParaRPr>
          </a:p>
        </p:txBody>
      </p:sp>
      <p:sp>
        <p:nvSpPr>
          <p:cNvPr id="40" name="Rounded Rectangle 15">
            <a:extLst>
              <a:ext uri="{FF2B5EF4-FFF2-40B4-BE49-F238E27FC236}">
                <a16:creationId xmlns:a16="http://schemas.microsoft.com/office/drawing/2014/main" id="{30FE99DB-C9DA-4E1F-9231-EACF6739E800}"/>
              </a:ext>
            </a:extLst>
          </p:cNvPr>
          <p:cNvSpPr>
            <a:spLocks/>
          </p:cNvSpPr>
          <p:nvPr/>
        </p:nvSpPr>
        <p:spPr>
          <a:xfrm>
            <a:off x="9720000" y="2520000"/>
            <a:ext cx="1800000" cy="81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Model</a:t>
            </a:r>
          </a:p>
          <a:p>
            <a:pPr algn="ctr"/>
            <a:r>
              <a:rPr lang="en-US" sz="2400" b="1" dirty="0" smtClean="0">
                <a:solidFill>
                  <a:schemeClr val="tx1"/>
                </a:solidFill>
                <a:latin typeface="Calibri Light" panose="020F0302020204030204" pitchFamily="34" charset="0"/>
                <a:cs typeface="Calibri Light" panose="020F0302020204030204" pitchFamily="34" charset="0"/>
              </a:rPr>
              <a:t>Validation</a:t>
            </a:r>
            <a:endParaRPr lang="en-US" sz="2400" b="1" dirty="0">
              <a:solidFill>
                <a:schemeClr val="tx1"/>
              </a:solidFill>
              <a:latin typeface="Calibri Light" panose="020F0302020204030204" pitchFamily="34" charset="0"/>
              <a:cs typeface="Calibri Light" panose="020F0302020204030204" pitchFamily="34" charset="0"/>
            </a:endParaRPr>
          </a:p>
        </p:txBody>
      </p:sp>
      <p:cxnSp>
        <p:nvCxnSpPr>
          <p:cNvPr id="41" name="Straight Arrow Connector 19">
            <a:extLst>
              <a:ext uri="{FF2B5EF4-FFF2-40B4-BE49-F238E27FC236}">
                <a16:creationId xmlns:a16="http://schemas.microsoft.com/office/drawing/2014/main" id="{7BCDFB9A-A941-4030-A58D-DFC63B22F7E9}"/>
              </a:ext>
            </a:extLst>
          </p:cNvPr>
          <p:cNvCxnSpPr>
            <a:stCxn id="28" idx="3"/>
            <a:endCxn id="40" idx="1"/>
          </p:cNvCxnSpPr>
          <p:nvPr/>
        </p:nvCxnSpPr>
        <p:spPr>
          <a:xfrm>
            <a:off x="9000000" y="2925000"/>
            <a:ext cx="720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44" name="Elbow Connector 43"/>
          <p:cNvCxnSpPr>
            <a:stCxn id="40" idx="2"/>
            <a:endCxn id="23" idx="2"/>
          </p:cNvCxnSpPr>
          <p:nvPr/>
        </p:nvCxnSpPr>
        <p:spPr>
          <a:xfrm rot="5400000">
            <a:off x="6390000" y="-900000"/>
            <a:ext cx="12700" cy="8460000"/>
          </a:xfrm>
          <a:prstGeom prst="bentConnector3">
            <a:avLst>
              <a:gd name="adj1" fmla="val 1237959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2160000" y="4536000"/>
            <a:ext cx="8460000" cy="360000"/>
          </a:xfrm>
          <a:prstGeom prst="rect">
            <a:avLst/>
          </a:prstGeom>
          <a:noFill/>
        </p:spPr>
        <p:txBody>
          <a:bodyPr wrap="none" rtlCol="0">
            <a:noAutofit/>
          </a:bodyPr>
          <a:lstStyle/>
          <a:p>
            <a:pPr algn="ctr"/>
            <a:r>
              <a:rPr lang="en-US" sz="2000" dirty="0" smtClean="0">
                <a:latin typeface="Calibri Light" panose="020F0302020204030204" pitchFamily="34" charset="0"/>
                <a:cs typeface="Calibri Light" panose="020F0302020204030204" pitchFamily="34" charset="0"/>
              </a:rPr>
              <a:t> </a:t>
            </a:r>
            <a:endParaRPr lang="nb-NO" sz="20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290518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Choice of surrogate model structure</a:t>
            </a:r>
            <a:endParaRPr lang="en-GB" sz="3600" dirty="0"/>
          </a:p>
        </p:txBody>
      </p:sp>
      <p:sp>
        <p:nvSpPr>
          <p:cNvPr id="3" name="Content Placeholder 2"/>
          <p:cNvSpPr>
            <a:spLocks noGrp="1"/>
          </p:cNvSpPr>
          <p:nvPr>
            <p:ph idx="1"/>
          </p:nvPr>
        </p:nvSpPr>
        <p:spPr>
          <a:xfrm>
            <a:off x="900000" y="1800000"/>
            <a:ext cx="10515600" cy="4351338"/>
          </a:xfrm>
        </p:spPr>
        <p:txBody>
          <a:bodyPr>
            <a:normAutofit fontScale="92500" lnSpcReduction="10000"/>
          </a:bodyPr>
          <a:lstStyle/>
          <a:p>
            <a:pPr>
              <a:spcBef>
                <a:spcPts val="0"/>
              </a:spcBef>
              <a:spcAft>
                <a:spcPts val="800"/>
              </a:spcAft>
            </a:pPr>
            <a:r>
              <a:rPr lang="en-GB" dirty="0" smtClean="0">
                <a:latin typeface="Calibri Light" panose="020F0302020204030204" pitchFamily="34" charset="0"/>
              </a:rPr>
              <a:t>Model structure depends on</a:t>
            </a:r>
          </a:p>
          <a:p>
            <a:pPr lvl="1">
              <a:spcBef>
                <a:spcPts val="0"/>
              </a:spcBef>
              <a:spcAft>
                <a:spcPts val="800"/>
              </a:spcAft>
            </a:pPr>
            <a:r>
              <a:rPr lang="en-GB" dirty="0" smtClean="0">
                <a:latin typeface="Calibri Light" panose="020F0302020204030204" pitchFamily="34" charset="0"/>
              </a:rPr>
              <a:t>Application</a:t>
            </a:r>
          </a:p>
          <a:p>
            <a:pPr lvl="1">
              <a:spcBef>
                <a:spcPts val="0"/>
              </a:spcBef>
              <a:spcAft>
                <a:spcPts val="800"/>
              </a:spcAft>
            </a:pPr>
            <a:r>
              <a:rPr lang="en-GB" dirty="0" smtClean="0">
                <a:latin typeface="Calibri Light" panose="020F0302020204030204" pitchFamily="34" charset="0"/>
              </a:rPr>
              <a:t>Required accuracy</a:t>
            </a:r>
          </a:p>
          <a:p>
            <a:pPr>
              <a:spcBef>
                <a:spcPts val="0"/>
              </a:spcBef>
              <a:spcAft>
                <a:spcPts val="800"/>
              </a:spcAft>
            </a:pPr>
            <a:r>
              <a:rPr lang="en-GB" dirty="0" smtClean="0">
                <a:latin typeface="Calibri Light" panose="020F0302020204030204" pitchFamily="34" charset="0"/>
              </a:rPr>
              <a:t>Common surrogate model structures :</a:t>
            </a:r>
          </a:p>
          <a:p>
            <a:pPr lvl="1">
              <a:spcBef>
                <a:spcPts val="0"/>
              </a:spcBef>
              <a:spcAft>
                <a:spcPts val="800"/>
              </a:spcAft>
            </a:pPr>
            <a:r>
              <a:rPr lang="en-GB" dirty="0" smtClean="0">
                <a:latin typeface="Calibri Light" panose="020F0302020204030204" pitchFamily="34" charset="0"/>
              </a:rPr>
              <a:t>Artificial neural networks</a:t>
            </a:r>
          </a:p>
          <a:p>
            <a:pPr lvl="1">
              <a:spcBef>
                <a:spcPts val="0"/>
              </a:spcBef>
              <a:spcAft>
                <a:spcPts val="800"/>
              </a:spcAft>
            </a:pPr>
            <a:r>
              <a:rPr lang="en-GB" dirty="0" smtClean="0">
                <a:latin typeface="Calibri Light" panose="020F0302020204030204" pitchFamily="34" charset="0"/>
              </a:rPr>
              <a:t>Kriging models</a:t>
            </a:r>
          </a:p>
          <a:p>
            <a:pPr lvl="1">
              <a:spcBef>
                <a:spcPts val="0"/>
              </a:spcBef>
              <a:spcAft>
                <a:spcPts val="800"/>
              </a:spcAft>
            </a:pPr>
            <a:r>
              <a:rPr lang="en-GB" dirty="0" smtClean="0">
                <a:latin typeface="Calibri Light" panose="020F0302020204030204" pitchFamily="34" charset="0"/>
              </a:rPr>
              <a:t>Regression models based on a set of basis functions</a:t>
            </a:r>
          </a:p>
          <a:p>
            <a:pPr>
              <a:spcBef>
                <a:spcPts val="0"/>
              </a:spcBef>
              <a:spcAft>
                <a:spcPts val="800"/>
              </a:spcAft>
            </a:pPr>
            <a:r>
              <a:rPr lang="en-GB" dirty="0" smtClean="0">
                <a:latin typeface="Calibri Light" panose="020F0302020204030204" pitchFamily="34" charset="0"/>
              </a:rPr>
              <a:t>This work: Combine surrogate models with process knowledge to get grey-box model</a:t>
            </a:r>
            <a:endParaRPr lang="en-GB" dirty="0" smtClean="0">
              <a:solidFill>
                <a:srgbClr val="FF0000"/>
              </a:solidFill>
              <a:latin typeface="Calibri Light" panose="020F0302020204030204" pitchFamily="34" charset="0"/>
            </a:endParaRPr>
          </a:p>
          <a:p>
            <a:pPr marL="0" indent="0">
              <a:spcBef>
                <a:spcPts val="0"/>
              </a:spcBef>
              <a:spcAft>
                <a:spcPts val="800"/>
              </a:spcAft>
              <a:buNone/>
            </a:pPr>
            <a:r>
              <a:rPr lang="en-GB" dirty="0" smtClean="0">
                <a:latin typeface="Calibri Light" panose="020F0302020204030204" pitchFamily="34" charset="0"/>
                <a:sym typeface="Wingdings" panose="05000000000000000000" pitchFamily="2" charset="2"/>
              </a:rPr>
              <a:t>	 New model structure</a:t>
            </a:r>
          </a:p>
          <a:p>
            <a:pPr marL="0" indent="0">
              <a:spcBef>
                <a:spcPts val="0"/>
              </a:spcBef>
              <a:spcAft>
                <a:spcPts val="800"/>
              </a:spcAft>
              <a:buNone/>
            </a:pPr>
            <a:r>
              <a:rPr lang="en-GB" dirty="0">
                <a:latin typeface="Calibri Light" panose="020F0302020204030204" pitchFamily="34" charset="0"/>
                <a:sym typeface="Wingdings" panose="05000000000000000000" pitchFamily="2" charset="2"/>
              </a:rPr>
              <a:t>	</a:t>
            </a:r>
            <a:r>
              <a:rPr lang="en-GB" dirty="0" smtClean="0">
                <a:latin typeface="Calibri Light" panose="020F0302020204030204" pitchFamily="34" charset="0"/>
                <a:sym typeface="Wingdings" panose="05000000000000000000" pitchFamily="2" charset="2"/>
              </a:rPr>
              <a:t> Reduces number of sampling points and gives consistency</a:t>
            </a:r>
            <a:endParaRPr lang="en-GB" dirty="0" smtClean="0">
              <a:latin typeface="Calibri Light" panose="020F0302020204030204" pitchFamily="34" charset="0"/>
            </a:endParaRPr>
          </a:p>
        </p:txBody>
      </p:sp>
    </p:spTree>
    <p:extLst>
      <p:ext uri="{BB962C8B-B14F-4D97-AF65-F5344CB8AC3E}">
        <p14:creationId xmlns:p14="http://schemas.microsoft.com/office/powerpoint/2010/main" val="26665573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a:t>2</a:t>
            </a:r>
            <a:r>
              <a:rPr lang="en-GB" sz="3600" dirty="0" smtClean="0"/>
              <a:t>. Process knowledge incorporation I</a:t>
            </a:r>
            <a:endParaRPr lang="en-GB" sz="3600" dirty="0"/>
          </a:p>
        </p:txBody>
      </p:sp>
      <p:sp>
        <p:nvSpPr>
          <p:cNvPr id="3" name="Content Placeholder 2"/>
          <p:cNvSpPr>
            <a:spLocks noGrp="1"/>
          </p:cNvSpPr>
          <p:nvPr>
            <p:ph idx="1"/>
          </p:nvPr>
        </p:nvSpPr>
        <p:spPr>
          <a:xfrm>
            <a:off x="5400000" y="1800000"/>
            <a:ext cx="6300000" cy="4351338"/>
          </a:xfrm>
        </p:spPr>
        <p:txBody>
          <a:bodyPr/>
          <a:lstStyle/>
          <a:p>
            <a:pPr>
              <a:spcBef>
                <a:spcPts val="0"/>
              </a:spcBef>
              <a:spcAft>
                <a:spcPts val="800"/>
              </a:spcAft>
            </a:pPr>
            <a:r>
              <a:rPr lang="en-GB" dirty="0" smtClean="0">
                <a:latin typeface="Calibri Light" panose="020F0302020204030204" pitchFamily="34" charset="0"/>
              </a:rPr>
              <a:t>Process knowledge:</a:t>
            </a:r>
            <a:endParaRPr lang="en-GB" dirty="0" smtClean="0">
              <a:solidFill>
                <a:srgbClr val="FF0000"/>
              </a:solidFill>
              <a:latin typeface="Calibri Light" panose="020F0302020204030204" pitchFamily="34" charset="0"/>
            </a:endParaRPr>
          </a:p>
          <a:p>
            <a:pPr lvl="1">
              <a:spcBef>
                <a:spcPts val="800"/>
              </a:spcBef>
              <a:spcAft>
                <a:spcPts val="800"/>
              </a:spcAft>
            </a:pPr>
            <a:r>
              <a:rPr lang="en-GB" dirty="0" smtClean="0">
                <a:latin typeface="Calibri Light" panose="020F0302020204030204" pitchFamily="34" charset="0"/>
              </a:rPr>
              <a:t>Mass balances</a:t>
            </a:r>
          </a:p>
          <a:p>
            <a:pPr lvl="1">
              <a:spcBef>
                <a:spcPts val="800"/>
              </a:spcBef>
              <a:spcAft>
                <a:spcPts val="800"/>
              </a:spcAft>
            </a:pPr>
            <a:r>
              <a:rPr lang="en-GB" dirty="0" smtClean="0">
                <a:latin typeface="Calibri Light" panose="020F0302020204030204" pitchFamily="34" charset="0"/>
              </a:rPr>
              <a:t>Chemical reaction</a:t>
            </a:r>
          </a:p>
          <a:p>
            <a:pPr lvl="1">
              <a:spcBef>
                <a:spcPts val="0"/>
              </a:spcBef>
              <a:spcAft>
                <a:spcPts val="800"/>
              </a:spcAft>
            </a:pPr>
            <a:endParaRPr lang="en-GB" dirty="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How to incorporate this?</a:t>
            </a:r>
          </a:p>
          <a:p>
            <a:pPr lvl="1">
              <a:spcBef>
                <a:spcPts val="0"/>
              </a:spcBef>
              <a:spcAft>
                <a:spcPts val="800"/>
              </a:spcAft>
            </a:pPr>
            <a:r>
              <a:rPr lang="en-GB" dirty="0" smtClean="0">
                <a:latin typeface="Calibri Light" panose="020F0302020204030204" pitchFamily="34" charset="0"/>
              </a:rPr>
              <a:t>Mass balances with extent of reaction </a:t>
            </a:r>
            <a:r>
              <a:rPr lang="en-GB" i="1" dirty="0" smtClean="0">
                <a:latin typeface="Symbol" panose="05050102010706020507" pitchFamily="18" charset="2"/>
              </a:rPr>
              <a:t>x</a:t>
            </a:r>
            <a:endParaRPr lang="en-GB" i="1" dirty="0">
              <a:latin typeface="Symbol" panose="05050102010706020507" pitchFamily="18" charset="2"/>
            </a:endParaRPr>
          </a:p>
          <a:p>
            <a:pPr>
              <a:spcBef>
                <a:spcPts val="0"/>
              </a:spcBef>
              <a:spcAft>
                <a:spcPts val="800"/>
              </a:spcAft>
            </a:pPr>
            <a:endParaRPr lang="en-GB" dirty="0" smtClean="0">
              <a:latin typeface="Calibri Light" panose="020F0302020204030204" pitchFamily="34" charset="0"/>
            </a:endParaRPr>
          </a:p>
        </p:txBody>
      </p:sp>
      <p:pic>
        <p:nvPicPr>
          <p:cNvPr id="17" name="Picture 16"/>
          <p:cNvPicPr>
            <a:picLocks noChangeAspect="1"/>
          </p:cNvPicPr>
          <p:nvPr/>
        </p:nvPicPr>
        <p:blipFill>
          <a:blip r:embed="rId4"/>
          <a:stretch>
            <a:fillRect/>
          </a:stretch>
        </p:blipFill>
        <p:spPr>
          <a:xfrm>
            <a:off x="1440000" y="1800000"/>
            <a:ext cx="3790010" cy="3826311"/>
          </a:xfrm>
          <a:prstGeom prst="rect">
            <a:avLst/>
          </a:prstGeom>
        </p:spPr>
      </p:pic>
      <p:graphicFrame>
        <p:nvGraphicFramePr>
          <p:cNvPr id="21"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1548309871"/>
              </p:ext>
            </p:extLst>
          </p:nvPr>
        </p:nvGraphicFramePr>
        <p:xfrm>
          <a:off x="6505300" y="4754731"/>
          <a:ext cx="2806700" cy="406400"/>
        </p:xfrm>
        <a:graphic>
          <a:graphicData uri="http://schemas.openxmlformats.org/presentationml/2006/ole">
            <mc:AlternateContent xmlns:mc="http://schemas.openxmlformats.org/markup-compatibility/2006">
              <mc:Choice xmlns:v="urn:schemas-microsoft-com:vml" Requires="v">
                <p:oleObj spid="_x0000_s4861" name="Equation" r:id="rId5" imgW="2806560" imgH="406080" progId="Equation.DSMT4">
                  <p:embed/>
                </p:oleObj>
              </mc:Choice>
              <mc:Fallback>
                <p:oleObj name="Equation" r:id="rId5" imgW="2806560" imgH="406080" progId="Equation.DSMT4">
                  <p:embed/>
                  <p:pic>
                    <p:nvPicPr>
                      <p:cNvPr id="20" name="Object 9">
                        <a:extLst>
                          <a:ext uri="{FF2B5EF4-FFF2-40B4-BE49-F238E27FC236}">
                            <a16:creationId xmlns:a16="http://schemas.microsoft.com/office/drawing/2014/main" id="{348A8639-7751-44C2-835F-9AED8D0015F7}"/>
                          </a:ext>
                        </a:extLst>
                      </p:cNvPr>
                      <p:cNvPicPr/>
                      <p:nvPr/>
                    </p:nvPicPr>
                    <p:blipFill>
                      <a:blip r:embed="rId6"/>
                      <a:stretch>
                        <a:fillRect/>
                      </a:stretch>
                    </p:blipFill>
                    <p:spPr>
                      <a:xfrm>
                        <a:off x="6505300" y="4754731"/>
                        <a:ext cx="2806700" cy="406400"/>
                      </a:xfrm>
                      <a:prstGeom prst="rect">
                        <a:avLst/>
                      </a:prstGeom>
                    </p:spPr>
                  </p:pic>
                </p:oleObj>
              </mc:Fallback>
            </mc:AlternateContent>
          </a:graphicData>
        </a:graphic>
      </p:graphicFrame>
      <p:graphicFrame>
        <p:nvGraphicFramePr>
          <p:cNvPr id="22"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759464927"/>
              </p:ext>
            </p:extLst>
          </p:nvPr>
        </p:nvGraphicFramePr>
        <p:xfrm>
          <a:off x="6505300" y="3383525"/>
          <a:ext cx="2044700" cy="381000"/>
        </p:xfrm>
        <a:graphic>
          <a:graphicData uri="http://schemas.openxmlformats.org/presentationml/2006/ole">
            <mc:AlternateContent xmlns:mc="http://schemas.openxmlformats.org/markup-compatibility/2006">
              <mc:Choice xmlns:v="urn:schemas-microsoft-com:vml" Requires="v">
                <p:oleObj spid="_x0000_s4862" name="Equation" r:id="rId7" imgW="2044440" imgH="380880" progId="Equation.DSMT4">
                  <p:embed/>
                </p:oleObj>
              </mc:Choice>
              <mc:Fallback>
                <p:oleObj name="Equation" r:id="rId7" imgW="2044440" imgH="380880" progId="Equation.DSMT4">
                  <p:embed/>
                  <p:pic>
                    <p:nvPicPr>
                      <p:cNvPr id="21" name="Object 9">
                        <a:extLst>
                          <a:ext uri="{FF2B5EF4-FFF2-40B4-BE49-F238E27FC236}">
                            <a16:creationId xmlns:a16="http://schemas.microsoft.com/office/drawing/2014/main" id="{348A8639-7751-44C2-835F-9AED8D0015F7}"/>
                          </a:ext>
                        </a:extLst>
                      </p:cNvPr>
                      <p:cNvPicPr/>
                      <p:nvPr/>
                    </p:nvPicPr>
                    <p:blipFill>
                      <a:blip r:embed="rId8"/>
                      <a:stretch>
                        <a:fillRect/>
                      </a:stretch>
                    </p:blipFill>
                    <p:spPr>
                      <a:xfrm>
                        <a:off x="6505300" y="3383525"/>
                        <a:ext cx="2044700" cy="381000"/>
                      </a:xfrm>
                      <a:prstGeom prst="rect">
                        <a:avLst/>
                      </a:prstGeom>
                    </p:spPr>
                  </p:pic>
                </p:oleObj>
              </mc:Fallback>
            </mc:AlternateContent>
          </a:graphicData>
        </a:graphic>
      </p:graphicFrame>
      <p:graphicFrame>
        <p:nvGraphicFramePr>
          <p:cNvPr id="9"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2874262982"/>
              </p:ext>
            </p:extLst>
          </p:nvPr>
        </p:nvGraphicFramePr>
        <p:xfrm>
          <a:off x="6505300" y="5368381"/>
          <a:ext cx="2667000" cy="889000"/>
        </p:xfrm>
        <a:graphic>
          <a:graphicData uri="http://schemas.openxmlformats.org/presentationml/2006/ole">
            <mc:AlternateContent xmlns:mc="http://schemas.openxmlformats.org/markup-compatibility/2006">
              <mc:Choice xmlns:v="urn:schemas-microsoft-com:vml" Requires="v">
                <p:oleObj spid="_x0000_s4863" name="Equation" r:id="rId9" imgW="2666880" imgH="888840" progId="Equation.DSMT4">
                  <p:embed/>
                </p:oleObj>
              </mc:Choice>
              <mc:Fallback>
                <p:oleObj name="Equation" r:id="rId9" imgW="2666880" imgH="888840" progId="Equation.DSMT4">
                  <p:embed/>
                  <p:pic>
                    <p:nvPicPr>
                      <p:cNvPr id="21" name="Object 9">
                        <a:extLst>
                          <a:ext uri="{FF2B5EF4-FFF2-40B4-BE49-F238E27FC236}">
                            <a16:creationId xmlns:a16="http://schemas.microsoft.com/office/drawing/2014/main" id="{348A8639-7751-44C2-835F-9AED8D0015F7}"/>
                          </a:ext>
                        </a:extLst>
                      </p:cNvPr>
                      <p:cNvPicPr/>
                      <p:nvPr/>
                    </p:nvPicPr>
                    <p:blipFill>
                      <a:blip r:embed="rId10"/>
                      <a:stretch>
                        <a:fillRect/>
                      </a:stretch>
                    </p:blipFill>
                    <p:spPr>
                      <a:xfrm>
                        <a:off x="6505300" y="5368381"/>
                        <a:ext cx="2667000" cy="889000"/>
                      </a:xfrm>
                      <a:prstGeom prst="rect">
                        <a:avLst/>
                      </a:prstGeom>
                    </p:spPr>
                  </p:pic>
                </p:oleObj>
              </mc:Fallback>
            </mc:AlternateContent>
          </a:graphicData>
        </a:graphic>
      </p:graphicFrame>
    </p:spTree>
    <p:extLst>
      <p:ext uri="{BB962C8B-B14F-4D97-AF65-F5344CB8AC3E}">
        <p14:creationId xmlns:p14="http://schemas.microsoft.com/office/powerpoint/2010/main" val="872290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Process knowledge incorporation II</a:t>
            </a:r>
            <a:endParaRPr lang="en-GB" sz="3600" dirty="0"/>
          </a:p>
        </p:txBody>
      </p:sp>
      <p:sp>
        <p:nvSpPr>
          <p:cNvPr id="3" name="Content Placeholder 2"/>
          <p:cNvSpPr>
            <a:spLocks noGrp="1"/>
          </p:cNvSpPr>
          <p:nvPr>
            <p:ph idx="1"/>
          </p:nvPr>
        </p:nvSpPr>
        <p:spPr>
          <a:xfrm>
            <a:off x="5400000" y="1800000"/>
            <a:ext cx="6300000" cy="4351338"/>
          </a:xfrm>
        </p:spPr>
        <p:txBody>
          <a:bodyPr/>
          <a:lstStyle/>
          <a:p>
            <a:pPr>
              <a:spcBef>
                <a:spcPts val="0"/>
              </a:spcBef>
              <a:spcAft>
                <a:spcPts val="800"/>
              </a:spcAft>
            </a:pPr>
            <a:r>
              <a:rPr lang="en-GB" dirty="0" smtClean="0">
                <a:latin typeface="Calibri Light" panose="020F0302020204030204" pitchFamily="34" charset="0"/>
              </a:rPr>
              <a:t>Auxiliary dependent variables (</a:t>
            </a:r>
            <a:r>
              <a:rPr lang="en-GB" b="1" dirty="0" err="1" smtClean="0">
                <a:latin typeface="Calibri Light" panose="020F0302020204030204" pitchFamily="34" charset="0"/>
              </a:rPr>
              <a:t>y</a:t>
            </a:r>
            <a:r>
              <a:rPr lang="en-GB" i="1" baseline="30000" dirty="0" err="1" smtClean="0">
                <a:latin typeface="Calibri Light" panose="020F0302020204030204" pitchFamily="34" charset="0"/>
              </a:rPr>
              <a:t>aux</a:t>
            </a:r>
            <a:r>
              <a:rPr lang="en-GB" dirty="0" smtClean="0">
                <a:latin typeface="Calibri Light" panose="020F0302020204030204" pitchFamily="34" charset="0"/>
              </a:rPr>
              <a:t>)</a:t>
            </a:r>
          </a:p>
          <a:p>
            <a:pPr>
              <a:spcBef>
                <a:spcPts val="0"/>
              </a:spcBef>
              <a:spcAft>
                <a:spcPts val="800"/>
              </a:spcAft>
            </a:pPr>
            <a:endParaRPr lang="en-GB" dirty="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Grey box model:</a:t>
            </a:r>
          </a:p>
        </p:txBody>
      </p:sp>
      <p:pic>
        <p:nvPicPr>
          <p:cNvPr id="17" name="Picture 16"/>
          <p:cNvPicPr>
            <a:picLocks noChangeAspect="1"/>
          </p:cNvPicPr>
          <p:nvPr/>
        </p:nvPicPr>
        <p:blipFill>
          <a:blip r:embed="rId4"/>
          <a:stretch>
            <a:fillRect/>
          </a:stretch>
        </p:blipFill>
        <p:spPr>
          <a:xfrm>
            <a:off x="1440000" y="1800000"/>
            <a:ext cx="3790010" cy="3826311"/>
          </a:xfrm>
          <a:prstGeom prst="rect">
            <a:avLst/>
          </a:prstGeom>
        </p:spPr>
      </p:pic>
      <p:graphicFrame>
        <p:nvGraphicFramePr>
          <p:cNvPr id="35"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1358052682"/>
              </p:ext>
            </p:extLst>
          </p:nvPr>
        </p:nvGraphicFramePr>
        <p:xfrm>
          <a:off x="6157800" y="2289450"/>
          <a:ext cx="939800" cy="393700"/>
        </p:xfrm>
        <a:graphic>
          <a:graphicData uri="http://schemas.openxmlformats.org/presentationml/2006/ole">
            <mc:AlternateContent xmlns:mc="http://schemas.openxmlformats.org/markup-compatibility/2006">
              <mc:Choice xmlns:v="urn:schemas-microsoft-com:vml" Requires="v">
                <p:oleObj spid="_x0000_s5557" name="Equation" r:id="rId5" imgW="939600" imgH="393480" progId="Equation.DSMT4">
                  <p:embed/>
                </p:oleObj>
              </mc:Choice>
              <mc:Fallback>
                <p:oleObj name="Equation" r:id="rId5" imgW="939600" imgH="393480" progId="Equation.DSMT4">
                  <p:embed/>
                  <p:pic>
                    <p:nvPicPr>
                      <p:cNvPr id="34" name="Object 9">
                        <a:extLst>
                          <a:ext uri="{FF2B5EF4-FFF2-40B4-BE49-F238E27FC236}">
                            <a16:creationId xmlns:a16="http://schemas.microsoft.com/office/drawing/2014/main" id="{348A8639-7751-44C2-835F-9AED8D0015F7}"/>
                          </a:ext>
                        </a:extLst>
                      </p:cNvPr>
                      <p:cNvPicPr/>
                      <p:nvPr/>
                    </p:nvPicPr>
                    <p:blipFill>
                      <a:blip r:embed="rId6"/>
                      <a:stretch>
                        <a:fillRect/>
                      </a:stretch>
                    </p:blipFill>
                    <p:spPr>
                      <a:xfrm>
                        <a:off x="6157800" y="2289450"/>
                        <a:ext cx="939800" cy="393700"/>
                      </a:xfrm>
                      <a:prstGeom prst="rect">
                        <a:avLst/>
                      </a:prstGeom>
                    </p:spPr>
                  </p:pic>
                </p:oleObj>
              </mc:Fallback>
            </mc:AlternateContent>
          </a:graphicData>
        </a:graphic>
      </p:graphicFrame>
      <p:grpSp>
        <p:nvGrpSpPr>
          <p:cNvPr id="10" name="Group 9"/>
          <p:cNvGrpSpPr/>
          <p:nvPr/>
        </p:nvGrpSpPr>
        <p:grpSpPr>
          <a:xfrm>
            <a:off x="6777838" y="3600000"/>
            <a:ext cx="4281028" cy="2592000"/>
            <a:chOff x="6777838" y="3600000"/>
            <a:chExt cx="4281028" cy="2592000"/>
          </a:xfrm>
        </p:grpSpPr>
        <p:grpSp>
          <p:nvGrpSpPr>
            <p:cNvPr id="31" name="Group 30"/>
            <p:cNvGrpSpPr/>
            <p:nvPr/>
          </p:nvGrpSpPr>
          <p:grpSpPr>
            <a:xfrm>
              <a:off x="6777838" y="3600000"/>
              <a:ext cx="3626162" cy="2592000"/>
              <a:chOff x="6777838" y="3240000"/>
              <a:chExt cx="3626162" cy="2592000"/>
            </a:xfrm>
          </p:grpSpPr>
          <p:grpSp>
            <p:nvGrpSpPr>
              <p:cNvPr id="9" name="Group 8"/>
              <p:cNvGrpSpPr/>
              <p:nvPr/>
            </p:nvGrpSpPr>
            <p:grpSpPr>
              <a:xfrm>
                <a:off x="7920000" y="3240000"/>
                <a:ext cx="2484000" cy="2592000"/>
                <a:chOff x="7924498" y="3285375"/>
                <a:chExt cx="2484000" cy="2592000"/>
              </a:xfrm>
            </p:grpSpPr>
            <p:sp>
              <p:nvSpPr>
                <p:cNvPr id="12" name="TextBox 11"/>
                <p:cNvSpPr txBox="1"/>
                <p:nvPr/>
              </p:nvSpPr>
              <p:spPr>
                <a:xfrm>
                  <a:off x="9541724" y="3645375"/>
                  <a:ext cx="864000" cy="360000"/>
                </a:xfrm>
                <a:prstGeom prst="rect">
                  <a:avLst/>
                </a:prstGeom>
                <a:noFill/>
              </p:spPr>
              <p:txBody>
                <a:bodyPr wrap="none" lIns="0" tIns="0" rIns="0" bIns="0" rtlCol="0" anchor="t" anchorCtr="0">
                  <a:noAutofit/>
                </a:bodyPr>
                <a:lstStyle/>
                <a:p>
                  <a:pPr algn="ctr"/>
                  <a:endParaRPr lang="en-US" sz="2000" baseline="30000" dirty="0">
                    <a:latin typeface="Calibri Light" panose="020F0302020204030204" pitchFamily="34" charset="0"/>
                    <a:cs typeface="Calibri Light" panose="020F0302020204030204" pitchFamily="34" charset="0"/>
                  </a:endParaRPr>
                </a:p>
              </p:txBody>
            </p:sp>
            <p:sp>
              <p:nvSpPr>
                <p:cNvPr id="15" name="Rounded Rectangle 14"/>
                <p:cNvSpPr>
                  <a:spLocks/>
                </p:cNvSpPr>
                <p:nvPr/>
              </p:nvSpPr>
              <p:spPr>
                <a:xfrm>
                  <a:off x="7924498" y="3285375"/>
                  <a:ext cx="162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a:solidFill>
                        <a:schemeClr val="tx1"/>
                      </a:solidFill>
                      <a:latin typeface="Calibri Light" panose="020F0302020204030204" pitchFamily="34" charset="0"/>
                      <a:cs typeface="Calibri Light" panose="020F0302020204030204" pitchFamily="34" charset="0"/>
                    </a:rPr>
                    <a:t>Surrogate</a:t>
                  </a:r>
                </a:p>
                <a:p>
                  <a:pPr algn="ctr"/>
                  <a:r>
                    <a:rPr lang="en-US" sz="2400" b="1" dirty="0">
                      <a:solidFill>
                        <a:schemeClr val="tx1"/>
                      </a:solidFill>
                      <a:latin typeface="Calibri Light" panose="020F0302020204030204" pitchFamily="34" charset="0"/>
                      <a:cs typeface="Calibri Light" panose="020F0302020204030204" pitchFamily="34" charset="0"/>
                    </a:rPr>
                    <a:t>Model</a:t>
                  </a:r>
                </a:p>
              </p:txBody>
            </p:sp>
            <p:cxnSp>
              <p:nvCxnSpPr>
                <p:cNvPr id="16" name="Straight Arrow Connector 15"/>
                <p:cNvCxnSpPr>
                  <a:stCxn id="15" idx="3"/>
                </p:cNvCxnSpPr>
                <p:nvPr/>
              </p:nvCxnSpPr>
              <p:spPr>
                <a:xfrm>
                  <a:off x="9544498" y="3645375"/>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2"/>
                  <a:endCxn id="19" idx="0"/>
                </p:cNvCxnSpPr>
                <p:nvPr/>
              </p:nvCxnSpPr>
              <p:spPr>
                <a:xfrm>
                  <a:off x="8734498" y="4005375"/>
                  <a:ext cx="0" cy="79200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7924498" y="4797375"/>
                  <a:ext cx="1620000" cy="108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Material</a:t>
                  </a:r>
                  <a:r>
                    <a:rPr lang="en-US" sz="2400" b="1" dirty="0">
                      <a:solidFill>
                        <a:schemeClr val="tx1"/>
                      </a:solidFill>
                      <a:latin typeface="Calibri Light" panose="020F0302020204030204" pitchFamily="34" charset="0"/>
                      <a:cs typeface="Calibri Light" panose="020F0302020204030204" pitchFamily="34" charset="0"/>
                    </a:rPr>
                    <a:t/>
                  </a:r>
                  <a:br>
                    <a:rPr lang="en-US" sz="2400" b="1" dirty="0">
                      <a:solidFill>
                        <a:schemeClr val="tx1"/>
                      </a:solidFill>
                      <a:latin typeface="Calibri Light" panose="020F0302020204030204" pitchFamily="34" charset="0"/>
                      <a:cs typeface="Calibri Light" panose="020F0302020204030204" pitchFamily="34" charset="0"/>
                    </a:rPr>
                  </a:br>
                  <a:r>
                    <a:rPr lang="en-US" sz="2400" b="1" dirty="0">
                      <a:solidFill>
                        <a:schemeClr val="tx1"/>
                      </a:solidFill>
                      <a:latin typeface="Calibri Light" panose="020F0302020204030204" pitchFamily="34" charset="0"/>
                      <a:cs typeface="Calibri Light" panose="020F0302020204030204" pitchFamily="34" charset="0"/>
                    </a:rPr>
                    <a:t>Balances</a:t>
                  </a:r>
                  <a:endParaRPr lang="nb-NO" sz="2400" b="1" dirty="0">
                    <a:solidFill>
                      <a:schemeClr val="tx1"/>
                    </a:solidFill>
                    <a:latin typeface="Calibri Light" panose="020F0302020204030204" pitchFamily="34" charset="0"/>
                    <a:cs typeface="Calibri Light" panose="020F0302020204030204" pitchFamily="34" charset="0"/>
                  </a:endParaRPr>
                </a:p>
              </p:txBody>
            </p:sp>
            <p:cxnSp>
              <p:nvCxnSpPr>
                <p:cNvPr id="23" name="Straight Arrow Connector 22"/>
                <p:cNvCxnSpPr>
                  <a:stCxn id="19" idx="3"/>
                </p:cNvCxnSpPr>
                <p:nvPr/>
              </p:nvCxnSpPr>
              <p:spPr>
                <a:xfrm>
                  <a:off x="9544498" y="5337375"/>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748342" y="4005375"/>
                  <a:ext cx="720000" cy="795002"/>
                </a:xfrm>
                <a:prstGeom prst="rect">
                  <a:avLst/>
                </a:prstGeom>
                <a:noFill/>
              </p:spPr>
              <p:txBody>
                <a:bodyPr wrap="none" lIns="0" tIns="0" rIns="0" bIns="0" rtlCol="0" anchor="ctr" anchorCtr="0">
                  <a:noAutofit/>
                </a:bodyPr>
                <a:lstStyle/>
                <a:p>
                  <a:pPr algn="ctr"/>
                  <a:r>
                    <a:rPr lang="en-US" sz="2000" b="1" dirty="0" err="1" smtClean="0">
                      <a:latin typeface="Calibri Light" panose="020F0302020204030204" pitchFamily="34" charset="0"/>
                      <a:cs typeface="Calibri Light" panose="020F0302020204030204" pitchFamily="34" charset="0"/>
                    </a:rPr>
                    <a:t>y</a:t>
                  </a:r>
                  <a:r>
                    <a:rPr lang="en-US" sz="2000" i="1" baseline="30000" dirty="0" err="1" smtClean="0">
                      <a:latin typeface="Calibri Light" panose="020F0302020204030204" pitchFamily="34" charset="0"/>
                      <a:cs typeface="Calibri Light" panose="020F0302020204030204" pitchFamily="34" charset="0"/>
                    </a:rPr>
                    <a:t>aux</a:t>
                  </a:r>
                  <a:endParaRPr lang="en-US" sz="2000" i="1" baseline="30000" dirty="0">
                    <a:latin typeface="Calibri Light" panose="020F0302020204030204" pitchFamily="34" charset="0"/>
                    <a:cs typeface="Calibri Light" panose="020F0302020204030204" pitchFamily="34" charset="0"/>
                  </a:endParaRPr>
                </a:p>
              </p:txBody>
            </p:sp>
          </p:grpSp>
          <p:cxnSp>
            <p:nvCxnSpPr>
              <p:cNvPr id="8" name="Elbow Connector 7"/>
              <p:cNvCxnSpPr>
                <a:endCxn id="15" idx="1"/>
              </p:cNvCxnSpPr>
              <p:nvPr/>
            </p:nvCxnSpPr>
            <p:spPr>
              <a:xfrm flipV="1">
                <a:off x="6777838" y="3600000"/>
                <a:ext cx="1142162" cy="802875"/>
              </a:xfrm>
              <a:prstGeom prst="bentConnector3">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7" name="Elbow Connector 26"/>
              <p:cNvCxnSpPr>
                <a:endCxn id="19" idx="1"/>
              </p:cNvCxnSpPr>
              <p:nvPr/>
            </p:nvCxnSpPr>
            <p:spPr>
              <a:xfrm>
                <a:off x="6777838" y="4402875"/>
                <a:ext cx="1142162" cy="889125"/>
              </a:xfrm>
              <a:prstGeom prst="bentConnector3">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6794857" y="4039537"/>
                <a:ext cx="552094" cy="360000"/>
              </a:xfrm>
              <a:prstGeom prst="rect">
                <a:avLst/>
              </a:prstGeom>
              <a:noFill/>
              <a:effectLst/>
            </p:spPr>
            <p:txBody>
              <a:bodyPr wrap="none" lIns="0" tIns="0" rIns="0" bIns="0" rtlCol="0" anchor="t" anchorCtr="0">
                <a:noAutofit/>
              </a:bodyPr>
              <a:lstStyle/>
              <a:p>
                <a:pPr algn="ctr"/>
                <a:r>
                  <a:rPr lang="en-US" sz="2000" b="1" dirty="0" smtClean="0">
                    <a:latin typeface="Calibri Light" panose="020F0302020204030204" pitchFamily="34" charset="0"/>
                    <a:cs typeface="Calibri Light" panose="020F0302020204030204" pitchFamily="34" charset="0"/>
                  </a:rPr>
                  <a:t>u</a:t>
                </a:r>
                <a:endParaRPr lang="en-US" sz="2000" dirty="0">
                  <a:latin typeface="Calibri Light" panose="020F0302020204030204" pitchFamily="34" charset="0"/>
                  <a:cs typeface="Calibri Light" panose="020F0302020204030204" pitchFamily="34" charset="0"/>
                </a:endParaRPr>
              </a:p>
            </p:txBody>
          </p:sp>
        </p:grpSp>
        <p:sp>
          <p:nvSpPr>
            <p:cNvPr id="6" name="Right Brace 5"/>
            <p:cNvSpPr/>
            <p:nvPr/>
          </p:nvSpPr>
          <p:spPr>
            <a:xfrm>
              <a:off x="10440000" y="3780000"/>
              <a:ext cx="180000" cy="2052000"/>
            </a:xfrm>
            <a:prstGeom prst="rightBrace">
              <a:avLst/>
            </a:prstGeom>
            <a:ln w="1905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dirty="0"/>
            </a:p>
          </p:txBody>
        </p:sp>
        <p:sp>
          <p:nvSpPr>
            <p:cNvPr id="7" name="TextBox 6"/>
            <p:cNvSpPr txBox="1"/>
            <p:nvPr/>
          </p:nvSpPr>
          <p:spPr>
            <a:xfrm>
              <a:off x="10698866" y="4621237"/>
              <a:ext cx="360000" cy="360000"/>
            </a:xfrm>
            <a:prstGeom prst="rect">
              <a:avLst/>
            </a:prstGeom>
            <a:noFill/>
          </p:spPr>
          <p:txBody>
            <a:bodyPr wrap="none" rtlCol="0" anchor="ctr">
              <a:noAutofit/>
            </a:bodyPr>
            <a:lstStyle/>
            <a:p>
              <a:r>
                <a:rPr lang="nb-NO" sz="2000" b="1" dirty="0" smtClean="0">
                  <a:latin typeface="Calibri Light" panose="020F0302020204030204" pitchFamily="34" charset="0"/>
                  <a:cs typeface="Calibri Light" panose="020F0302020204030204" pitchFamily="34" charset="0"/>
                </a:rPr>
                <a:t>y</a:t>
              </a:r>
              <a:endParaRPr lang="nb-NO" sz="2000" b="1" dirty="0">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7785804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Process knowledge incorporation III</a:t>
            </a:r>
            <a:endParaRPr lang="en-GB" sz="3600" dirty="0"/>
          </a:p>
        </p:txBody>
      </p:sp>
      <p:sp>
        <p:nvSpPr>
          <p:cNvPr id="3" name="Content Placeholder 2"/>
          <p:cNvSpPr>
            <a:spLocks noGrp="1"/>
          </p:cNvSpPr>
          <p:nvPr>
            <p:ph idx="1"/>
          </p:nvPr>
        </p:nvSpPr>
        <p:spPr>
          <a:xfrm>
            <a:off x="5400000" y="1800000"/>
            <a:ext cx="6300000" cy="4351338"/>
          </a:xfrm>
        </p:spPr>
        <p:txBody>
          <a:bodyPr>
            <a:normAutofit/>
          </a:bodyPr>
          <a:lstStyle/>
          <a:p>
            <a:pPr>
              <a:spcBef>
                <a:spcPts val="0"/>
              </a:spcBef>
              <a:spcAft>
                <a:spcPts val="800"/>
              </a:spcAft>
            </a:pPr>
            <a:r>
              <a:rPr lang="en-GB" sz="2400" dirty="0" smtClean="0">
                <a:latin typeface="Calibri Light" panose="020F0302020204030204" pitchFamily="34" charset="0"/>
              </a:rPr>
              <a:t>Sample regions which occur in practice</a:t>
            </a:r>
            <a:endParaRPr lang="en-GB" sz="2400" dirty="0">
              <a:latin typeface="Calibri Light" panose="020F0302020204030204" pitchFamily="34" charset="0"/>
            </a:endParaRPr>
          </a:p>
          <a:p>
            <a:pPr>
              <a:spcBef>
                <a:spcPts val="0"/>
              </a:spcBef>
              <a:spcAft>
                <a:spcPts val="800"/>
              </a:spcAft>
            </a:pPr>
            <a:r>
              <a:rPr lang="en-GB" sz="2400" dirty="0" smtClean="0">
                <a:latin typeface="Calibri Light" panose="020F0302020204030204" pitchFamily="34" charset="0"/>
              </a:rPr>
              <a:t>Feed around stoichiometric ratio:</a:t>
            </a:r>
          </a:p>
        </p:txBody>
      </p:sp>
      <p:pic>
        <p:nvPicPr>
          <p:cNvPr id="17" name="Picture 16"/>
          <p:cNvPicPr>
            <a:picLocks noChangeAspect="1"/>
          </p:cNvPicPr>
          <p:nvPr/>
        </p:nvPicPr>
        <p:blipFill>
          <a:blip r:embed="rId4"/>
          <a:stretch>
            <a:fillRect/>
          </a:stretch>
        </p:blipFill>
        <p:spPr>
          <a:xfrm>
            <a:off x="1440000" y="1800000"/>
            <a:ext cx="3790010" cy="3826311"/>
          </a:xfrm>
          <a:prstGeom prst="rect">
            <a:avLst/>
          </a:prstGeom>
        </p:spPr>
      </p:pic>
      <p:graphicFrame>
        <p:nvGraphicFramePr>
          <p:cNvPr id="22"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953839761"/>
              </p:ext>
            </p:extLst>
          </p:nvPr>
        </p:nvGraphicFramePr>
        <p:xfrm>
          <a:off x="9856470" y="2256341"/>
          <a:ext cx="1219200" cy="381000"/>
        </p:xfrm>
        <a:graphic>
          <a:graphicData uri="http://schemas.openxmlformats.org/presentationml/2006/ole">
            <mc:AlternateContent xmlns:mc="http://schemas.openxmlformats.org/markup-compatibility/2006">
              <mc:Choice xmlns:v="urn:schemas-microsoft-com:vml" Requires="v">
                <p:oleObj spid="_x0000_s12684" name="Equation" r:id="rId5" imgW="1218960" imgH="380880" progId="Equation.DSMT4">
                  <p:embed/>
                </p:oleObj>
              </mc:Choice>
              <mc:Fallback>
                <p:oleObj name="Equation" r:id="rId5" imgW="1218960" imgH="380880" progId="Equation.DSMT4">
                  <p:embed/>
                  <p:pic>
                    <p:nvPicPr>
                      <p:cNvPr id="35" name="Object 9">
                        <a:extLst>
                          <a:ext uri="{FF2B5EF4-FFF2-40B4-BE49-F238E27FC236}">
                            <a16:creationId xmlns:a16="http://schemas.microsoft.com/office/drawing/2014/main" id="{348A8639-7751-44C2-835F-9AED8D0015F7}"/>
                          </a:ext>
                        </a:extLst>
                      </p:cNvPr>
                      <p:cNvPicPr/>
                      <p:nvPr/>
                    </p:nvPicPr>
                    <p:blipFill>
                      <a:blip r:embed="rId6"/>
                      <a:stretch>
                        <a:fillRect/>
                      </a:stretch>
                    </p:blipFill>
                    <p:spPr>
                      <a:xfrm>
                        <a:off x="9856470" y="2256341"/>
                        <a:ext cx="1219200" cy="381000"/>
                      </a:xfrm>
                      <a:prstGeom prst="rect">
                        <a:avLst/>
                      </a:prstGeom>
                    </p:spPr>
                  </p:pic>
                </p:oleObj>
              </mc:Fallback>
            </mc:AlternateContent>
          </a:graphicData>
        </a:graphic>
      </p:graphicFrame>
      <p:sp>
        <p:nvSpPr>
          <p:cNvPr id="108" name="TextBox 103">
            <a:extLst>
              <a:ext uri="{FF2B5EF4-FFF2-40B4-BE49-F238E27FC236}">
                <a16:creationId xmlns:a16="http://schemas.microsoft.com/office/drawing/2014/main" id="{6E096C25-152D-4306-BBB4-9A436C6700D8}"/>
              </a:ext>
            </a:extLst>
          </p:cNvPr>
          <p:cNvSpPr txBox="1"/>
          <p:nvPr/>
        </p:nvSpPr>
        <p:spPr>
          <a:xfrm>
            <a:off x="7848000" y="3434782"/>
            <a:ext cx="2520000" cy="432000"/>
          </a:xfrm>
          <a:prstGeom prst="rect">
            <a:avLst/>
          </a:prstGeom>
          <a:noFill/>
          <a:effectLst/>
        </p:spPr>
        <p:txBody>
          <a:bodyPr wrap="none" rIns="72000" rtlCol="0" anchor="ctr">
            <a:noAutofit/>
          </a:bodyPr>
          <a:lstStyle/>
          <a:p>
            <a:pPr algn="ctr"/>
            <a:r>
              <a:rPr lang="en-US" dirty="0" smtClean="0">
                <a:latin typeface="Calibri Light" panose="020F0302020204030204" pitchFamily="34" charset="0"/>
                <a:cs typeface="Calibri Light" panose="020F0302020204030204" pitchFamily="34" charset="0"/>
              </a:rPr>
              <a:t>Varying ratio </a:t>
            </a:r>
            <a:endParaRPr lang="nb-NO" i="1" baseline="-25000" dirty="0">
              <a:latin typeface="Calibri Light" panose="020F0302020204030204" pitchFamily="34" charset="0"/>
              <a:cs typeface="Calibri Light" panose="020F0302020204030204" pitchFamily="34" charset="0"/>
            </a:endParaRPr>
          </a:p>
        </p:txBody>
      </p:sp>
      <p:grpSp>
        <p:nvGrpSpPr>
          <p:cNvPr id="120" name="Group 119"/>
          <p:cNvGrpSpPr/>
          <p:nvPr/>
        </p:nvGrpSpPr>
        <p:grpSpPr>
          <a:xfrm>
            <a:off x="5580000" y="3060000"/>
            <a:ext cx="4042500" cy="3420000"/>
            <a:chOff x="5580000" y="3060000"/>
            <a:chExt cx="4042500" cy="3420000"/>
          </a:xfrm>
        </p:grpSpPr>
        <p:cxnSp>
          <p:nvCxnSpPr>
            <p:cNvPr id="78" name="Straight Arrow Connector 23">
              <a:extLst>
                <a:ext uri="{FF2B5EF4-FFF2-40B4-BE49-F238E27FC236}">
                  <a16:creationId xmlns:a16="http://schemas.microsoft.com/office/drawing/2014/main" id="{3C8A905C-73E1-47F2-A0A3-26DFF7029B0E}"/>
                </a:ext>
              </a:extLst>
            </p:cNvPr>
            <p:cNvCxnSpPr/>
            <p:nvPr/>
          </p:nvCxnSpPr>
          <p:spPr>
            <a:xfrm flipV="1">
              <a:off x="6300000" y="3060000"/>
              <a:ext cx="0" cy="2880000"/>
            </a:xfrm>
            <a:prstGeom prst="straightConnector1">
              <a:avLst/>
            </a:prstGeom>
            <a:ln w="254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120000" y="3780000"/>
              <a:ext cx="180000" cy="1800000"/>
              <a:chOff x="6120000" y="4680000"/>
              <a:chExt cx="180000" cy="1800000"/>
            </a:xfrm>
          </p:grpSpPr>
          <p:cxnSp>
            <p:nvCxnSpPr>
              <p:cNvPr id="79" name="Straight Connector 24">
                <a:extLst>
                  <a:ext uri="{FF2B5EF4-FFF2-40B4-BE49-F238E27FC236}">
                    <a16:creationId xmlns:a16="http://schemas.microsoft.com/office/drawing/2014/main" id="{7761B601-BB63-453D-BAAA-33644B086147}"/>
                  </a:ext>
                </a:extLst>
              </p:cNvPr>
              <p:cNvCxnSpPr/>
              <p:nvPr/>
            </p:nvCxnSpPr>
            <p:spPr>
              <a:xfrm>
                <a:off x="6120000" y="6480000"/>
                <a:ext cx="18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25">
                <a:extLst>
                  <a:ext uri="{FF2B5EF4-FFF2-40B4-BE49-F238E27FC236}">
                    <a16:creationId xmlns:a16="http://schemas.microsoft.com/office/drawing/2014/main" id="{E77052CF-9FE1-4D47-BF4B-01829CF1F0DC}"/>
                  </a:ext>
                </a:extLst>
              </p:cNvPr>
              <p:cNvCxnSpPr/>
              <p:nvPr/>
            </p:nvCxnSpPr>
            <p:spPr>
              <a:xfrm>
                <a:off x="6120000" y="4680000"/>
                <a:ext cx="18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26">
                <a:extLst>
                  <a:ext uri="{FF2B5EF4-FFF2-40B4-BE49-F238E27FC236}">
                    <a16:creationId xmlns:a16="http://schemas.microsoft.com/office/drawing/2014/main" id="{51E646F3-F04D-4DF6-9C26-3FEEF7E966DB}"/>
                  </a:ext>
                </a:extLst>
              </p:cNvPr>
              <p:cNvCxnSpPr/>
              <p:nvPr/>
            </p:nvCxnSpPr>
            <p:spPr>
              <a:xfrm>
                <a:off x="6210000" y="5040000"/>
                <a:ext cx="9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27">
                <a:extLst>
                  <a:ext uri="{FF2B5EF4-FFF2-40B4-BE49-F238E27FC236}">
                    <a16:creationId xmlns:a16="http://schemas.microsoft.com/office/drawing/2014/main" id="{F28C5538-F649-44A3-A612-09B6B9BF3689}"/>
                  </a:ext>
                </a:extLst>
              </p:cNvPr>
              <p:cNvCxnSpPr/>
              <p:nvPr/>
            </p:nvCxnSpPr>
            <p:spPr>
              <a:xfrm>
                <a:off x="6210000" y="5400000"/>
                <a:ext cx="9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28">
                <a:extLst>
                  <a:ext uri="{FF2B5EF4-FFF2-40B4-BE49-F238E27FC236}">
                    <a16:creationId xmlns:a16="http://schemas.microsoft.com/office/drawing/2014/main" id="{73501C21-95F3-499B-B6A9-730288354846}"/>
                  </a:ext>
                </a:extLst>
              </p:cNvPr>
              <p:cNvCxnSpPr/>
              <p:nvPr/>
            </p:nvCxnSpPr>
            <p:spPr>
              <a:xfrm>
                <a:off x="6210000" y="5760000"/>
                <a:ext cx="9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29">
                <a:extLst>
                  <a:ext uri="{FF2B5EF4-FFF2-40B4-BE49-F238E27FC236}">
                    <a16:creationId xmlns:a16="http://schemas.microsoft.com/office/drawing/2014/main" id="{B4C1B148-0A0C-4253-89C1-EC2A06C1441F}"/>
                  </a:ext>
                </a:extLst>
              </p:cNvPr>
              <p:cNvCxnSpPr/>
              <p:nvPr/>
            </p:nvCxnSpPr>
            <p:spPr>
              <a:xfrm>
                <a:off x="6210000" y="6120000"/>
                <a:ext cx="9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7">
              <a:extLst>
                <a:ext uri="{FF2B5EF4-FFF2-40B4-BE49-F238E27FC236}">
                  <a16:creationId xmlns:a16="http://schemas.microsoft.com/office/drawing/2014/main" id="{FFA4EE45-9D93-42B1-845C-7FA03B547D2C}"/>
                </a:ext>
              </a:extLst>
            </p:cNvPr>
            <p:cNvGrpSpPr/>
            <p:nvPr/>
          </p:nvGrpSpPr>
          <p:grpSpPr>
            <a:xfrm>
              <a:off x="5580000" y="3600000"/>
              <a:ext cx="540000" cy="2160000"/>
              <a:chOff x="540000" y="3060000"/>
              <a:chExt cx="540000" cy="2160000"/>
            </a:xfrm>
          </p:grpSpPr>
          <p:sp>
            <p:nvSpPr>
              <p:cNvPr id="61" name="TextBox 31">
                <a:extLst>
                  <a:ext uri="{FF2B5EF4-FFF2-40B4-BE49-F238E27FC236}">
                    <a16:creationId xmlns:a16="http://schemas.microsoft.com/office/drawing/2014/main" id="{41C45C4B-0B26-444D-B6E4-B1FCDC16DAFA}"/>
                  </a:ext>
                </a:extLst>
              </p:cNvPr>
              <p:cNvSpPr txBox="1"/>
              <p:nvPr/>
            </p:nvSpPr>
            <p:spPr>
              <a:xfrm>
                <a:off x="540000" y="4860000"/>
                <a:ext cx="540000" cy="360000"/>
              </a:xfrm>
              <a:prstGeom prst="rect">
                <a:avLst/>
              </a:prstGeom>
              <a:noFill/>
            </p:spPr>
            <p:txBody>
              <a:bodyPr wrap="none" rtlCol="0">
                <a:noAutofit/>
              </a:bodyPr>
              <a:lstStyle/>
              <a:p>
                <a:pPr algn="r"/>
                <a:r>
                  <a:rPr lang="nb-NO" sz="1600" dirty="0" smtClean="0">
                    <a:latin typeface="Calibri Light" panose="020F0302020204030204" pitchFamily="34" charset="0"/>
                    <a:cs typeface="Calibri Light" panose="020F0302020204030204" pitchFamily="34" charset="0"/>
                  </a:rPr>
                  <a:t>1000</a:t>
                </a:r>
                <a:endParaRPr lang="nb-NO" sz="1600" dirty="0">
                  <a:latin typeface="Calibri Light" panose="020F0302020204030204" pitchFamily="34" charset="0"/>
                  <a:cs typeface="Calibri Light" panose="020F0302020204030204" pitchFamily="34" charset="0"/>
                </a:endParaRPr>
              </a:p>
            </p:txBody>
          </p:sp>
          <p:sp>
            <p:nvSpPr>
              <p:cNvPr id="62" name="TextBox 32">
                <a:extLst>
                  <a:ext uri="{FF2B5EF4-FFF2-40B4-BE49-F238E27FC236}">
                    <a16:creationId xmlns:a16="http://schemas.microsoft.com/office/drawing/2014/main" id="{7050EC4D-1219-48D7-BB86-6FC20825094A}"/>
                  </a:ext>
                </a:extLst>
              </p:cNvPr>
              <p:cNvSpPr txBox="1"/>
              <p:nvPr/>
            </p:nvSpPr>
            <p:spPr>
              <a:xfrm>
                <a:off x="540000" y="3060000"/>
                <a:ext cx="540000" cy="360000"/>
              </a:xfrm>
              <a:prstGeom prst="rect">
                <a:avLst/>
              </a:prstGeom>
              <a:noFill/>
            </p:spPr>
            <p:txBody>
              <a:bodyPr wrap="none" rtlCol="0">
                <a:noAutofit/>
              </a:bodyPr>
              <a:lstStyle/>
              <a:p>
                <a:pPr algn="r"/>
                <a:r>
                  <a:rPr lang="en-US" sz="1600" dirty="0" smtClean="0">
                    <a:latin typeface="Calibri Light" panose="020F0302020204030204" pitchFamily="34" charset="0"/>
                    <a:cs typeface="Calibri Light" panose="020F0302020204030204" pitchFamily="34" charset="0"/>
                  </a:rPr>
                  <a:t>2000</a:t>
                </a:r>
                <a:endParaRPr lang="nb-NO" sz="1600" dirty="0">
                  <a:latin typeface="Calibri Light" panose="020F0302020204030204" pitchFamily="34" charset="0"/>
                  <a:cs typeface="Calibri Light" panose="020F0302020204030204" pitchFamily="34" charset="0"/>
                </a:endParaRPr>
              </a:p>
            </p:txBody>
          </p:sp>
          <p:sp>
            <p:nvSpPr>
              <p:cNvPr id="63" name="TextBox 35">
                <a:extLst>
                  <a:ext uri="{FF2B5EF4-FFF2-40B4-BE49-F238E27FC236}">
                    <a16:creationId xmlns:a16="http://schemas.microsoft.com/office/drawing/2014/main" id="{2990EF52-99C3-43C1-B18F-BEABEA1B7AC3}"/>
                  </a:ext>
                </a:extLst>
              </p:cNvPr>
              <p:cNvSpPr txBox="1"/>
              <p:nvPr/>
            </p:nvSpPr>
            <p:spPr>
              <a:xfrm>
                <a:off x="540000" y="3420000"/>
                <a:ext cx="540000" cy="360000"/>
              </a:xfrm>
              <a:prstGeom prst="rect">
                <a:avLst/>
              </a:prstGeom>
              <a:noFill/>
            </p:spPr>
            <p:txBody>
              <a:bodyPr wrap="none" rtlCol="0">
                <a:noAutofit/>
              </a:bodyPr>
              <a:lstStyle/>
              <a:p>
                <a:pPr algn="r"/>
                <a:r>
                  <a:rPr lang="en-US" sz="1600" dirty="0" smtClean="0">
                    <a:latin typeface="Calibri Light" panose="020F0302020204030204" pitchFamily="34" charset="0"/>
                    <a:cs typeface="Calibri Light" panose="020F0302020204030204" pitchFamily="34" charset="0"/>
                  </a:rPr>
                  <a:t>1800</a:t>
                </a:r>
                <a:endParaRPr lang="nb-NO" sz="1600" dirty="0">
                  <a:latin typeface="Calibri Light" panose="020F0302020204030204" pitchFamily="34" charset="0"/>
                  <a:cs typeface="Calibri Light" panose="020F0302020204030204" pitchFamily="34" charset="0"/>
                </a:endParaRPr>
              </a:p>
            </p:txBody>
          </p:sp>
          <p:sp>
            <p:nvSpPr>
              <p:cNvPr id="64" name="TextBox 36">
                <a:extLst>
                  <a:ext uri="{FF2B5EF4-FFF2-40B4-BE49-F238E27FC236}">
                    <a16:creationId xmlns:a16="http://schemas.microsoft.com/office/drawing/2014/main" id="{72676611-9AF7-436B-8100-0E1CBB7CE0AF}"/>
                  </a:ext>
                </a:extLst>
              </p:cNvPr>
              <p:cNvSpPr txBox="1"/>
              <p:nvPr/>
            </p:nvSpPr>
            <p:spPr>
              <a:xfrm>
                <a:off x="540000" y="3780000"/>
                <a:ext cx="540000" cy="360000"/>
              </a:xfrm>
              <a:prstGeom prst="rect">
                <a:avLst/>
              </a:prstGeom>
              <a:noFill/>
            </p:spPr>
            <p:txBody>
              <a:bodyPr wrap="none" rtlCol="0">
                <a:noAutofit/>
              </a:bodyPr>
              <a:lstStyle/>
              <a:p>
                <a:pPr algn="r"/>
                <a:r>
                  <a:rPr lang="en-US" sz="1600" dirty="0" smtClean="0">
                    <a:latin typeface="Calibri Light" panose="020F0302020204030204" pitchFamily="34" charset="0"/>
                    <a:cs typeface="Calibri Light" panose="020F0302020204030204" pitchFamily="34" charset="0"/>
                  </a:rPr>
                  <a:t>1600</a:t>
                </a:r>
                <a:endParaRPr lang="nb-NO" sz="1600" dirty="0">
                  <a:latin typeface="Calibri Light" panose="020F0302020204030204" pitchFamily="34" charset="0"/>
                  <a:cs typeface="Calibri Light" panose="020F0302020204030204" pitchFamily="34" charset="0"/>
                </a:endParaRPr>
              </a:p>
            </p:txBody>
          </p:sp>
          <p:sp>
            <p:nvSpPr>
              <p:cNvPr id="65" name="TextBox 37">
                <a:extLst>
                  <a:ext uri="{FF2B5EF4-FFF2-40B4-BE49-F238E27FC236}">
                    <a16:creationId xmlns:a16="http://schemas.microsoft.com/office/drawing/2014/main" id="{5E814752-6397-40B3-A361-326E2BC5300A}"/>
                  </a:ext>
                </a:extLst>
              </p:cNvPr>
              <p:cNvSpPr txBox="1"/>
              <p:nvPr/>
            </p:nvSpPr>
            <p:spPr>
              <a:xfrm>
                <a:off x="540000" y="4140000"/>
                <a:ext cx="540000" cy="360000"/>
              </a:xfrm>
              <a:prstGeom prst="rect">
                <a:avLst/>
              </a:prstGeom>
              <a:noFill/>
            </p:spPr>
            <p:txBody>
              <a:bodyPr wrap="none" rtlCol="0">
                <a:noAutofit/>
              </a:bodyPr>
              <a:lstStyle/>
              <a:p>
                <a:pPr algn="r"/>
                <a:r>
                  <a:rPr lang="en-US" sz="1600" dirty="0" smtClean="0">
                    <a:latin typeface="Calibri Light" panose="020F0302020204030204" pitchFamily="34" charset="0"/>
                    <a:cs typeface="Calibri Light" panose="020F0302020204030204" pitchFamily="34" charset="0"/>
                  </a:rPr>
                  <a:t>1400</a:t>
                </a:r>
                <a:endParaRPr lang="nb-NO" sz="1600" dirty="0">
                  <a:latin typeface="Calibri Light" panose="020F0302020204030204" pitchFamily="34" charset="0"/>
                  <a:cs typeface="Calibri Light" panose="020F0302020204030204" pitchFamily="34" charset="0"/>
                </a:endParaRPr>
              </a:p>
            </p:txBody>
          </p:sp>
          <p:sp>
            <p:nvSpPr>
              <p:cNvPr id="66" name="TextBox 38">
                <a:extLst>
                  <a:ext uri="{FF2B5EF4-FFF2-40B4-BE49-F238E27FC236}">
                    <a16:creationId xmlns:a16="http://schemas.microsoft.com/office/drawing/2014/main" id="{2C9F5C1C-20AD-404A-9758-58745A5E19FB}"/>
                  </a:ext>
                </a:extLst>
              </p:cNvPr>
              <p:cNvSpPr txBox="1"/>
              <p:nvPr/>
            </p:nvSpPr>
            <p:spPr>
              <a:xfrm>
                <a:off x="540000" y="4500000"/>
                <a:ext cx="540000" cy="360000"/>
              </a:xfrm>
              <a:prstGeom prst="rect">
                <a:avLst/>
              </a:prstGeom>
              <a:noFill/>
            </p:spPr>
            <p:txBody>
              <a:bodyPr wrap="none" rtlCol="0">
                <a:noAutofit/>
              </a:bodyPr>
              <a:lstStyle/>
              <a:p>
                <a:pPr algn="r"/>
                <a:r>
                  <a:rPr lang="en-US" sz="1600" dirty="0" smtClean="0">
                    <a:latin typeface="Calibri Light" panose="020F0302020204030204" pitchFamily="34" charset="0"/>
                    <a:cs typeface="Calibri Light" panose="020F0302020204030204" pitchFamily="34" charset="0"/>
                  </a:rPr>
                  <a:t>1200</a:t>
                </a:r>
                <a:endParaRPr lang="nb-NO" sz="1600" dirty="0">
                  <a:latin typeface="Calibri Light" panose="020F0302020204030204" pitchFamily="34" charset="0"/>
                  <a:cs typeface="Calibri Light" panose="020F0302020204030204" pitchFamily="34" charset="0"/>
                </a:endParaRPr>
              </a:p>
            </p:txBody>
          </p:sp>
        </p:grpSp>
        <p:graphicFrame>
          <p:nvGraphicFramePr>
            <p:cNvPr id="86"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1287492042"/>
                </p:ext>
              </p:extLst>
            </p:nvPr>
          </p:nvGraphicFramePr>
          <p:xfrm>
            <a:off x="5794536" y="3142374"/>
            <a:ext cx="381000" cy="330200"/>
          </p:xfrm>
          <a:graphic>
            <a:graphicData uri="http://schemas.openxmlformats.org/presentationml/2006/ole">
              <mc:AlternateContent xmlns:mc="http://schemas.openxmlformats.org/markup-compatibility/2006">
                <mc:Choice xmlns:v="urn:schemas-microsoft-com:vml" Requires="v">
                  <p:oleObj spid="_x0000_s12685" name="Equation" r:id="rId7" imgW="380880" imgH="330120" progId="Equation.DSMT4">
                    <p:embed/>
                  </p:oleObj>
                </mc:Choice>
                <mc:Fallback>
                  <p:oleObj name="Equation" r:id="rId7" imgW="380880" imgH="330120" progId="Equation.DSMT4">
                    <p:embed/>
                    <p:pic>
                      <p:nvPicPr>
                        <p:cNvPr id="22" name="Object 9">
                          <a:extLst>
                            <a:ext uri="{FF2B5EF4-FFF2-40B4-BE49-F238E27FC236}">
                              <a16:creationId xmlns:a16="http://schemas.microsoft.com/office/drawing/2014/main" id="{348A8639-7751-44C2-835F-9AED8D0015F7}"/>
                            </a:ext>
                          </a:extLst>
                        </p:cNvPr>
                        <p:cNvPicPr/>
                        <p:nvPr/>
                      </p:nvPicPr>
                      <p:blipFill>
                        <a:blip r:embed="rId8"/>
                        <a:stretch>
                          <a:fillRect/>
                        </a:stretch>
                      </p:blipFill>
                      <p:spPr>
                        <a:xfrm>
                          <a:off x="5794536" y="3142374"/>
                          <a:ext cx="381000" cy="330200"/>
                        </a:xfrm>
                        <a:prstGeom prst="rect">
                          <a:avLst/>
                        </a:prstGeom>
                      </p:spPr>
                    </p:pic>
                  </p:oleObj>
                </mc:Fallback>
              </mc:AlternateContent>
            </a:graphicData>
          </a:graphic>
        </p:graphicFrame>
        <p:graphicFrame>
          <p:nvGraphicFramePr>
            <p:cNvPr id="87"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536680843"/>
                </p:ext>
              </p:extLst>
            </p:nvPr>
          </p:nvGraphicFramePr>
          <p:xfrm>
            <a:off x="9241500" y="5774900"/>
            <a:ext cx="381000" cy="330200"/>
          </p:xfrm>
          <a:graphic>
            <a:graphicData uri="http://schemas.openxmlformats.org/presentationml/2006/ole">
              <mc:AlternateContent xmlns:mc="http://schemas.openxmlformats.org/markup-compatibility/2006">
                <mc:Choice xmlns:v="urn:schemas-microsoft-com:vml" Requires="v">
                  <p:oleObj spid="_x0000_s12686" name="Equation" r:id="rId9" imgW="380880" imgH="330120" progId="Equation.DSMT4">
                    <p:embed/>
                  </p:oleObj>
                </mc:Choice>
                <mc:Fallback>
                  <p:oleObj name="Equation" r:id="rId9" imgW="380880" imgH="330120" progId="Equation.DSMT4">
                    <p:embed/>
                    <p:pic>
                      <p:nvPicPr>
                        <p:cNvPr id="86" name="Object 9">
                          <a:extLst>
                            <a:ext uri="{FF2B5EF4-FFF2-40B4-BE49-F238E27FC236}">
                              <a16:creationId xmlns:a16="http://schemas.microsoft.com/office/drawing/2014/main" id="{348A8639-7751-44C2-835F-9AED8D0015F7}"/>
                            </a:ext>
                          </a:extLst>
                        </p:cNvPr>
                        <p:cNvPicPr/>
                        <p:nvPr/>
                      </p:nvPicPr>
                      <p:blipFill>
                        <a:blip r:embed="rId10"/>
                        <a:stretch>
                          <a:fillRect/>
                        </a:stretch>
                      </p:blipFill>
                      <p:spPr>
                        <a:xfrm>
                          <a:off x="9241500" y="5774900"/>
                          <a:ext cx="381000" cy="330200"/>
                        </a:xfrm>
                        <a:prstGeom prst="rect">
                          <a:avLst/>
                        </a:prstGeom>
                      </p:spPr>
                    </p:pic>
                  </p:oleObj>
                </mc:Fallback>
              </mc:AlternateContent>
            </a:graphicData>
          </a:graphic>
        </p:graphicFrame>
        <p:grpSp>
          <p:nvGrpSpPr>
            <p:cNvPr id="111" name="Group 110"/>
            <p:cNvGrpSpPr/>
            <p:nvPr/>
          </p:nvGrpSpPr>
          <p:grpSpPr>
            <a:xfrm>
              <a:off x="6120000" y="5940000"/>
              <a:ext cx="3060000" cy="540000"/>
              <a:chOff x="6120000" y="5580000"/>
              <a:chExt cx="3060000" cy="540000"/>
            </a:xfrm>
          </p:grpSpPr>
          <p:cxnSp>
            <p:nvCxnSpPr>
              <p:cNvPr id="88" name="Straight Arrow Connector 23">
                <a:extLst>
                  <a:ext uri="{FF2B5EF4-FFF2-40B4-BE49-F238E27FC236}">
                    <a16:creationId xmlns:a16="http://schemas.microsoft.com/office/drawing/2014/main" id="{3C8A905C-73E1-47F2-A0A3-26DFF7029B0E}"/>
                  </a:ext>
                </a:extLst>
              </p:cNvPr>
              <p:cNvCxnSpPr/>
              <p:nvPr/>
            </p:nvCxnSpPr>
            <p:spPr>
              <a:xfrm>
                <a:off x="6300000" y="5580000"/>
                <a:ext cx="2880000" cy="0"/>
              </a:xfrm>
              <a:prstGeom prst="straightConnector1">
                <a:avLst/>
              </a:prstGeom>
              <a:ln w="254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89" name="Straight Connector 24">
                <a:extLst>
                  <a:ext uri="{FF2B5EF4-FFF2-40B4-BE49-F238E27FC236}">
                    <a16:creationId xmlns:a16="http://schemas.microsoft.com/office/drawing/2014/main" id="{7761B601-BB63-453D-BAAA-33644B086147}"/>
                  </a:ext>
                </a:extLst>
              </p:cNvPr>
              <p:cNvCxnSpPr/>
              <p:nvPr/>
            </p:nvCxnSpPr>
            <p:spPr>
              <a:xfrm flipH="1">
                <a:off x="6300000" y="5580000"/>
                <a:ext cx="0" cy="9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24">
                <a:extLst>
                  <a:ext uri="{FF2B5EF4-FFF2-40B4-BE49-F238E27FC236}">
                    <a16:creationId xmlns:a16="http://schemas.microsoft.com/office/drawing/2014/main" id="{7761B601-BB63-453D-BAAA-33644B086147}"/>
                  </a:ext>
                </a:extLst>
              </p:cNvPr>
              <p:cNvCxnSpPr/>
              <p:nvPr/>
            </p:nvCxnSpPr>
            <p:spPr>
              <a:xfrm flipH="1">
                <a:off x="8460000" y="5580000"/>
                <a:ext cx="0" cy="18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37">
                <a:extLst>
                  <a:ext uri="{FF2B5EF4-FFF2-40B4-BE49-F238E27FC236}">
                    <a16:creationId xmlns:a16="http://schemas.microsoft.com/office/drawing/2014/main" id="{5E814752-6397-40B3-A361-326E2BC5300A}"/>
                  </a:ext>
                </a:extLst>
              </p:cNvPr>
              <p:cNvSpPr txBox="1"/>
              <p:nvPr/>
            </p:nvSpPr>
            <p:spPr>
              <a:xfrm>
                <a:off x="6120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350</a:t>
                </a:r>
                <a:endParaRPr lang="nb-NO" sz="1600" dirty="0">
                  <a:latin typeface="Calibri Light" panose="020F0302020204030204" pitchFamily="34" charset="0"/>
                  <a:cs typeface="Calibri Light" panose="020F0302020204030204" pitchFamily="34" charset="0"/>
                </a:endParaRPr>
              </a:p>
            </p:txBody>
          </p:sp>
          <p:cxnSp>
            <p:nvCxnSpPr>
              <p:cNvPr id="93" name="Straight Connector 24">
                <a:extLst>
                  <a:ext uri="{FF2B5EF4-FFF2-40B4-BE49-F238E27FC236}">
                    <a16:creationId xmlns:a16="http://schemas.microsoft.com/office/drawing/2014/main" id="{7761B601-BB63-453D-BAAA-33644B086147}"/>
                  </a:ext>
                </a:extLst>
              </p:cNvPr>
              <p:cNvCxnSpPr/>
              <p:nvPr/>
            </p:nvCxnSpPr>
            <p:spPr>
              <a:xfrm flipH="1">
                <a:off x="6732000" y="5580001"/>
                <a:ext cx="0" cy="18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4" name="TextBox 37">
                <a:extLst>
                  <a:ext uri="{FF2B5EF4-FFF2-40B4-BE49-F238E27FC236}">
                    <a16:creationId xmlns:a16="http://schemas.microsoft.com/office/drawing/2014/main" id="{5E814752-6397-40B3-A361-326E2BC5300A}"/>
                  </a:ext>
                </a:extLst>
              </p:cNvPr>
              <p:cNvSpPr txBox="1"/>
              <p:nvPr/>
            </p:nvSpPr>
            <p:spPr>
              <a:xfrm>
                <a:off x="6552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400</a:t>
                </a:r>
                <a:endParaRPr lang="nb-NO" sz="1600" dirty="0">
                  <a:latin typeface="Calibri Light" panose="020F0302020204030204" pitchFamily="34" charset="0"/>
                  <a:cs typeface="Calibri Light" panose="020F0302020204030204" pitchFamily="34" charset="0"/>
                </a:endParaRPr>
              </a:p>
            </p:txBody>
          </p:sp>
          <p:cxnSp>
            <p:nvCxnSpPr>
              <p:cNvPr id="95" name="Straight Connector 24">
                <a:extLst>
                  <a:ext uri="{FF2B5EF4-FFF2-40B4-BE49-F238E27FC236}">
                    <a16:creationId xmlns:a16="http://schemas.microsoft.com/office/drawing/2014/main" id="{7761B601-BB63-453D-BAAA-33644B086147}"/>
                  </a:ext>
                </a:extLst>
              </p:cNvPr>
              <p:cNvCxnSpPr/>
              <p:nvPr/>
            </p:nvCxnSpPr>
            <p:spPr>
              <a:xfrm flipH="1">
                <a:off x="7164000" y="5580002"/>
                <a:ext cx="0" cy="9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37">
                <a:extLst>
                  <a:ext uri="{FF2B5EF4-FFF2-40B4-BE49-F238E27FC236}">
                    <a16:creationId xmlns:a16="http://schemas.microsoft.com/office/drawing/2014/main" id="{5E814752-6397-40B3-A361-326E2BC5300A}"/>
                  </a:ext>
                </a:extLst>
              </p:cNvPr>
              <p:cNvSpPr txBox="1"/>
              <p:nvPr/>
            </p:nvSpPr>
            <p:spPr>
              <a:xfrm>
                <a:off x="6984000" y="5760000"/>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450</a:t>
                </a:r>
                <a:endParaRPr lang="nb-NO" sz="1600" dirty="0">
                  <a:latin typeface="Calibri Light" panose="020F0302020204030204" pitchFamily="34" charset="0"/>
                  <a:cs typeface="Calibri Light" panose="020F0302020204030204" pitchFamily="34" charset="0"/>
                </a:endParaRPr>
              </a:p>
            </p:txBody>
          </p:sp>
          <p:cxnSp>
            <p:nvCxnSpPr>
              <p:cNvPr id="97" name="Straight Connector 24">
                <a:extLst>
                  <a:ext uri="{FF2B5EF4-FFF2-40B4-BE49-F238E27FC236}">
                    <a16:creationId xmlns:a16="http://schemas.microsoft.com/office/drawing/2014/main" id="{7761B601-BB63-453D-BAAA-33644B086147}"/>
                  </a:ext>
                </a:extLst>
              </p:cNvPr>
              <p:cNvCxnSpPr/>
              <p:nvPr/>
            </p:nvCxnSpPr>
            <p:spPr>
              <a:xfrm flipH="1">
                <a:off x="7596000" y="5580002"/>
                <a:ext cx="0" cy="18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8" name="TextBox 37">
                <a:extLst>
                  <a:ext uri="{FF2B5EF4-FFF2-40B4-BE49-F238E27FC236}">
                    <a16:creationId xmlns:a16="http://schemas.microsoft.com/office/drawing/2014/main" id="{5E814752-6397-40B3-A361-326E2BC5300A}"/>
                  </a:ext>
                </a:extLst>
              </p:cNvPr>
              <p:cNvSpPr txBox="1"/>
              <p:nvPr/>
            </p:nvSpPr>
            <p:spPr>
              <a:xfrm>
                <a:off x="7416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500</a:t>
                </a:r>
                <a:endParaRPr lang="nb-NO" sz="1600" dirty="0">
                  <a:latin typeface="Calibri Light" panose="020F0302020204030204" pitchFamily="34" charset="0"/>
                  <a:cs typeface="Calibri Light" panose="020F0302020204030204" pitchFamily="34" charset="0"/>
                </a:endParaRPr>
              </a:p>
            </p:txBody>
          </p:sp>
          <p:cxnSp>
            <p:nvCxnSpPr>
              <p:cNvPr id="99" name="Straight Connector 24">
                <a:extLst>
                  <a:ext uri="{FF2B5EF4-FFF2-40B4-BE49-F238E27FC236}">
                    <a16:creationId xmlns:a16="http://schemas.microsoft.com/office/drawing/2014/main" id="{7761B601-BB63-453D-BAAA-33644B086147}"/>
                  </a:ext>
                </a:extLst>
              </p:cNvPr>
              <p:cNvCxnSpPr/>
              <p:nvPr/>
            </p:nvCxnSpPr>
            <p:spPr>
              <a:xfrm flipH="1">
                <a:off x="8028000" y="5580002"/>
                <a:ext cx="0" cy="9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0" name="TextBox 37">
                <a:extLst>
                  <a:ext uri="{FF2B5EF4-FFF2-40B4-BE49-F238E27FC236}">
                    <a16:creationId xmlns:a16="http://schemas.microsoft.com/office/drawing/2014/main" id="{5E814752-6397-40B3-A361-326E2BC5300A}"/>
                  </a:ext>
                </a:extLst>
              </p:cNvPr>
              <p:cNvSpPr txBox="1"/>
              <p:nvPr/>
            </p:nvSpPr>
            <p:spPr>
              <a:xfrm>
                <a:off x="7848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550</a:t>
                </a:r>
                <a:endParaRPr lang="nb-NO" sz="1600" dirty="0">
                  <a:latin typeface="Calibri Light" panose="020F0302020204030204" pitchFamily="34" charset="0"/>
                  <a:cs typeface="Calibri Light" panose="020F0302020204030204" pitchFamily="34" charset="0"/>
                </a:endParaRPr>
              </a:p>
            </p:txBody>
          </p:sp>
          <p:sp>
            <p:nvSpPr>
              <p:cNvPr id="101" name="TextBox 37">
                <a:extLst>
                  <a:ext uri="{FF2B5EF4-FFF2-40B4-BE49-F238E27FC236}">
                    <a16:creationId xmlns:a16="http://schemas.microsoft.com/office/drawing/2014/main" id="{5E814752-6397-40B3-A361-326E2BC5300A}"/>
                  </a:ext>
                </a:extLst>
              </p:cNvPr>
              <p:cNvSpPr txBox="1"/>
              <p:nvPr/>
            </p:nvSpPr>
            <p:spPr>
              <a:xfrm>
                <a:off x="8280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600</a:t>
                </a:r>
                <a:endParaRPr lang="nb-NO" sz="1600" dirty="0">
                  <a:latin typeface="Calibri Light" panose="020F0302020204030204" pitchFamily="34" charset="0"/>
                  <a:cs typeface="Calibri Light" panose="020F0302020204030204" pitchFamily="34" charset="0"/>
                </a:endParaRPr>
              </a:p>
            </p:txBody>
          </p:sp>
          <p:cxnSp>
            <p:nvCxnSpPr>
              <p:cNvPr id="102" name="Straight Connector 24">
                <a:extLst>
                  <a:ext uri="{FF2B5EF4-FFF2-40B4-BE49-F238E27FC236}">
                    <a16:creationId xmlns:a16="http://schemas.microsoft.com/office/drawing/2014/main" id="{7761B601-BB63-453D-BAAA-33644B086147}"/>
                  </a:ext>
                </a:extLst>
              </p:cNvPr>
              <p:cNvCxnSpPr/>
              <p:nvPr/>
            </p:nvCxnSpPr>
            <p:spPr>
              <a:xfrm flipH="1">
                <a:off x="8892000" y="5580000"/>
                <a:ext cx="0" cy="9000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 name="TextBox 37">
                <a:extLst>
                  <a:ext uri="{FF2B5EF4-FFF2-40B4-BE49-F238E27FC236}">
                    <a16:creationId xmlns:a16="http://schemas.microsoft.com/office/drawing/2014/main" id="{5E814752-6397-40B3-A361-326E2BC5300A}"/>
                  </a:ext>
                </a:extLst>
              </p:cNvPr>
              <p:cNvSpPr txBox="1"/>
              <p:nvPr/>
            </p:nvSpPr>
            <p:spPr>
              <a:xfrm>
                <a:off x="8712000" y="5759999"/>
                <a:ext cx="360000" cy="360000"/>
              </a:xfrm>
              <a:prstGeom prst="rect">
                <a:avLst/>
              </a:prstGeom>
              <a:noFill/>
            </p:spPr>
            <p:txBody>
              <a:bodyPr wrap="none" rtlCol="0">
                <a:noAutofit/>
              </a:bodyPr>
              <a:lstStyle/>
              <a:p>
                <a:pPr algn="ctr"/>
                <a:r>
                  <a:rPr lang="en-US" sz="1600" dirty="0" smtClean="0">
                    <a:latin typeface="Calibri Light" panose="020F0302020204030204" pitchFamily="34" charset="0"/>
                    <a:cs typeface="Calibri Light" panose="020F0302020204030204" pitchFamily="34" charset="0"/>
                  </a:rPr>
                  <a:t>650</a:t>
                </a:r>
                <a:endParaRPr lang="nb-NO" sz="1600" dirty="0">
                  <a:latin typeface="Calibri Light" panose="020F0302020204030204" pitchFamily="34" charset="0"/>
                  <a:cs typeface="Calibri Light" panose="020F0302020204030204" pitchFamily="34" charset="0"/>
                </a:endParaRPr>
              </a:p>
            </p:txBody>
          </p:sp>
        </p:grpSp>
        <p:sp>
          <p:nvSpPr>
            <p:cNvPr id="14" name="Rectangle 13"/>
            <p:cNvSpPr/>
            <p:nvPr/>
          </p:nvSpPr>
          <p:spPr>
            <a:xfrm>
              <a:off x="6732000" y="4140000"/>
              <a:ext cx="1728000" cy="10800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i="1" dirty="0" err="1" smtClean="0">
                  <a:solidFill>
                    <a:schemeClr val="tx1"/>
                  </a:solidFill>
                  <a:latin typeface="Calibri Light" panose="020F0302020204030204" pitchFamily="34" charset="0"/>
                  <a:cs typeface="Calibri Light" panose="020F0302020204030204" pitchFamily="34" charset="0"/>
                </a:rPr>
                <a:t>Individual</a:t>
              </a:r>
              <a:endParaRPr lang="nb-NO" i="1" dirty="0">
                <a:solidFill>
                  <a:schemeClr val="tx1"/>
                </a:solidFill>
                <a:latin typeface="Calibri Light" panose="020F0302020204030204" pitchFamily="34" charset="0"/>
                <a:cs typeface="Calibri Light" panose="020F0302020204030204" pitchFamily="34" charset="0"/>
              </a:endParaRPr>
            </a:p>
          </p:txBody>
        </p:sp>
        <p:cxnSp>
          <p:nvCxnSpPr>
            <p:cNvPr id="112" name="Straight Connector 29">
              <a:extLst>
                <a:ext uri="{FF2B5EF4-FFF2-40B4-BE49-F238E27FC236}">
                  <a16:creationId xmlns:a16="http://schemas.microsoft.com/office/drawing/2014/main" id="{B4C1B148-0A0C-4253-89C1-EC2A06C1441F}"/>
                </a:ext>
              </a:extLst>
            </p:cNvPr>
            <p:cNvCxnSpPr/>
            <p:nvPr/>
          </p:nvCxnSpPr>
          <p:spPr>
            <a:xfrm>
              <a:off x="6210000" y="5940000"/>
              <a:ext cx="9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31">
              <a:extLst>
                <a:ext uri="{FF2B5EF4-FFF2-40B4-BE49-F238E27FC236}">
                  <a16:creationId xmlns:a16="http://schemas.microsoft.com/office/drawing/2014/main" id="{41C45C4B-0B26-444D-B6E4-B1FCDC16DAFA}"/>
                </a:ext>
              </a:extLst>
            </p:cNvPr>
            <p:cNvSpPr txBox="1"/>
            <p:nvPr/>
          </p:nvSpPr>
          <p:spPr>
            <a:xfrm>
              <a:off x="5580000" y="5760000"/>
              <a:ext cx="540000" cy="360000"/>
            </a:xfrm>
            <a:prstGeom prst="rect">
              <a:avLst/>
            </a:prstGeom>
            <a:noFill/>
          </p:spPr>
          <p:txBody>
            <a:bodyPr wrap="none" rtlCol="0">
              <a:noAutofit/>
            </a:bodyPr>
            <a:lstStyle/>
            <a:p>
              <a:pPr algn="r"/>
              <a:r>
                <a:rPr lang="nb-NO" sz="1600" dirty="0" smtClean="0">
                  <a:latin typeface="Calibri Light" panose="020F0302020204030204" pitchFamily="34" charset="0"/>
                  <a:cs typeface="Calibri Light" panose="020F0302020204030204" pitchFamily="34" charset="0"/>
                </a:rPr>
                <a:t>800</a:t>
              </a:r>
              <a:endParaRPr lang="nb-NO" sz="1600" dirty="0">
                <a:latin typeface="Calibri Light" panose="020F0302020204030204" pitchFamily="34" charset="0"/>
                <a:cs typeface="Calibri Light" panose="020F0302020204030204" pitchFamily="34" charset="0"/>
              </a:endParaRPr>
            </a:p>
          </p:txBody>
        </p:sp>
      </p:grpSp>
      <p:sp>
        <p:nvSpPr>
          <p:cNvPr id="119" name="Freeform 118"/>
          <p:cNvSpPr/>
          <p:nvPr/>
        </p:nvSpPr>
        <p:spPr>
          <a:xfrm>
            <a:off x="6731000" y="3492500"/>
            <a:ext cx="1727200" cy="2159000"/>
          </a:xfrm>
          <a:custGeom>
            <a:avLst/>
            <a:gdLst>
              <a:gd name="connsiteX0" fmla="*/ 0 w 1727200"/>
              <a:gd name="connsiteY0" fmla="*/ 1295400 h 2159000"/>
              <a:gd name="connsiteX1" fmla="*/ 0 w 1727200"/>
              <a:gd name="connsiteY1" fmla="*/ 2159000 h 2159000"/>
              <a:gd name="connsiteX2" fmla="*/ 1727200 w 1727200"/>
              <a:gd name="connsiteY2" fmla="*/ 1295400 h 2159000"/>
              <a:gd name="connsiteX3" fmla="*/ 1727200 w 1727200"/>
              <a:gd name="connsiteY3" fmla="*/ 0 h 2159000"/>
              <a:gd name="connsiteX4" fmla="*/ 0 w 1727200"/>
              <a:gd name="connsiteY4" fmla="*/ 129540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200" h="2159000">
                <a:moveTo>
                  <a:pt x="0" y="1295400"/>
                </a:moveTo>
                <a:lnTo>
                  <a:pt x="0" y="2159000"/>
                </a:lnTo>
                <a:lnTo>
                  <a:pt x="1727200" y="1295400"/>
                </a:lnTo>
                <a:lnTo>
                  <a:pt x="1727200" y="0"/>
                </a:lnTo>
                <a:lnTo>
                  <a:pt x="0" y="1295400"/>
                </a:lnTo>
                <a:close/>
              </a:path>
            </a:pathLst>
          </a:custGeom>
          <a:solidFill>
            <a:schemeClr val="accent2">
              <a:alpha val="2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dirty="0"/>
          </a:p>
        </p:txBody>
      </p:sp>
      <p:graphicFrame>
        <p:nvGraphicFramePr>
          <p:cNvPr id="121"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3536531383"/>
              </p:ext>
            </p:extLst>
          </p:nvPr>
        </p:nvGraphicFramePr>
        <p:xfrm>
          <a:off x="9873600" y="3307474"/>
          <a:ext cx="1854200" cy="787400"/>
        </p:xfrm>
        <a:graphic>
          <a:graphicData uri="http://schemas.openxmlformats.org/presentationml/2006/ole">
            <mc:AlternateContent xmlns:mc="http://schemas.openxmlformats.org/markup-compatibility/2006">
              <mc:Choice xmlns:v="urn:schemas-microsoft-com:vml" Requires="v">
                <p:oleObj spid="_x0000_s12687" name="Equation" r:id="rId11" imgW="1854000" imgH="787320" progId="Equation.DSMT4">
                  <p:embed/>
                </p:oleObj>
              </mc:Choice>
              <mc:Fallback>
                <p:oleObj name="Equation" r:id="rId11" imgW="1854000" imgH="787320" progId="Equation.DSMT4">
                  <p:embed/>
                  <p:pic>
                    <p:nvPicPr>
                      <p:cNvPr id="22" name="Object 9">
                        <a:extLst>
                          <a:ext uri="{FF2B5EF4-FFF2-40B4-BE49-F238E27FC236}">
                            <a16:creationId xmlns:a16="http://schemas.microsoft.com/office/drawing/2014/main" id="{348A8639-7751-44C2-835F-9AED8D0015F7}"/>
                          </a:ext>
                        </a:extLst>
                      </p:cNvPr>
                      <p:cNvPicPr/>
                      <p:nvPr/>
                    </p:nvPicPr>
                    <p:blipFill>
                      <a:blip r:embed="rId12"/>
                      <a:stretch>
                        <a:fillRect/>
                      </a:stretch>
                    </p:blipFill>
                    <p:spPr>
                      <a:xfrm>
                        <a:off x="9873600" y="3307474"/>
                        <a:ext cx="1854200" cy="787400"/>
                      </a:xfrm>
                      <a:prstGeom prst="rect">
                        <a:avLst/>
                      </a:prstGeom>
                    </p:spPr>
                  </p:pic>
                </p:oleObj>
              </mc:Fallback>
            </mc:AlternateContent>
          </a:graphicData>
        </a:graphic>
      </p:graphicFrame>
      <p:graphicFrame>
        <p:nvGraphicFramePr>
          <p:cNvPr id="47"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3675383144"/>
              </p:ext>
            </p:extLst>
          </p:nvPr>
        </p:nvGraphicFramePr>
        <p:xfrm>
          <a:off x="9935800" y="4222182"/>
          <a:ext cx="1854200" cy="787400"/>
        </p:xfrm>
        <a:graphic>
          <a:graphicData uri="http://schemas.openxmlformats.org/presentationml/2006/ole">
            <mc:AlternateContent xmlns:mc="http://schemas.openxmlformats.org/markup-compatibility/2006">
              <mc:Choice xmlns:v="urn:schemas-microsoft-com:vml" Requires="v">
                <p:oleObj spid="_x0000_s12688" name="Equation" r:id="rId13" imgW="1854000" imgH="787320" progId="Equation.DSMT4">
                  <p:embed/>
                </p:oleObj>
              </mc:Choice>
              <mc:Fallback>
                <p:oleObj name="Equation" r:id="rId13" imgW="1854000" imgH="787320" progId="Equation.DSMT4">
                  <p:embed/>
                  <p:pic>
                    <p:nvPicPr>
                      <p:cNvPr id="121" name="Object 9">
                        <a:extLst>
                          <a:ext uri="{FF2B5EF4-FFF2-40B4-BE49-F238E27FC236}">
                            <a16:creationId xmlns:a16="http://schemas.microsoft.com/office/drawing/2014/main" id="{348A8639-7751-44C2-835F-9AED8D0015F7}"/>
                          </a:ext>
                        </a:extLst>
                      </p:cNvPr>
                      <p:cNvPicPr/>
                      <p:nvPr/>
                    </p:nvPicPr>
                    <p:blipFill>
                      <a:blip r:embed="rId14"/>
                      <a:stretch>
                        <a:fillRect/>
                      </a:stretch>
                    </p:blipFill>
                    <p:spPr>
                      <a:xfrm>
                        <a:off x="9935800" y="4222182"/>
                        <a:ext cx="1854200" cy="787400"/>
                      </a:xfrm>
                      <a:prstGeom prst="rect">
                        <a:avLst/>
                      </a:prstGeom>
                    </p:spPr>
                  </p:pic>
                </p:oleObj>
              </mc:Fallback>
            </mc:AlternateContent>
          </a:graphicData>
        </a:graphic>
      </p:graphicFrame>
    </p:spTree>
    <p:extLst>
      <p:ext uri="{BB962C8B-B14F-4D97-AF65-F5344CB8AC3E}">
        <p14:creationId xmlns:p14="http://schemas.microsoft.com/office/powerpoint/2010/main" val="63073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500"/>
                                        <p:tgtEl>
                                          <p:spTgt spid="1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childTnLst>
                                </p:cTn>
                              </p:par>
                              <p:par>
                                <p:cTn id="19" presetID="10" presetClass="exit" presetSubtype="0" fill="hold" nodeType="withEffect">
                                  <p:stCondLst>
                                    <p:cond delay="0"/>
                                  </p:stCondLst>
                                  <p:childTnLst>
                                    <p:animEffect transition="out" filter="fade">
                                      <p:cBhvr>
                                        <p:cTn id="20" dur="500"/>
                                        <p:tgtEl>
                                          <p:spTgt spid="121"/>
                                        </p:tgtEl>
                                      </p:cBhvr>
                                    </p:animEffect>
                                    <p:set>
                                      <p:cBhvr>
                                        <p:cTn id="21" dur="1" fill="hold">
                                          <p:stCondLst>
                                            <p:cond delay="499"/>
                                          </p:stCondLst>
                                        </p:cTn>
                                        <p:tgtEl>
                                          <p:spTgt spid="121"/>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latin typeface="+mj-lt"/>
                <a:cs typeface="Calibri Light" panose="020F0302020204030204" pitchFamily="34" charset="0"/>
              </a:rPr>
              <a:t>3. Independent variable reduction using</a:t>
            </a:r>
            <a:br>
              <a:rPr lang="en-GB" sz="3600" dirty="0" smtClean="0">
                <a:latin typeface="+mj-lt"/>
                <a:cs typeface="Calibri Light" panose="020F0302020204030204" pitchFamily="34" charset="0"/>
              </a:rPr>
            </a:br>
            <a:r>
              <a:rPr lang="en-GB" sz="3600" dirty="0" smtClean="0">
                <a:latin typeface="+mj-lt"/>
                <a:cs typeface="Calibri Light" panose="020F0302020204030204" pitchFamily="34" charset="0"/>
              </a:rPr>
              <a:t>partial least square (PLS) regression</a:t>
            </a:r>
            <a:endParaRPr lang="en-GB" sz="3600" dirty="0">
              <a:latin typeface="+mj-lt"/>
              <a:cs typeface="Calibri Light" panose="020F0302020204030204" pitchFamily="34" charset="0"/>
            </a:endParaRPr>
          </a:p>
        </p:txBody>
      </p:sp>
      <p:sp>
        <p:nvSpPr>
          <p:cNvPr id="3" name="Content Placeholder 2"/>
          <p:cNvSpPr>
            <a:spLocks noGrp="1"/>
          </p:cNvSpPr>
          <p:nvPr>
            <p:ph idx="1"/>
          </p:nvPr>
        </p:nvSpPr>
        <p:spPr>
          <a:xfrm>
            <a:off x="716818" y="1688332"/>
            <a:ext cx="10515600" cy="4351338"/>
          </a:xfrm>
        </p:spPr>
        <p:txBody>
          <a:bodyPr/>
          <a:lstStyle/>
          <a:p>
            <a:pPr>
              <a:spcBef>
                <a:spcPts val="0"/>
              </a:spcBef>
              <a:spcAft>
                <a:spcPts val="800"/>
              </a:spcAft>
            </a:pPr>
            <a:r>
              <a:rPr lang="en-GB" dirty="0" smtClean="0">
                <a:latin typeface="Calibri Light" panose="020F0302020204030204" pitchFamily="34" charset="0"/>
              </a:rPr>
              <a:t>“Curse of dimensionality”: Number of independent variables u (including disturbances) can be prohibitively high</a:t>
            </a:r>
          </a:p>
          <a:p>
            <a:pPr>
              <a:spcBef>
                <a:spcPts val="0"/>
              </a:spcBef>
              <a:spcAft>
                <a:spcPts val="800"/>
              </a:spcAft>
            </a:pPr>
            <a:r>
              <a:rPr lang="en-GB" dirty="0" smtClean="0">
                <a:latin typeface="Calibri Light" panose="020F0302020204030204" pitchFamily="34" charset="0"/>
              </a:rPr>
              <a:t>PLS regression identifies new latent input variables (</a:t>
            </a:r>
            <a:r>
              <a:rPr lang="en-GB" b="1" dirty="0" err="1" smtClean="0">
                <a:latin typeface="Calibri Light" panose="020F0302020204030204" pitchFamily="34" charset="0"/>
              </a:rPr>
              <a:t>u</a:t>
            </a:r>
            <a:r>
              <a:rPr lang="en-GB" i="1" baseline="30000" dirty="0" err="1" smtClean="0">
                <a:latin typeface="Calibri Light" panose="020F0302020204030204" pitchFamily="34" charset="0"/>
              </a:rPr>
              <a:t>k</a:t>
            </a:r>
            <a:r>
              <a:rPr lang="en-GB" b="1" dirty="0" smtClean="0">
                <a:latin typeface="Calibri Light" panose="020F0302020204030204" pitchFamily="34" charset="0"/>
              </a:rPr>
              <a:t>’</a:t>
            </a:r>
            <a:r>
              <a:rPr lang="en-GB" dirty="0" smtClean="0">
                <a:latin typeface="Calibri Light" panose="020F0302020204030204" pitchFamily="34" charset="0"/>
              </a:rPr>
              <a:t>) </a:t>
            </a:r>
          </a:p>
        </p:txBody>
      </p:sp>
      <p:graphicFrame>
        <p:nvGraphicFramePr>
          <p:cNvPr id="26"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2260631297"/>
              </p:ext>
            </p:extLst>
          </p:nvPr>
        </p:nvGraphicFramePr>
        <p:xfrm>
          <a:off x="3771803" y="2960700"/>
          <a:ext cx="1168400" cy="330200"/>
        </p:xfrm>
        <a:graphic>
          <a:graphicData uri="http://schemas.openxmlformats.org/presentationml/2006/ole">
            <mc:AlternateContent xmlns:mc="http://schemas.openxmlformats.org/markup-compatibility/2006">
              <mc:Choice xmlns:v="urn:schemas-microsoft-com:vml" Requires="v">
                <p:oleObj spid="_x0000_s6377" name="Equation" r:id="rId3" imgW="1168200" imgH="330120" progId="Equation.DSMT4">
                  <p:embed/>
                </p:oleObj>
              </mc:Choice>
              <mc:Fallback>
                <p:oleObj name="Equation" r:id="rId3" imgW="1168200" imgH="330120" progId="Equation.DSMT4">
                  <p:embed/>
                  <p:pic>
                    <p:nvPicPr>
                      <p:cNvPr id="35" name="Object 9">
                        <a:extLst>
                          <a:ext uri="{FF2B5EF4-FFF2-40B4-BE49-F238E27FC236}">
                            <a16:creationId xmlns:a16="http://schemas.microsoft.com/office/drawing/2014/main" id="{348A8639-7751-44C2-835F-9AED8D0015F7}"/>
                          </a:ext>
                        </a:extLst>
                      </p:cNvPr>
                      <p:cNvPicPr/>
                      <p:nvPr/>
                    </p:nvPicPr>
                    <p:blipFill>
                      <a:blip r:embed="rId4"/>
                      <a:stretch>
                        <a:fillRect/>
                      </a:stretch>
                    </p:blipFill>
                    <p:spPr>
                      <a:xfrm>
                        <a:off x="3771803" y="2960700"/>
                        <a:ext cx="1168400" cy="330200"/>
                      </a:xfrm>
                      <a:prstGeom prst="rect">
                        <a:avLst/>
                      </a:prstGeom>
                    </p:spPr>
                  </p:pic>
                </p:oleObj>
              </mc:Fallback>
            </mc:AlternateContent>
          </a:graphicData>
        </a:graphic>
      </p:graphicFrame>
      <p:sp>
        <p:nvSpPr>
          <p:cNvPr id="23" name="Rectangle 22"/>
          <p:cNvSpPr/>
          <p:nvPr/>
        </p:nvSpPr>
        <p:spPr>
          <a:xfrm>
            <a:off x="4547440" y="6352338"/>
            <a:ext cx="7309280" cy="468000"/>
          </a:xfrm>
          <a:prstGeom prst="rect">
            <a:avLst/>
          </a:prstGeom>
        </p:spPr>
        <p:txBody>
          <a:bodyPr wrap="square" lIns="0" tIns="0" rIns="0" bIns="0">
            <a:noAutofit/>
          </a:bodyPr>
          <a:lstStyle/>
          <a:p>
            <a:pPr marL="0" lvl="1" indent="0">
              <a:spcBef>
                <a:spcPts val="0"/>
              </a:spcBef>
              <a:spcAft>
                <a:spcPts val="800"/>
              </a:spcAft>
              <a:buNone/>
            </a:pPr>
            <a:r>
              <a:rPr lang="en-US" sz="1600" dirty="0" smtClean="0">
                <a:solidFill>
                  <a:schemeClr val="bg1">
                    <a:lumMod val="50000"/>
                  </a:schemeClr>
                </a:solidFill>
                <a:latin typeface="Calibri Light" panose="020F0302020204030204" pitchFamily="34" charset="0"/>
              </a:rPr>
              <a:t>Straus, </a:t>
            </a:r>
            <a:r>
              <a:rPr lang="en-US" sz="1600" dirty="0">
                <a:solidFill>
                  <a:schemeClr val="bg1">
                    <a:lumMod val="50000"/>
                  </a:schemeClr>
                </a:solidFill>
                <a:latin typeface="Calibri Light" panose="020F0302020204030204" pitchFamily="34" charset="0"/>
              </a:rPr>
              <a:t>J.</a:t>
            </a:r>
            <a:r>
              <a:rPr lang="en-US" sz="1600" dirty="0" smtClean="0">
                <a:solidFill>
                  <a:schemeClr val="bg1">
                    <a:lumMod val="50000"/>
                  </a:schemeClr>
                </a:solidFill>
                <a:latin typeface="Calibri Light" panose="020F0302020204030204" pitchFamily="34" charset="0"/>
              </a:rPr>
              <a:t> </a:t>
            </a:r>
            <a:r>
              <a:rPr lang="en-US" sz="1600" dirty="0">
                <a:solidFill>
                  <a:schemeClr val="bg1">
                    <a:lumMod val="50000"/>
                  </a:schemeClr>
                </a:solidFill>
                <a:latin typeface="Calibri Light" panose="020F0302020204030204" pitchFamily="34" charset="0"/>
              </a:rPr>
              <a:t>and </a:t>
            </a:r>
            <a:r>
              <a:rPr lang="en-US" sz="1600" dirty="0" smtClean="0">
                <a:solidFill>
                  <a:schemeClr val="bg1">
                    <a:lumMod val="50000"/>
                  </a:schemeClr>
                </a:solidFill>
                <a:latin typeface="Calibri Light" panose="020F0302020204030204" pitchFamily="34" charset="0"/>
              </a:rPr>
              <a:t>Skogestad, </a:t>
            </a:r>
            <a:r>
              <a:rPr lang="en-US" sz="1600" dirty="0">
                <a:solidFill>
                  <a:schemeClr val="bg1">
                    <a:lumMod val="50000"/>
                  </a:schemeClr>
                </a:solidFill>
                <a:latin typeface="Calibri Light" panose="020F0302020204030204" pitchFamily="34" charset="0"/>
              </a:rPr>
              <a:t>S.</a:t>
            </a:r>
            <a:r>
              <a:rPr lang="en-US" sz="1600" dirty="0" smtClean="0">
                <a:solidFill>
                  <a:schemeClr val="bg1">
                    <a:lumMod val="50000"/>
                  </a:schemeClr>
                </a:solidFill>
                <a:latin typeface="Calibri Light" panose="020F0302020204030204" pitchFamily="34" charset="0"/>
              </a:rPr>
              <a:t>. </a:t>
            </a:r>
            <a:r>
              <a:rPr lang="en-US" sz="1600" dirty="0">
                <a:solidFill>
                  <a:schemeClr val="bg1">
                    <a:lumMod val="50000"/>
                  </a:schemeClr>
                </a:solidFill>
                <a:latin typeface="Calibri Light" panose="020F0302020204030204" pitchFamily="34" charset="0"/>
              </a:rPr>
              <a:t>Variable reduction for surrogate modelling. In </a:t>
            </a:r>
            <a:r>
              <a:rPr lang="en-US" sz="1600" dirty="0" smtClean="0">
                <a:solidFill>
                  <a:schemeClr val="bg1">
                    <a:lumMod val="50000"/>
                  </a:schemeClr>
                </a:solidFill>
                <a:latin typeface="Calibri Light" panose="020F0302020204030204" pitchFamily="34" charset="0"/>
              </a:rPr>
              <a:t>Proceedings of </a:t>
            </a:r>
            <a:r>
              <a:rPr lang="en-US" sz="1600" dirty="0">
                <a:solidFill>
                  <a:schemeClr val="bg1">
                    <a:lumMod val="50000"/>
                  </a:schemeClr>
                </a:solidFill>
                <a:latin typeface="Calibri Light" panose="020F0302020204030204" pitchFamily="34" charset="0"/>
              </a:rPr>
              <a:t>Foundations of Computer-Aided Process Operations 2017, Tucson, AZ, USA, </a:t>
            </a:r>
            <a:r>
              <a:rPr lang="en-US" sz="1600" b="1" dirty="0">
                <a:solidFill>
                  <a:schemeClr val="bg1">
                    <a:lumMod val="50000"/>
                  </a:schemeClr>
                </a:solidFill>
                <a:latin typeface="Calibri Light" panose="020F0302020204030204" pitchFamily="34" charset="0"/>
              </a:rPr>
              <a:t>2017</a:t>
            </a:r>
          </a:p>
        </p:txBody>
      </p:sp>
      <p:grpSp>
        <p:nvGrpSpPr>
          <p:cNvPr id="6" name="Group 5"/>
          <p:cNvGrpSpPr/>
          <p:nvPr/>
        </p:nvGrpSpPr>
        <p:grpSpPr>
          <a:xfrm>
            <a:off x="1260000" y="3600000"/>
            <a:ext cx="6738866" cy="2667000"/>
            <a:chOff x="1260000" y="3600000"/>
            <a:chExt cx="6738866" cy="2667000"/>
          </a:xfrm>
        </p:grpSpPr>
        <p:grpSp>
          <p:nvGrpSpPr>
            <p:cNvPr id="29" name="Group 28"/>
            <p:cNvGrpSpPr/>
            <p:nvPr/>
          </p:nvGrpSpPr>
          <p:grpSpPr>
            <a:xfrm>
              <a:off x="1260000" y="3600000"/>
              <a:ext cx="6014774" cy="2667000"/>
              <a:chOff x="1259999" y="2880000"/>
              <a:chExt cx="6014774" cy="2667000"/>
            </a:xfrm>
          </p:grpSpPr>
          <p:sp>
            <p:nvSpPr>
              <p:cNvPr id="7" name="Rectangle 6"/>
              <p:cNvSpPr/>
              <p:nvPr/>
            </p:nvSpPr>
            <p:spPr>
              <a:xfrm>
                <a:off x="1259999" y="2880000"/>
                <a:ext cx="6012000" cy="266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000" dirty="0">
                  <a:latin typeface="Calibri Light" panose="020F0302020204030204" pitchFamily="34" charset="0"/>
                  <a:cs typeface="Calibri Light" panose="020F0302020204030204" pitchFamily="34" charset="0"/>
                </a:endParaRPr>
              </a:p>
            </p:txBody>
          </p:sp>
          <p:sp>
            <p:nvSpPr>
              <p:cNvPr id="10" name="Rounded Rectangle 9"/>
              <p:cNvSpPr/>
              <p:nvPr/>
            </p:nvSpPr>
            <p:spPr>
              <a:xfrm>
                <a:off x="2124001" y="2952000"/>
                <a:ext cx="180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PLS Dimension</a:t>
                </a:r>
                <a:endParaRPr lang="en-US" sz="2400" b="1" dirty="0">
                  <a:solidFill>
                    <a:schemeClr val="tx1"/>
                  </a:solidFill>
                  <a:latin typeface="Calibri Light" panose="020F0302020204030204" pitchFamily="34" charset="0"/>
                  <a:cs typeface="Calibri Light" panose="020F0302020204030204" pitchFamily="34" charset="0"/>
                </a:endParaRPr>
              </a:p>
              <a:p>
                <a:pPr algn="ctr"/>
                <a:r>
                  <a:rPr lang="en-US" sz="2400" b="1" dirty="0">
                    <a:solidFill>
                      <a:schemeClr val="tx1"/>
                    </a:solidFill>
                    <a:latin typeface="Calibri Light" panose="020F0302020204030204" pitchFamily="34" charset="0"/>
                    <a:cs typeface="Calibri Light" panose="020F0302020204030204" pitchFamily="34" charset="0"/>
                  </a:rPr>
                  <a:t>Reduction</a:t>
                </a:r>
                <a:endParaRPr lang="nb-NO" sz="2400" b="1" dirty="0">
                  <a:solidFill>
                    <a:schemeClr val="tx1"/>
                  </a:solidFill>
                  <a:latin typeface="Calibri Light" panose="020F0302020204030204" pitchFamily="34" charset="0"/>
                  <a:cs typeface="Calibri Light" panose="020F0302020204030204" pitchFamily="34" charset="0"/>
                </a:endParaRPr>
              </a:p>
            </p:txBody>
          </p:sp>
          <p:cxnSp>
            <p:nvCxnSpPr>
              <p:cNvPr id="11" name="Straight Arrow Connector 10"/>
              <p:cNvCxnSpPr>
                <a:stCxn id="10" idx="3"/>
                <a:endCxn id="14" idx="1"/>
              </p:cNvCxnSpPr>
              <p:nvPr/>
            </p:nvCxnSpPr>
            <p:spPr>
              <a:xfrm>
                <a:off x="3924001" y="3312000"/>
                <a:ext cx="866772"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10" idx="1"/>
              </p:cNvCxnSpPr>
              <p:nvPr/>
            </p:nvCxnSpPr>
            <p:spPr>
              <a:xfrm>
                <a:off x="1259999" y="3312000"/>
                <a:ext cx="864002"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924003" y="2937002"/>
                <a:ext cx="863998" cy="360000"/>
              </a:xfrm>
              <a:prstGeom prst="rect">
                <a:avLst/>
              </a:prstGeom>
              <a:noFill/>
              <a:effectLst/>
            </p:spPr>
            <p:txBody>
              <a:bodyPr wrap="none" lIns="0" tIns="0" rIns="0" bIns="0" rtlCol="0" anchor="t" anchorCtr="0">
                <a:noAutofit/>
              </a:bodyPr>
              <a:lstStyle/>
              <a:p>
                <a:pPr algn="ctr"/>
                <a:r>
                  <a:rPr lang="en-US" sz="2000" b="1" dirty="0" smtClean="0">
                    <a:latin typeface="Calibri Light" panose="020F0302020204030204" pitchFamily="34" charset="0"/>
                    <a:cs typeface="Calibri Light" panose="020F0302020204030204" pitchFamily="34" charset="0"/>
                  </a:rPr>
                  <a:t>u’</a:t>
                </a:r>
                <a:endParaRPr lang="en-US" sz="2000" dirty="0">
                  <a:latin typeface="Calibri Light" panose="020F0302020204030204" pitchFamily="34" charset="0"/>
                  <a:cs typeface="Calibri Light" panose="020F0302020204030204" pitchFamily="34" charset="0"/>
                </a:endParaRPr>
              </a:p>
            </p:txBody>
          </p:sp>
          <p:sp>
            <p:nvSpPr>
              <p:cNvPr id="14" name="Rounded Rectangle 13"/>
              <p:cNvSpPr>
                <a:spLocks/>
              </p:cNvSpPr>
              <p:nvPr/>
            </p:nvSpPr>
            <p:spPr>
              <a:xfrm>
                <a:off x="4790773" y="2952000"/>
                <a:ext cx="162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a:solidFill>
                      <a:schemeClr val="tx1"/>
                    </a:solidFill>
                    <a:latin typeface="Calibri Light" panose="020F0302020204030204" pitchFamily="34" charset="0"/>
                    <a:cs typeface="Calibri Light" panose="020F0302020204030204" pitchFamily="34" charset="0"/>
                  </a:rPr>
                  <a:t>Surrogate</a:t>
                </a:r>
              </a:p>
              <a:p>
                <a:pPr algn="ctr"/>
                <a:r>
                  <a:rPr lang="en-US" sz="2400" b="1" dirty="0">
                    <a:solidFill>
                      <a:schemeClr val="tx1"/>
                    </a:solidFill>
                    <a:latin typeface="Calibri Light" panose="020F0302020204030204" pitchFamily="34" charset="0"/>
                    <a:cs typeface="Calibri Light" panose="020F0302020204030204" pitchFamily="34" charset="0"/>
                  </a:rPr>
                  <a:t>Model</a:t>
                </a:r>
              </a:p>
            </p:txBody>
          </p:sp>
          <p:cxnSp>
            <p:nvCxnSpPr>
              <p:cNvPr id="15" name="Straight Arrow Connector 14"/>
              <p:cNvCxnSpPr>
                <a:stCxn id="14" idx="3"/>
              </p:cNvCxnSpPr>
              <p:nvPr/>
            </p:nvCxnSpPr>
            <p:spPr>
              <a:xfrm>
                <a:off x="6410773" y="3312000"/>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260000" y="2952000"/>
                <a:ext cx="863774" cy="360000"/>
              </a:xfrm>
              <a:prstGeom prst="rect">
                <a:avLst/>
              </a:prstGeom>
              <a:noFill/>
            </p:spPr>
            <p:txBody>
              <a:bodyPr wrap="none" lIns="0" tIns="0" rIns="0" bIns="0" rtlCol="0" anchor="t" anchorCtr="0">
                <a:noAutofit/>
              </a:bodyPr>
              <a:lstStyle/>
              <a:p>
                <a:pPr algn="ctr"/>
                <a:r>
                  <a:rPr lang="en-US" sz="2000" b="1" dirty="0" smtClean="0">
                    <a:latin typeface="Calibri Light" panose="020F0302020204030204" pitchFamily="34" charset="0"/>
                    <a:cs typeface="Calibri Light" panose="020F0302020204030204" pitchFamily="34" charset="0"/>
                  </a:rPr>
                  <a:t>u</a:t>
                </a:r>
                <a:endParaRPr lang="en-US" sz="2000" i="1" baseline="-25000" dirty="0">
                  <a:latin typeface="Calibri Light" panose="020F0302020204030204" pitchFamily="34" charset="0"/>
                  <a:cs typeface="Calibri Light" panose="020F0302020204030204" pitchFamily="34" charset="0"/>
                </a:endParaRPr>
              </a:p>
            </p:txBody>
          </p:sp>
          <p:cxnSp>
            <p:nvCxnSpPr>
              <p:cNvPr id="17" name="Straight Arrow Connector 16"/>
              <p:cNvCxnSpPr>
                <a:stCxn id="14" idx="2"/>
                <a:endCxn id="18" idx="0"/>
              </p:cNvCxnSpPr>
              <p:nvPr/>
            </p:nvCxnSpPr>
            <p:spPr>
              <a:xfrm>
                <a:off x="5600773" y="3672000"/>
                <a:ext cx="0" cy="79500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4790773" y="4467000"/>
                <a:ext cx="1620000" cy="108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Material</a:t>
                </a:r>
                <a:r>
                  <a:rPr lang="en-US" sz="2400" b="1" dirty="0">
                    <a:solidFill>
                      <a:schemeClr val="tx1"/>
                    </a:solidFill>
                    <a:latin typeface="Calibri Light" panose="020F0302020204030204" pitchFamily="34" charset="0"/>
                    <a:cs typeface="Calibri Light" panose="020F0302020204030204" pitchFamily="34" charset="0"/>
                  </a:rPr>
                  <a:t/>
                </a:r>
                <a:br>
                  <a:rPr lang="en-US" sz="2400" b="1" dirty="0">
                    <a:solidFill>
                      <a:schemeClr val="tx1"/>
                    </a:solidFill>
                    <a:latin typeface="Calibri Light" panose="020F0302020204030204" pitchFamily="34" charset="0"/>
                    <a:cs typeface="Calibri Light" panose="020F0302020204030204" pitchFamily="34" charset="0"/>
                  </a:rPr>
                </a:br>
                <a:r>
                  <a:rPr lang="en-US" sz="2400" b="1" dirty="0">
                    <a:solidFill>
                      <a:schemeClr val="tx1"/>
                    </a:solidFill>
                    <a:latin typeface="Calibri Light" panose="020F0302020204030204" pitchFamily="34" charset="0"/>
                    <a:cs typeface="Calibri Light" panose="020F0302020204030204" pitchFamily="34" charset="0"/>
                  </a:rPr>
                  <a:t>Balances</a:t>
                </a:r>
                <a:endParaRPr lang="nb-NO" sz="2400" b="1" dirty="0">
                  <a:solidFill>
                    <a:schemeClr val="tx1"/>
                  </a:solidFill>
                  <a:latin typeface="Calibri Light" panose="020F0302020204030204" pitchFamily="34" charset="0"/>
                  <a:cs typeface="Calibri Light" panose="020F0302020204030204" pitchFamily="34" charset="0"/>
                </a:endParaRPr>
              </a:p>
            </p:txBody>
          </p:sp>
          <p:cxnSp>
            <p:nvCxnSpPr>
              <p:cNvPr id="19" name="Straight Arrow Connector 18"/>
              <p:cNvCxnSpPr>
                <a:stCxn id="18" idx="3"/>
              </p:cNvCxnSpPr>
              <p:nvPr/>
            </p:nvCxnSpPr>
            <p:spPr>
              <a:xfrm>
                <a:off x="6410773" y="5007000"/>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6200000" flipH="1">
                <a:off x="2375999" y="2592000"/>
                <a:ext cx="1692000" cy="3132000"/>
              </a:xfrm>
              <a:prstGeom prst="bentConnector2">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614617" y="3672000"/>
                <a:ext cx="720000" cy="795002"/>
              </a:xfrm>
              <a:prstGeom prst="rect">
                <a:avLst/>
              </a:prstGeom>
              <a:noFill/>
            </p:spPr>
            <p:txBody>
              <a:bodyPr wrap="none" lIns="0" tIns="0" rIns="0" bIns="0" rtlCol="0" anchor="ctr" anchorCtr="0">
                <a:noAutofit/>
              </a:bodyPr>
              <a:lstStyle/>
              <a:p>
                <a:pPr algn="ctr"/>
                <a:r>
                  <a:rPr lang="en-US" sz="2000" b="1" dirty="0" err="1" smtClean="0">
                    <a:latin typeface="Calibri Light" panose="020F0302020204030204" pitchFamily="34" charset="0"/>
                    <a:cs typeface="Calibri Light" panose="020F0302020204030204" pitchFamily="34" charset="0"/>
                  </a:rPr>
                  <a:t>y</a:t>
                </a:r>
                <a:r>
                  <a:rPr lang="en-US" sz="2000" i="1" baseline="30000" dirty="0" err="1" smtClean="0">
                    <a:latin typeface="Calibri Light" panose="020F0302020204030204" pitchFamily="34" charset="0"/>
                    <a:cs typeface="Calibri Light" panose="020F0302020204030204" pitchFamily="34" charset="0"/>
                  </a:rPr>
                  <a:t>aux</a:t>
                </a:r>
                <a:endParaRPr lang="en-US" sz="2000" i="1" baseline="30000" dirty="0">
                  <a:latin typeface="Calibri Light" panose="020F0302020204030204" pitchFamily="34" charset="0"/>
                  <a:cs typeface="Calibri Light" panose="020F0302020204030204" pitchFamily="34" charset="0"/>
                </a:endParaRPr>
              </a:p>
            </p:txBody>
          </p:sp>
        </p:grpSp>
        <p:grpSp>
          <p:nvGrpSpPr>
            <p:cNvPr id="4" name="Group 3"/>
            <p:cNvGrpSpPr/>
            <p:nvPr/>
          </p:nvGrpSpPr>
          <p:grpSpPr>
            <a:xfrm>
              <a:off x="7380000" y="3852000"/>
              <a:ext cx="618866" cy="2052000"/>
              <a:chOff x="10440000" y="3780000"/>
              <a:chExt cx="618866" cy="2052000"/>
            </a:xfrm>
          </p:grpSpPr>
          <p:sp>
            <p:nvSpPr>
              <p:cNvPr id="24" name="Right Brace 23"/>
              <p:cNvSpPr/>
              <p:nvPr/>
            </p:nvSpPr>
            <p:spPr>
              <a:xfrm>
                <a:off x="10440000" y="3780000"/>
                <a:ext cx="180000" cy="2052000"/>
              </a:xfrm>
              <a:prstGeom prst="rightBrace">
                <a:avLst/>
              </a:prstGeom>
              <a:ln w="1905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dirty="0"/>
              </a:p>
            </p:txBody>
          </p:sp>
          <p:sp>
            <p:nvSpPr>
              <p:cNvPr id="25" name="TextBox 24"/>
              <p:cNvSpPr txBox="1"/>
              <p:nvPr/>
            </p:nvSpPr>
            <p:spPr>
              <a:xfrm>
                <a:off x="10698866" y="4621237"/>
                <a:ext cx="360000" cy="360000"/>
              </a:xfrm>
              <a:prstGeom prst="rect">
                <a:avLst/>
              </a:prstGeom>
              <a:noFill/>
            </p:spPr>
            <p:txBody>
              <a:bodyPr wrap="none" rtlCol="0" anchor="ctr">
                <a:noAutofit/>
              </a:bodyPr>
              <a:lstStyle/>
              <a:p>
                <a:r>
                  <a:rPr lang="nb-NO" sz="2000" b="1" dirty="0" smtClean="0">
                    <a:latin typeface="Calibri Light" panose="020F0302020204030204" pitchFamily="34" charset="0"/>
                    <a:cs typeface="Calibri Light" panose="020F0302020204030204" pitchFamily="34" charset="0"/>
                  </a:rPr>
                  <a:t>y</a:t>
                </a:r>
                <a:endParaRPr lang="nb-NO" sz="2000" b="1" dirty="0">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3356290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a:xfrm>
            <a:off x="900000" y="360000"/>
            <a:ext cx="10515600" cy="1325563"/>
          </a:xfrm>
        </p:spPr>
        <p:txBody>
          <a:bodyPr>
            <a:normAutofit/>
          </a:bodyPr>
          <a:lstStyle/>
          <a:p>
            <a:pPr>
              <a:spcBef>
                <a:spcPts val="0"/>
              </a:spcBef>
              <a:spcAft>
                <a:spcPts val="800"/>
              </a:spcAft>
            </a:pPr>
            <a:r>
              <a:rPr lang="en-GB" sz="3600" dirty="0" smtClean="0">
                <a:latin typeface="+mj-lt"/>
                <a:cs typeface="Calibri Light" panose="020F0302020204030204" pitchFamily="34" charset="0"/>
              </a:rPr>
              <a:t>Example: Ammonia process 1</a:t>
            </a:r>
            <a:endParaRPr lang="en-GB" sz="3600" dirty="0">
              <a:latin typeface="+mj-lt"/>
              <a:cs typeface="Calibri Light" panose="020F0302020204030204" pitchFamily="34" charset="0"/>
            </a:endParaRPr>
          </a:p>
        </p:txBody>
      </p:sp>
      <p:sp>
        <p:nvSpPr>
          <p:cNvPr id="3" name="Content Placeholder 2"/>
          <p:cNvSpPr>
            <a:spLocks noGrp="1"/>
          </p:cNvSpPr>
          <p:nvPr>
            <p:ph idx="1"/>
          </p:nvPr>
        </p:nvSpPr>
        <p:spPr>
          <a:xfrm>
            <a:off x="900000" y="1800000"/>
            <a:ext cx="10515600" cy="4351338"/>
          </a:xfrm>
        </p:spPr>
        <p:txBody>
          <a:bodyPr>
            <a:noAutofit/>
          </a:bodyPr>
          <a:lstStyle/>
          <a:p>
            <a:pPr lvl="1">
              <a:spcBef>
                <a:spcPts val="0"/>
              </a:spcBef>
              <a:spcAft>
                <a:spcPts val="800"/>
              </a:spcAft>
            </a:pPr>
            <a:endParaRPr lang="en-GB" dirty="0" smtClean="0">
              <a:latin typeface="Calibri Light" panose="020F0302020204030204" pitchFamily="34" charset="0"/>
              <a:cs typeface="Calibri Light" panose="020F0302020204030204" pitchFamily="34" charset="0"/>
            </a:endParaRPr>
          </a:p>
          <a:p>
            <a:pPr lvl="2">
              <a:spcBef>
                <a:spcPts val="0"/>
              </a:spcBef>
              <a:spcAft>
                <a:spcPts val="800"/>
              </a:spcAft>
            </a:pPr>
            <a:endParaRPr lang="en-US" dirty="0" smtClean="0">
              <a:latin typeface="Calibri Light" panose="020F0302020204030204" pitchFamily="34" charset="0"/>
              <a:cs typeface="Calibri Light" panose="020F0302020204030204" pitchFamily="34" charset="0"/>
            </a:endParaRPr>
          </a:p>
        </p:txBody>
      </p:sp>
      <p:sp>
        <p:nvSpPr>
          <p:cNvPr id="23" name="Plassholder for innhold 2"/>
          <p:cNvSpPr txBox="1">
            <a:spLocks/>
          </p:cNvSpPr>
          <p:nvPr/>
        </p:nvSpPr>
        <p:spPr>
          <a:xfrm>
            <a:off x="1260000" y="1800000"/>
            <a:ext cx="7380000" cy="4500000"/>
          </a:xfrm>
          <a:prstGeom prst="rect">
            <a:avLst/>
          </a:prstGeom>
        </p:spPr>
        <p:txBody>
          <a:bodyPr vert="horz" wrap="square"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Calibri Light" panose="020F0302020204030204" pitchFamily="34" charset="0"/>
                <a:cs typeface="Calibri Light" panose="020F0302020204030204" pitchFamily="34" charset="0"/>
              </a:rPr>
              <a:t>Reaction section of an ammonia synthesis loop</a:t>
            </a:r>
          </a:p>
          <a:p>
            <a:pPr lvl="1"/>
            <a:r>
              <a:rPr lang="en-US" sz="1600" dirty="0" smtClean="0">
                <a:latin typeface="Calibri Light" panose="020F0302020204030204" pitchFamily="34" charset="0"/>
                <a:cs typeface="Calibri Light" panose="020F0302020204030204" pitchFamily="34" charset="0"/>
              </a:rPr>
              <a:t>7 connection (feed) variables</a:t>
            </a:r>
          </a:p>
          <a:p>
            <a:pPr lvl="1"/>
            <a:endParaRPr lang="en-US" sz="1600" dirty="0" smtClean="0">
              <a:latin typeface="Calibri Light" panose="020F0302020204030204" pitchFamily="34" charset="0"/>
              <a:cs typeface="Calibri Light" panose="020F0302020204030204" pitchFamily="34" charset="0"/>
            </a:endParaRPr>
          </a:p>
          <a:p>
            <a:pPr lvl="1"/>
            <a:r>
              <a:rPr lang="en-US" sz="1600" dirty="0" smtClean="0">
                <a:latin typeface="Calibri Light" panose="020F0302020204030204" pitchFamily="34" charset="0"/>
                <a:cs typeface="Calibri Light" panose="020F0302020204030204" pitchFamily="34" charset="0"/>
              </a:rPr>
              <a:t>3 manipulated variables</a:t>
            </a:r>
          </a:p>
          <a:p>
            <a:pPr lvl="1"/>
            <a:endParaRPr lang="en-US" sz="1600" dirty="0" smtClean="0">
              <a:latin typeface="Calibri Light" panose="020F0302020204030204" pitchFamily="34" charset="0"/>
              <a:cs typeface="Calibri Light" panose="020F0302020204030204" pitchFamily="34" charset="0"/>
            </a:endParaRPr>
          </a:p>
          <a:p>
            <a:pPr lvl="1"/>
            <a:r>
              <a:rPr lang="en-US" sz="1600" dirty="0" smtClean="0">
                <a:latin typeface="Calibri Light" panose="020F0302020204030204" pitchFamily="34" charset="0"/>
                <a:cs typeface="Calibri Light" panose="020F0302020204030204" pitchFamily="34" charset="0"/>
              </a:rPr>
              <a:t>3 dependent variables</a:t>
            </a:r>
          </a:p>
          <a:p>
            <a:pPr lvl="1"/>
            <a:endParaRPr lang="en-US" sz="1600"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Grey box model structure</a:t>
            </a:r>
            <a:endParaRPr lang="en-US" sz="2000" dirty="0">
              <a:latin typeface="Calibri Light" panose="020F0302020204030204" pitchFamily="34" charset="0"/>
              <a:cs typeface="Calibri Light" panose="020F0302020204030204" pitchFamily="34" charset="0"/>
            </a:endParaRPr>
          </a:p>
        </p:txBody>
      </p:sp>
      <p:graphicFrame>
        <p:nvGraphicFramePr>
          <p:cNvPr id="28" name="Object 12">
            <a:extLst>
              <a:ext uri="{FF2B5EF4-FFF2-40B4-BE49-F238E27FC236}">
                <a16:creationId xmlns:a16="http://schemas.microsoft.com/office/drawing/2014/main" id="{02EB6F30-697E-436A-848B-DA34D83E48C3}"/>
              </a:ext>
            </a:extLst>
          </p:cNvPr>
          <p:cNvGraphicFramePr>
            <a:graphicFrameLocks noChangeAspect="1"/>
          </p:cNvGraphicFramePr>
          <p:nvPr>
            <p:extLst/>
          </p:nvPr>
        </p:nvGraphicFramePr>
        <p:xfrm>
          <a:off x="2143125" y="2400300"/>
          <a:ext cx="3873500" cy="393700"/>
        </p:xfrm>
        <a:graphic>
          <a:graphicData uri="http://schemas.openxmlformats.org/presentationml/2006/ole">
            <mc:AlternateContent xmlns:mc="http://schemas.openxmlformats.org/markup-compatibility/2006">
              <mc:Choice xmlns:v="urn:schemas-microsoft-com:vml" Requires="v">
                <p:oleObj spid="_x0000_s18526" name="Equation" r:id="rId4" imgW="3873240" imgH="393480" progId="Equation.DSMT4">
                  <p:embed/>
                </p:oleObj>
              </mc:Choice>
              <mc:Fallback>
                <p:oleObj name="Equation" r:id="rId4" imgW="3873240" imgH="393480" progId="Equation.DSMT4">
                  <p:embed/>
                  <p:pic>
                    <p:nvPicPr>
                      <p:cNvPr id="28" name="Object 12">
                        <a:extLst>
                          <a:ext uri="{FF2B5EF4-FFF2-40B4-BE49-F238E27FC236}">
                            <a16:creationId xmlns:a16="http://schemas.microsoft.com/office/drawing/2014/main" id="{02EB6F30-697E-436A-848B-DA34D83E48C3}"/>
                          </a:ext>
                        </a:extLst>
                      </p:cNvPr>
                      <p:cNvPicPr/>
                      <p:nvPr/>
                    </p:nvPicPr>
                    <p:blipFill>
                      <a:blip r:embed="rId5"/>
                      <a:stretch>
                        <a:fillRect/>
                      </a:stretch>
                    </p:blipFill>
                    <p:spPr>
                      <a:xfrm>
                        <a:off x="2143125" y="2400300"/>
                        <a:ext cx="3873500" cy="393700"/>
                      </a:xfrm>
                      <a:prstGeom prst="rect">
                        <a:avLst/>
                      </a:prstGeom>
                    </p:spPr>
                  </p:pic>
                </p:oleObj>
              </mc:Fallback>
            </mc:AlternateContent>
          </a:graphicData>
        </a:graphic>
      </p:graphicFrame>
      <p:graphicFrame>
        <p:nvGraphicFramePr>
          <p:cNvPr id="29" name="Object 19">
            <a:extLst>
              <a:ext uri="{FF2B5EF4-FFF2-40B4-BE49-F238E27FC236}">
                <a16:creationId xmlns:a16="http://schemas.microsoft.com/office/drawing/2014/main" id="{990EACA0-BAFE-4AEB-AA65-348C4A640F92}"/>
              </a:ext>
            </a:extLst>
          </p:cNvPr>
          <p:cNvGraphicFramePr>
            <a:graphicFrameLocks noChangeAspect="1"/>
          </p:cNvGraphicFramePr>
          <p:nvPr>
            <p:extLst/>
          </p:nvPr>
        </p:nvGraphicFramePr>
        <p:xfrm>
          <a:off x="2143125" y="2995613"/>
          <a:ext cx="1778000" cy="342900"/>
        </p:xfrm>
        <a:graphic>
          <a:graphicData uri="http://schemas.openxmlformats.org/presentationml/2006/ole">
            <mc:AlternateContent xmlns:mc="http://schemas.openxmlformats.org/markup-compatibility/2006">
              <mc:Choice xmlns:v="urn:schemas-microsoft-com:vml" Requires="v">
                <p:oleObj spid="_x0000_s18527" name="Equation" r:id="rId6" imgW="1777680" imgH="342720" progId="Equation.DSMT4">
                  <p:embed/>
                </p:oleObj>
              </mc:Choice>
              <mc:Fallback>
                <p:oleObj name="Equation" r:id="rId6" imgW="1777680" imgH="342720" progId="Equation.DSMT4">
                  <p:embed/>
                  <p:pic>
                    <p:nvPicPr>
                      <p:cNvPr id="29" name="Object 19">
                        <a:extLst>
                          <a:ext uri="{FF2B5EF4-FFF2-40B4-BE49-F238E27FC236}">
                            <a16:creationId xmlns:a16="http://schemas.microsoft.com/office/drawing/2014/main" id="{990EACA0-BAFE-4AEB-AA65-348C4A640F92}"/>
                          </a:ext>
                        </a:extLst>
                      </p:cNvPr>
                      <p:cNvPicPr/>
                      <p:nvPr/>
                    </p:nvPicPr>
                    <p:blipFill>
                      <a:blip r:embed="rId7"/>
                      <a:stretch>
                        <a:fillRect/>
                      </a:stretch>
                    </p:blipFill>
                    <p:spPr>
                      <a:xfrm>
                        <a:off x="2143125" y="2995613"/>
                        <a:ext cx="1778000" cy="342900"/>
                      </a:xfrm>
                      <a:prstGeom prst="rect">
                        <a:avLst/>
                      </a:prstGeom>
                    </p:spPr>
                  </p:pic>
                </p:oleObj>
              </mc:Fallback>
            </mc:AlternateContent>
          </a:graphicData>
        </a:graphic>
      </p:graphicFrame>
      <p:graphicFrame>
        <p:nvGraphicFramePr>
          <p:cNvPr id="30" name="Object 19">
            <a:extLst>
              <a:ext uri="{FF2B5EF4-FFF2-40B4-BE49-F238E27FC236}">
                <a16:creationId xmlns:a16="http://schemas.microsoft.com/office/drawing/2014/main" id="{B5E14BD9-49B0-49C6-BE73-A86CEFC08DA6}"/>
              </a:ext>
            </a:extLst>
          </p:cNvPr>
          <p:cNvGraphicFramePr>
            <a:graphicFrameLocks noChangeAspect="1"/>
          </p:cNvGraphicFramePr>
          <p:nvPr>
            <p:extLst/>
          </p:nvPr>
        </p:nvGraphicFramePr>
        <p:xfrm>
          <a:off x="2143125" y="3616325"/>
          <a:ext cx="1765300" cy="342900"/>
        </p:xfrm>
        <a:graphic>
          <a:graphicData uri="http://schemas.openxmlformats.org/presentationml/2006/ole">
            <mc:AlternateContent xmlns:mc="http://schemas.openxmlformats.org/markup-compatibility/2006">
              <mc:Choice xmlns:v="urn:schemas-microsoft-com:vml" Requires="v">
                <p:oleObj spid="_x0000_s18528" name="Equation" r:id="rId8" imgW="1765080" imgH="342720" progId="Equation.DSMT4">
                  <p:embed/>
                </p:oleObj>
              </mc:Choice>
              <mc:Fallback>
                <p:oleObj name="Equation" r:id="rId8" imgW="1765080" imgH="342720" progId="Equation.DSMT4">
                  <p:embed/>
                  <p:pic>
                    <p:nvPicPr>
                      <p:cNvPr id="30" name="Object 19">
                        <a:extLst>
                          <a:ext uri="{FF2B5EF4-FFF2-40B4-BE49-F238E27FC236}">
                            <a16:creationId xmlns:a16="http://schemas.microsoft.com/office/drawing/2014/main" id="{B5E14BD9-49B0-49C6-BE73-A86CEFC08DA6}"/>
                          </a:ext>
                        </a:extLst>
                      </p:cNvPr>
                      <p:cNvPicPr/>
                      <p:nvPr/>
                    </p:nvPicPr>
                    <p:blipFill>
                      <a:blip r:embed="rId9"/>
                      <a:stretch>
                        <a:fillRect/>
                      </a:stretch>
                    </p:blipFill>
                    <p:spPr>
                      <a:xfrm>
                        <a:off x="2143125" y="3616325"/>
                        <a:ext cx="1765300" cy="342900"/>
                      </a:xfrm>
                      <a:prstGeom prst="rect">
                        <a:avLst/>
                      </a:prstGeom>
                    </p:spPr>
                  </p:pic>
                </p:oleObj>
              </mc:Fallback>
            </mc:AlternateContent>
          </a:graphicData>
        </a:graphic>
      </p:graphicFrame>
      <p:grpSp>
        <p:nvGrpSpPr>
          <p:cNvPr id="4" name="Group 3"/>
          <p:cNvGrpSpPr/>
          <p:nvPr/>
        </p:nvGrpSpPr>
        <p:grpSpPr>
          <a:xfrm>
            <a:off x="6016625" y="2296160"/>
            <a:ext cx="513450" cy="1061403"/>
            <a:chOff x="6016625" y="2296160"/>
            <a:chExt cx="513450" cy="1061403"/>
          </a:xfrm>
        </p:grpSpPr>
        <p:sp>
          <p:nvSpPr>
            <p:cNvPr id="6" name="Right Brace 5"/>
            <p:cNvSpPr/>
            <p:nvPr/>
          </p:nvSpPr>
          <p:spPr>
            <a:xfrm>
              <a:off x="6016625" y="2296160"/>
              <a:ext cx="140335" cy="1061403"/>
            </a:xfrm>
            <a:prstGeom prst="rightBrace">
              <a:avLst/>
            </a:prstGeom>
            <a:ln w="1905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dirty="0"/>
            </a:p>
          </p:txBody>
        </p:sp>
        <p:sp>
          <p:nvSpPr>
            <p:cNvPr id="7" name="TextBox 6"/>
            <p:cNvSpPr txBox="1"/>
            <p:nvPr/>
          </p:nvSpPr>
          <p:spPr>
            <a:xfrm>
              <a:off x="6217169" y="2618111"/>
              <a:ext cx="312906" cy="369332"/>
            </a:xfrm>
            <a:prstGeom prst="rect">
              <a:avLst/>
            </a:prstGeom>
            <a:noFill/>
          </p:spPr>
          <p:txBody>
            <a:bodyPr wrap="none" rtlCol="0">
              <a:spAutoFit/>
            </a:bodyPr>
            <a:lstStyle/>
            <a:p>
              <a:r>
                <a:rPr lang="nb-NO" b="1" dirty="0">
                  <a:latin typeface="Calibri Light" panose="020F0302020204030204" pitchFamily="34" charset="0"/>
                  <a:cs typeface="Calibri Light" panose="020F0302020204030204" pitchFamily="34" charset="0"/>
                </a:rPr>
                <a:t>u</a:t>
              </a:r>
            </a:p>
          </p:txBody>
        </p:sp>
      </p:grpSp>
      <p:grpSp>
        <p:nvGrpSpPr>
          <p:cNvPr id="11" name="Group 10"/>
          <p:cNvGrpSpPr/>
          <p:nvPr/>
        </p:nvGrpSpPr>
        <p:grpSpPr>
          <a:xfrm>
            <a:off x="1958293" y="4182407"/>
            <a:ext cx="4768087" cy="1964170"/>
            <a:chOff x="1958293" y="4182407"/>
            <a:chExt cx="4768087" cy="1964170"/>
          </a:xfrm>
        </p:grpSpPr>
        <p:graphicFrame>
          <p:nvGraphicFramePr>
            <p:cNvPr id="31" name="Object 5">
              <a:extLst>
                <a:ext uri="{FF2B5EF4-FFF2-40B4-BE49-F238E27FC236}">
                  <a16:creationId xmlns:a16="http://schemas.microsoft.com/office/drawing/2014/main" id="{983B4D2C-2068-4A93-95AC-13A2C750D564}"/>
                </a:ext>
              </a:extLst>
            </p:cNvPr>
            <p:cNvGraphicFramePr>
              <a:graphicFrameLocks noChangeAspect="1"/>
            </p:cNvGraphicFramePr>
            <p:nvPr>
              <p:extLst>
                <p:ext uri="{D42A27DB-BD31-4B8C-83A1-F6EECF244321}">
                  <p14:modId xmlns:p14="http://schemas.microsoft.com/office/powerpoint/2010/main" val="1110903565"/>
                </p:ext>
              </p:extLst>
            </p:nvPr>
          </p:nvGraphicFramePr>
          <p:xfrm>
            <a:off x="3729180" y="4228877"/>
            <a:ext cx="2997200" cy="1917700"/>
          </p:xfrm>
          <a:graphic>
            <a:graphicData uri="http://schemas.openxmlformats.org/presentationml/2006/ole">
              <mc:AlternateContent xmlns:mc="http://schemas.openxmlformats.org/markup-compatibility/2006">
                <mc:Choice xmlns:v="urn:schemas-microsoft-com:vml" Requires="v">
                  <p:oleObj spid="_x0000_s18529" name="Equation" r:id="rId10" imgW="2997000" imgH="1917360" progId="Equation.DSMT4">
                    <p:embed/>
                  </p:oleObj>
                </mc:Choice>
                <mc:Fallback>
                  <p:oleObj name="Equation" r:id="rId10" imgW="2997000" imgH="1917360" progId="Equation.DSMT4">
                    <p:embed/>
                    <p:pic>
                      <p:nvPicPr>
                        <p:cNvPr id="31" name="Object 5">
                          <a:extLst>
                            <a:ext uri="{FF2B5EF4-FFF2-40B4-BE49-F238E27FC236}">
                              <a16:creationId xmlns:a16="http://schemas.microsoft.com/office/drawing/2014/main" id="{983B4D2C-2068-4A93-95AC-13A2C750D564}"/>
                            </a:ext>
                          </a:extLst>
                        </p:cNvPr>
                        <p:cNvPicPr/>
                        <p:nvPr/>
                      </p:nvPicPr>
                      <p:blipFill>
                        <a:blip r:embed="rId11"/>
                        <a:stretch>
                          <a:fillRect/>
                        </a:stretch>
                      </p:blipFill>
                      <p:spPr>
                        <a:xfrm>
                          <a:off x="3729180" y="4228877"/>
                          <a:ext cx="2997200" cy="1917700"/>
                        </a:xfrm>
                        <a:prstGeom prst="rect">
                          <a:avLst/>
                        </a:prstGeom>
                      </p:spPr>
                    </p:pic>
                  </p:oleObj>
                </mc:Fallback>
              </mc:AlternateContent>
            </a:graphicData>
          </a:graphic>
        </p:graphicFrame>
        <p:sp>
          <p:nvSpPr>
            <p:cNvPr id="8" name="TextBox 7"/>
            <p:cNvSpPr txBox="1"/>
            <p:nvPr/>
          </p:nvSpPr>
          <p:spPr>
            <a:xfrm>
              <a:off x="1958293" y="4182407"/>
              <a:ext cx="1263359" cy="523220"/>
            </a:xfrm>
            <a:prstGeom prst="rect">
              <a:avLst/>
            </a:prstGeom>
            <a:noFill/>
          </p:spPr>
          <p:txBody>
            <a:bodyPr wrap="none" rtlCol="0">
              <a:spAutoFit/>
            </a:bodyPr>
            <a:lstStyle/>
            <a:p>
              <a:r>
                <a:rPr lang="nb-NO" sz="1400" dirty="0" smtClean="0">
                  <a:latin typeface="Calibri Light" panose="020F0302020204030204" pitchFamily="34" charset="0"/>
                  <a:cs typeface="Calibri Light" panose="020F0302020204030204" pitchFamily="34" charset="0"/>
                </a:rPr>
                <a:t>PLS variable</a:t>
              </a:r>
            </a:p>
            <a:p>
              <a:r>
                <a:rPr lang="nb-NO" sz="1400" dirty="0" err="1" smtClean="0">
                  <a:latin typeface="Calibri Light" panose="020F0302020204030204" pitchFamily="34" charset="0"/>
                  <a:cs typeface="Calibri Light" panose="020F0302020204030204" pitchFamily="34" charset="0"/>
                </a:rPr>
                <a:t>transformation</a:t>
              </a:r>
              <a:endParaRPr lang="nb-NO" sz="1400" dirty="0">
                <a:latin typeface="Calibri Light" panose="020F0302020204030204" pitchFamily="34" charset="0"/>
                <a:cs typeface="Calibri Light" panose="020F0302020204030204" pitchFamily="34" charset="0"/>
              </a:endParaRPr>
            </a:p>
          </p:txBody>
        </p:sp>
        <p:sp>
          <p:nvSpPr>
            <p:cNvPr id="9" name="Left Brace 8"/>
            <p:cNvSpPr/>
            <p:nvPr/>
          </p:nvSpPr>
          <p:spPr>
            <a:xfrm>
              <a:off x="3549292" y="4618874"/>
              <a:ext cx="61354" cy="1209497"/>
            </a:xfrm>
            <a:prstGeom prst="leftBrace">
              <a:avLst/>
            </a:prstGeom>
            <a:ln w="1905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0" name="TextBox 9"/>
            <p:cNvSpPr txBox="1"/>
            <p:nvPr/>
          </p:nvSpPr>
          <p:spPr>
            <a:xfrm>
              <a:off x="1958293" y="5025183"/>
              <a:ext cx="1381212" cy="307777"/>
            </a:xfrm>
            <a:prstGeom prst="rect">
              <a:avLst/>
            </a:prstGeom>
            <a:noFill/>
          </p:spPr>
          <p:txBody>
            <a:bodyPr wrap="none" rtlCol="0">
              <a:spAutoFit/>
            </a:bodyPr>
            <a:lstStyle/>
            <a:p>
              <a:pPr algn="ctr"/>
              <a:r>
                <a:rPr lang="nb-NO" sz="1400" dirty="0" err="1" smtClean="0">
                  <a:latin typeface="Calibri Light" panose="020F0302020204030204" pitchFamily="34" charset="0"/>
                  <a:cs typeface="Calibri Light" panose="020F0302020204030204" pitchFamily="34" charset="0"/>
                </a:rPr>
                <a:t>Surrogate</a:t>
              </a:r>
              <a:r>
                <a:rPr lang="nb-NO" sz="1400" dirty="0" smtClean="0">
                  <a:latin typeface="Calibri Light" panose="020F0302020204030204" pitchFamily="34" charset="0"/>
                  <a:cs typeface="Calibri Light" panose="020F0302020204030204" pitchFamily="34" charset="0"/>
                </a:rPr>
                <a:t> </a:t>
              </a:r>
              <a:r>
                <a:rPr lang="nb-NO" sz="1400" dirty="0" err="1" smtClean="0">
                  <a:latin typeface="Calibri Light" panose="020F0302020204030204" pitchFamily="34" charset="0"/>
                  <a:cs typeface="Calibri Light" panose="020F0302020204030204" pitchFamily="34" charset="0"/>
                </a:rPr>
                <a:t>model</a:t>
              </a:r>
              <a:endParaRPr lang="nb-NO" sz="1400" dirty="0">
                <a:latin typeface="Calibri Light" panose="020F0302020204030204" pitchFamily="34" charset="0"/>
                <a:cs typeface="Calibri Light" panose="020F0302020204030204" pitchFamily="34" charset="0"/>
              </a:endParaRPr>
            </a:p>
          </p:txBody>
        </p:sp>
        <p:sp>
          <p:nvSpPr>
            <p:cNvPr id="21" name="TextBox 20"/>
            <p:cNvSpPr txBox="1"/>
            <p:nvPr/>
          </p:nvSpPr>
          <p:spPr>
            <a:xfrm>
              <a:off x="1958293" y="5762137"/>
              <a:ext cx="1229824" cy="307777"/>
            </a:xfrm>
            <a:prstGeom prst="rect">
              <a:avLst/>
            </a:prstGeom>
            <a:noFill/>
          </p:spPr>
          <p:txBody>
            <a:bodyPr wrap="none" rtlCol="0">
              <a:spAutoFit/>
            </a:bodyPr>
            <a:lstStyle/>
            <a:p>
              <a:pPr algn="ctr"/>
              <a:r>
                <a:rPr lang="nb-NO" sz="1400" dirty="0" smtClean="0">
                  <a:latin typeface="Calibri Light" panose="020F0302020204030204" pitchFamily="34" charset="0"/>
                  <a:cs typeface="Calibri Light" panose="020F0302020204030204" pitchFamily="34" charset="0"/>
                </a:rPr>
                <a:t>Mass </a:t>
              </a:r>
              <a:r>
                <a:rPr lang="nb-NO" sz="1400" dirty="0" err="1" smtClean="0">
                  <a:latin typeface="Calibri Light" panose="020F0302020204030204" pitchFamily="34" charset="0"/>
                  <a:cs typeface="Calibri Light" panose="020F0302020204030204" pitchFamily="34" charset="0"/>
                </a:rPr>
                <a:t>balances</a:t>
              </a:r>
              <a:endParaRPr lang="nb-NO" sz="1400" dirty="0">
                <a:latin typeface="Calibri Light" panose="020F0302020204030204" pitchFamily="34" charset="0"/>
                <a:cs typeface="Calibri Light" panose="020F0302020204030204" pitchFamily="34" charset="0"/>
              </a:endParaRPr>
            </a:p>
          </p:txBody>
        </p:sp>
      </p:grpSp>
      <p:grpSp>
        <p:nvGrpSpPr>
          <p:cNvPr id="50" name="Group 49"/>
          <p:cNvGrpSpPr>
            <a:grpSpLocks noChangeAspect="1"/>
          </p:cNvGrpSpPr>
          <p:nvPr/>
        </p:nvGrpSpPr>
        <p:grpSpPr>
          <a:xfrm>
            <a:off x="7292119" y="4832104"/>
            <a:ext cx="4182748" cy="1620000"/>
            <a:chOff x="1260000" y="3657002"/>
            <a:chExt cx="6738866" cy="2609998"/>
          </a:xfrm>
        </p:grpSpPr>
        <p:grpSp>
          <p:nvGrpSpPr>
            <p:cNvPr id="51" name="Group 50"/>
            <p:cNvGrpSpPr/>
            <p:nvPr/>
          </p:nvGrpSpPr>
          <p:grpSpPr>
            <a:xfrm>
              <a:off x="1260000" y="3657002"/>
              <a:ext cx="6014774" cy="2609998"/>
              <a:chOff x="1259999" y="2937002"/>
              <a:chExt cx="6014774" cy="2609998"/>
            </a:xfrm>
          </p:grpSpPr>
          <p:sp>
            <p:nvSpPr>
              <p:cNvPr id="56" name="Rounded Rectangle 55"/>
              <p:cNvSpPr/>
              <p:nvPr/>
            </p:nvSpPr>
            <p:spPr>
              <a:xfrm>
                <a:off x="2124001" y="2952000"/>
                <a:ext cx="180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1400" b="1" dirty="0" smtClean="0">
                    <a:solidFill>
                      <a:schemeClr val="tx1"/>
                    </a:solidFill>
                    <a:latin typeface="Calibri Light" panose="020F0302020204030204" pitchFamily="34" charset="0"/>
                    <a:cs typeface="Calibri Light" panose="020F0302020204030204" pitchFamily="34" charset="0"/>
                  </a:rPr>
                  <a:t>PLS Dimension</a:t>
                </a:r>
                <a:endParaRPr lang="en-US" sz="1400" b="1" dirty="0">
                  <a:solidFill>
                    <a:schemeClr val="tx1"/>
                  </a:solidFill>
                  <a:latin typeface="Calibri Light" panose="020F0302020204030204" pitchFamily="34" charset="0"/>
                  <a:cs typeface="Calibri Light" panose="020F0302020204030204" pitchFamily="34" charset="0"/>
                </a:endParaRPr>
              </a:p>
              <a:p>
                <a:pPr algn="ctr"/>
                <a:r>
                  <a:rPr lang="en-US" sz="1400" b="1" dirty="0">
                    <a:solidFill>
                      <a:schemeClr val="tx1"/>
                    </a:solidFill>
                    <a:latin typeface="Calibri Light" panose="020F0302020204030204" pitchFamily="34" charset="0"/>
                    <a:cs typeface="Calibri Light" panose="020F0302020204030204" pitchFamily="34" charset="0"/>
                  </a:rPr>
                  <a:t>Reduction</a:t>
                </a:r>
                <a:endParaRPr lang="nb-NO" sz="1400" b="1" dirty="0">
                  <a:solidFill>
                    <a:schemeClr val="tx1"/>
                  </a:solidFill>
                  <a:latin typeface="Calibri Light" panose="020F0302020204030204" pitchFamily="34" charset="0"/>
                  <a:cs typeface="Calibri Light" panose="020F0302020204030204" pitchFamily="34" charset="0"/>
                </a:endParaRPr>
              </a:p>
            </p:txBody>
          </p:sp>
          <p:cxnSp>
            <p:nvCxnSpPr>
              <p:cNvPr id="57" name="Straight Arrow Connector 56"/>
              <p:cNvCxnSpPr>
                <a:stCxn id="56" idx="3"/>
                <a:endCxn id="60" idx="1"/>
              </p:cNvCxnSpPr>
              <p:nvPr/>
            </p:nvCxnSpPr>
            <p:spPr>
              <a:xfrm>
                <a:off x="3924001" y="3312000"/>
                <a:ext cx="866772"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56" idx="1"/>
              </p:cNvCxnSpPr>
              <p:nvPr/>
            </p:nvCxnSpPr>
            <p:spPr>
              <a:xfrm>
                <a:off x="1259999" y="3312000"/>
                <a:ext cx="864002"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3924003" y="2937002"/>
                <a:ext cx="863998" cy="360000"/>
              </a:xfrm>
              <a:prstGeom prst="rect">
                <a:avLst/>
              </a:prstGeom>
              <a:noFill/>
              <a:effectLst/>
            </p:spPr>
            <p:txBody>
              <a:bodyPr wrap="none" lIns="0" tIns="0" rIns="0" bIns="0" rtlCol="0" anchor="t" anchorCtr="0">
                <a:noAutofit/>
              </a:bodyPr>
              <a:lstStyle/>
              <a:p>
                <a:pPr algn="ctr"/>
                <a:r>
                  <a:rPr lang="en-US" sz="1400" b="1" dirty="0" smtClean="0">
                    <a:latin typeface="Calibri Light" panose="020F0302020204030204" pitchFamily="34" charset="0"/>
                    <a:cs typeface="Calibri Light" panose="020F0302020204030204" pitchFamily="34" charset="0"/>
                  </a:rPr>
                  <a:t>u’</a:t>
                </a:r>
                <a:endParaRPr lang="en-US" sz="1400" dirty="0">
                  <a:latin typeface="Calibri Light" panose="020F0302020204030204" pitchFamily="34" charset="0"/>
                  <a:cs typeface="Calibri Light" panose="020F0302020204030204" pitchFamily="34" charset="0"/>
                </a:endParaRPr>
              </a:p>
            </p:txBody>
          </p:sp>
          <p:sp>
            <p:nvSpPr>
              <p:cNvPr id="60" name="Rounded Rectangle 59"/>
              <p:cNvSpPr>
                <a:spLocks/>
              </p:cNvSpPr>
              <p:nvPr/>
            </p:nvSpPr>
            <p:spPr>
              <a:xfrm>
                <a:off x="4790773" y="2952000"/>
                <a:ext cx="162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1400" b="1" dirty="0">
                    <a:solidFill>
                      <a:schemeClr val="tx1"/>
                    </a:solidFill>
                    <a:latin typeface="Calibri Light" panose="020F0302020204030204" pitchFamily="34" charset="0"/>
                    <a:cs typeface="Calibri Light" panose="020F0302020204030204" pitchFamily="34" charset="0"/>
                  </a:rPr>
                  <a:t>Surrogate</a:t>
                </a:r>
              </a:p>
              <a:p>
                <a:pPr algn="ctr"/>
                <a:r>
                  <a:rPr lang="en-US" sz="1400" b="1" dirty="0">
                    <a:solidFill>
                      <a:schemeClr val="tx1"/>
                    </a:solidFill>
                    <a:latin typeface="Calibri Light" panose="020F0302020204030204" pitchFamily="34" charset="0"/>
                    <a:cs typeface="Calibri Light" panose="020F0302020204030204" pitchFamily="34" charset="0"/>
                  </a:rPr>
                  <a:t>Model</a:t>
                </a:r>
              </a:p>
            </p:txBody>
          </p:sp>
          <p:cxnSp>
            <p:nvCxnSpPr>
              <p:cNvPr id="61" name="Straight Arrow Connector 60"/>
              <p:cNvCxnSpPr>
                <a:stCxn id="60" idx="3"/>
              </p:cNvCxnSpPr>
              <p:nvPr/>
            </p:nvCxnSpPr>
            <p:spPr>
              <a:xfrm>
                <a:off x="6410773" y="3312000"/>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1260000" y="2952000"/>
                <a:ext cx="863774" cy="360000"/>
              </a:xfrm>
              <a:prstGeom prst="rect">
                <a:avLst/>
              </a:prstGeom>
              <a:noFill/>
            </p:spPr>
            <p:txBody>
              <a:bodyPr wrap="none" lIns="0" tIns="0" rIns="0" bIns="0" rtlCol="0" anchor="t" anchorCtr="0">
                <a:noAutofit/>
              </a:bodyPr>
              <a:lstStyle/>
              <a:p>
                <a:pPr algn="ctr"/>
                <a:r>
                  <a:rPr lang="en-US" sz="1400" b="1" dirty="0" smtClean="0">
                    <a:latin typeface="Calibri Light" panose="020F0302020204030204" pitchFamily="34" charset="0"/>
                    <a:cs typeface="Calibri Light" panose="020F0302020204030204" pitchFamily="34" charset="0"/>
                  </a:rPr>
                  <a:t>u</a:t>
                </a:r>
                <a:endParaRPr lang="en-US" sz="1400" i="1" baseline="-25000" dirty="0">
                  <a:latin typeface="Calibri Light" panose="020F0302020204030204" pitchFamily="34" charset="0"/>
                  <a:cs typeface="Calibri Light" panose="020F0302020204030204" pitchFamily="34" charset="0"/>
                </a:endParaRPr>
              </a:p>
            </p:txBody>
          </p:sp>
          <p:cxnSp>
            <p:nvCxnSpPr>
              <p:cNvPr id="63" name="Straight Arrow Connector 62"/>
              <p:cNvCxnSpPr>
                <a:stCxn id="60" idx="2"/>
                <a:endCxn id="64" idx="0"/>
              </p:cNvCxnSpPr>
              <p:nvPr/>
            </p:nvCxnSpPr>
            <p:spPr>
              <a:xfrm>
                <a:off x="5600773" y="3672000"/>
                <a:ext cx="0" cy="79500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4790773" y="4467000"/>
                <a:ext cx="1620000" cy="108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1400" b="1" dirty="0" smtClean="0">
                    <a:solidFill>
                      <a:schemeClr val="tx1"/>
                    </a:solidFill>
                    <a:latin typeface="Calibri Light" panose="020F0302020204030204" pitchFamily="34" charset="0"/>
                    <a:cs typeface="Calibri Light" panose="020F0302020204030204" pitchFamily="34" charset="0"/>
                  </a:rPr>
                  <a:t>Material</a:t>
                </a:r>
                <a:r>
                  <a:rPr lang="en-US" sz="1400" b="1" dirty="0">
                    <a:solidFill>
                      <a:schemeClr val="tx1"/>
                    </a:solidFill>
                    <a:latin typeface="Calibri Light" panose="020F0302020204030204" pitchFamily="34" charset="0"/>
                    <a:cs typeface="Calibri Light" panose="020F0302020204030204" pitchFamily="34" charset="0"/>
                  </a:rPr>
                  <a:t/>
                </a:r>
                <a:br>
                  <a:rPr lang="en-US" sz="1400" b="1" dirty="0">
                    <a:solidFill>
                      <a:schemeClr val="tx1"/>
                    </a:solidFill>
                    <a:latin typeface="Calibri Light" panose="020F0302020204030204" pitchFamily="34" charset="0"/>
                    <a:cs typeface="Calibri Light" panose="020F0302020204030204" pitchFamily="34" charset="0"/>
                  </a:rPr>
                </a:br>
                <a:r>
                  <a:rPr lang="en-US" sz="1400" b="1" dirty="0">
                    <a:solidFill>
                      <a:schemeClr val="tx1"/>
                    </a:solidFill>
                    <a:latin typeface="Calibri Light" panose="020F0302020204030204" pitchFamily="34" charset="0"/>
                    <a:cs typeface="Calibri Light" panose="020F0302020204030204" pitchFamily="34" charset="0"/>
                  </a:rPr>
                  <a:t>Balances</a:t>
                </a:r>
                <a:endParaRPr lang="nb-NO" sz="1400" b="1" dirty="0">
                  <a:solidFill>
                    <a:schemeClr val="tx1"/>
                  </a:solidFill>
                  <a:latin typeface="Calibri Light" panose="020F0302020204030204" pitchFamily="34" charset="0"/>
                  <a:cs typeface="Calibri Light" panose="020F0302020204030204" pitchFamily="34" charset="0"/>
                </a:endParaRPr>
              </a:p>
            </p:txBody>
          </p:sp>
          <p:cxnSp>
            <p:nvCxnSpPr>
              <p:cNvPr id="65" name="Straight Arrow Connector 64"/>
              <p:cNvCxnSpPr>
                <a:stCxn id="64" idx="3"/>
              </p:cNvCxnSpPr>
              <p:nvPr/>
            </p:nvCxnSpPr>
            <p:spPr>
              <a:xfrm>
                <a:off x="6410773" y="5007000"/>
                <a:ext cx="864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66" name="Elbow Connector 65"/>
              <p:cNvCxnSpPr/>
              <p:nvPr/>
            </p:nvCxnSpPr>
            <p:spPr>
              <a:xfrm rot="16200000" flipH="1">
                <a:off x="2375999" y="2592000"/>
                <a:ext cx="1692000" cy="3132000"/>
              </a:xfrm>
              <a:prstGeom prst="bentConnector2">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5614617" y="3672000"/>
                <a:ext cx="720000" cy="795002"/>
              </a:xfrm>
              <a:prstGeom prst="rect">
                <a:avLst/>
              </a:prstGeom>
              <a:noFill/>
            </p:spPr>
            <p:txBody>
              <a:bodyPr wrap="none" lIns="0" tIns="0" rIns="0" bIns="0" rtlCol="0" anchor="ctr" anchorCtr="0">
                <a:noAutofit/>
              </a:bodyPr>
              <a:lstStyle/>
              <a:p>
                <a:pPr algn="ctr"/>
                <a:r>
                  <a:rPr lang="en-US" sz="1400" b="1" dirty="0" err="1" smtClean="0">
                    <a:latin typeface="Calibri Light" panose="020F0302020204030204" pitchFamily="34" charset="0"/>
                    <a:cs typeface="Calibri Light" panose="020F0302020204030204" pitchFamily="34" charset="0"/>
                  </a:rPr>
                  <a:t>y</a:t>
                </a:r>
                <a:r>
                  <a:rPr lang="en-US" sz="1400" i="1" baseline="30000" dirty="0" err="1" smtClean="0">
                    <a:latin typeface="Calibri Light" panose="020F0302020204030204" pitchFamily="34" charset="0"/>
                    <a:cs typeface="Calibri Light" panose="020F0302020204030204" pitchFamily="34" charset="0"/>
                  </a:rPr>
                  <a:t>aux</a:t>
                </a:r>
                <a:endParaRPr lang="en-US" sz="1400" i="1" baseline="30000" dirty="0">
                  <a:latin typeface="Calibri Light" panose="020F0302020204030204" pitchFamily="34" charset="0"/>
                  <a:cs typeface="Calibri Light" panose="020F0302020204030204" pitchFamily="34" charset="0"/>
                </a:endParaRPr>
              </a:p>
            </p:txBody>
          </p:sp>
        </p:grpSp>
        <p:grpSp>
          <p:nvGrpSpPr>
            <p:cNvPr id="52" name="Group 51"/>
            <p:cNvGrpSpPr/>
            <p:nvPr/>
          </p:nvGrpSpPr>
          <p:grpSpPr>
            <a:xfrm>
              <a:off x="7380000" y="3852000"/>
              <a:ext cx="618866" cy="2052000"/>
              <a:chOff x="10440000" y="3780000"/>
              <a:chExt cx="618866" cy="2052000"/>
            </a:xfrm>
          </p:grpSpPr>
          <p:sp>
            <p:nvSpPr>
              <p:cNvPr id="53" name="Right Brace 52"/>
              <p:cNvSpPr/>
              <p:nvPr/>
            </p:nvSpPr>
            <p:spPr>
              <a:xfrm>
                <a:off x="10440000" y="3780000"/>
                <a:ext cx="180000" cy="2052000"/>
              </a:xfrm>
              <a:prstGeom prst="rightBrace">
                <a:avLst/>
              </a:prstGeom>
              <a:ln w="19050">
                <a:solidFill>
                  <a:schemeClr val="tx1"/>
                </a:solidFill>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sz="1400" dirty="0"/>
              </a:p>
            </p:txBody>
          </p:sp>
          <p:sp>
            <p:nvSpPr>
              <p:cNvPr id="54" name="TextBox 53"/>
              <p:cNvSpPr txBox="1"/>
              <p:nvPr/>
            </p:nvSpPr>
            <p:spPr>
              <a:xfrm>
                <a:off x="10698866" y="4621237"/>
                <a:ext cx="360000" cy="360000"/>
              </a:xfrm>
              <a:prstGeom prst="rect">
                <a:avLst/>
              </a:prstGeom>
              <a:noFill/>
            </p:spPr>
            <p:txBody>
              <a:bodyPr wrap="none" rtlCol="0" anchor="ctr">
                <a:noAutofit/>
              </a:bodyPr>
              <a:lstStyle/>
              <a:p>
                <a:r>
                  <a:rPr lang="nb-NO" sz="1400" b="1" dirty="0" smtClean="0">
                    <a:latin typeface="Calibri Light" panose="020F0302020204030204" pitchFamily="34" charset="0"/>
                    <a:cs typeface="Calibri Light" panose="020F0302020204030204" pitchFamily="34" charset="0"/>
                  </a:rPr>
                  <a:t>y</a:t>
                </a:r>
                <a:endParaRPr lang="nb-NO" sz="1400" b="1" dirty="0">
                  <a:latin typeface="Calibri Light" panose="020F0302020204030204" pitchFamily="34" charset="0"/>
                  <a:cs typeface="Calibri Light" panose="020F0302020204030204" pitchFamily="34" charset="0"/>
                </a:endParaRPr>
              </a:p>
            </p:txBody>
          </p:sp>
        </p:grpSp>
      </p:grpSp>
      <p:grpSp>
        <p:nvGrpSpPr>
          <p:cNvPr id="70" name="Group 69"/>
          <p:cNvGrpSpPr>
            <a:grpSpLocks noChangeAspect="1"/>
          </p:cNvGrpSpPr>
          <p:nvPr/>
        </p:nvGrpSpPr>
        <p:grpSpPr>
          <a:xfrm>
            <a:off x="7514064" y="1596780"/>
            <a:ext cx="1676559" cy="2952000"/>
            <a:chOff x="8094944" y="1620000"/>
            <a:chExt cx="2422831" cy="4266000"/>
          </a:xfrm>
        </p:grpSpPr>
        <p:pic>
          <p:nvPicPr>
            <p:cNvPr id="71" name="Picture 39">
              <a:extLst>
                <a:ext uri="{FF2B5EF4-FFF2-40B4-BE49-F238E27FC236}">
                  <a16:creationId xmlns:a16="http://schemas.microsoft.com/office/drawing/2014/main" id="{1D4A60F9-4B94-4093-8149-555D9EE2A47C}"/>
                </a:ext>
              </a:extLst>
            </p:cNvPr>
            <p:cNvPicPr>
              <a:picLocks noChangeAspect="1"/>
            </p:cNvPicPr>
            <p:nvPr/>
          </p:nvPicPr>
          <p:blipFill>
            <a:blip r:embed="rId12"/>
            <a:stretch>
              <a:fillRect/>
            </a:stretch>
          </p:blipFill>
          <p:spPr>
            <a:xfrm>
              <a:off x="8094944" y="1620000"/>
              <a:ext cx="2422831" cy="4266000"/>
            </a:xfrm>
            <a:prstGeom prst="rect">
              <a:avLst/>
            </a:prstGeom>
          </p:spPr>
        </p:pic>
        <p:sp>
          <p:nvSpPr>
            <p:cNvPr id="72" name="TextBox 15">
              <a:extLst>
                <a:ext uri="{FF2B5EF4-FFF2-40B4-BE49-F238E27FC236}">
                  <a16:creationId xmlns:a16="http://schemas.microsoft.com/office/drawing/2014/main" id="{6042D9A8-CF0D-42E8-80A9-E77C92B53A8E}"/>
                </a:ext>
              </a:extLst>
            </p:cNvPr>
            <p:cNvSpPr txBox="1"/>
            <p:nvPr/>
          </p:nvSpPr>
          <p:spPr>
            <a:xfrm>
              <a:off x="8861025" y="3577000"/>
              <a:ext cx="36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a:t>
              </a:r>
              <a:r>
                <a:rPr kumimoji="0" lang="en-US" sz="1600" b="0" i="1"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S</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2</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73" name="TextBox 17">
              <a:extLst>
                <a:ext uri="{FF2B5EF4-FFF2-40B4-BE49-F238E27FC236}">
                  <a16:creationId xmlns:a16="http://schemas.microsoft.com/office/drawing/2014/main" id="{3E896147-208E-460A-BB1D-6B75E07ACFC0}"/>
                </a:ext>
              </a:extLst>
            </p:cNvPr>
            <p:cNvSpPr txBox="1"/>
            <p:nvPr/>
          </p:nvSpPr>
          <p:spPr>
            <a:xfrm>
              <a:off x="8861025" y="1652400"/>
              <a:ext cx="36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a:t>
              </a:r>
              <a:r>
                <a:rPr kumimoji="0" lang="en-US" sz="1600" b="0" i="1"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S</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1</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74" name="TextBox 20">
              <a:extLst>
                <a:ext uri="{FF2B5EF4-FFF2-40B4-BE49-F238E27FC236}">
                  <a16:creationId xmlns:a16="http://schemas.microsoft.com/office/drawing/2014/main" id="{1D912570-0BEA-4F06-9C58-055E8095EAB5}"/>
                </a:ext>
              </a:extLst>
            </p:cNvPr>
            <p:cNvSpPr txBox="1"/>
            <p:nvPr/>
          </p:nvSpPr>
          <p:spPr>
            <a:xfrm>
              <a:off x="10008564" y="5059407"/>
              <a:ext cx="360000" cy="360000"/>
            </a:xfrm>
            <a:prstGeom prst="rect">
              <a:avLst/>
            </a:prstGeom>
            <a:noFill/>
          </p:spPr>
          <p:txBody>
            <a:bodyPr wrap="none" lIns="0" tIns="0" rIns="0" bIns="0" rtlCol="0" anchor="ctr">
              <a:noAutofit/>
            </a:bodyPr>
            <a:lstStyle/>
            <a:p>
              <a:pPr lvl="0" algn="ctr" defTabSz="914400">
                <a:defRPr/>
              </a:pPr>
              <a:r>
                <a:rPr lang="en-US" sz="1600" i="1" kern="0" dirty="0" smtClean="0">
                  <a:solidFill>
                    <a:prstClr val="black"/>
                  </a:solidFill>
                  <a:latin typeface="Calibri Light" panose="020F0302020204030204" pitchFamily="34" charset="0"/>
                  <a:cs typeface="Calibri Light" panose="020F0302020204030204" pitchFamily="34" charset="0"/>
                </a:rPr>
                <a:t>T</a:t>
              </a:r>
              <a:r>
                <a:rPr lang="en-US" sz="1600" i="1" kern="0" baseline="-25000" dirty="0" smtClean="0">
                  <a:solidFill>
                    <a:prstClr val="black"/>
                  </a:solidFill>
                  <a:latin typeface="Calibri Light" panose="020F0302020204030204" pitchFamily="34" charset="0"/>
                  <a:cs typeface="Calibri Light" panose="020F0302020204030204" pitchFamily="34" charset="0"/>
                </a:rPr>
                <a:t>hx</a:t>
              </a:r>
              <a:endParaRPr lang="nb-NO" sz="1600" i="1" kern="0" dirty="0">
                <a:solidFill>
                  <a:prstClr val="black"/>
                </a:solidFill>
                <a:latin typeface="Calibri Light" panose="020F0302020204030204" pitchFamily="34" charset="0"/>
                <a:cs typeface="Calibri Light" panose="020F0302020204030204" pitchFamily="34" charset="0"/>
              </a:endParaRPr>
            </a:p>
          </p:txBody>
        </p:sp>
      </p:grpSp>
      <p:sp>
        <p:nvSpPr>
          <p:cNvPr id="75" name="Plassholder for innhold 2"/>
          <p:cNvSpPr txBox="1">
            <a:spLocks/>
          </p:cNvSpPr>
          <p:nvPr/>
        </p:nvSpPr>
        <p:spPr>
          <a:xfrm>
            <a:off x="9631752" y="1796766"/>
            <a:ext cx="2206571" cy="2689354"/>
          </a:xfrm>
          <a:prstGeom prst="rect">
            <a:avLst/>
          </a:prstGeom>
        </p:spPr>
        <p:txBody>
          <a:bodyPr vert="horz" wrap="square"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latin typeface="Calibri Light" panose="020F0302020204030204" pitchFamily="34" charset="0"/>
                <a:cs typeface="Calibri Light" panose="020F0302020204030204" pitchFamily="34" charset="0"/>
              </a:rPr>
              <a:t>Surrogate model:</a:t>
            </a:r>
            <a:br>
              <a:rPr lang="en-US" sz="2000" dirty="0" smtClean="0">
                <a:latin typeface="Calibri Light" panose="020F0302020204030204" pitchFamily="34" charset="0"/>
                <a:cs typeface="Calibri Light" panose="020F0302020204030204" pitchFamily="34" charset="0"/>
              </a:rPr>
            </a:br>
            <a:r>
              <a:rPr lang="en-US" sz="1600" dirty="0" smtClean="0">
                <a:latin typeface="Calibri Light" panose="020F0302020204030204" pitchFamily="34" charset="0"/>
                <a:cs typeface="Calibri Light" panose="020F0302020204030204" pitchFamily="34" charset="0"/>
              </a:rPr>
              <a:t>3-layer cascade-forward neural network with 3, 5, and 5 hidden neurons</a:t>
            </a:r>
          </a:p>
          <a:p>
            <a:r>
              <a:rPr lang="en-US" sz="2000" dirty="0">
                <a:latin typeface="Calibri Light" panose="020F0302020204030204" pitchFamily="34" charset="0"/>
                <a:cs typeface="Calibri Light" panose="020F0302020204030204" pitchFamily="34" charset="0"/>
              </a:rPr>
              <a:t>Sampling points:</a:t>
            </a:r>
            <a:br>
              <a:rPr lang="en-US" sz="20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rPr>
              <a:t>2 point regular grid + 5000 LHS points</a:t>
            </a:r>
            <a:br>
              <a:rPr lang="en-US" sz="1600" dirty="0">
                <a:latin typeface="Calibri Light" panose="020F0302020204030204" pitchFamily="34" charset="0"/>
                <a:cs typeface="Calibri Light" panose="020F0302020204030204" pitchFamily="34" charset="0"/>
              </a:rPr>
            </a:br>
            <a:r>
              <a:rPr lang="en-US" sz="1600" dirty="0">
                <a:latin typeface="Calibri Light" panose="020F0302020204030204" pitchFamily="34" charset="0"/>
                <a:cs typeface="Calibri Light" panose="020F0302020204030204" pitchFamily="34" charset="0"/>
                <a:sym typeface="Wingdings" panose="05000000000000000000" pitchFamily="2" charset="2"/>
              </a:rPr>
              <a:t> 6024 points</a:t>
            </a:r>
            <a:endParaRPr lang="en-US" sz="1600" dirty="0">
              <a:latin typeface="Calibri Light" panose="020F0302020204030204" pitchFamily="34" charset="0"/>
              <a:cs typeface="Calibri Light" panose="020F0302020204030204" pitchFamily="34" charset="0"/>
            </a:endParaRPr>
          </a:p>
          <a:p>
            <a:pPr marL="0" indent="0">
              <a:buNone/>
            </a:pPr>
            <a:endParaRPr lang="en-US"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8116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animEffect transition="in" filter="fade">
                                      <p:cBhvr>
                                        <p:cTn id="23" dur="500"/>
                                        <p:tgtEl>
                                          <p:spTgt spid="2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xEl>
                                              <p:pRg st="5" end="5"/>
                                            </p:txEl>
                                          </p:spTgt>
                                        </p:tgtEl>
                                        <p:attrNameLst>
                                          <p:attrName>style.visibility</p:attrName>
                                        </p:attrNameLst>
                                      </p:cBhvr>
                                      <p:to>
                                        <p:strVal val="visible"/>
                                      </p:to>
                                    </p:set>
                                    <p:animEffect transition="in" filter="fade">
                                      <p:cBhvr>
                                        <p:cTn id="36" dur="500"/>
                                        <p:tgtEl>
                                          <p:spTgt spid="2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3">
                                            <p:txEl>
                                              <p:pRg st="7" end="7"/>
                                            </p:txEl>
                                          </p:spTgt>
                                        </p:tgtEl>
                                        <p:attrNameLst>
                                          <p:attrName>style.visibility</p:attrName>
                                        </p:attrNameLst>
                                      </p:cBhvr>
                                      <p:to>
                                        <p:strVal val="visible"/>
                                      </p:to>
                                    </p:set>
                                    <p:animEffect transition="in" filter="fade">
                                      <p:cBhvr>
                                        <p:cTn id="44" dur="500"/>
                                        <p:tgtEl>
                                          <p:spTgt spid="23">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5">
                                            <p:txEl>
                                              <p:pRg st="0" end="0"/>
                                            </p:txEl>
                                          </p:spTgt>
                                        </p:tgtEl>
                                        <p:attrNameLst>
                                          <p:attrName>style.visibility</p:attrName>
                                        </p:attrNameLst>
                                      </p:cBhvr>
                                      <p:to>
                                        <p:strVal val="visible"/>
                                      </p:to>
                                    </p:set>
                                    <p:animEffect transition="in" filter="fade">
                                      <p:cBhvr>
                                        <p:cTn id="55" dur="500"/>
                                        <p:tgtEl>
                                          <p:spTgt spid="7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5">
                                            <p:txEl>
                                              <p:pRg st="1" end="1"/>
                                            </p:txEl>
                                          </p:spTgt>
                                        </p:tgtEl>
                                        <p:attrNameLst>
                                          <p:attrName>style.visibility</p:attrName>
                                        </p:attrNameLst>
                                      </p:cBhvr>
                                      <p:to>
                                        <p:strVal val="visible"/>
                                      </p:to>
                                    </p:set>
                                    <p:animEffect transition="in" filter="fade">
                                      <p:cBhvr>
                                        <p:cTn id="60" dur="5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uiExpand="1" build="p"/>
      <p:bldP spid="7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859360" y="380320"/>
            <a:ext cx="10515600" cy="1325563"/>
          </a:xfrm>
        </p:spPr>
        <p:txBody>
          <a:bodyPr>
            <a:normAutofit/>
          </a:bodyPr>
          <a:lstStyle/>
          <a:p>
            <a:r>
              <a:rPr lang="en-GB" sz="3600" dirty="0" smtClean="0">
                <a:latin typeface="+mj-lt"/>
                <a:cs typeface="Calibri Light" panose="020F0302020204030204" pitchFamily="34" charset="0"/>
              </a:rPr>
              <a:t>Results: Model error (</a:t>
            </a:r>
            <a:r>
              <a:rPr lang="en-US" sz="3600" dirty="0" smtClean="0"/>
              <a:t>Outlet Pressure)</a:t>
            </a:r>
            <a:endParaRPr lang="en-GB" sz="3600" dirty="0">
              <a:latin typeface="+mj-lt"/>
            </a:endParaRPr>
          </a:p>
        </p:txBody>
      </p:sp>
      <p:grpSp>
        <p:nvGrpSpPr>
          <p:cNvPr id="7" name="Gruppieren 15">
            <a:extLst>
              <a:ext uri="{FF2B5EF4-FFF2-40B4-BE49-F238E27FC236}">
                <a16:creationId xmlns:a16="http://schemas.microsoft.com/office/drawing/2014/main" id="{8863D57E-DD92-42C1-B0F2-896386B22BAA}"/>
              </a:ext>
            </a:extLst>
          </p:cNvPr>
          <p:cNvGrpSpPr/>
          <p:nvPr/>
        </p:nvGrpSpPr>
        <p:grpSpPr>
          <a:xfrm>
            <a:off x="1512000" y="2160000"/>
            <a:ext cx="3294000" cy="3888000"/>
            <a:chOff x="1512000" y="2160000"/>
            <a:chExt cx="3294000" cy="3888000"/>
          </a:xfrm>
        </p:grpSpPr>
        <p:grpSp>
          <p:nvGrpSpPr>
            <p:cNvPr id="8" name="Gruppieren 5">
              <a:extLst>
                <a:ext uri="{FF2B5EF4-FFF2-40B4-BE49-F238E27FC236}">
                  <a16:creationId xmlns:a16="http://schemas.microsoft.com/office/drawing/2014/main" id="{081515D5-1ECB-4007-831B-B3CF32557945}"/>
                </a:ext>
              </a:extLst>
            </p:cNvPr>
            <p:cNvGrpSpPr/>
            <p:nvPr/>
          </p:nvGrpSpPr>
          <p:grpSpPr>
            <a:xfrm>
              <a:off x="2052000" y="2232000"/>
              <a:ext cx="2754000" cy="3024000"/>
              <a:chOff x="1962750" y="2232000"/>
              <a:chExt cx="2754000" cy="3024000"/>
            </a:xfrm>
          </p:grpSpPr>
          <p:cxnSp>
            <p:nvCxnSpPr>
              <p:cNvPr id="38" name="Straight Connector 20">
                <a:extLst>
                  <a:ext uri="{FF2B5EF4-FFF2-40B4-BE49-F238E27FC236}">
                    <a16:creationId xmlns:a16="http://schemas.microsoft.com/office/drawing/2014/main" id="{92A1A34C-F40B-468F-9002-5679C5F68B1F}"/>
                  </a:ext>
                </a:extLst>
              </p:cNvPr>
              <p:cNvCxnSpPr/>
              <p:nvPr/>
            </p:nvCxnSpPr>
            <p:spPr>
              <a:xfrm>
                <a:off x="2070750" y="5256000"/>
                <a:ext cx="2646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23">
                <a:extLst>
                  <a:ext uri="{FF2B5EF4-FFF2-40B4-BE49-F238E27FC236}">
                    <a16:creationId xmlns:a16="http://schemas.microsoft.com/office/drawing/2014/main" id="{0DC1986D-0C2A-4176-98A5-158C7A80DDDD}"/>
                  </a:ext>
                </a:extLst>
              </p:cNvPr>
              <p:cNvCxnSpPr/>
              <p:nvPr/>
            </p:nvCxnSpPr>
            <p:spPr>
              <a:xfrm flipV="1">
                <a:off x="2070750" y="2232000"/>
                <a:ext cx="0" cy="3024000"/>
              </a:xfrm>
              <a:prstGeom prst="straightConnector1">
                <a:avLst/>
              </a:prstGeom>
              <a:ln w="25400">
                <a:solidFill>
                  <a:schemeClr val="tx1"/>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40" name="Straight Connector 24">
                <a:extLst>
                  <a:ext uri="{FF2B5EF4-FFF2-40B4-BE49-F238E27FC236}">
                    <a16:creationId xmlns:a16="http://schemas.microsoft.com/office/drawing/2014/main" id="{80E8C35B-B46F-4058-A99B-96645781D64D}"/>
                  </a:ext>
                </a:extLst>
              </p:cNvPr>
              <p:cNvCxnSpPr/>
              <p:nvPr/>
            </p:nvCxnSpPr>
            <p:spPr>
              <a:xfrm>
                <a:off x="1962750" y="5256000"/>
                <a:ext cx="108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25">
                <a:extLst>
                  <a:ext uri="{FF2B5EF4-FFF2-40B4-BE49-F238E27FC236}">
                    <a16:creationId xmlns:a16="http://schemas.microsoft.com/office/drawing/2014/main" id="{B47CDE62-A6AB-483D-AFE6-AC03E439A780}"/>
                  </a:ext>
                </a:extLst>
              </p:cNvPr>
              <p:cNvCxnSpPr/>
              <p:nvPr/>
            </p:nvCxnSpPr>
            <p:spPr>
              <a:xfrm>
                <a:off x="1962750" y="3456000"/>
                <a:ext cx="108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26">
                <a:extLst>
                  <a:ext uri="{FF2B5EF4-FFF2-40B4-BE49-F238E27FC236}">
                    <a16:creationId xmlns:a16="http://schemas.microsoft.com/office/drawing/2014/main" id="{C66364A9-7E03-4D93-96A2-3E887D54219F}"/>
                  </a:ext>
                </a:extLst>
              </p:cNvPr>
              <p:cNvCxnSpPr/>
              <p:nvPr/>
            </p:nvCxnSpPr>
            <p:spPr>
              <a:xfrm>
                <a:off x="2016750" y="381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27">
                <a:extLst>
                  <a:ext uri="{FF2B5EF4-FFF2-40B4-BE49-F238E27FC236}">
                    <a16:creationId xmlns:a16="http://schemas.microsoft.com/office/drawing/2014/main" id="{7A93BDFF-64F0-46AD-9025-D3D0B4A73541}"/>
                  </a:ext>
                </a:extLst>
              </p:cNvPr>
              <p:cNvCxnSpPr/>
              <p:nvPr/>
            </p:nvCxnSpPr>
            <p:spPr>
              <a:xfrm>
                <a:off x="2016750" y="417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28">
                <a:extLst>
                  <a:ext uri="{FF2B5EF4-FFF2-40B4-BE49-F238E27FC236}">
                    <a16:creationId xmlns:a16="http://schemas.microsoft.com/office/drawing/2014/main" id="{B1C308AB-C2B9-4907-9B0F-D6E884B80F48}"/>
                  </a:ext>
                </a:extLst>
              </p:cNvPr>
              <p:cNvCxnSpPr/>
              <p:nvPr/>
            </p:nvCxnSpPr>
            <p:spPr>
              <a:xfrm>
                <a:off x="2016750" y="453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29">
                <a:extLst>
                  <a:ext uri="{FF2B5EF4-FFF2-40B4-BE49-F238E27FC236}">
                    <a16:creationId xmlns:a16="http://schemas.microsoft.com/office/drawing/2014/main" id="{D7EEE9E8-E3F7-404B-BE51-AAAA866E8C59}"/>
                  </a:ext>
                </a:extLst>
              </p:cNvPr>
              <p:cNvCxnSpPr/>
              <p:nvPr/>
            </p:nvCxnSpPr>
            <p:spPr>
              <a:xfrm>
                <a:off x="2016750" y="489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30">
                <a:extLst>
                  <a:ext uri="{FF2B5EF4-FFF2-40B4-BE49-F238E27FC236}">
                    <a16:creationId xmlns:a16="http://schemas.microsoft.com/office/drawing/2014/main" id="{9D265F82-A4AB-4A76-94BD-9E0A20A6B0C4}"/>
                  </a:ext>
                </a:extLst>
              </p:cNvPr>
              <p:cNvCxnSpPr/>
              <p:nvPr/>
            </p:nvCxnSpPr>
            <p:spPr>
              <a:xfrm>
                <a:off x="2016750" y="309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uppieren 14">
              <a:extLst>
                <a:ext uri="{FF2B5EF4-FFF2-40B4-BE49-F238E27FC236}">
                  <a16:creationId xmlns:a16="http://schemas.microsoft.com/office/drawing/2014/main" id="{24ED9D33-A4AF-4135-A4B7-062680D6F703}"/>
                </a:ext>
              </a:extLst>
            </p:cNvPr>
            <p:cNvGrpSpPr/>
            <p:nvPr/>
          </p:nvGrpSpPr>
          <p:grpSpPr>
            <a:xfrm>
              <a:off x="1512000" y="2160000"/>
              <a:ext cx="3186000" cy="3888000"/>
              <a:chOff x="1512000" y="2160000"/>
              <a:chExt cx="3186000" cy="3888000"/>
            </a:xfrm>
          </p:grpSpPr>
          <p:sp>
            <p:nvSpPr>
              <p:cNvPr id="10" name="TextBox 85">
                <a:extLst>
                  <a:ext uri="{FF2B5EF4-FFF2-40B4-BE49-F238E27FC236}">
                    <a16:creationId xmlns:a16="http://schemas.microsoft.com/office/drawing/2014/main" id="{F1A762D1-BCF1-45DA-92B0-13AA47FFA8A1}"/>
                  </a:ext>
                </a:extLst>
              </p:cNvPr>
              <p:cNvSpPr txBox="1"/>
              <p:nvPr/>
            </p:nvSpPr>
            <p:spPr>
              <a:xfrm>
                <a:off x="226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1</a:t>
                </a:r>
                <a:endParaRPr lang="nb-NO" sz="1600" dirty="0">
                  <a:latin typeface="Calibri Light" panose="020F0302020204030204" pitchFamily="34" charset="0"/>
                  <a:cs typeface="Calibri Light" panose="020F0302020204030204" pitchFamily="34" charset="0"/>
                </a:endParaRPr>
              </a:p>
            </p:txBody>
          </p:sp>
          <p:sp>
            <p:nvSpPr>
              <p:cNvPr id="11" name="TextBox 87">
                <a:extLst>
                  <a:ext uri="{FF2B5EF4-FFF2-40B4-BE49-F238E27FC236}">
                    <a16:creationId xmlns:a16="http://schemas.microsoft.com/office/drawing/2014/main" id="{4339DAE7-87BB-4E8D-9B7F-F6EDE3E79EF2}"/>
                  </a:ext>
                </a:extLst>
              </p:cNvPr>
              <p:cNvSpPr txBox="1"/>
              <p:nvPr/>
            </p:nvSpPr>
            <p:spPr>
              <a:xfrm>
                <a:off x="253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2</a:t>
                </a:r>
                <a:endParaRPr lang="nb-NO" sz="1600" dirty="0">
                  <a:latin typeface="Calibri Light" panose="020F0302020204030204" pitchFamily="34" charset="0"/>
                  <a:cs typeface="Calibri Light" panose="020F0302020204030204" pitchFamily="34" charset="0"/>
                </a:endParaRPr>
              </a:p>
            </p:txBody>
          </p:sp>
          <p:sp>
            <p:nvSpPr>
              <p:cNvPr id="12" name="TextBox 88">
                <a:extLst>
                  <a:ext uri="{FF2B5EF4-FFF2-40B4-BE49-F238E27FC236}">
                    <a16:creationId xmlns:a16="http://schemas.microsoft.com/office/drawing/2014/main" id="{34D0FF50-172D-431B-87AA-729ED4E2AB79}"/>
                  </a:ext>
                </a:extLst>
              </p:cNvPr>
              <p:cNvSpPr txBox="1"/>
              <p:nvPr/>
            </p:nvSpPr>
            <p:spPr>
              <a:xfrm>
                <a:off x="280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3</a:t>
                </a:r>
                <a:endParaRPr lang="nb-NO" sz="1600" dirty="0">
                  <a:latin typeface="Calibri Light" panose="020F0302020204030204" pitchFamily="34" charset="0"/>
                  <a:cs typeface="Calibri Light" panose="020F0302020204030204" pitchFamily="34" charset="0"/>
                </a:endParaRPr>
              </a:p>
            </p:txBody>
          </p:sp>
          <p:sp>
            <p:nvSpPr>
              <p:cNvPr id="13" name="TextBox 89">
                <a:extLst>
                  <a:ext uri="{FF2B5EF4-FFF2-40B4-BE49-F238E27FC236}">
                    <a16:creationId xmlns:a16="http://schemas.microsoft.com/office/drawing/2014/main" id="{5BAEFA86-8016-4448-ABB8-C8247A654AEE}"/>
                  </a:ext>
                </a:extLst>
              </p:cNvPr>
              <p:cNvSpPr txBox="1"/>
              <p:nvPr/>
            </p:nvSpPr>
            <p:spPr>
              <a:xfrm>
                <a:off x="307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4</a:t>
                </a:r>
                <a:endParaRPr lang="nb-NO" sz="1600" dirty="0">
                  <a:latin typeface="Calibri Light" panose="020F0302020204030204" pitchFamily="34" charset="0"/>
                  <a:cs typeface="Calibri Light" panose="020F0302020204030204" pitchFamily="34" charset="0"/>
                </a:endParaRPr>
              </a:p>
            </p:txBody>
          </p:sp>
          <p:sp>
            <p:nvSpPr>
              <p:cNvPr id="14" name="TextBox 90">
                <a:extLst>
                  <a:ext uri="{FF2B5EF4-FFF2-40B4-BE49-F238E27FC236}">
                    <a16:creationId xmlns:a16="http://schemas.microsoft.com/office/drawing/2014/main" id="{55075063-F52F-43C8-AB56-EDC057FF771E}"/>
                  </a:ext>
                </a:extLst>
              </p:cNvPr>
              <p:cNvSpPr txBox="1"/>
              <p:nvPr/>
            </p:nvSpPr>
            <p:spPr>
              <a:xfrm>
                <a:off x="334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5</a:t>
                </a:r>
                <a:endParaRPr lang="nb-NO" sz="1600" dirty="0">
                  <a:latin typeface="Calibri Light" panose="020F0302020204030204" pitchFamily="34" charset="0"/>
                  <a:cs typeface="Calibri Light" panose="020F0302020204030204" pitchFamily="34" charset="0"/>
                </a:endParaRPr>
              </a:p>
            </p:txBody>
          </p:sp>
          <p:sp>
            <p:nvSpPr>
              <p:cNvPr id="15" name="TextBox 91">
                <a:extLst>
                  <a:ext uri="{FF2B5EF4-FFF2-40B4-BE49-F238E27FC236}">
                    <a16:creationId xmlns:a16="http://schemas.microsoft.com/office/drawing/2014/main" id="{DF531BA5-7304-4C7E-91C1-156F69F226E4}"/>
                  </a:ext>
                </a:extLst>
              </p:cNvPr>
              <p:cNvSpPr txBox="1"/>
              <p:nvPr/>
            </p:nvSpPr>
            <p:spPr>
              <a:xfrm>
                <a:off x="361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6</a:t>
                </a:r>
                <a:endParaRPr lang="nb-NO" sz="1600" dirty="0">
                  <a:latin typeface="Calibri Light" panose="020F0302020204030204" pitchFamily="34" charset="0"/>
                  <a:cs typeface="Calibri Light" panose="020F0302020204030204" pitchFamily="34" charset="0"/>
                </a:endParaRPr>
              </a:p>
            </p:txBody>
          </p:sp>
          <p:sp>
            <p:nvSpPr>
              <p:cNvPr id="16" name="TextBox 92">
                <a:extLst>
                  <a:ext uri="{FF2B5EF4-FFF2-40B4-BE49-F238E27FC236}">
                    <a16:creationId xmlns:a16="http://schemas.microsoft.com/office/drawing/2014/main" id="{D963C890-B77E-4186-BE50-1B4AA9311B32}"/>
                  </a:ext>
                </a:extLst>
              </p:cNvPr>
              <p:cNvSpPr txBox="1"/>
              <p:nvPr/>
            </p:nvSpPr>
            <p:spPr>
              <a:xfrm>
                <a:off x="388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7</a:t>
                </a:r>
                <a:endParaRPr lang="nb-NO" sz="1600" dirty="0">
                  <a:latin typeface="Calibri Light" panose="020F0302020204030204" pitchFamily="34" charset="0"/>
                  <a:cs typeface="Calibri Light" panose="020F0302020204030204" pitchFamily="34" charset="0"/>
                </a:endParaRPr>
              </a:p>
            </p:txBody>
          </p:sp>
          <p:sp>
            <p:nvSpPr>
              <p:cNvPr id="17" name="TextBox 93">
                <a:extLst>
                  <a:ext uri="{FF2B5EF4-FFF2-40B4-BE49-F238E27FC236}">
                    <a16:creationId xmlns:a16="http://schemas.microsoft.com/office/drawing/2014/main" id="{EA7E5D67-60E2-4C1B-8AD6-5E37290FE0CF}"/>
                  </a:ext>
                </a:extLst>
              </p:cNvPr>
              <p:cNvSpPr txBox="1"/>
              <p:nvPr/>
            </p:nvSpPr>
            <p:spPr>
              <a:xfrm>
                <a:off x="415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8</a:t>
                </a:r>
                <a:endParaRPr lang="nb-NO" sz="1600" dirty="0">
                  <a:latin typeface="Calibri Light" panose="020F0302020204030204" pitchFamily="34" charset="0"/>
                  <a:cs typeface="Calibri Light" panose="020F0302020204030204" pitchFamily="34" charset="0"/>
                </a:endParaRPr>
              </a:p>
            </p:txBody>
          </p:sp>
          <p:sp>
            <p:nvSpPr>
              <p:cNvPr id="18" name="TextBox 94">
                <a:extLst>
                  <a:ext uri="{FF2B5EF4-FFF2-40B4-BE49-F238E27FC236}">
                    <a16:creationId xmlns:a16="http://schemas.microsoft.com/office/drawing/2014/main" id="{7362FBB1-99C6-48EF-804B-416F09D1151C}"/>
                  </a:ext>
                </a:extLst>
              </p:cNvPr>
              <p:cNvSpPr txBox="1"/>
              <p:nvPr/>
            </p:nvSpPr>
            <p:spPr>
              <a:xfrm>
                <a:off x="4428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9</a:t>
                </a:r>
                <a:endParaRPr lang="nb-NO" sz="1600"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9" name="TextBox 80">
                    <a:extLst>
                      <a:ext uri="{FF2B5EF4-FFF2-40B4-BE49-F238E27FC236}">
                        <a16:creationId xmlns:a16="http://schemas.microsoft.com/office/drawing/2014/main" id="{F298B5A3-9A86-41A7-B294-391A47E47E70}"/>
                      </a:ext>
                    </a:extLst>
                  </p:cNvPr>
                  <p:cNvSpPr txBox="1"/>
                  <p:nvPr/>
                </p:nvSpPr>
                <p:spPr>
                  <a:xfrm>
                    <a:off x="1512000" y="2160000"/>
                    <a:ext cx="540000" cy="720000"/>
                  </a:xfrm>
                  <a:prstGeom prst="rect">
                    <a:avLst/>
                  </a:prstGeom>
                  <a:noFill/>
                  <a:effectLst/>
                </p:spPr>
                <p:txBody>
                  <a:bodyPr wrap="none" rtlCol="0" anchor="ctr">
                    <a:noAutofit/>
                  </a:bodyPr>
                  <a:lstStyle/>
                  <a:p>
                    <a:pPr algn="ctr"/>
                    <a:r>
                      <a:rPr lang="en-US" sz="1600" dirty="0">
                        <a:solidFill>
                          <a:schemeClr val="tx1"/>
                        </a:solidFill>
                        <a:latin typeface="Calibri Light" panose="020F0302020204030204" pitchFamily="34" charset="0"/>
                        <a:cs typeface="Calibri Light" panose="020F0302020204030204" pitchFamily="34" charset="0"/>
                      </a:rPr>
                      <a:t>max</a:t>
                    </a:r>
                    <a14:m>
                      <m:oMath xmlns:m="http://schemas.openxmlformats.org/officeDocument/2006/math">
                        <m:d>
                          <m:dPr>
                            <m:begChr m:val="|"/>
                            <m:endChr m:val="|"/>
                            <m:ctrlPr>
                              <a:rPr lang="nb-NO" sz="1600" i="1" smtClean="0">
                                <a:solidFill>
                                  <a:schemeClr val="tx1"/>
                                </a:solidFill>
                                <a:latin typeface="Cambria Math" panose="02040503050406030204" pitchFamily="18" charset="0"/>
                                <a:ea typeface="Cambria Math" panose="02040503050406030204" pitchFamily="18" charset="0"/>
                              </a:rPr>
                            </m:ctrlPr>
                          </m:dPr>
                          <m:e>
                            <m:r>
                              <a:rPr lang="nb-NO" sz="1600" i="1" smtClean="0">
                                <a:solidFill>
                                  <a:schemeClr val="tx1"/>
                                </a:solidFill>
                                <a:latin typeface="Cambria Math" panose="02040503050406030204" pitchFamily="18" charset="0"/>
                                <a:ea typeface="Cambria Math" panose="02040503050406030204" pitchFamily="18" charset="0"/>
                              </a:rPr>
                              <m:t>𝜀</m:t>
                            </m:r>
                          </m:e>
                        </m:d>
                      </m:oMath>
                    </a14:m>
                    <a:endParaRPr lang="nb-NO" sz="1600" dirty="0">
                      <a:solidFill>
                        <a:schemeClr val="tx1"/>
                      </a:solidFill>
                      <a:latin typeface="Calibri Light" panose="020F0302020204030204" pitchFamily="34" charset="0"/>
                      <a:cs typeface="Calibri Light" panose="020F0302020204030204" pitchFamily="34" charset="0"/>
                    </a:endParaRPr>
                  </a:p>
                  <a:p>
                    <a:pPr algn="ctr"/>
                    <a:r>
                      <a:rPr lang="nb-NO" sz="1600" dirty="0">
                        <a:latin typeface="Calibri Light" panose="020F0302020204030204" pitchFamily="34" charset="0"/>
                        <a:cs typeface="Calibri Light" panose="020F0302020204030204" pitchFamily="34" charset="0"/>
                      </a:rPr>
                      <a:t>[%]</a:t>
                    </a:r>
                    <a:endParaRPr lang="nb-NO" sz="1600" dirty="0">
                      <a:solidFill>
                        <a:schemeClr val="tx1"/>
                      </a:solidFill>
                      <a:latin typeface="Calibri Light" panose="020F0302020204030204" pitchFamily="34" charset="0"/>
                      <a:cs typeface="Calibri Light" panose="020F0302020204030204" pitchFamily="34" charset="0"/>
                    </a:endParaRPr>
                  </a:p>
                </p:txBody>
              </p:sp>
            </mc:Choice>
            <mc:Fallback xmlns="">
              <p:sp>
                <p:nvSpPr>
                  <p:cNvPr id="67" name="TextBox 80">
                    <a:extLst>
                      <a:ext uri="{FF2B5EF4-FFF2-40B4-BE49-F238E27FC236}">
                        <a16:creationId xmlns:a16="http://schemas.microsoft.com/office/drawing/2014/main" id="{F298B5A3-9A86-41A7-B294-391A47E47E70}"/>
                      </a:ext>
                    </a:extLst>
                  </p:cNvPr>
                  <p:cNvSpPr txBox="1">
                    <a:spLocks noRot="1" noChangeAspect="1" noMove="1" noResize="1" noEditPoints="1" noAdjustHandles="1" noChangeArrowheads="1" noChangeShapeType="1" noTextEdit="1"/>
                  </p:cNvSpPr>
                  <p:nvPr/>
                </p:nvSpPr>
                <p:spPr>
                  <a:xfrm>
                    <a:off x="1512000" y="2160000"/>
                    <a:ext cx="540000" cy="720000"/>
                  </a:xfrm>
                  <a:prstGeom prst="rect">
                    <a:avLst/>
                  </a:prstGeom>
                  <a:blipFill>
                    <a:blip r:embed="rId3"/>
                    <a:stretch>
                      <a:fillRect l="-26966" b="-1695"/>
                    </a:stretch>
                  </a:blipFill>
                  <a:effectLst/>
                </p:spPr>
                <p:txBody>
                  <a:bodyPr/>
                  <a:lstStyle/>
                  <a:p>
                    <a:r>
                      <a:rPr lang="de-DE">
                        <a:noFill/>
                      </a:rPr>
                      <a:t> </a:t>
                    </a:r>
                  </a:p>
                </p:txBody>
              </p:sp>
            </mc:Fallback>
          </mc:AlternateContent>
          <p:grpSp>
            <p:nvGrpSpPr>
              <p:cNvPr id="20" name="Group 4">
                <a:extLst>
                  <a:ext uri="{FF2B5EF4-FFF2-40B4-BE49-F238E27FC236}">
                    <a16:creationId xmlns:a16="http://schemas.microsoft.com/office/drawing/2014/main" id="{65FF7771-A858-4DA3-A556-76E4FFF36B43}"/>
                  </a:ext>
                </a:extLst>
              </p:cNvPr>
              <p:cNvGrpSpPr/>
              <p:nvPr/>
            </p:nvGrpSpPr>
            <p:grpSpPr>
              <a:xfrm>
                <a:off x="1512000" y="2916000"/>
                <a:ext cx="540000" cy="2520000"/>
                <a:chOff x="1800000" y="2880000"/>
                <a:chExt cx="360000" cy="1260000"/>
              </a:xfrm>
            </p:grpSpPr>
            <p:sp>
              <p:nvSpPr>
                <p:cNvPr id="31" name="TextBox 31">
                  <a:extLst>
                    <a:ext uri="{FF2B5EF4-FFF2-40B4-BE49-F238E27FC236}">
                      <a16:creationId xmlns:a16="http://schemas.microsoft.com/office/drawing/2014/main" id="{7ADE290D-3981-4C59-A23D-A2EA846C51AB}"/>
                    </a:ext>
                  </a:extLst>
                </p:cNvPr>
                <p:cNvSpPr txBox="1"/>
                <p:nvPr/>
              </p:nvSpPr>
              <p:spPr>
                <a:xfrm>
                  <a:off x="1800000" y="396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0.00</a:t>
                  </a:r>
                  <a:endParaRPr lang="nb-NO" sz="1600" dirty="0">
                    <a:latin typeface="Calibri Light" panose="020F0302020204030204" pitchFamily="34" charset="0"/>
                    <a:cs typeface="Calibri Light" panose="020F0302020204030204" pitchFamily="34" charset="0"/>
                  </a:endParaRPr>
                </a:p>
              </p:txBody>
            </p:sp>
            <p:sp>
              <p:nvSpPr>
                <p:cNvPr id="32" name="TextBox 32">
                  <a:extLst>
                    <a:ext uri="{FF2B5EF4-FFF2-40B4-BE49-F238E27FC236}">
                      <a16:creationId xmlns:a16="http://schemas.microsoft.com/office/drawing/2014/main" id="{F6334AB7-DBA5-4005-8455-67579FC45B6D}"/>
                    </a:ext>
                  </a:extLst>
                </p:cNvPr>
                <p:cNvSpPr txBox="1"/>
                <p:nvPr/>
              </p:nvSpPr>
              <p:spPr>
                <a:xfrm>
                  <a:off x="1800000" y="306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0.25</a:t>
                  </a:r>
                  <a:endParaRPr lang="nb-NO" sz="1600" dirty="0">
                    <a:latin typeface="Calibri Light" panose="020F0302020204030204" pitchFamily="34" charset="0"/>
                    <a:cs typeface="Calibri Light" panose="020F0302020204030204" pitchFamily="34" charset="0"/>
                  </a:endParaRPr>
                </a:p>
              </p:txBody>
            </p:sp>
            <p:sp>
              <p:nvSpPr>
                <p:cNvPr id="33" name="TextBox 35">
                  <a:extLst>
                    <a:ext uri="{FF2B5EF4-FFF2-40B4-BE49-F238E27FC236}">
                      <a16:creationId xmlns:a16="http://schemas.microsoft.com/office/drawing/2014/main" id="{CAEA1309-3A6E-4C14-A287-85BAE2944ACB}"/>
                    </a:ext>
                  </a:extLst>
                </p:cNvPr>
                <p:cNvSpPr txBox="1"/>
                <p:nvPr/>
              </p:nvSpPr>
              <p:spPr>
                <a:xfrm>
                  <a:off x="1800000" y="324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0.20</a:t>
                  </a:r>
                  <a:endParaRPr lang="nb-NO" sz="1600" dirty="0">
                    <a:latin typeface="Calibri Light" panose="020F0302020204030204" pitchFamily="34" charset="0"/>
                    <a:cs typeface="Calibri Light" panose="020F0302020204030204" pitchFamily="34" charset="0"/>
                  </a:endParaRPr>
                </a:p>
              </p:txBody>
            </p:sp>
            <p:sp>
              <p:nvSpPr>
                <p:cNvPr id="34" name="TextBox 36">
                  <a:extLst>
                    <a:ext uri="{FF2B5EF4-FFF2-40B4-BE49-F238E27FC236}">
                      <a16:creationId xmlns:a16="http://schemas.microsoft.com/office/drawing/2014/main" id="{8E0D9954-A509-4F12-A9EC-8DFAF28B2F05}"/>
                    </a:ext>
                  </a:extLst>
                </p:cNvPr>
                <p:cNvSpPr txBox="1"/>
                <p:nvPr/>
              </p:nvSpPr>
              <p:spPr>
                <a:xfrm>
                  <a:off x="1800000" y="342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0.15</a:t>
                  </a:r>
                  <a:endParaRPr lang="nb-NO" sz="1600" dirty="0">
                    <a:latin typeface="Calibri Light" panose="020F0302020204030204" pitchFamily="34" charset="0"/>
                    <a:cs typeface="Calibri Light" panose="020F0302020204030204" pitchFamily="34" charset="0"/>
                  </a:endParaRPr>
                </a:p>
              </p:txBody>
            </p:sp>
            <p:sp>
              <p:nvSpPr>
                <p:cNvPr id="35" name="TextBox 37">
                  <a:extLst>
                    <a:ext uri="{FF2B5EF4-FFF2-40B4-BE49-F238E27FC236}">
                      <a16:creationId xmlns:a16="http://schemas.microsoft.com/office/drawing/2014/main" id="{A47C96E2-59D5-41B3-9D0C-C7B7792A9D82}"/>
                    </a:ext>
                  </a:extLst>
                </p:cNvPr>
                <p:cNvSpPr txBox="1"/>
                <p:nvPr/>
              </p:nvSpPr>
              <p:spPr>
                <a:xfrm>
                  <a:off x="1800000" y="360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0.10</a:t>
                  </a:r>
                  <a:endParaRPr lang="nb-NO" sz="1600" dirty="0">
                    <a:latin typeface="Calibri Light" panose="020F0302020204030204" pitchFamily="34" charset="0"/>
                    <a:cs typeface="Calibri Light" panose="020F0302020204030204" pitchFamily="34" charset="0"/>
                  </a:endParaRPr>
                </a:p>
              </p:txBody>
            </p:sp>
            <p:sp>
              <p:nvSpPr>
                <p:cNvPr id="36" name="TextBox 38">
                  <a:extLst>
                    <a:ext uri="{FF2B5EF4-FFF2-40B4-BE49-F238E27FC236}">
                      <a16:creationId xmlns:a16="http://schemas.microsoft.com/office/drawing/2014/main" id="{9435C8F8-5CE3-4E3F-8507-3FD1EABA6198}"/>
                    </a:ext>
                  </a:extLst>
                </p:cNvPr>
                <p:cNvSpPr txBox="1"/>
                <p:nvPr/>
              </p:nvSpPr>
              <p:spPr>
                <a:xfrm>
                  <a:off x="1800000" y="378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0.05</a:t>
                  </a:r>
                  <a:endParaRPr lang="nb-NO" sz="1600" dirty="0">
                    <a:latin typeface="Calibri Light" panose="020F0302020204030204" pitchFamily="34" charset="0"/>
                    <a:cs typeface="Calibri Light" panose="020F0302020204030204" pitchFamily="34" charset="0"/>
                  </a:endParaRPr>
                </a:p>
              </p:txBody>
            </p:sp>
            <p:sp>
              <p:nvSpPr>
                <p:cNvPr id="37" name="TextBox 39">
                  <a:extLst>
                    <a:ext uri="{FF2B5EF4-FFF2-40B4-BE49-F238E27FC236}">
                      <a16:creationId xmlns:a16="http://schemas.microsoft.com/office/drawing/2014/main" id="{A4B46EBA-117E-4C4B-93CD-1F4737CB0AA1}"/>
                    </a:ext>
                  </a:extLst>
                </p:cNvPr>
                <p:cNvSpPr txBox="1"/>
                <p:nvPr/>
              </p:nvSpPr>
              <p:spPr>
                <a:xfrm>
                  <a:off x="1800000" y="2880000"/>
                  <a:ext cx="360000" cy="180000"/>
                </a:xfrm>
                <a:prstGeom prst="rect">
                  <a:avLst/>
                </a:prstGeom>
                <a:noFill/>
              </p:spPr>
              <p:txBody>
                <a:bodyPr wrap="none" rIns="72000" rtlCol="0" anchor="ctr">
                  <a:noAutofit/>
                </a:bodyPr>
                <a:lstStyle/>
                <a:p>
                  <a:pPr algn="r"/>
                  <a:r>
                    <a:rPr lang="en-US" sz="1600" dirty="0">
                      <a:latin typeface="Calibri Light" panose="020F0302020204030204" pitchFamily="34" charset="0"/>
                      <a:cs typeface="Calibri Light" panose="020F0302020204030204" pitchFamily="34" charset="0"/>
                    </a:rPr>
                    <a:t>0.30</a:t>
                  </a:r>
                  <a:endParaRPr lang="nb-NO" sz="1600" dirty="0">
                    <a:latin typeface="Calibri Light" panose="020F0302020204030204" pitchFamily="34" charset="0"/>
                    <a:cs typeface="Calibri Light" panose="020F0302020204030204" pitchFamily="34" charset="0"/>
                  </a:endParaRPr>
                </a:p>
              </p:txBody>
            </p:sp>
          </p:grpSp>
          <p:sp>
            <p:nvSpPr>
              <p:cNvPr id="21" name="Rectangle 40">
                <a:extLst>
                  <a:ext uri="{FF2B5EF4-FFF2-40B4-BE49-F238E27FC236}">
                    <a16:creationId xmlns:a16="http://schemas.microsoft.com/office/drawing/2014/main" id="{847DE8EB-D803-4596-A0E6-671C35D8D136}"/>
                  </a:ext>
                </a:extLst>
              </p:cNvPr>
              <p:cNvSpPr/>
              <p:nvPr/>
            </p:nvSpPr>
            <p:spPr>
              <a:xfrm>
                <a:off x="226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3.50</a:t>
                </a:r>
                <a:endParaRPr lang="nb-NO" dirty="0">
                  <a:latin typeface="Calibri Light" panose="020F0302020204030204" pitchFamily="34" charset="0"/>
                  <a:cs typeface="Calibri Light" panose="020F0302020204030204" pitchFamily="34" charset="0"/>
                </a:endParaRPr>
              </a:p>
            </p:txBody>
          </p:sp>
          <p:sp>
            <p:nvSpPr>
              <p:cNvPr id="22" name="Rectangle 41">
                <a:extLst>
                  <a:ext uri="{FF2B5EF4-FFF2-40B4-BE49-F238E27FC236}">
                    <a16:creationId xmlns:a16="http://schemas.microsoft.com/office/drawing/2014/main" id="{FE1F6B2F-52CC-4C14-8F29-816548308D88}"/>
                  </a:ext>
                </a:extLst>
              </p:cNvPr>
              <p:cNvSpPr/>
              <p:nvPr/>
            </p:nvSpPr>
            <p:spPr>
              <a:xfrm>
                <a:off x="253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0.73</a:t>
                </a:r>
                <a:endParaRPr lang="nb-NO" dirty="0">
                  <a:latin typeface="Calibri Light" panose="020F0302020204030204" pitchFamily="34" charset="0"/>
                  <a:cs typeface="Calibri Light" panose="020F0302020204030204" pitchFamily="34" charset="0"/>
                </a:endParaRPr>
              </a:p>
            </p:txBody>
          </p:sp>
          <p:sp>
            <p:nvSpPr>
              <p:cNvPr id="23" name="Rectangle 42">
                <a:extLst>
                  <a:ext uri="{FF2B5EF4-FFF2-40B4-BE49-F238E27FC236}">
                    <a16:creationId xmlns:a16="http://schemas.microsoft.com/office/drawing/2014/main" id="{088F862A-92D4-4F6E-A372-486F9D68BC3C}"/>
                  </a:ext>
                </a:extLst>
              </p:cNvPr>
              <p:cNvSpPr/>
              <p:nvPr/>
            </p:nvSpPr>
            <p:spPr>
              <a:xfrm>
                <a:off x="280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0.46</a:t>
                </a:r>
                <a:endParaRPr lang="nb-NO" dirty="0">
                  <a:latin typeface="Calibri Light" panose="020F0302020204030204" pitchFamily="34" charset="0"/>
                  <a:cs typeface="Calibri Light" panose="020F0302020204030204" pitchFamily="34" charset="0"/>
                </a:endParaRPr>
              </a:p>
            </p:txBody>
          </p:sp>
          <p:sp>
            <p:nvSpPr>
              <p:cNvPr id="24" name="Rectangle 44">
                <a:extLst>
                  <a:ext uri="{FF2B5EF4-FFF2-40B4-BE49-F238E27FC236}">
                    <a16:creationId xmlns:a16="http://schemas.microsoft.com/office/drawing/2014/main" id="{6220585B-037B-47CA-9AB0-946C2DAF9FC2}"/>
                  </a:ext>
                </a:extLst>
              </p:cNvPr>
              <p:cNvSpPr/>
              <p:nvPr/>
            </p:nvSpPr>
            <p:spPr>
              <a:xfrm>
                <a:off x="3078000" y="4068000"/>
                <a:ext cx="270000" cy="1188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25" name="Rectangle 45">
                <a:extLst>
                  <a:ext uri="{FF2B5EF4-FFF2-40B4-BE49-F238E27FC236}">
                    <a16:creationId xmlns:a16="http://schemas.microsoft.com/office/drawing/2014/main" id="{5026BC58-8D7D-4435-975E-94B175D909EE}"/>
                  </a:ext>
                </a:extLst>
              </p:cNvPr>
              <p:cNvSpPr/>
              <p:nvPr/>
            </p:nvSpPr>
            <p:spPr>
              <a:xfrm>
                <a:off x="3348000" y="4068000"/>
                <a:ext cx="270000" cy="1188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26" name="Rectangle 46">
                <a:extLst>
                  <a:ext uri="{FF2B5EF4-FFF2-40B4-BE49-F238E27FC236}">
                    <a16:creationId xmlns:a16="http://schemas.microsoft.com/office/drawing/2014/main" id="{D6773BF3-6914-48C3-BD42-1B5D4E3EC7BF}"/>
                  </a:ext>
                </a:extLst>
              </p:cNvPr>
              <p:cNvSpPr/>
              <p:nvPr/>
            </p:nvSpPr>
            <p:spPr>
              <a:xfrm>
                <a:off x="3618000" y="4046400"/>
                <a:ext cx="270000" cy="12096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27" name="Rectangle 47">
                <a:extLst>
                  <a:ext uri="{FF2B5EF4-FFF2-40B4-BE49-F238E27FC236}">
                    <a16:creationId xmlns:a16="http://schemas.microsoft.com/office/drawing/2014/main" id="{CB255BB7-FF97-477B-AC23-D1202EFD14BB}"/>
                  </a:ext>
                </a:extLst>
              </p:cNvPr>
              <p:cNvSpPr/>
              <p:nvPr/>
            </p:nvSpPr>
            <p:spPr>
              <a:xfrm>
                <a:off x="3888000" y="4442400"/>
                <a:ext cx="270000" cy="8136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28" name="Rectangle 48">
                <a:extLst>
                  <a:ext uri="{FF2B5EF4-FFF2-40B4-BE49-F238E27FC236}">
                    <a16:creationId xmlns:a16="http://schemas.microsoft.com/office/drawing/2014/main" id="{E0C9DFDC-4398-4A96-A932-CE22D28F9465}"/>
                  </a:ext>
                </a:extLst>
              </p:cNvPr>
              <p:cNvSpPr/>
              <p:nvPr/>
            </p:nvSpPr>
            <p:spPr>
              <a:xfrm>
                <a:off x="4158000" y="4413600"/>
                <a:ext cx="270000" cy="8424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29" name="Rectangle 49">
                <a:extLst>
                  <a:ext uri="{FF2B5EF4-FFF2-40B4-BE49-F238E27FC236}">
                    <a16:creationId xmlns:a16="http://schemas.microsoft.com/office/drawing/2014/main" id="{D1E83A8A-3C93-467C-8B74-53081C04642A}"/>
                  </a:ext>
                </a:extLst>
              </p:cNvPr>
              <p:cNvSpPr/>
              <p:nvPr/>
            </p:nvSpPr>
            <p:spPr>
              <a:xfrm>
                <a:off x="4428000" y="4276800"/>
                <a:ext cx="270000" cy="9792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30" name="TextBox 103">
                <a:extLst>
                  <a:ext uri="{FF2B5EF4-FFF2-40B4-BE49-F238E27FC236}">
                    <a16:creationId xmlns:a16="http://schemas.microsoft.com/office/drawing/2014/main" id="{6E096C25-152D-4306-BBB4-9A436C6700D8}"/>
                  </a:ext>
                </a:extLst>
              </p:cNvPr>
              <p:cNvSpPr txBox="1"/>
              <p:nvPr/>
            </p:nvSpPr>
            <p:spPr>
              <a:xfrm>
                <a:off x="2268000" y="5690522"/>
                <a:ext cx="2430000" cy="357478"/>
              </a:xfrm>
              <a:prstGeom prst="rect">
                <a:avLst/>
              </a:prstGeom>
              <a:noFill/>
              <a:effectLst/>
            </p:spPr>
            <p:txBody>
              <a:bodyPr wrap="none" rIns="72000" rtlCol="0" anchor="ctr">
                <a:noAutofit/>
              </a:bodyPr>
              <a:lstStyle/>
              <a:p>
                <a:pPr algn="ctr"/>
                <a:r>
                  <a:rPr lang="en-US" sz="1600" dirty="0">
                    <a:latin typeface="Calibri Light" panose="020F0302020204030204" pitchFamily="34" charset="0"/>
                    <a:cs typeface="Calibri Light" panose="020F0302020204030204" pitchFamily="34" charset="0"/>
                  </a:rPr>
                  <a:t>Number of latent variables </a:t>
                </a:r>
                <a:r>
                  <a:rPr lang="en-US" sz="1600" i="1" dirty="0" smtClean="0">
                    <a:latin typeface="Calibri Light" panose="020F0302020204030204" pitchFamily="34" charset="0"/>
                    <a:cs typeface="Calibri Light" panose="020F0302020204030204" pitchFamily="34" charset="0"/>
                  </a:rPr>
                  <a:t>n</a:t>
                </a:r>
                <a:r>
                  <a:rPr lang="en-US" sz="1600" baseline="-25000" dirty="0" smtClean="0">
                    <a:latin typeface="Calibri Light" panose="020F0302020204030204" pitchFamily="34" charset="0"/>
                    <a:cs typeface="Calibri Light" panose="020F0302020204030204" pitchFamily="34" charset="0"/>
                  </a:rPr>
                  <a:t>u</a:t>
                </a:r>
                <a:r>
                  <a:rPr lang="de-DE" sz="1600" baseline="-25000" dirty="0" smtClean="0">
                    <a:latin typeface="Calibri Light" panose="020F0302020204030204" pitchFamily="34" charset="0"/>
                    <a:cs typeface="Calibri Light" panose="020F0302020204030204" pitchFamily="34" charset="0"/>
                  </a:rPr>
                  <a:t>‘</a:t>
                </a:r>
                <a:endParaRPr lang="nb-NO" sz="1600" baseline="-25000" dirty="0">
                  <a:latin typeface="Calibri Light" panose="020F0302020204030204" pitchFamily="34" charset="0"/>
                  <a:cs typeface="Calibri Light" panose="020F0302020204030204" pitchFamily="34" charset="0"/>
                </a:endParaRPr>
              </a:p>
            </p:txBody>
          </p:sp>
        </p:grpSp>
      </p:grpSp>
      <p:grpSp>
        <p:nvGrpSpPr>
          <p:cNvPr id="48" name="Gruppieren 12">
            <a:extLst>
              <a:ext uri="{FF2B5EF4-FFF2-40B4-BE49-F238E27FC236}">
                <a16:creationId xmlns:a16="http://schemas.microsoft.com/office/drawing/2014/main" id="{19E2A548-856B-4087-BF32-06C40AF45F66}"/>
              </a:ext>
            </a:extLst>
          </p:cNvPr>
          <p:cNvGrpSpPr/>
          <p:nvPr/>
        </p:nvGrpSpPr>
        <p:grpSpPr>
          <a:xfrm>
            <a:off x="6300000" y="2160000"/>
            <a:ext cx="3294000" cy="3885478"/>
            <a:chOff x="5112000" y="2160000"/>
            <a:chExt cx="3294000" cy="3885478"/>
          </a:xfrm>
        </p:grpSpPr>
        <p:grpSp>
          <p:nvGrpSpPr>
            <p:cNvPr id="49" name="Gruppieren 4">
              <a:extLst>
                <a:ext uri="{FF2B5EF4-FFF2-40B4-BE49-F238E27FC236}">
                  <a16:creationId xmlns:a16="http://schemas.microsoft.com/office/drawing/2014/main" id="{EDF305DE-00C4-4D49-B6C8-242E8CCD39F3}"/>
                </a:ext>
              </a:extLst>
            </p:cNvPr>
            <p:cNvGrpSpPr/>
            <p:nvPr/>
          </p:nvGrpSpPr>
          <p:grpSpPr>
            <a:xfrm>
              <a:off x="5652000" y="2232000"/>
              <a:ext cx="2754000" cy="3024002"/>
              <a:chOff x="5310750" y="2232000"/>
              <a:chExt cx="2754000" cy="3024002"/>
            </a:xfrm>
          </p:grpSpPr>
          <p:cxnSp>
            <p:nvCxnSpPr>
              <p:cNvPr id="80" name="Straight Arrow Connector 63">
                <a:extLst>
                  <a:ext uri="{FF2B5EF4-FFF2-40B4-BE49-F238E27FC236}">
                    <a16:creationId xmlns:a16="http://schemas.microsoft.com/office/drawing/2014/main" id="{92C1D6A3-5F27-44EF-A346-3B4B4710E3BC}"/>
                  </a:ext>
                </a:extLst>
              </p:cNvPr>
              <p:cNvCxnSpPr/>
              <p:nvPr/>
            </p:nvCxnSpPr>
            <p:spPr>
              <a:xfrm flipV="1">
                <a:off x="5418750" y="2232000"/>
                <a:ext cx="0" cy="3024000"/>
              </a:xfrm>
              <a:prstGeom prst="straightConnector1">
                <a:avLst/>
              </a:prstGeom>
              <a:ln w="25400">
                <a:solidFill>
                  <a:schemeClr val="tx1"/>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81" name="Straight Connector 65">
                <a:extLst>
                  <a:ext uri="{FF2B5EF4-FFF2-40B4-BE49-F238E27FC236}">
                    <a16:creationId xmlns:a16="http://schemas.microsoft.com/office/drawing/2014/main" id="{BCDF1DE0-B3CC-493F-B6D6-AAA5394299CD}"/>
                  </a:ext>
                </a:extLst>
              </p:cNvPr>
              <p:cNvCxnSpPr/>
              <p:nvPr/>
            </p:nvCxnSpPr>
            <p:spPr>
              <a:xfrm>
                <a:off x="5310750" y="3456000"/>
                <a:ext cx="108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66">
                <a:extLst>
                  <a:ext uri="{FF2B5EF4-FFF2-40B4-BE49-F238E27FC236}">
                    <a16:creationId xmlns:a16="http://schemas.microsoft.com/office/drawing/2014/main" id="{E041D46A-4F1F-4913-A183-88A854675ACE}"/>
                  </a:ext>
                </a:extLst>
              </p:cNvPr>
              <p:cNvCxnSpPr/>
              <p:nvPr/>
            </p:nvCxnSpPr>
            <p:spPr>
              <a:xfrm>
                <a:off x="5364750" y="381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67">
                <a:extLst>
                  <a:ext uri="{FF2B5EF4-FFF2-40B4-BE49-F238E27FC236}">
                    <a16:creationId xmlns:a16="http://schemas.microsoft.com/office/drawing/2014/main" id="{22DF4390-E063-4165-8977-3623EB94E210}"/>
                  </a:ext>
                </a:extLst>
              </p:cNvPr>
              <p:cNvCxnSpPr/>
              <p:nvPr/>
            </p:nvCxnSpPr>
            <p:spPr>
              <a:xfrm>
                <a:off x="5364750" y="4176002"/>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68">
                <a:extLst>
                  <a:ext uri="{FF2B5EF4-FFF2-40B4-BE49-F238E27FC236}">
                    <a16:creationId xmlns:a16="http://schemas.microsoft.com/office/drawing/2014/main" id="{815B3DC9-5855-46DA-9DC1-7F8727132009}"/>
                  </a:ext>
                </a:extLst>
              </p:cNvPr>
              <p:cNvCxnSpPr/>
              <p:nvPr/>
            </p:nvCxnSpPr>
            <p:spPr>
              <a:xfrm>
                <a:off x="5364750" y="4536002"/>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69">
                <a:extLst>
                  <a:ext uri="{FF2B5EF4-FFF2-40B4-BE49-F238E27FC236}">
                    <a16:creationId xmlns:a16="http://schemas.microsoft.com/office/drawing/2014/main" id="{BCB3F3CB-3A20-4B09-B60F-D29BB3D88C49}"/>
                  </a:ext>
                </a:extLst>
              </p:cNvPr>
              <p:cNvCxnSpPr/>
              <p:nvPr/>
            </p:nvCxnSpPr>
            <p:spPr>
              <a:xfrm>
                <a:off x="5364750" y="4896002"/>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70">
                <a:extLst>
                  <a:ext uri="{FF2B5EF4-FFF2-40B4-BE49-F238E27FC236}">
                    <a16:creationId xmlns:a16="http://schemas.microsoft.com/office/drawing/2014/main" id="{49CA8249-8C4F-4D6F-940C-AF2CE1E8B4DB}"/>
                  </a:ext>
                </a:extLst>
              </p:cNvPr>
              <p:cNvCxnSpPr/>
              <p:nvPr/>
            </p:nvCxnSpPr>
            <p:spPr>
              <a:xfrm>
                <a:off x="5364750" y="3096000"/>
                <a:ext cx="54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4">
                <a:extLst>
                  <a:ext uri="{FF2B5EF4-FFF2-40B4-BE49-F238E27FC236}">
                    <a16:creationId xmlns:a16="http://schemas.microsoft.com/office/drawing/2014/main" id="{194B7F6F-F3D8-42D7-AFA8-7CD2A0631052}"/>
                  </a:ext>
                </a:extLst>
              </p:cNvPr>
              <p:cNvCxnSpPr/>
              <p:nvPr/>
            </p:nvCxnSpPr>
            <p:spPr>
              <a:xfrm>
                <a:off x="5418750" y="5256002"/>
                <a:ext cx="2646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64">
                <a:extLst>
                  <a:ext uri="{FF2B5EF4-FFF2-40B4-BE49-F238E27FC236}">
                    <a16:creationId xmlns:a16="http://schemas.microsoft.com/office/drawing/2014/main" id="{7E61498D-5511-47A6-B52C-237881DC44C0}"/>
                  </a:ext>
                </a:extLst>
              </p:cNvPr>
              <p:cNvCxnSpPr/>
              <p:nvPr/>
            </p:nvCxnSpPr>
            <p:spPr>
              <a:xfrm>
                <a:off x="5310750" y="5256002"/>
                <a:ext cx="108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0" name="Gruppieren 11">
              <a:extLst>
                <a:ext uri="{FF2B5EF4-FFF2-40B4-BE49-F238E27FC236}">
                  <a16:creationId xmlns:a16="http://schemas.microsoft.com/office/drawing/2014/main" id="{8AC8E7E1-ABD9-4DB1-9757-D328ACD40636}"/>
                </a:ext>
              </a:extLst>
            </p:cNvPr>
            <p:cNvGrpSpPr/>
            <p:nvPr/>
          </p:nvGrpSpPr>
          <p:grpSpPr>
            <a:xfrm>
              <a:off x="5112000" y="2160000"/>
              <a:ext cx="3186000" cy="3885478"/>
              <a:chOff x="5112000" y="2160000"/>
              <a:chExt cx="3186000" cy="3885478"/>
            </a:xfrm>
          </p:grpSpPr>
          <p:grpSp>
            <p:nvGrpSpPr>
              <p:cNvPr id="51" name="Group 9">
                <a:extLst>
                  <a:ext uri="{FF2B5EF4-FFF2-40B4-BE49-F238E27FC236}">
                    <a16:creationId xmlns:a16="http://schemas.microsoft.com/office/drawing/2014/main" id="{C6FBE36D-EAF5-46C8-8535-8B9775929486}"/>
                  </a:ext>
                </a:extLst>
              </p:cNvPr>
              <p:cNvGrpSpPr/>
              <p:nvPr/>
            </p:nvGrpSpPr>
            <p:grpSpPr>
              <a:xfrm>
                <a:off x="5112000" y="2916000"/>
                <a:ext cx="540000" cy="2520002"/>
                <a:chOff x="4483583" y="2880000"/>
                <a:chExt cx="432000" cy="1260001"/>
              </a:xfrm>
            </p:grpSpPr>
            <p:sp>
              <p:nvSpPr>
                <p:cNvPr id="72" name="TextBox 71">
                  <a:extLst>
                    <a:ext uri="{FF2B5EF4-FFF2-40B4-BE49-F238E27FC236}">
                      <a16:creationId xmlns:a16="http://schemas.microsoft.com/office/drawing/2014/main" id="{584EC0A5-F06F-4FED-A7A7-E54127C0D65B}"/>
                    </a:ext>
                  </a:extLst>
                </p:cNvPr>
                <p:cNvSpPr txBox="1"/>
                <p:nvPr/>
              </p:nvSpPr>
              <p:spPr>
                <a:xfrm>
                  <a:off x="4483583" y="3960001"/>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0.000</a:t>
                  </a:r>
                  <a:endParaRPr lang="nb-NO" sz="1600" dirty="0">
                    <a:latin typeface="Calibri Light" panose="020F0302020204030204" pitchFamily="34" charset="0"/>
                    <a:cs typeface="Calibri Light" panose="020F0302020204030204" pitchFamily="34" charset="0"/>
                  </a:endParaRPr>
                </a:p>
              </p:txBody>
            </p:sp>
            <p:sp>
              <p:nvSpPr>
                <p:cNvPr id="73" name="TextBox 72">
                  <a:extLst>
                    <a:ext uri="{FF2B5EF4-FFF2-40B4-BE49-F238E27FC236}">
                      <a16:creationId xmlns:a16="http://schemas.microsoft.com/office/drawing/2014/main" id="{DA86F480-6079-42BE-830D-9834189D6305}"/>
                    </a:ext>
                  </a:extLst>
                </p:cNvPr>
                <p:cNvSpPr txBox="1"/>
                <p:nvPr/>
              </p:nvSpPr>
              <p:spPr>
                <a:xfrm>
                  <a:off x="4483583" y="3060000"/>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0.025</a:t>
                  </a:r>
                  <a:endParaRPr lang="nb-NO" sz="1600" dirty="0">
                    <a:latin typeface="Calibri Light" panose="020F0302020204030204" pitchFamily="34" charset="0"/>
                    <a:cs typeface="Calibri Light" panose="020F0302020204030204" pitchFamily="34" charset="0"/>
                  </a:endParaRPr>
                </a:p>
              </p:txBody>
            </p:sp>
            <p:sp>
              <p:nvSpPr>
                <p:cNvPr id="74" name="TextBox 73">
                  <a:extLst>
                    <a:ext uri="{FF2B5EF4-FFF2-40B4-BE49-F238E27FC236}">
                      <a16:creationId xmlns:a16="http://schemas.microsoft.com/office/drawing/2014/main" id="{BDA6860A-8F78-4328-81A3-FEF9CFDCF01E}"/>
                    </a:ext>
                  </a:extLst>
                </p:cNvPr>
                <p:cNvSpPr txBox="1"/>
                <p:nvPr/>
              </p:nvSpPr>
              <p:spPr>
                <a:xfrm>
                  <a:off x="4483583" y="3240000"/>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0.020</a:t>
                  </a:r>
                  <a:endParaRPr lang="nb-NO" sz="1600" dirty="0">
                    <a:latin typeface="Calibri Light" panose="020F0302020204030204" pitchFamily="34" charset="0"/>
                    <a:cs typeface="Calibri Light" panose="020F0302020204030204" pitchFamily="34" charset="0"/>
                  </a:endParaRPr>
                </a:p>
              </p:txBody>
            </p:sp>
            <p:sp>
              <p:nvSpPr>
                <p:cNvPr id="75" name="TextBox 74">
                  <a:extLst>
                    <a:ext uri="{FF2B5EF4-FFF2-40B4-BE49-F238E27FC236}">
                      <a16:creationId xmlns:a16="http://schemas.microsoft.com/office/drawing/2014/main" id="{C0AE9DDC-DF47-447F-9483-FE7EF5D6E3C4}"/>
                    </a:ext>
                  </a:extLst>
                </p:cNvPr>
                <p:cNvSpPr txBox="1"/>
                <p:nvPr/>
              </p:nvSpPr>
              <p:spPr>
                <a:xfrm>
                  <a:off x="4483583" y="3420001"/>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0.015</a:t>
                  </a:r>
                  <a:endParaRPr lang="nb-NO" sz="1600" dirty="0">
                    <a:latin typeface="Calibri Light" panose="020F0302020204030204" pitchFamily="34" charset="0"/>
                    <a:cs typeface="Calibri Light" panose="020F0302020204030204" pitchFamily="34" charset="0"/>
                  </a:endParaRPr>
                </a:p>
              </p:txBody>
            </p:sp>
            <p:sp>
              <p:nvSpPr>
                <p:cNvPr id="76" name="TextBox 75">
                  <a:extLst>
                    <a:ext uri="{FF2B5EF4-FFF2-40B4-BE49-F238E27FC236}">
                      <a16:creationId xmlns:a16="http://schemas.microsoft.com/office/drawing/2014/main" id="{AB39480B-802D-4807-93A4-1971A03845E9}"/>
                    </a:ext>
                  </a:extLst>
                </p:cNvPr>
                <p:cNvSpPr txBox="1"/>
                <p:nvPr/>
              </p:nvSpPr>
              <p:spPr>
                <a:xfrm>
                  <a:off x="4483583" y="3600001"/>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0.010</a:t>
                  </a:r>
                  <a:endParaRPr lang="nb-NO" sz="1600" dirty="0">
                    <a:latin typeface="Calibri Light" panose="020F0302020204030204" pitchFamily="34" charset="0"/>
                    <a:cs typeface="Calibri Light" panose="020F0302020204030204" pitchFamily="34" charset="0"/>
                  </a:endParaRPr>
                </a:p>
              </p:txBody>
            </p:sp>
            <p:sp>
              <p:nvSpPr>
                <p:cNvPr id="77" name="TextBox 76">
                  <a:extLst>
                    <a:ext uri="{FF2B5EF4-FFF2-40B4-BE49-F238E27FC236}">
                      <a16:creationId xmlns:a16="http://schemas.microsoft.com/office/drawing/2014/main" id="{2905EC74-C64B-4062-8562-B44EB0E6FA6B}"/>
                    </a:ext>
                  </a:extLst>
                </p:cNvPr>
                <p:cNvSpPr txBox="1"/>
                <p:nvPr/>
              </p:nvSpPr>
              <p:spPr>
                <a:xfrm>
                  <a:off x="4483583" y="3780001"/>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0.005</a:t>
                  </a:r>
                  <a:endParaRPr lang="nb-NO" sz="1600" dirty="0">
                    <a:latin typeface="Calibri Light" panose="020F0302020204030204" pitchFamily="34" charset="0"/>
                    <a:cs typeface="Calibri Light" panose="020F0302020204030204" pitchFamily="34" charset="0"/>
                  </a:endParaRPr>
                </a:p>
              </p:txBody>
            </p:sp>
            <p:sp>
              <p:nvSpPr>
                <p:cNvPr id="78" name="TextBox 77">
                  <a:extLst>
                    <a:ext uri="{FF2B5EF4-FFF2-40B4-BE49-F238E27FC236}">
                      <a16:creationId xmlns:a16="http://schemas.microsoft.com/office/drawing/2014/main" id="{1C846FA3-6E66-4040-BDBC-6C4F07726584}"/>
                    </a:ext>
                  </a:extLst>
                </p:cNvPr>
                <p:cNvSpPr txBox="1"/>
                <p:nvPr/>
              </p:nvSpPr>
              <p:spPr>
                <a:xfrm>
                  <a:off x="4483583" y="2880000"/>
                  <a:ext cx="432000" cy="180000"/>
                </a:xfrm>
                <a:prstGeom prst="rect">
                  <a:avLst/>
                </a:prstGeom>
                <a:noFill/>
              </p:spPr>
              <p:txBody>
                <a:bodyPr wrap="none" rIns="72000" rtlCol="0" anchor="ctr">
                  <a:noAutofit/>
                </a:bodyPr>
                <a:lstStyle>
                  <a:defPPr>
                    <a:defRPr lang="nb-NO"/>
                  </a:defPPr>
                  <a:lvl1pPr algn="r">
                    <a:defRPr sz="1000">
                      <a:latin typeface="Times New Roman" panose="02020603050405020304" pitchFamily="18" charset="0"/>
                      <a:cs typeface="Times New Roman" panose="02020603050405020304" pitchFamily="18" charset="0"/>
                    </a:defRPr>
                  </a:lvl1pPr>
                </a:lstStyle>
                <a:p>
                  <a:r>
                    <a:rPr lang="en-US" sz="1600" dirty="0">
                      <a:latin typeface="Calibri Light" panose="020F0302020204030204" pitchFamily="34" charset="0"/>
                      <a:cs typeface="Calibri Light" panose="020F0302020204030204" pitchFamily="34" charset="0"/>
                    </a:rPr>
                    <a:t>0.030</a:t>
                  </a:r>
                  <a:endParaRPr lang="nb-NO" sz="1600" dirty="0">
                    <a:latin typeface="Calibri Light" panose="020F0302020204030204" pitchFamily="34" charset="0"/>
                    <a:cs typeface="Calibri Light" panose="020F0302020204030204" pitchFamily="34" charset="0"/>
                  </a:endParaRPr>
                </a:p>
              </p:txBody>
            </p:sp>
          </p:grpSp>
          <p:sp>
            <p:nvSpPr>
              <p:cNvPr id="52" name="Rectangle 57">
                <a:extLst>
                  <a:ext uri="{FF2B5EF4-FFF2-40B4-BE49-F238E27FC236}">
                    <a16:creationId xmlns:a16="http://schemas.microsoft.com/office/drawing/2014/main" id="{8228C48B-271F-4E2A-BACD-7F0B4D963DC3}"/>
                  </a:ext>
                </a:extLst>
              </p:cNvPr>
              <p:cNvSpPr/>
              <p:nvPr/>
            </p:nvSpPr>
            <p:spPr>
              <a:xfrm>
                <a:off x="6678000" y="3880802"/>
                <a:ext cx="270000" cy="13752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3" name="Rectangle 58">
                <a:extLst>
                  <a:ext uri="{FF2B5EF4-FFF2-40B4-BE49-F238E27FC236}">
                    <a16:creationId xmlns:a16="http://schemas.microsoft.com/office/drawing/2014/main" id="{7CAE4962-7DA8-48C8-93C7-7B25AD3EE2D5}"/>
                  </a:ext>
                </a:extLst>
              </p:cNvPr>
              <p:cNvSpPr/>
              <p:nvPr/>
            </p:nvSpPr>
            <p:spPr>
              <a:xfrm>
                <a:off x="6948000" y="4096802"/>
                <a:ext cx="270000" cy="11592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4" name="Rectangle 59">
                <a:extLst>
                  <a:ext uri="{FF2B5EF4-FFF2-40B4-BE49-F238E27FC236}">
                    <a16:creationId xmlns:a16="http://schemas.microsoft.com/office/drawing/2014/main" id="{7260233D-0BD8-400A-BE7C-49494F0B9010}"/>
                  </a:ext>
                </a:extLst>
              </p:cNvPr>
              <p:cNvSpPr/>
              <p:nvPr/>
            </p:nvSpPr>
            <p:spPr>
              <a:xfrm>
                <a:off x="7218000" y="4111202"/>
                <a:ext cx="270000" cy="11448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5" name="Rectangle 60">
                <a:extLst>
                  <a:ext uri="{FF2B5EF4-FFF2-40B4-BE49-F238E27FC236}">
                    <a16:creationId xmlns:a16="http://schemas.microsoft.com/office/drawing/2014/main" id="{AD627C4B-2527-40C6-8739-3B6EAB010133}"/>
                  </a:ext>
                </a:extLst>
              </p:cNvPr>
              <p:cNvSpPr/>
              <p:nvPr/>
            </p:nvSpPr>
            <p:spPr>
              <a:xfrm>
                <a:off x="7488000" y="4341602"/>
                <a:ext cx="270000" cy="9144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6" name="Rectangle 61">
                <a:extLst>
                  <a:ext uri="{FF2B5EF4-FFF2-40B4-BE49-F238E27FC236}">
                    <a16:creationId xmlns:a16="http://schemas.microsoft.com/office/drawing/2014/main" id="{9D234507-C087-46AF-96C5-66B351184C82}"/>
                  </a:ext>
                </a:extLst>
              </p:cNvPr>
              <p:cNvSpPr/>
              <p:nvPr/>
            </p:nvSpPr>
            <p:spPr>
              <a:xfrm>
                <a:off x="7758000" y="4449602"/>
                <a:ext cx="270000" cy="8064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7" name="Rectangle 62">
                <a:extLst>
                  <a:ext uri="{FF2B5EF4-FFF2-40B4-BE49-F238E27FC236}">
                    <a16:creationId xmlns:a16="http://schemas.microsoft.com/office/drawing/2014/main" id="{40E629BC-8221-4429-AE88-E03532719353}"/>
                  </a:ext>
                </a:extLst>
              </p:cNvPr>
              <p:cNvSpPr/>
              <p:nvPr/>
            </p:nvSpPr>
            <p:spPr>
              <a:xfrm>
                <a:off x="8028000" y="4471202"/>
                <a:ext cx="270000" cy="784800"/>
              </a:xfrm>
              <a:prstGeom prst="rect">
                <a:avLst/>
              </a:prstGeom>
              <a:solidFill>
                <a:srgbClr val="E3EEF0"/>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58" name="TextBox 83">
                <a:extLst>
                  <a:ext uri="{FF2B5EF4-FFF2-40B4-BE49-F238E27FC236}">
                    <a16:creationId xmlns:a16="http://schemas.microsoft.com/office/drawing/2014/main" id="{9601CE92-6527-4ACE-8500-5577242CB5D6}"/>
                  </a:ext>
                </a:extLst>
              </p:cNvPr>
              <p:cNvSpPr txBox="1"/>
              <p:nvPr/>
            </p:nvSpPr>
            <p:spPr>
              <a:xfrm>
                <a:off x="581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1</a:t>
                </a:r>
                <a:endParaRPr lang="nb-NO" sz="1600" dirty="0">
                  <a:latin typeface="Calibri Light" panose="020F0302020204030204" pitchFamily="34" charset="0"/>
                  <a:cs typeface="Calibri Light" panose="020F0302020204030204" pitchFamily="34" charset="0"/>
                </a:endParaRPr>
              </a:p>
            </p:txBody>
          </p:sp>
          <p:sp>
            <p:nvSpPr>
              <p:cNvPr id="59" name="TextBox 86">
                <a:extLst>
                  <a:ext uri="{FF2B5EF4-FFF2-40B4-BE49-F238E27FC236}">
                    <a16:creationId xmlns:a16="http://schemas.microsoft.com/office/drawing/2014/main" id="{63E8765B-7828-489A-83E2-F48D0E340E4C}"/>
                  </a:ext>
                </a:extLst>
              </p:cNvPr>
              <p:cNvSpPr txBox="1"/>
              <p:nvPr/>
            </p:nvSpPr>
            <p:spPr>
              <a:xfrm>
                <a:off x="608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2</a:t>
                </a:r>
                <a:endParaRPr lang="nb-NO" sz="1600" dirty="0">
                  <a:latin typeface="Calibri Light" panose="020F0302020204030204" pitchFamily="34" charset="0"/>
                  <a:cs typeface="Calibri Light" panose="020F0302020204030204" pitchFamily="34" charset="0"/>
                </a:endParaRPr>
              </a:p>
            </p:txBody>
          </p:sp>
          <p:sp>
            <p:nvSpPr>
              <p:cNvPr id="60" name="TextBox 95">
                <a:extLst>
                  <a:ext uri="{FF2B5EF4-FFF2-40B4-BE49-F238E27FC236}">
                    <a16:creationId xmlns:a16="http://schemas.microsoft.com/office/drawing/2014/main" id="{2B680E24-308E-414E-AF60-1811A909BB41}"/>
                  </a:ext>
                </a:extLst>
              </p:cNvPr>
              <p:cNvSpPr txBox="1"/>
              <p:nvPr/>
            </p:nvSpPr>
            <p:spPr>
              <a:xfrm>
                <a:off x="635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3</a:t>
                </a:r>
                <a:endParaRPr lang="nb-NO" sz="1600" dirty="0">
                  <a:latin typeface="Calibri Light" panose="020F0302020204030204" pitchFamily="34" charset="0"/>
                  <a:cs typeface="Calibri Light" panose="020F0302020204030204" pitchFamily="34" charset="0"/>
                </a:endParaRPr>
              </a:p>
            </p:txBody>
          </p:sp>
          <p:sp>
            <p:nvSpPr>
              <p:cNvPr id="61" name="TextBox 96">
                <a:extLst>
                  <a:ext uri="{FF2B5EF4-FFF2-40B4-BE49-F238E27FC236}">
                    <a16:creationId xmlns:a16="http://schemas.microsoft.com/office/drawing/2014/main" id="{39B4C5E9-3D3E-4F2F-8599-7302BD103252}"/>
                  </a:ext>
                </a:extLst>
              </p:cNvPr>
              <p:cNvSpPr txBox="1"/>
              <p:nvPr/>
            </p:nvSpPr>
            <p:spPr>
              <a:xfrm>
                <a:off x="662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4</a:t>
                </a:r>
                <a:endParaRPr lang="nb-NO" sz="1600" dirty="0">
                  <a:latin typeface="Calibri Light" panose="020F0302020204030204" pitchFamily="34" charset="0"/>
                  <a:cs typeface="Calibri Light" panose="020F0302020204030204" pitchFamily="34" charset="0"/>
                </a:endParaRPr>
              </a:p>
            </p:txBody>
          </p:sp>
          <p:sp>
            <p:nvSpPr>
              <p:cNvPr id="62" name="TextBox 97">
                <a:extLst>
                  <a:ext uri="{FF2B5EF4-FFF2-40B4-BE49-F238E27FC236}">
                    <a16:creationId xmlns:a16="http://schemas.microsoft.com/office/drawing/2014/main" id="{B9DFB495-5DA6-4860-A4DB-DA48601CAD27}"/>
                  </a:ext>
                </a:extLst>
              </p:cNvPr>
              <p:cNvSpPr txBox="1"/>
              <p:nvPr/>
            </p:nvSpPr>
            <p:spPr>
              <a:xfrm>
                <a:off x="689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5</a:t>
                </a:r>
                <a:endParaRPr lang="nb-NO" sz="1600" dirty="0">
                  <a:latin typeface="Calibri Light" panose="020F0302020204030204" pitchFamily="34" charset="0"/>
                  <a:cs typeface="Calibri Light" panose="020F0302020204030204" pitchFamily="34" charset="0"/>
                </a:endParaRPr>
              </a:p>
            </p:txBody>
          </p:sp>
          <p:sp>
            <p:nvSpPr>
              <p:cNvPr id="63" name="TextBox 98">
                <a:extLst>
                  <a:ext uri="{FF2B5EF4-FFF2-40B4-BE49-F238E27FC236}">
                    <a16:creationId xmlns:a16="http://schemas.microsoft.com/office/drawing/2014/main" id="{EC690627-3D2A-43B5-BB1E-FE0B5C276995}"/>
                  </a:ext>
                </a:extLst>
              </p:cNvPr>
              <p:cNvSpPr txBox="1"/>
              <p:nvPr/>
            </p:nvSpPr>
            <p:spPr>
              <a:xfrm>
                <a:off x="716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6</a:t>
                </a:r>
                <a:endParaRPr lang="nb-NO" sz="1600" dirty="0">
                  <a:latin typeface="Calibri Light" panose="020F0302020204030204" pitchFamily="34" charset="0"/>
                  <a:cs typeface="Calibri Light" panose="020F0302020204030204" pitchFamily="34" charset="0"/>
                </a:endParaRPr>
              </a:p>
            </p:txBody>
          </p:sp>
          <p:sp>
            <p:nvSpPr>
              <p:cNvPr id="64" name="TextBox 111">
                <a:extLst>
                  <a:ext uri="{FF2B5EF4-FFF2-40B4-BE49-F238E27FC236}">
                    <a16:creationId xmlns:a16="http://schemas.microsoft.com/office/drawing/2014/main" id="{B49B7EB4-D246-4563-80A9-B288448BB1D6}"/>
                  </a:ext>
                </a:extLst>
              </p:cNvPr>
              <p:cNvSpPr txBox="1"/>
              <p:nvPr/>
            </p:nvSpPr>
            <p:spPr>
              <a:xfrm>
                <a:off x="743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7</a:t>
                </a:r>
                <a:endParaRPr lang="nb-NO" sz="1600" dirty="0">
                  <a:latin typeface="Calibri Light" panose="020F0302020204030204" pitchFamily="34" charset="0"/>
                  <a:cs typeface="Calibri Light" panose="020F0302020204030204" pitchFamily="34" charset="0"/>
                </a:endParaRPr>
              </a:p>
            </p:txBody>
          </p:sp>
          <p:sp>
            <p:nvSpPr>
              <p:cNvPr id="65" name="TextBox 113">
                <a:extLst>
                  <a:ext uri="{FF2B5EF4-FFF2-40B4-BE49-F238E27FC236}">
                    <a16:creationId xmlns:a16="http://schemas.microsoft.com/office/drawing/2014/main" id="{E0453AA5-9DE7-4607-B133-2A0957C10A53}"/>
                  </a:ext>
                </a:extLst>
              </p:cNvPr>
              <p:cNvSpPr txBox="1"/>
              <p:nvPr/>
            </p:nvSpPr>
            <p:spPr>
              <a:xfrm>
                <a:off x="770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8</a:t>
                </a:r>
                <a:endParaRPr lang="nb-NO" sz="1600" dirty="0">
                  <a:latin typeface="Calibri Light" panose="020F0302020204030204" pitchFamily="34" charset="0"/>
                  <a:cs typeface="Calibri Light" panose="020F0302020204030204" pitchFamily="34" charset="0"/>
                </a:endParaRPr>
              </a:p>
            </p:txBody>
          </p:sp>
          <p:sp>
            <p:nvSpPr>
              <p:cNvPr id="66" name="TextBox 114">
                <a:extLst>
                  <a:ext uri="{FF2B5EF4-FFF2-40B4-BE49-F238E27FC236}">
                    <a16:creationId xmlns:a16="http://schemas.microsoft.com/office/drawing/2014/main" id="{FE8ECF48-1E0B-4F23-BA03-2FEC91582637}"/>
                  </a:ext>
                </a:extLst>
              </p:cNvPr>
              <p:cNvSpPr txBox="1"/>
              <p:nvPr/>
            </p:nvSpPr>
            <p:spPr>
              <a:xfrm>
                <a:off x="7974000" y="5256000"/>
                <a:ext cx="27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9</a:t>
                </a:r>
                <a:endParaRPr lang="nb-NO" sz="1600" dirty="0">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67" name="TextBox 81">
                    <a:extLst>
                      <a:ext uri="{FF2B5EF4-FFF2-40B4-BE49-F238E27FC236}">
                        <a16:creationId xmlns:a16="http://schemas.microsoft.com/office/drawing/2014/main" id="{BFC52614-5FFE-4768-8F14-6BE88AFFB4E5}"/>
                      </a:ext>
                    </a:extLst>
                  </p:cNvPr>
                  <p:cNvSpPr txBox="1"/>
                  <p:nvPr/>
                </p:nvSpPr>
                <p:spPr>
                  <a:xfrm>
                    <a:off x="5112000" y="2160000"/>
                    <a:ext cx="540000" cy="720000"/>
                  </a:xfrm>
                  <a:prstGeom prst="rect">
                    <a:avLst/>
                  </a:prstGeom>
                  <a:noFill/>
                  <a:effectLst/>
                </p:spPr>
                <p:txBody>
                  <a:bodyPr wrap="none" rtlCol="0" anchor="ctr">
                    <a:noAutofit/>
                  </a:bodyPr>
                  <a:lstStyle/>
                  <a:p>
                    <a:pPr/>
                    <a14:m>
                      <m:oMathPara xmlns:m="http://schemas.openxmlformats.org/officeDocument/2006/math">
                        <m:oMathParaPr>
                          <m:jc m:val="centerGroup"/>
                        </m:oMathParaPr>
                        <m:oMath xmlns:m="http://schemas.openxmlformats.org/officeDocument/2006/math">
                          <m:acc>
                            <m:accPr>
                              <m:chr m:val="̅"/>
                              <m:ctrlPr>
                                <a:rPr lang="nb-NO" sz="1600" i="1" smtClean="0">
                                  <a:solidFill>
                                    <a:schemeClr val="tx1"/>
                                  </a:solidFill>
                                  <a:latin typeface="Cambria Math" panose="02040503050406030204" pitchFamily="18" charset="0"/>
                                </a:rPr>
                              </m:ctrlPr>
                            </m:accPr>
                            <m:e>
                              <m:d>
                                <m:dPr>
                                  <m:begChr m:val="|"/>
                                  <m:endChr m:val="|"/>
                                  <m:ctrlPr>
                                    <a:rPr lang="nb-NO" sz="160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ea typeface="Cambria Math" panose="02040503050406030204" pitchFamily="18" charset="0"/>
                                    </a:rPr>
                                    <m:t>𝜀</m:t>
                                  </m:r>
                                </m:e>
                              </m:d>
                            </m:e>
                          </m:acc>
                        </m:oMath>
                      </m:oMathPara>
                    </a14:m>
                    <a:endParaRPr lang="nb-NO" sz="1600" dirty="0">
                      <a:solidFill>
                        <a:schemeClr val="tx1"/>
                      </a:solidFill>
                      <a:latin typeface="Calibri Light" panose="020F0302020204030204" pitchFamily="34" charset="0"/>
                      <a:cs typeface="Calibri Light" panose="020F0302020204030204" pitchFamily="34" charset="0"/>
                    </a:endParaRPr>
                  </a:p>
                  <a:p>
                    <a:pPr algn="ctr"/>
                    <a:r>
                      <a:rPr lang="nb-NO" sz="1600" dirty="0">
                        <a:latin typeface="Calibri Light" panose="020F0302020204030204" pitchFamily="34" charset="0"/>
                        <a:cs typeface="Calibri Light" panose="020F0302020204030204" pitchFamily="34" charset="0"/>
                      </a:rPr>
                      <a:t>[%]</a:t>
                    </a:r>
                    <a:endParaRPr lang="nb-NO" sz="1600" dirty="0">
                      <a:solidFill>
                        <a:schemeClr val="tx1"/>
                      </a:solidFill>
                      <a:latin typeface="Calibri Light" panose="020F0302020204030204" pitchFamily="34" charset="0"/>
                      <a:cs typeface="Calibri Light" panose="020F0302020204030204" pitchFamily="34" charset="0"/>
                    </a:endParaRPr>
                  </a:p>
                </p:txBody>
              </p:sp>
            </mc:Choice>
            <mc:Fallback xmlns="">
              <p:sp>
                <p:nvSpPr>
                  <p:cNvPr id="67" name="TextBox 81">
                    <a:extLst>
                      <a:ext uri="{FF2B5EF4-FFF2-40B4-BE49-F238E27FC236}">
                        <a16:creationId xmlns:a16="http://schemas.microsoft.com/office/drawing/2014/main" id="{BFC52614-5FFE-4768-8F14-6BE88AFFB4E5}"/>
                      </a:ext>
                    </a:extLst>
                  </p:cNvPr>
                  <p:cNvSpPr txBox="1">
                    <a:spLocks noRot="1" noChangeAspect="1" noMove="1" noResize="1" noEditPoints="1" noAdjustHandles="1" noChangeArrowheads="1" noChangeShapeType="1" noTextEdit="1"/>
                  </p:cNvSpPr>
                  <p:nvPr/>
                </p:nvSpPr>
                <p:spPr>
                  <a:xfrm>
                    <a:off x="5112000" y="2160000"/>
                    <a:ext cx="540000" cy="720000"/>
                  </a:xfrm>
                  <a:prstGeom prst="rect">
                    <a:avLst/>
                  </a:prstGeom>
                  <a:blipFill>
                    <a:blip r:embed="rId4"/>
                    <a:stretch>
                      <a:fillRect b="-2542"/>
                    </a:stretch>
                  </a:blipFill>
                  <a:effectLst/>
                </p:spPr>
                <p:txBody>
                  <a:bodyPr/>
                  <a:lstStyle/>
                  <a:p>
                    <a:r>
                      <a:rPr lang="nb-NO">
                        <a:noFill/>
                      </a:rPr>
                      <a:t> </a:t>
                    </a:r>
                  </a:p>
                </p:txBody>
              </p:sp>
            </mc:Fallback>
          </mc:AlternateContent>
          <p:sp>
            <p:nvSpPr>
              <p:cNvPr id="68" name="TextBox 104">
                <a:extLst>
                  <a:ext uri="{FF2B5EF4-FFF2-40B4-BE49-F238E27FC236}">
                    <a16:creationId xmlns:a16="http://schemas.microsoft.com/office/drawing/2014/main" id="{155D2BF1-AEB4-423B-9BDE-79A3685E07FD}"/>
                  </a:ext>
                </a:extLst>
              </p:cNvPr>
              <p:cNvSpPr txBox="1"/>
              <p:nvPr/>
            </p:nvSpPr>
            <p:spPr>
              <a:xfrm>
                <a:off x="5868000" y="5688000"/>
                <a:ext cx="2430000" cy="357478"/>
              </a:xfrm>
              <a:prstGeom prst="rect">
                <a:avLst/>
              </a:prstGeom>
              <a:noFill/>
              <a:effectLst/>
            </p:spPr>
            <p:txBody>
              <a:bodyPr wrap="none" rIns="72000" rtlCol="0" anchor="ctr">
                <a:noAutofit/>
              </a:bodyPr>
              <a:lstStyle/>
              <a:p>
                <a:pPr algn="ctr"/>
                <a:r>
                  <a:rPr lang="en-US" sz="1600" dirty="0">
                    <a:latin typeface="Calibri Light" panose="020F0302020204030204" pitchFamily="34" charset="0"/>
                    <a:cs typeface="Calibri Light" panose="020F0302020204030204" pitchFamily="34" charset="0"/>
                  </a:rPr>
                  <a:t>Number of latent variables </a:t>
                </a:r>
                <a:r>
                  <a:rPr lang="en-US" sz="1600" i="1" dirty="0">
                    <a:latin typeface="Calibri Light" panose="020F0302020204030204" pitchFamily="34" charset="0"/>
                    <a:cs typeface="Calibri Light" panose="020F0302020204030204" pitchFamily="34" charset="0"/>
                  </a:rPr>
                  <a:t>n</a:t>
                </a:r>
                <a:r>
                  <a:rPr lang="en-US" sz="1600" baseline="-25000" dirty="0">
                    <a:latin typeface="Calibri Light" panose="020F0302020204030204" pitchFamily="34" charset="0"/>
                    <a:cs typeface="Calibri Light" panose="020F0302020204030204" pitchFamily="34" charset="0"/>
                  </a:rPr>
                  <a:t>u</a:t>
                </a:r>
                <a:endParaRPr lang="nb-NO" sz="1600" baseline="-25000" dirty="0">
                  <a:latin typeface="Calibri Light" panose="020F0302020204030204" pitchFamily="34" charset="0"/>
                  <a:cs typeface="Calibri Light" panose="020F0302020204030204" pitchFamily="34" charset="0"/>
                </a:endParaRPr>
              </a:p>
            </p:txBody>
          </p:sp>
          <p:sp>
            <p:nvSpPr>
              <p:cNvPr id="69" name="Rectangle 54">
                <a:extLst>
                  <a:ext uri="{FF2B5EF4-FFF2-40B4-BE49-F238E27FC236}">
                    <a16:creationId xmlns:a16="http://schemas.microsoft.com/office/drawing/2014/main" id="{2CF71C94-9AFB-4631-9FC0-8AF3AB3B20CB}"/>
                  </a:ext>
                </a:extLst>
              </p:cNvPr>
              <p:cNvSpPr/>
              <p:nvPr/>
            </p:nvSpPr>
            <p:spPr>
              <a:xfrm>
                <a:off x="586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0.856</a:t>
                </a:r>
                <a:endParaRPr lang="nb-NO" dirty="0">
                  <a:latin typeface="Calibri Light" panose="020F0302020204030204" pitchFamily="34" charset="0"/>
                  <a:cs typeface="Calibri Light" panose="020F0302020204030204" pitchFamily="34" charset="0"/>
                </a:endParaRPr>
              </a:p>
            </p:txBody>
          </p:sp>
          <p:sp>
            <p:nvSpPr>
              <p:cNvPr id="70" name="Rectangle 55">
                <a:extLst>
                  <a:ext uri="{FF2B5EF4-FFF2-40B4-BE49-F238E27FC236}">
                    <a16:creationId xmlns:a16="http://schemas.microsoft.com/office/drawing/2014/main" id="{2E0BDFE7-2EC1-45F1-AE13-96AE47A8C2FE}"/>
                  </a:ext>
                </a:extLst>
              </p:cNvPr>
              <p:cNvSpPr/>
              <p:nvPr/>
            </p:nvSpPr>
            <p:spPr>
              <a:xfrm>
                <a:off x="613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0.191</a:t>
                </a:r>
                <a:endParaRPr lang="nb-NO" dirty="0">
                  <a:latin typeface="Calibri Light" panose="020F0302020204030204" pitchFamily="34" charset="0"/>
                  <a:cs typeface="Calibri Light" panose="020F0302020204030204" pitchFamily="34" charset="0"/>
                </a:endParaRPr>
              </a:p>
            </p:txBody>
          </p:sp>
          <p:sp>
            <p:nvSpPr>
              <p:cNvPr id="71" name="Rectangle 56">
                <a:extLst>
                  <a:ext uri="{FF2B5EF4-FFF2-40B4-BE49-F238E27FC236}">
                    <a16:creationId xmlns:a16="http://schemas.microsoft.com/office/drawing/2014/main" id="{5B2A3760-B89C-4E4B-8AC2-8DA1FC8DFCEA}"/>
                  </a:ext>
                </a:extLst>
              </p:cNvPr>
              <p:cNvSpPr/>
              <p:nvPr/>
            </p:nvSpPr>
            <p:spPr>
              <a:xfrm>
                <a:off x="6408000" y="2664002"/>
                <a:ext cx="270000" cy="259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a:latin typeface="Calibri Light" panose="020F0302020204030204" pitchFamily="34" charset="0"/>
                    <a:cs typeface="Calibri Light" panose="020F0302020204030204" pitchFamily="34" charset="0"/>
                  </a:rPr>
                  <a:t>0.056</a:t>
                </a:r>
                <a:endParaRPr lang="nb-NO" dirty="0">
                  <a:latin typeface="Calibri Light" panose="020F0302020204030204" pitchFamily="34" charset="0"/>
                  <a:cs typeface="Calibri Light" panose="020F0302020204030204" pitchFamily="34" charset="0"/>
                </a:endParaRPr>
              </a:p>
            </p:txBody>
          </p:sp>
        </p:grpSp>
      </p:grpSp>
      <p:sp>
        <p:nvSpPr>
          <p:cNvPr id="92" name="TextBox 91"/>
          <p:cNvSpPr txBox="1"/>
          <p:nvPr/>
        </p:nvSpPr>
        <p:spPr>
          <a:xfrm>
            <a:off x="4580504" y="6300742"/>
            <a:ext cx="4321311" cy="461665"/>
          </a:xfrm>
          <a:prstGeom prst="rect">
            <a:avLst/>
          </a:prstGeom>
          <a:noFill/>
        </p:spPr>
        <p:txBody>
          <a:bodyPr wrap="none" rtlCol="0">
            <a:spAutoFit/>
          </a:bodyPr>
          <a:lstStyle/>
          <a:p>
            <a:r>
              <a:rPr lang="nb-NO" sz="2400" dirty="0" err="1" smtClean="0">
                <a:latin typeface="Calibri Light" panose="020F0302020204030204" pitchFamily="34" charset="0"/>
                <a:cs typeface="Calibri Light" panose="020F0302020204030204" pitchFamily="34" charset="0"/>
              </a:rPr>
              <a:t>Conclusion</a:t>
            </a:r>
            <a:r>
              <a:rPr lang="nb-NO" sz="2400" dirty="0" smtClean="0">
                <a:latin typeface="Calibri Light" panose="020F0302020204030204" pitchFamily="34" charset="0"/>
                <a:cs typeface="Calibri Light" panose="020F0302020204030204" pitchFamily="34" charset="0"/>
              </a:rPr>
              <a:t>: </a:t>
            </a:r>
            <a:r>
              <a:rPr lang="nb-NO" sz="2400" dirty="0" err="1" smtClean="0">
                <a:latin typeface="Calibri Light" panose="020F0302020204030204" pitchFamily="34" charset="0"/>
                <a:cs typeface="Calibri Light" panose="020F0302020204030204" pitchFamily="34" charset="0"/>
              </a:rPr>
              <a:t>Use</a:t>
            </a:r>
            <a:r>
              <a:rPr lang="nb-NO" sz="2400" dirty="0" smtClean="0">
                <a:latin typeface="Calibri Light" panose="020F0302020204030204" pitchFamily="34" charset="0"/>
                <a:cs typeface="Calibri Light" panose="020F0302020204030204" pitchFamily="34" charset="0"/>
              </a:rPr>
              <a:t> 4 latent variables</a:t>
            </a:r>
            <a:endParaRPr lang="nb-NO" sz="2400" dirty="0">
              <a:latin typeface="Calibri Light" panose="020F0302020204030204" pitchFamily="34" charset="0"/>
              <a:cs typeface="Calibri Light" panose="020F0302020204030204" pitchFamily="34" charset="0"/>
            </a:endParaRPr>
          </a:p>
        </p:txBody>
      </p:sp>
      <p:sp>
        <p:nvSpPr>
          <p:cNvPr id="3" name="Down Arrow 2"/>
          <p:cNvSpPr/>
          <p:nvPr/>
        </p:nvSpPr>
        <p:spPr>
          <a:xfrm flipV="1">
            <a:off x="2313000" y="1764000"/>
            <a:ext cx="180000" cy="90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
        <p:nvSpPr>
          <p:cNvPr id="89" name="Down Arrow 88"/>
          <p:cNvSpPr/>
          <p:nvPr/>
        </p:nvSpPr>
        <p:spPr>
          <a:xfrm flipV="1">
            <a:off x="2583000" y="2124000"/>
            <a:ext cx="180000" cy="54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
        <p:nvSpPr>
          <p:cNvPr id="91" name="Down Arrow 90"/>
          <p:cNvSpPr/>
          <p:nvPr/>
        </p:nvSpPr>
        <p:spPr>
          <a:xfrm flipV="1">
            <a:off x="7104056" y="1760625"/>
            <a:ext cx="180000" cy="90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
        <p:nvSpPr>
          <p:cNvPr id="93" name="Down Arrow 92"/>
          <p:cNvSpPr/>
          <p:nvPr/>
        </p:nvSpPr>
        <p:spPr>
          <a:xfrm flipV="1">
            <a:off x="7374056" y="2120625"/>
            <a:ext cx="180000" cy="54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305553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4. Independent </a:t>
            </a:r>
            <a:r>
              <a:rPr lang="en-US" sz="3600" dirty="0"/>
              <a:t>variable </a:t>
            </a:r>
            <a:r>
              <a:rPr lang="en-US" sz="3600" dirty="0" smtClean="0"/>
              <a:t>transformation</a:t>
            </a:r>
            <a:br>
              <a:rPr lang="en-US" sz="3600" dirty="0" smtClean="0"/>
            </a:br>
            <a:r>
              <a:rPr lang="en-US" sz="3600" dirty="0" smtClean="0"/>
              <a:t>using </a:t>
            </a:r>
            <a:r>
              <a:rPr lang="en-US" sz="3600" dirty="0"/>
              <a:t>self-optimizing variables</a:t>
            </a:r>
          </a:p>
        </p:txBody>
      </p:sp>
      <p:sp>
        <p:nvSpPr>
          <p:cNvPr id="3" name="Content Placeholder 2"/>
          <p:cNvSpPr>
            <a:spLocks noGrp="1"/>
          </p:cNvSpPr>
          <p:nvPr>
            <p:ph idx="1"/>
          </p:nvPr>
        </p:nvSpPr>
        <p:spPr>
          <a:xfrm>
            <a:off x="960960" y="1800000"/>
            <a:ext cx="10515600" cy="4351338"/>
          </a:xfrm>
        </p:spPr>
        <p:txBody>
          <a:bodyPr>
            <a:noAutofit/>
          </a:bodyPr>
          <a:lstStyle/>
          <a:p>
            <a:pPr>
              <a:spcBef>
                <a:spcPts val="0"/>
              </a:spcBef>
              <a:spcAft>
                <a:spcPts val="800"/>
              </a:spcAft>
            </a:pPr>
            <a:r>
              <a:rPr lang="en-GB" dirty="0" smtClean="0">
                <a:latin typeface="Calibri Light" panose="020F0302020204030204" pitchFamily="34" charset="0"/>
              </a:rPr>
              <a:t>We have “extra” degree of freedom (H): Change independent variables from </a:t>
            </a:r>
            <a:r>
              <a:rPr lang="en-GB" b="1" dirty="0" smtClean="0">
                <a:latin typeface="Calibri Light" panose="020F0302020204030204" pitchFamily="34" charset="0"/>
              </a:rPr>
              <a:t>u</a:t>
            </a:r>
            <a:r>
              <a:rPr lang="en-GB" dirty="0" smtClean="0">
                <a:latin typeface="Calibri Light" panose="020F0302020204030204" pitchFamily="34" charset="0"/>
              </a:rPr>
              <a:t> to</a:t>
            </a:r>
            <a:endParaRPr lang="en-GB" b="1" dirty="0" smtClean="0">
              <a:solidFill>
                <a:srgbClr val="FF0000"/>
              </a:solidFill>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Main objective: Simpler </a:t>
            </a:r>
            <a:r>
              <a:rPr lang="en-GB" dirty="0">
                <a:latin typeface="Calibri Light" panose="020F0302020204030204" pitchFamily="34" charset="0"/>
              </a:rPr>
              <a:t>response surface </a:t>
            </a:r>
            <a:endParaRPr lang="en-GB" dirty="0" smtClean="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Corresponding</a:t>
            </a:r>
            <a:r>
              <a:rPr lang="en-US" dirty="0" smtClean="0">
                <a:latin typeface="Calibri Light" panose="020F0302020204030204" pitchFamily="34" charset="0"/>
              </a:rPr>
              <a:t> “</a:t>
            </a:r>
            <a:r>
              <a:rPr lang="en-GB" dirty="0" smtClean="0">
                <a:latin typeface="Calibri Light" panose="020F0302020204030204" pitchFamily="34" charset="0"/>
              </a:rPr>
              <a:t>control” structure:</a:t>
            </a:r>
          </a:p>
          <a:p>
            <a:pPr>
              <a:spcBef>
                <a:spcPts val="0"/>
              </a:spcBef>
              <a:spcAft>
                <a:spcPts val="800"/>
              </a:spcAft>
            </a:pPr>
            <a:endParaRPr lang="en-GB" dirty="0" smtClean="0">
              <a:latin typeface="Calibri Light" panose="020F0302020204030204" pitchFamily="34" charset="0"/>
            </a:endParaRPr>
          </a:p>
          <a:p>
            <a:pPr>
              <a:spcBef>
                <a:spcPts val="0"/>
              </a:spcBef>
              <a:spcAft>
                <a:spcPts val="800"/>
              </a:spcAft>
            </a:pPr>
            <a:endParaRPr lang="en-US" dirty="0" smtClean="0">
              <a:latin typeface="Calibri Light" panose="020F0302020204030204" pitchFamily="34" charset="0"/>
            </a:endParaRPr>
          </a:p>
        </p:txBody>
      </p:sp>
      <p:grpSp>
        <p:nvGrpSpPr>
          <p:cNvPr id="30" name="Group 29"/>
          <p:cNvGrpSpPr/>
          <p:nvPr/>
        </p:nvGrpSpPr>
        <p:grpSpPr>
          <a:xfrm>
            <a:off x="2313760" y="3496280"/>
            <a:ext cx="5040000" cy="2160000"/>
            <a:chOff x="1440000" y="3960000"/>
            <a:chExt cx="5040000" cy="2160000"/>
          </a:xfrm>
        </p:grpSpPr>
        <p:grpSp>
          <p:nvGrpSpPr>
            <p:cNvPr id="33" name="Group 32"/>
            <p:cNvGrpSpPr>
              <a:grpSpLocks noChangeAspect="1"/>
            </p:cNvGrpSpPr>
            <p:nvPr/>
          </p:nvGrpSpPr>
          <p:grpSpPr>
            <a:xfrm>
              <a:off x="1440000" y="3960000"/>
              <a:ext cx="5040000" cy="2160000"/>
              <a:chOff x="2520000" y="3960000"/>
              <a:chExt cx="5040000" cy="2160000"/>
            </a:xfrm>
          </p:grpSpPr>
          <p:sp>
            <p:nvSpPr>
              <p:cNvPr id="25" name="Rounded Rectangle 24"/>
              <p:cNvSpPr/>
              <p:nvPr/>
            </p:nvSpPr>
            <p:spPr>
              <a:xfrm>
                <a:off x="5940000" y="4500000"/>
                <a:ext cx="360000" cy="36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H</a:t>
                </a:r>
                <a:endParaRPr lang="nb-NO" sz="2400" b="1" dirty="0">
                  <a:solidFill>
                    <a:schemeClr val="tx1"/>
                  </a:solidFill>
                  <a:latin typeface="Calibri Light" panose="020F0302020204030204" pitchFamily="34" charset="0"/>
                  <a:cs typeface="Calibri Light" panose="020F0302020204030204" pitchFamily="34" charset="0"/>
                </a:endParaRPr>
              </a:p>
            </p:txBody>
          </p:sp>
          <p:sp>
            <p:nvSpPr>
              <p:cNvPr id="26" name="Rounded Rectangle 25"/>
              <p:cNvSpPr/>
              <p:nvPr/>
            </p:nvSpPr>
            <p:spPr>
              <a:xfrm>
                <a:off x="3959998" y="4500000"/>
                <a:ext cx="360000" cy="36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K</a:t>
                </a:r>
                <a:endParaRPr lang="nb-NO" sz="2400" b="1" dirty="0">
                  <a:solidFill>
                    <a:schemeClr val="tx1"/>
                  </a:solidFill>
                  <a:latin typeface="Calibri Light" panose="020F0302020204030204" pitchFamily="34" charset="0"/>
                  <a:cs typeface="Calibri Light" panose="020F0302020204030204" pitchFamily="34" charset="0"/>
                </a:endParaRPr>
              </a:p>
            </p:txBody>
          </p:sp>
          <p:sp>
            <p:nvSpPr>
              <p:cNvPr id="27" name="Rounded Rectangle 26"/>
              <p:cNvSpPr/>
              <p:nvPr/>
            </p:nvSpPr>
            <p:spPr>
              <a:xfrm>
                <a:off x="4320000" y="5220000"/>
                <a:ext cx="180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Model</a:t>
                </a:r>
              </a:p>
              <a:p>
                <a:pPr algn="ctr"/>
                <a:r>
                  <a:rPr lang="en-US" sz="2400" b="1" dirty="0" smtClean="0">
                    <a:solidFill>
                      <a:schemeClr val="tx1"/>
                    </a:solidFill>
                    <a:latin typeface="Calibri Light" panose="020F0302020204030204" pitchFamily="34" charset="0"/>
                    <a:cs typeface="Calibri Light" panose="020F0302020204030204" pitchFamily="34" charset="0"/>
                  </a:rPr>
                  <a:t>g</a:t>
                </a:r>
                <a:r>
                  <a:rPr lang="en-US" sz="2400" dirty="0"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x</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z</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u</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d</a:t>
                </a:r>
                <a:r>
                  <a:rPr lang="en-US" sz="2400" dirty="0" smtClean="0">
                    <a:solidFill>
                      <a:schemeClr val="tx1"/>
                    </a:solidFill>
                    <a:latin typeface="Calibri Light" panose="020F0302020204030204" pitchFamily="34" charset="0"/>
                    <a:cs typeface="Calibri Light" panose="020F0302020204030204" pitchFamily="34" charset="0"/>
                  </a:rPr>
                  <a:t>)</a:t>
                </a:r>
                <a:endParaRPr lang="nb-NO" sz="2400" b="1" dirty="0">
                  <a:solidFill>
                    <a:schemeClr val="tx1"/>
                  </a:solidFill>
                  <a:latin typeface="Calibri Light" panose="020F0302020204030204" pitchFamily="34" charset="0"/>
                  <a:cs typeface="Calibri Light" panose="020F0302020204030204" pitchFamily="34" charset="0"/>
                </a:endParaRPr>
              </a:p>
            </p:txBody>
          </p:sp>
          <p:sp>
            <p:nvSpPr>
              <p:cNvPr id="7" name="Rectangle 6"/>
              <p:cNvSpPr/>
              <p:nvPr/>
            </p:nvSpPr>
            <p:spPr>
              <a:xfrm>
                <a:off x="2520000" y="4140000"/>
                <a:ext cx="5040000" cy="1980000"/>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dirty="0">
                  <a:solidFill>
                    <a:schemeClr val="tx1"/>
                  </a:solidFill>
                  <a:latin typeface="Calibri Light" panose="020F0302020204030204" pitchFamily="34" charset="0"/>
                  <a:cs typeface="Calibri Light" panose="020F0302020204030204" pitchFamily="34" charset="0"/>
                </a:endParaRPr>
              </a:p>
            </p:txBody>
          </p:sp>
          <p:sp>
            <p:nvSpPr>
              <p:cNvPr id="9" name="TextBox 8"/>
              <p:cNvSpPr txBox="1"/>
              <p:nvPr/>
            </p:nvSpPr>
            <p:spPr>
              <a:xfrm>
                <a:off x="3600000" y="5220000"/>
                <a:ext cx="720000" cy="216000"/>
              </a:xfrm>
              <a:prstGeom prst="rect">
                <a:avLst/>
              </a:prstGeom>
              <a:noFill/>
            </p:spPr>
            <p:txBody>
              <a:bodyPr wrap="none" lIns="0" tIns="0" rIns="0" bIns="18000" rtlCol="0" anchor="b">
                <a:noAutofit/>
              </a:bodyPr>
              <a:lstStyle/>
              <a:p>
                <a:pPr algn="ctr"/>
                <a:r>
                  <a:rPr lang="en-US" sz="2400" b="1" dirty="0" smtClean="0">
                    <a:latin typeface="Calibri Light" panose="020F0302020204030204" pitchFamily="34" charset="0"/>
                    <a:cs typeface="Calibri Light" panose="020F0302020204030204" pitchFamily="34" charset="0"/>
                  </a:rPr>
                  <a:t>u</a:t>
                </a:r>
                <a:endParaRPr lang="nb-NO" sz="2400" dirty="0">
                  <a:latin typeface="Calibri Light" panose="020F0302020204030204" pitchFamily="34" charset="0"/>
                  <a:cs typeface="Calibri Light" panose="020F0302020204030204" pitchFamily="34" charset="0"/>
                </a:endParaRPr>
              </a:p>
            </p:txBody>
          </p:sp>
          <p:cxnSp>
            <p:nvCxnSpPr>
              <p:cNvPr id="10" name="Straight Arrow Connector 9"/>
              <p:cNvCxnSpPr/>
              <p:nvPr/>
            </p:nvCxnSpPr>
            <p:spPr>
              <a:xfrm flipH="1">
                <a:off x="5040000" y="4320000"/>
                <a:ext cx="0" cy="36000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80000" y="5724000"/>
                <a:ext cx="1440000" cy="216000"/>
              </a:xfrm>
              <a:prstGeom prst="rect">
                <a:avLst/>
              </a:prstGeom>
              <a:noFill/>
            </p:spPr>
            <p:txBody>
              <a:bodyPr wrap="none" lIns="0" tIns="0" rIns="0" bIns="0" rtlCol="0" anchor="t">
                <a:noAutofit/>
              </a:bodyPr>
              <a:lstStyle/>
              <a:p>
                <a:pPr algn="ctr"/>
                <a:r>
                  <a:rPr lang="en-US" sz="2400" b="1" dirty="0" smtClean="0">
                    <a:latin typeface="Calibri Light" panose="020F0302020204030204" pitchFamily="34" charset="0"/>
                    <a:cs typeface="Calibri Light" panose="020F0302020204030204" pitchFamily="34" charset="0"/>
                  </a:rPr>
                  <a:t>d</a:t>
                </a:r>
                <a:endParaRPr lang="nb-NO" sz="2400" i="1" dirty="0">
                  <a:latin typeface="Calibri Light" panose="020F0302020204030204" pitchFamily="34" charset="0"/>
                  <a:cs typeface="Calibri Light" panose="020F0302020204030204" pitchFamily="34" charset="0"/>
                </a:endParaRPr>
              </a:p>
            </p:txBody>
          </p:sp>
          <p:cxnSp>
            <p:nvCxnSpPr>
              <p:cNvPr id="12" name="Straight Arrow Connector 11"/>
              <p:cNvCxnSpPr/>
              <p:nvPr/>
            </p:nvCxnSpPr>
            <p:spPr>
              <a:xfrm>
                <a:off x="2880000" y="5724000"/>
                <a:ext cx="1440000"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20000" y="5722250"/>
                <a:ext cx="1440000"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20000" y="5724000"/>
                <a:ext cx="1440000" cy="216000"/>
              </a:xfrm>
              <a:prstGeom prst="rect">
                <a:avLst/>
              </a:prstGeom>
              <a:noFill/>
            </p:spPr>
            <p:txBody>
              <a:bodyPr wrap="none" lIns="0" tIns="0" rIns="0" bIns="0" rtlCol="0" anchor="t">
                <a:noAutofit/>
              </a:bodyPr>
              <a:lstStyle/>
              <a:p>
                <a:pPr algn="ctr"/>
                <a:r>
                  <a:rPr lang="en-US" sz="2400" b="1" dirty="0" smtClean="0">
                    <a:latin typeface="Calibri Light" panose="020F0302020204030204" pitchFamily="34" charset="0"/>
                    <a:cs typeface="Calibri Light" panose="020F0302020204030204" pitchFamily="34" charset="0"/>
                  </a:rPr>
                  <a:t>y</a:t>
                </a:r>
                <a:endParaRPr lang="nb-NO" sz="2400" i="1" baseline="30000" dirty="0">
                  <a:latin typeface="Calibri Light" panose="020F0302020204030204" pitchFamily="34" charset="0"/>
                  <a:cs typeface="Calibri Light" panose="020F0302020204030204" pitchFamily="34" charset="0"/>
                </a:endParaRPr>
              </a:p>
            </p:txBody>
          </p:sp>
          <p:sp>
            <p:nvSpPr>
              <p:cNvPr id="17" name="TextBox 16"/>
              <p:cNvSpPr txBox="1"/>
              <p:nvPr/>
            </p:nvSpPr>
            <p:spPr>
              <a:xfrm>
                <a:off x="5040000" y="4320000"/>
                <a:ext cx="899998" cy="360000"/>
              </a:xfrm>
              <a:prstGeom prst="rect">
                <a:avLst/>
              </a:prstGeom>
              <a:noFill/>
            </p:spPr>
            <p:txBody>
              <a:bodyPr wrap="none" lIns="72000" tIns="0" rIns="72000" bIns="0" rtlCol="0" anchor="ctr">
                <a:noAutofit/>
              </a:bodyPr>
              <a:lstStyle/>
              <a:p>
                <a:pPr algn="ctr"/>
                <a:r>
                  <a:rPr lang="en-US" sz="2400" b="1" dirty="0" smtClean="0">
                    <a:latin typeface="Calibri Light" panose="020F0302020204030204" pitchFamily="34" charset="0"/>
                    <a:cs typeface="Calibri Light" panose="020F0302020204030204" pitchFamily="34" charset="0"/>
                  </a:rPr>
                  <a:t>c</a:t>
                </a:r>
                <a:endParaRPr lang="nb-NO" sz="2400" i="1" baseline="-25000" dirty="0">
                  <a:latin typeface="Calibri Light" panose="020F0302020204030204" pitchFamily="34" charset="0"/>
                  <a:cs typeface="Calibri Light" panose="020F0302020204030204" pitchFamily="34" charset="0"/>
                </a:endParaRPr>
              </a:p>
            </p:txBody>
          </p:sp>
          <p:cxnSp>
            <p:nvCxnSpPr>
              <p:cNvPr id="18" name="Elbow Connector 17"/>
              <p:cNvCxnSpPr>
                <a:stCxn id="27" idx="3"/>
                <a:endCxn id="25" idx="3"/>
              </p:cNvCxnSpPr>
              <p:nvPr/>
            </p:nvCxnSpPr>
            <p:spPr>
              <a:xfrm flipV="1">
                <a:off x="6120000" y="4680000"/>
                <a:ext cx="180000" cy="756000"/>
              </a:xfrm>
              <a:prstGeom prst="bentConnector3">
                <a:avLst>
                  <a:gd name="adj1" fmla="val 227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0800000" flipH="1" flipV="1">
                <a:off x="3960000" y="4680000"/>
                <a:ext cx="360000" cy="756000"/>
              </a:xfrm>
              <a:prstGeom prst="bentConnector3">
                <a:avLst>
                  <a:gd name="adj1" fmla="val -127000"/>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24000" y="4464902"/>
                <a:ext cx="144000" cy="144000"/>
              </a:xfrm>
              <a:prstGeom prst="rect">
                <a:avLst/>
              </a:prstGeom>
              <a:noFill/>
            </p:spPr>
            <p:txBody>
              <a:bodyPr wrap="none" lIns="0" tIns="0" rIns="0" bIns="0" rtlCol="0" anchor="ctr">
                <a:noAutofit/>
              </a:bodyPr>
              <a:lstStyle/>
              <a:p>
                <a:pPr algn="ctr"/>
                <a:r>
                  <a:rPr lang="en-US" sz="2400" b="1" dirty="0" smtClean="0">
                    <a:latin typeface="Calibri Light" panose="020F0302020204030204" pitchFamily="34" charset="0"/>
                    <a:cs typeface="Calibri Light" panose="020F0302020204030204" pitchFamily="34" charset="0"/>
                  </a:rPr>
                  <a:t>-</a:t>
                </a:r>
                <a:endParaRPr lang="nb-NO" sz="2400" i="1" baseline="-25000" dirty="0">
                  <a:latin typeface="Calibri Light" panose="020F0302020204030204" pitchFamily="34" charset="0"/>
                  <a:cs typeface="Calibri Light" panose="020F0302020204030204" pitchFamily="34" charset="0"/>
                </a:endParaRPr>
              </a:p>
            </p:txBody>
          </p:sp>
          <p:sp>
            <p:nvSpPr>
              <p:cNvPr id="22" name="TextBox 21"/>
              <p:cNvSpPr txBox="1"/>
              <p:nvPr/>
            </p:nvSpPr>
            <p:spPr>
              <a:xfrm>
                <a:off x="6120000" y="5223475"/>
                <a:ext cx="408300" cy="216000"/>
              </a:xfrm>
              <a:prstGeom prst="rect">
                <a:avLst/>
              </a:prstGeom>
              <a:noFill/>
            </p:spPr>
            <p:txBody>
              <a:bodyPr wrap="none" lIns="0" tIns="0" rIns="0" bIns="18000" rtlCol="0" anchor="b">
                <a:noAutofit/>
              </a:bodyPr>
              <a:lstStyle/>
              <a:p>
                <a:pPr algn="ctr"/>
                <a:r>
                  <a:rPr lang="en-US" sz="2400" b="1" dirty="0" smtClean="0">
                    <a:latin typeface="Calibri Light" panose="020F0302020204030204" pitchFamily="34" charset="0"/>
                    <a:cs typeface="Calibri Light" panose="020F0302020204030204" pitchFamily="34" charset="0"/>
                  </a:rPr>
                  <a:t>x</a:t>
                </a:r>
                <a:endParaRPr lang="nb-NO" sz="2400" dirty="0">
                  <a:latin typeface="Calibri Light" panose="020F0302020204030204" pitchFamily="34" charset="0"/>
                  <a:cs typeface="Calibri Light" panose="020F0302020204030204" pitchFamily="34" charset="0"/>
                </a:endParaRPr>
              </a:p>
            </p:txBody>
          </p:sp>
          <p:sp>
            <p:nvSpPr>
              <p:cNvPr id="23" name="TextBox 22"/>
              <p:cNvSpPr txBox="1"/>
              <p:nvPr/>
            </p:nvSpPr>
            <p:spPr>
              <a:xfrm>
                <a:off x="4680000" y="3960000"/>
                <a:ext cx="720000" cy="360000"/>
              </a:xfrm>
              <a:prstGeom prst="rect">
                <a:avLst/>
              </a:prstGeom>
              <a:noFill/>
            </p:spPr>
            <p:txBody>
              <a:bodyPr wrap="none" lIns="72000" tIns="0" rIns="72000" bIns="0" rtlCol="0" anchor="ctr">
                <a:noAutofit/>
              </a:bodyPr>
              <a:lstStyle/>
              <a:p>
                <a:pPr algn="ctr"/>
                <a:r>
                  <a:rPr lang="en-US" sz="2400" b="1" dirty="0" err="1" smtClean="0">
                    <a:latin typeface="Calibri Light" panose="020F0302020204030204" pitchFamily="34" charset="0"/>
                    <a:cs typeface="Calibri Light" panose="020F0302020204030204" pitchFamily="34" charset="0"/>
                  </a:rPr>
                  <a:t>c</a:t>
                </a:r>
                <a:r>
                  <a:rPr lang="en-US" sz="2400" i="1" baseline="-25000" dirty="0" err="1" smtClean="0">
                    <a:latin typeface="Calibri Light" panose="020F0302020204030204" pitchFamily="34" charset="0"/>
                    <a:cs typeface="Calibri Light" panose="020F0302020204030204" pitchFamily="34" charset="0"/>
                  </a:rPr>
                  <a:t>s</a:t>
                </a:r>
                <a:endParaRPr lang="nb-NO" sz="2400" i="1" baseline="-25000" dirty="0">
                  <a:latin typeface="Calibri Light" panose="020F0302020204030204" pitchFamily="34" charset="0"/>
                  <a:cs typeface="Calibri Light" panose="020F0302020204030204" pitchFamily="34" charset="0"/>
                </a:endParaRPr>
              </a:p>
            </p:txBody>
          </p:sp>
          <p:cxnSp>
            <p:nvCxnSpPr>
              <p:cNvPr id="19" name="Straight Arrow Connector 18"/>
              <p:cNvCxnSpPr>
                <a:stCxn id="25" idx="1"/>
                <a:endCxn id="26" idx="3"/>
              </p:cNvCxnSpPr>
              <p:nvPr/>
            </p:nvCxnSpPr>
            <p:spPr>
              <a:xfrm flipH="1">
                <a:off x="4319998" y="4680000"/>
                <a:ext cx="1620002" cy="0"/>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a:endCxn id="27" idx="1"/>
            </p:cNvCxnSpPr>
            <p:nvPr/>
          </p:nvCxnSpPr>
          <p:spPr>
            <a:xfrm flipV="1">
              <a:off x="1800000" y="5580000"/>
              <a:ext cx="1440000" cy="1126"/>
            </a:xfrm>
            <a:prstGeom prst="straightConnector1">
              <a:avLst/>
            </a:prstGeom>
            <a:ln>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99998" y="5220000"/>
              <a:ext cx="626495" cy="360000"/>
            </a:xfrm>
            <a:prstGeom prst="rect">
              <a:avLst/>
            </a:prstGeom>
            <a:noFill/>
          </p:spPr>
          <p:txBody>
            <a:bodyPr wrap="none" lIns="0" tIns="0" rIns="0" bIns="0" rtlCol="0" anchor="t">
              <a:noAutofit/>
            </a:bodyPr>
            <a:lstStyle/>
            <a:p>
              <a:pPr algn="ctr"/>
              <a:r>
                <a:rPr lang="en-US" sz="2400" b="1" dirty="0" smtClean="0">
                  <a:latin typeface="Calibri Light" panose="020F0302020204030204" pitchFamily="34" charset="0"/>
                  <a:cs typeface="Calibri Light" panose="020F0302020204030204" pitchFamily="34" charset="0"/>
                </a:rPr>
                <a:t>z</a:t>
              </a:r>
              <a:endParaRPr lang="nb-NO" sz="2400" i="1" dirty="0">
                <a:latin typeface="Calibri Light" panose="020F0302020204030204" pitchFamily="34" charset="0"/>
                <a:cs typeface="Calibri Light" panose="020F0302020204030204" pitchFamily="34" charset="0"/>
              </a:endParaRPr>
            </a:p>
          </p:txBody>
        </p:sp>
      </p:grpSp>
      <p:sp>
        <p:nvSpPr>
          <p:cNvPr id="32" name="Rectangle 31"/>
          <p:cNvSpPr/>
          <p:nvPr/>
        </p:nvSpPr>
        <p:spPr>
          <a:xfrm>
            <a:off x="6468078" y="6151338"/>
            <a:ext cx="5400000" cy="540000"/>
          </a:xfrm>
          <a:prstGeom prst="rect">
            <a:avLst/>
          </a:prstGeom>
        </p:spPr>
        <p:txBody>
          <a:bodyPr wrap="square" lIns="0" tIns="0" rIns="0" bIns="0">
            <a:noAutofit/>
          </a:bodyPr>
          <a:lstStyle/>
          <a:p>
            <a:pPr marL="0" lvl="1" indent="0">
              <a:spcBef>
                <a:spcPts val="0"/>
              </a:spcBef>
              <a:spcAft>
                <a:spcPts val="800"/>
              </a:spcAft>
              <a:buNone/>
            </a:pPr>
            <a:r>
              <a:rPr lang="en-US" sz="1600" dirty="0">
                <a:solidFill>
                  <a:schemeClr val="bg1">
                    <a:lumMod val="50000"/>
                  </a:schemeClr>
                </a:solidFill>
                <a:latin typeface="Calibri Light" panose="020F0302020204030204" pitchFamily="34" charset="0"/>
              </a:rPr>
              <a:t>Straus, J. and Skogestad, S.. Surrogate model generation using self-optimizing variables. Under review Comp. Chem. Eng. </a:t>
            </a:r>
            <a:r>
              <a:rPr lang="en-US" sz="1600" b="1" dirty="0">
                <a:solidFill>
                  <a:schemeClr val="bg1">
                    <a:lumMod val="50000"/>
                  </a:schemeClr>
                </a:solidFill>
                <a:latin typeface="Calibri Light" panose="020F0302020204030204" pitchFamily="34" charset="0"/>
              </a:rPr>
              <a:t>2018</a:t>
            </a:r>
            <a:r>
              <a:rPr lang="en-US" sz="1600" dirty="0">
                <a:solidFill>
                  <a:schemeClr val="bg1">
                    <a:lumMod val="50000"/>
                  </a:schemeClr>
                </a:solidFill>
                <a:latin typeface="Calibri Light" panose="020F0302020204030204" pitchFamily="34" charset="0"/>
              </a:rPr>
              <a:t>.</a:t>
            </a:r>
            <a:endParaRPr lang="en-US" sz="1600" b="1" dirty="0">
              <a:solidFill>
                <a:schemeClr val="bg1">
                  <a:lumMod val="50000"/>
                </a:schemeClr>
              </a:solidFill>
              <a:latin typeface="Calibri Light" panose="020F0302020204030204" pitchFamily="34" charset="0"/>
            </a:endParaRPr>
          </a:p>
        </p:txBody>
      </p:sp>
      <p:graphicFrame>
        <p:nvGraphicFramePr>
          <p:cNvPr id="39" name="Object 19">
            <a:extLst>
              <a:ext uri="{FF2B5EF4-FFF2-40B4-BE49-F238E27FC236}">
                <a16:creationId xmlns:a16="http://schemas.microsoft.com/office/drawing/2014/main" id="{B5E14BD9-49B0-49C6-BE73-A86CEFC08DA6}"/>
              </a:ext>
            </a:extLst>
          </p:cNvPr>
          <p:cNvGraphicFramePr>
            <a:graphicFrameLocks noChangeAspect="1"/>
          </p:cNvGraphicFramePr>
          <p:nvPr>
            <p:extLst>
              <p:ext uri="{D42A27DB-BD31-4B8C-83A1-F6EECF244321}">
                <p14:modId xmlns:p14="http://schemas.microsoft.com/office/powerpoint/2010/main" val="3930973343"/>
              </p:ext>
            </p:extLst>
          </p:nvPr>
        </p:nvGraphicFramePr>
        <p:xfrm>
          <a:off x="2685663" y="2264571"/>
          <a:ext cx="939800" cy="279400"/>
        </p:xfrm>
        <a:graphic>
          <a:graphicData uri="http://schemas.openxmlformats.org/presentationml/2006/ole">
            <mc:AlternateContent xmlns:mc="http://schemas.openxmlformats.org/markup-compatibility/2006">
              <mc:Choice xmlns:v="urn:schemas-microsoft-com:vml" Requires="v">
                <p:oleObj spid="_x0000_s19462" name="Equation" r:id="rId3" imgW="939600" imgH="279360" progId="Equation.DSMT4">
                  <p:embed/>
                </p:oleObj>
              </mc:Choice>
              <mc:Fallback>
                <p:oleObj name="Equation" r:id="rId3" imgW="939600" imgH="279360" progId="Equation.DSMT4">
                  <p:embed/>
                  <p:pic>
                    <p:nvPicPr>
                      <p:cNvPr id="31" name="Object 19">
                        <a:extLst>
                          <a:ext uri="{FF2B5EF4-FFF2-40B4-BE49-F238E27FC236}">
                            <a16:creationId xmlns:a16="http://schemas.microsoft.com/office/drawing/2014/main" id="{B5E14BD9-49B0-49C6-BE73-A86CEFC08DA6}"/>
                          </a:ext>
                        </a:extLst>
                      </p:cNvPr>
                      <p:cNvPicPr/>
                      <p:nvPr/>
                    </p:nvPicPr>
                    <p:blipFill>
                      <a:blip r:embed="rId4"/>
                      <a:stretch>
                        <a:fillRect/>
                      </a:stretch>
                    </p:blipFill>
                    <p:spPr>
                      <a:xfrm>
                        <a:off x="2685663" y="2264571"/>
                        <a:ext cx="939800" cy="279400"/>
                      </a:xfrm>
                      <a:prstGeom prst="rect">
                        <a:avLst/>
                      </a:prstGeom>
                    </p:spPr>
                  </p:pic>
                </p:oleObj>
              </mc:Fallback>
            </mc:AlternateContent>
          </a:graphicData>
        </a:graphic>
      </p:graphicFrame>
    </p:spTree>
    <p:extLst>
      <p:ext uri="{BB962C8B-B14F-4D97-AF65-F5344CB8AC3E}">
        <p14:creationId xmlns:p14="http://schemas.microsoft.com/office/powerpoint/2010/main" val="2643844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Illustrating example – </a:t>
            </a:r>
            <a:r>
              <a:rPr lang="en-US" sz="3600" dirty="0" err="1" smtClean="0"/>
              <a:t>Rosenbrock</a:t>
            </a:r>
            <a:r>
              <a:rPr lang="en-US" sz="3600" dirty="0" smtClean="0"/>
              <a:t> function</a:t>
            </a:r>
            <a:endParaRPr lang="en-US" sz="3600" dirty="0"/>
          </a:p>
        </p:txBody>
      </p:sp>
      <p:sp>
        <p:nvSpPr>
          <p:cNvPr id="3" name="Content Placeholder 2"/>
          <p:cNvSpPr>
            <a:spLocks noGrp="1"/>
          </p:cNvSpPr>
          <p:nvPr>
            <p:ph idx="1"/>
          </p:nvPr>
        </p:nvSpPr>
        <p:spPr>
          <a:xfrm>
            <a:off x="960960" y="1800000"/>
            <a:ext cx="5257800" cy="4351338"/>
          </a:xfrm>
        </p:spPr>
        <p:txBody>
          <a:bodyPr>
            <a:noAutofit/>
          </a:bodyPr>
          <a:lstStyle/>
          <a:p>
            <a:pPr>
              <a:spcBef>
                <a:spcPts val="0"/>
              </a:spcBef>
              <a:spcAft>
                <a:spcPts val="800"/>
              </a:spcAft>
            </a:pPr>
            <a:r>
              <a:rPr lang="en-GB" dirty="0" err="1" smtClean="0">
                <a:latin typeface="Calibri Light" panose="020F0302020204030204" pitchFamily="34" charset="0"/>
              </a:rPr>
              <a:t>Rosenbrock</a:t>
            </a:r>
            <a:r>
              <a:rPr lang="en-GB" dirty="0" smtClean="0">
                <a:latin typeface="Calibri Light" panose="020F0302020204030204" pitchFamily="34" charset="0"/>
              </a:rPr>
              <a:t> function</a:t>
            </a:r>
            <a:endParaRPr lang="en-GB" b="1" dirty="0" smtClean="0">
              <a:latin typeface="Calibri Light" panose="020F0302020204030204" pitchFamily="34" charset="0"/>
            </a:endParaRPr>
          </a:p>
          <a:p>
            <a:pPr>
              <a:spcBef>
                <a:spcPts val="0"/>
              </a:spcBef>
              <a:spcAft>
                <a:spcPts val="800"/>
              </a:spcAft>
            </a:pPr>
            <a:endParaRPr lang="en-GB" dirty="0" smtClean="0">
              <a:latin typeface="Calibri Light" panose="020F0302020204030204" pitchFamily="34" charset="0"/>
            </a:endParaRPr>
          </a:p>
          <a:p>
            <a:pPr>
              <a:spcBef>
                <a:spcPts val="0"/>
              </a:spcBef>
              <a:spcAft>
                <a:spcPts val="800"/>
              </a:spcAft>
            </a:pPr>
            <a:r>
              <a:rPr lang="en-US" dirty="0" smtClean="0">
                <a:latin typeface="Calibri Light" panose="020F0302020204030204" pitchFamily="34" charset="0"/>
              </a:rPr>
              <a:t>Self-optimizing variable</a:t>
            </a:r>
          </a:p>
          <a:p>
            <a:pPr lvl="1">
              <a:spcBef>
                <a:spcPts val="0"/>
              </a:spcBef>
              <a:spcAft>
                <a:spcPts val="800"/>
              </a:spcAft>
            </a:pPr>
            <a:endParaRPr lang="en-US" dirty="0" smtClean="0">
              <a:latin typeface="Calibri Light" panose="020F0302020204030204" pitchFamily="34" charset="0"/>
            </a:endParaRPr>
          </a:p>
          <a:p>
            <a:pPr>
              <a:spcBef>
                <a:spcPts val="0"/>
              </a:spcBef>
              <a:spcAft>
                <a:spcPts val="800"/>
              </a:spcAft>
            </a:pPr>
            <a:r>
              <a:rPr lang="en-US" dirty="0" smtClean="0">
                <a:latin typeface="Calibri Light" panose="020F0302020204030204" pitchFamily="34" charset="0"/>
              </a:rPr>
              <a:t>Corresponding surrogate model:</a:t>
            </a:r>
          </a:p>
          <a:p>
            <a:pPr lvl="1">
              <a:spcBef>
                <a:spcPts val="0"/>
              </a:spcBef>
              <a:spcAft>
                <a:spcPts val="800"/>
              </a:spcAft>
            </a:pPr>
            <a:r>
              <a:rPr lang="en-US" dirty="0" smtClean="0">
                <a:latin typeface="Calibri Light" panose="020F0302020204030204" pitchFamily="34" charset="0"/>
              </a:rPr>
              <a:t>Second order terms instead of  fourth order.</a:t>
            </a:r>
          </a:p>
        </p:txBody>
      </p:sp>
      <p:graphicFrame>
        <p:nvGraphicFramePr>
          <p:cNvPr id="31" name="Object 19">
            <a:extLst>
              <a:ext uri="{FF2B5EF4-FFF2-40B4-BE49-F238E27FC236}">
                <a16:creationId xmlns:a16="http://schemas.microsoft.com/office/drawing/2014/main" id="{B5E14BD9-49B0-49C6-BE73-A86CEFC08DA6}"/>
              </a:ext>
            </a:extLst>
          </p:cNvPr>
          <p:cNvGraphicFramePr>
            <a:graphicFrameLocks noChangeAspect="1"/>
          </p:cNvGraphicFramePr>
          <p:nvPr>
            <p:extLst>
              <p:ext uri="{D42A27DB-BD31-4B8C-83A1-F6EECF244321}">
                <p14:modId xmlns:p14="http://schemas.microsoft.com/office/powerpoint/2010/main" val="3562030713"/>
              </p:ext>
            </p:extLst>
          </p:nvPr>
        </p:nvGraphicFramePr>
        <p:xfrm>
          <a:off x="1663700" y="2212975"/>
          <a:ext cx="3771900" cy="571500"/>
        </p:xfrm>
        <a:graphic>
          <a:graphicData uri="http://schemas.openxmlformats.org/presentationml/2006/ole">
            <mc:AlternateContent xmlns:mc="http://schemas.openxmlformats.org/markup-compatibility/2006">
              <mc:Choice xmlns:v="urn:schemas-microsoft-com:vml" Requires="v">
                <p:oleObj spid="_x0000_s14436" name="Equation" r:id="rId3" imgW="3771720" imgH="571320" progId="Equation.DSMT4">
                  <p:embed/>
                </p:oleObj>
              </mc:Choice>
              <mc:Fallback>
                <p:oleObj name="Equation" r:id="rId3" imgW="3771720" imgH="571320" progId="Equation.DSMT4">
                  <p:embed/>
                  <p:pic>
                    <p:nvPicPr>
                      <p:cNvPr id="31" name="Object 19">
                        <a:extLst>
                          <a:ext uri="{FF2B5EF4-FFF2-40B4-BE49-F238E27FC236}">
                            <a16:creationId xmlns:a16="http://schemas.microsoft.com/office/drawing/2014/main" id="{B5E14BD9-49B0-49C6-BE73-A86CEFC08DA6}"/>
                          </a:ext>
                        </a:extLst>
                      </p:cNvPr>
                      <p:cNvPicPr/>
                      <p:nvPr/>
                    </p:nvPicPr>
                    <p:blipFill>
                      <a:blip r:embed="rId4"/>
                      <a:stretch>
                        <a:fillRect/>
                      </a:stretch>
                    </p:blipFill>
                    <p:spPr>
                      <a:xfrm>
                        <a:off x="1663700" y="2212975"/>
                        <a:ext cx="3771900" cy="571500"/>
                      </a:xfrm>
                      <a:prstGeom prst="rect">
                        <a:avLst/>
                      </a:prstGeom>
                    </p:spPr>
                  </p:pic>
                </p:oleObj>
              </mc:Fallback>
            </mc:AlternateContent>
          </a:graphicData>
        </a:graphic>
      </p:graphicFrame>
      <p:graphicFrame>
        <p:nvGraphicFramePr>
          <p:cNvPr id="34" name="Object 19">
            <a:extLst>
              <a:ext uri="{FF2B5EF4-FFF2-40B4-BE49-F238E27FC236}">
                <a16:creationId xmlns:a16="http://schemas.microsoft.com/office/drawing/2014/main" id="{B5E14BD9-49B0-49C6-BE73-A86CEFC08DA6}"/>
              </a:ext>
            </a:extLst>
          </p:cNvPr>
          <p:cNvGraphicFramePr>
            <a:graphicFrameLocks noChangeAspect="1"/>
          </p:cNvGraphicFramePr>
          <p:nvPr>
            <p:extLst>
              <p:ext uri="{D42A27DB-BD31-4B8C-83A1-F6EECF244321}">
                <p14:modId xmlns:p14="http://schemas.microsoft.com/office/powerpoint/2010/main" val="1588405411"/>
              </p:ext>
            </p:extLst>
          </p:nvPr>
        </p:nvGraphicFramePr>
        <p:xfrm>
          <a:off x="1663700" y="3203575"/>
          <a:ext cx="1193800" cy="330200"/>
        </p:xfrm>
        <a:graphic>
          <a:graphicData uri="http://schemas.openxmlformats.org/presentationml/2006/ole">
            <mc:AlternateContent xmlns:mc="http://schemas.openxmlformats.org/markup-compatibility/2006">
              <mc:Choice xmlns:v="urn:schemas-microsoft-com:vml" Requires="v">
                <p:oleObj spid="_x0000_s14437" name="Equation" r:id="rId5" imgW="1193760" imgH="330120" progId="Equation.DSMT4">
                  <p:embed/>
                </p:oleObj>
              </mc:Choice>
              <mc:Fallback>
                <p:oleObj name="Equation" r:id="rId5" imgW="1193760" imgH="330120" progId="Equation.DSMT4">
                  <p:embed/>
                  <p:pic>
                    <p:nvPicPr>
                      <p:cNvPr id="31" name="Object 19">
                        <a:extLst>
                          <a:ext uri="{FF2B5EF4-FFF2-40B4-BE49-F238E27FC236}">
                            <a16:creationId xmlns:a16="http://schemas.microsoft.com/office/drawing/2014/main" id="{B5E14BD9-49B0-49C6-BE73-A86CEFC08DA6}"/>
                          </a:ext>
                        </a:extLst>
                      </p:cNvPr>
                      <p:cNvPicPr/>
                      <p:nvPr/>
                    </p:nvPicPr>
                    <p:blipFill>
                      <a:blip r:embed="rId6"/>
                      <a:stretch>
                        <a:fillRect/>
                      </a:stretch>
                    </p:blipFill>
                    <p:spPr>
                      <a:xfrm>
                        <a:off x="1663700" y="3203575"/>
                        <a:ext cx="1193800" cy="330200"/>
                      </a:xfrm>
                      <a:prstGeom prst="rect">
                        <a:avLst/>
                      </a:prstGeom>
                    </p:spPr>
                  </p:pic>
                </p:oleObj>
              </mc:Fallback>
            </mc:AlternateContent>
          </a:graphicData>
        </a:graphic>
      </p:graphicFrame>
      <p:pic>
        <p:nvPicPr>
          <p:cNvPr id="9" name="Picture 8"/>
          <p:cNvPicPr>
            <a:picLocks noChangeAspect="1"/>
          </p:cNvPicPr>
          <p:nvPr/>
        </p:nvPicPr>
        <p:blipFill>
          <a:blip r:embed="rId7"/>
          <a:stretch>
            <a:fillRect/>
          </a:stretch>
        </p:blipFill>
        <p:spPr>
          <a:xfrm>
            <a:off x="6218760" y="2030805"/>
            <a:ext cx="5040000" cy="3584526"/>
          </a:xfrm>
          <a:prstGeom prst="rect">
            <a:avLst/>
          </a:prstGeom>
        </p:spPr>
      </p:pic>
    </p:spTree>
    <p:extLst>
      <p:ext uri="{BB962C8B-B14F-4D97-AF65-F5344CB8AC3E}">
        <p14:creationId xmlns:p14="http://schemas.microsoft.com/office/powerpoint/2010/main" val="42295695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Abstract</a:t>
            </a:r>
            <a:endParaRPr lang="nb-NO" dirty="0"/>
          </a:p>
        </p:txBody>
      </p:sp>
      <p:sp>
        <p:nvSpPr>
          <p:cNvPr id="3" name="Content Placeholder 2"/>
          <p:cNvSpPr>
            <a:spLocks noGrp="1"/>
          </p:cNvSpPr>
          <p:nvPr>
            <p:ph idx="1"/>
          </p:nvPr>
        </p:nvSpPr>
        <p:spPr/>
        <p:txBody>
          <a:bodyPr>
            <a:normAutofit fontScale="92500"/>
          </a:bodyPr>
          <a:lstStyle/>
          <a:p>
            <a:pPr marL="0" indent="0">
              <a:buNone/>
            </a:pPr>
            <a:r>
              <a:rPr lang="en-US" dirty="0" smtClean="0"/>
              <a:t>Process </a:t>
            </a:r>
            <a:r>
              <a:rPr lang="en-US" dirty="0"/>
              <a:t>optimization using commercial simulators is time consuming and unreliable. We generate surrogate models from simulations and</a:t>
            </a:r>
            <a:endParaRPr lang="nb-NO" dirty="0"/>
          </a:p>
          <a:p>
            <a:pPr marL="0" indent="0">
              <a:buNone/>
            </a:pPr>
            <a:r>
              <a:rPr lang="en-US" dirty="0"/>
              <a:t>because simulations are time consuming it’s important to reduce the number of simulations (“samples”). The surrogate model is combined with the exact mass balances to avoid that the surrogate models needs to “learn” that mass is conserved. To make the surrogate model cover relevant operating conditions (which usually also means that strongly nonlinear regions are avoided) it’s important to select proper independent variables, and here we use ideas form control theory, including self-optimizing control. The work is based on </a:t>
            </a:r>
            <a:r>
              <a:rPr lang="en-US"/>
              <a:t>the </a:t>
            </a:r>
            <a:r>
              <a:rPr lang="en-US" smtClean="0"/>
              <a:t>PhD </a:t>
            </a:r>
            <a:r>
              <a:rPr lang="en-US" dirty="0"/>
              <a:t>thesis of Julian Straus (2018).</a:t>
            </a:r>
            <a:endParaRPr lang="nb-NO" dirty="0"/>
          </a:p>
          <a:p>
            <a:endParaRPr lang="nb-NO" dirty="0"/>
          </a:p>
        </p:txBody>
      </p:sp>
    </p:spTree>
    <p:extLst>
      <p:ext uri="{BB962C8B-B14F-4D97-AF65-F5344CB8AC3E}">
        <p14:creationId xmlns:p14="http://schemas.microsoft.com/office/powerpoint/2010/main" val="256100579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Calculation of self-optimizing </a:t>
            </a:r>
            <a:r>
              <a:rPr lang="en-US" sz="3600" dirty="0"/>
              <a:t>variables</a:t>
            </a:r>
          </a:p>
        </p:txBody>
      </p:sp>
      <p:sp>
        <p:nvSpPr>
          <p:cNvPr id="3" name="Content Placeholder 2"/>
          <p:cNvSpPr>
            <a:spLocks noGrp="1"/>
          </p:cNvSpPr>
          <p:nvPr>
            <p:ph idx="1"/>
          </p:nvPr>
        </p:nvSpPr>
        <p:spPr>
          <a:xfrm>
            <a:off x="900000" y="1800000"/>
            <a:ext cx="7584324" cy="4351338"/>
          </a:xfrm>
        </p:spPr>
        <p:txBody>
          <a:bodyPr>
            <a:noAutofit/>
          </a:bodyPr>
          <a:lstStyle/>
          <a:p>
            <a:pPr>
              <a:spcBef>
                <a:spcPts val="0"/>
              </a:spcBef>
              <a:spcAft>
                <a:spcPts val="800"/>
              </a:spcAft>
            </a:pPr>
            <a:r>
              <a:rPr lang="en-GB" dirty="0" smtClean="0">
                <a:latin typeface="Calibri Light" panose="020F0302020204030204" pitchFamily="34" charset="0"/>
              </a:rPr>
              <a:t>Find </a:t>
            </a:r>
            <a:r>
              <a:rPr lang="en-GB" dirty="0">
                <a:latin typeface="Calibri Light" panose="020F0302020204030204" pitchFamily="34" charset="0"/>
              </a:rPr>
              <a:t>measurement combinations </a:t>
            </a:r>
            <a:r>
              <a:rPr lang="en-GB" b="1" dirty="0">
                <a:latin typeface="Calibri Light" panose="020F0302020204030204" pitchFamily="34" charset="0"/>
              </a:rPr>
              <a:t>H</a:t>
            </a:r>
            <a:r>
              <a:rPr lang="en-GB" i="1" baseline="-25000" dirty="0">
                <a:latin typeface="Calibri Light" panose="020F0302020204030204" pitchFamily="34" charset="0"/>
              </a:rPr>
              <a:t>i</a:t>
            </a:r>
            <a:r>
              <a:rPr lang="en-GB" dirty="0">
                <a:latin typeface="Calibri Light" panose="020F0302020204030204" pitchFamily="34" charset="0"/>
              </a:rPr>
              <a:t> that </a:t>
            </a:r>
            <a:r>
              <a:rPr lang="en-GB" dirty="0" smtClean="0">
                <a:latin typeface="Calibri Light" panose="020F0302020204030204" pitchFamily="34" charset="0"/>
              </a:rPr>
              <a:t>have</a:t>
            </a:r>
            <a:br>
              <a:rPr lang="en-GB" dirty="0" smtClean="0">
                <a:latin typeface="Calibri Light" panose="020F0302020204030204" pitchFamily="34" charset="0"/>
              </a:rPr>
            </a:br>
            <a:r>
              <a:rPr lang="en-GB" dirty="0" smtClean="0">
                <a:latin typeface="Calibri Light" panose="020F0302020204030204" pitchFamily="34" charset="0"/>
              </a:rPr>
              <a:t>minimum loss (here: minimum model error) when disturbances occur</a:t>
            </a:r>
            <a:endParaRPr lang="en-GB" dirty="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Include connection variables </a:t>
            </a:r>
            <a:r>
              <a:rPr lang="en-GB" b="1" dirty="0" smtClean="0">
                <a:latin typeface="Calibri Light" panose="020F0302020204030204" pitchFamily="34" charset="0"/>
              </a:rPr>
              <a:t>z</a:t>
            </a:r>
            <a:r>
              <a:rPr lang="en-GB" dirty="0" smtClean="0">
                <a:latin typeface="Calibri Light" panose="020F0302020204030204" pitchFamily="34" charset="0"/>
              </a:rPr>
              <a:t> in disturbances</a:t>
            </a:r>
            <a:endParaRPr lang="en-GB" i="1" dirty="0" smtClean="0">
              <a:latin typeface="Calibri Light" panose="020F0302020204030204" pitchFamily="34" charset="0"/>
            </a:endParaRPr>
          </a:p>
          <a:p>
            <a:pPr>
              <a:spcBef>
                <a:spcPts val="0"/>
              </a:spcBef>
              <a:spcAft>
                <a:spcPts val="800"/>
              </a:spcAft>
            </a:pPr>
            <a:endParaRPr lang="en-GB" dirty="0">
              <a:latin typeface="Calibri Light" panose="020F0302020204030204" pitchFamily="34" charset="0"/>
            </a:endParaRPr>
          </a:p>
          <a:p>
            <a:pPr>
              <a:spcBef>
                <a:spcPts val="0"/>
              </a:spcBef>
              <a:spcAft>
                <a:spcPts val="800"/>
              </a:spcAft>
            </a:pPr>
            <a:endParaRPr lang="en-GB" dirty="0">
              <a:latin typeface="Calibri Light" panose="020F0302020204030204" pitchFamily="34" charset="0"/>
            </a:endParaRPr>
          </a:p>
          <a:p>
            <a:pPr>
              <a:spcBef>
                <a:spcPts val="0"/>
              </a:spcBef>
              <a:spcAft>
                <a:spcPts val="800"/>
              </a:spcAft>
            </a:pPr>
            <a:r>
              <a:rPr lang="en-GB" dirty="0">
                <a:latin typeface="Calibri Light" panose="020F0302020204030204" pitchFamily="34" charset="0"/>
              </a:rPr>
              <a:t>Change of variables from </a:t>
            </a:r>
            <a:r>
              <a:rPr lang="en-GB" b="1" dirty="0">
                <a:latin typeface="Calibri Light" panose="020F0302020204030204" pitchFamily="34" charset="0"/>
              </a:rPr>
              <a:t>u</a:t>
            </a:r>
            <a:r>
              <a:rPr lang="en-GB" dirty="0">
                <a:latin typeface="Calibri Light" panose="020F0302020204030204" pitchFamily="34" charset="0"/>
              </a:rPr>
              <a:t> to </a:t>
            </a:r>
            <a:r>
              <a:rPr lang="en-GB" b="1" dirty="0">
                <a:latin typeface="Calibri Light" panose="020F0302020204030204" pitchFamily="34" charset="0"/>
              </a:rPr>
              <a:t>c</a:t>
            </a:r>
            <a:r>
              <a:rPr lang="en-GB" dirty="0">
                <a:latin typeface="Calibri Light" panose="020F0302020204030204" pitchFamily="34" charset="0"/>
              </a:rPr>
              <a:t> via self-optimizing </a:t>
            </a:r>
            <a:r>
              <a:rPr lang="en-GB" dirty="0" smtClean="0">
                <a:latin typeface="Calibri Light" panose="020F0302020204030204" pitchFamily="34" charset="0"/>
              </a:rPr>
              <a:t>control idea:</a:t>
            </a:r>
            <a:endParaRPr lang="en-GB" dirty="0">
              <a:latin typeface="Calibri Light" panose="020F0302020204030204" pitchFamily="34" charset="0"/>
            </a:endParaRPr>
          </a:p>
          <a:p>
            <a:pPr>
              <a:spcBef>
                <a:spcPts val="0"/>
              </a:spcBef>
              <a:spcAft>
                <a:spcPts val="800"/>
              </a:spcAft>
            </a:pPr>
            <a:endParaRPr lang="en-GB" dirty="0" smtClean="0">
              <a:latin typeface="Calibri Light" panose="020F0302020204030204" pitchFamily="34" charset="0"/>
            </a:endParaRPr>
          </a:p>
        </p:txBody>
      </p:sp>
      <p:grpSp>
        <p:nvGrpSpPr>
          <p:cNvPr id="7" name="Group 6"/>
          <p:cNvGrpSpPr/>
          <p:nvPr/>
        </p:nvGrpSpPr>
        <p:grpSpPr>
          <a:xfrm>
            <a:off x="8484325" y="1826214"/>
            <a:ext cx="3240000" cy="2160000"/>
            <a:chOff x="2200738" y="3461273"/>
            <a:chExt cx="3240000" cy="1440000"/>
          </a:xfrm>
        </p:grpSpPr>
        <p:sp>
          <p:nvSpPr>
            <p:cNvPr id="13" name="TextBox 12"/>
            <p:cNvSpPr txBox="1"/>
            <p:nvPr/>
          </p:nvSpPr>
          <p:spPr>
            <a:xfrm>
              <a:off x="3460738" y="4541273"/>
              <a:ext cx="360000" cy="360000"/>
            </a:xfrm>
            <a:prstGeom prst="rect">
              <a:avLst/>
            </a:prstGeom>
            <a:noFill/>
          </p:spPr>
          <p:txBody>
            <a:bodyPr wrap="none" lIns="0" tIns="0" rIns="72000" bIns="0" rtlCol="0" anchor="ctr">
              <a:noAutofit/>
            </a:bodyPr>
            <a:lstStyle/>
            <a:p>
              <a:pPr algn="r"/>
              <a:r>
                <a:rPr lang="en-US" sz="2400" b="1" dirty="0" smtClean="0">
                  <a:latin typeface="Calibri Light" panose="020F0302020204030204" pitchFamily="34" charset="0"/>
                  <a:cs typeface="Calibri Light" panose="020F0302020204030204" pitchFamily="34" charset="0"/>
                </a:rPr>
                <a:t>d</a:t>
              </a:r>
              <a:endParaRPr lang="nb-NO" sz="2400" i="1" dirty="0">
                <a:latin typeface="Calibri Light" panose="020F0302020204030204" pitchFamily="34" charset="0"/>
                <a:cs typeface="Calibri Light" panose="020F0302020204030204" pitchFamily="34" charset="0"/>
              </a:endParaRPr>
            </a:p>
          </p:txBody>
        </p:sp>
        <p:sp>
          <p:nvSpPr>
            <p:cNvPr id="14" name="TextBox 13"/>
            <p:cNvSpPr txBox="1"/>
            <p:nvPr/>
          </p:nvSpPr>
          <p:spPr>
            <a:xfrm>
              <a:off x="3460738" y="3461273"/>
              <a:ext cx="360000" cy="360000"/>
            </a:xfrm>
            <a:prstGeom prst="rect">
              <a:avLst/>
            </a:prstGeom>
            <a:noFill/>
          </p:spPr>
          <p:txBody>
            <a:bodyPr wrap="none" lIns="0" tIns="0" rIns="72000" bIns="0" rtlCol="0" anchor="ctr">
              <a:noAutofit/>
            </a:bodyPr>
            <a:lstStyle/>
            <a:p>
              <a:pPr algn="r"/>
              <a:r>
                <a:rPr lang="en-US" sz="2400" b="1" dirty="0" smtClean="0">
                  <a:latin typeface="Calibri Light" panose="020F0302020204030204" pitchFamily="34" charset="0"/>
                  <a:cs typeface="Calibri Light" panose="020F0302020204030204" pitchFamily="34" charset="0"/>
                </a:rPr>
                <a:t>u</a:t>
              </a:r>
              <a:endParaRPr lang="nb-NO" sz="2400" dirty="0">
                <a:latin typeface="Calibri Light" panose="020F0302020204030204" pitchFamily="34" charset="0"/>
                <a:cs typeface="Calibri Light" panose="020F0302020204030204" pitchFamily="34" charset="0"/>
              </a:endParaRPr>
            </a:p>
          </p:txBody>
        </p:sp>
        <p:sp>
          <p:nvSpPr>
            <p:cNvPr id="15" name="Rounded Rectangle 4"/>
            <p:cNvSpPr/>
            <p:nvPr/>
          </p:nvSpPr>
          <p:spPr>
            <a:xfrm>
              <a:off x="2920738" y="3821273"/>
              <a:ext cx="1800000" cy="72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Model</a:t>
              </a:r>
              <a:endParaRPr lang="en-US" sz="2400" b="1" i="1" dirty="0">
                <a:solidFill>
                  <a:schemeClr val="tx1"/>
                </a:solidFill>
                <a:latin typeface="Calibri Light" panose="020F0302020204030204" pitchFamily="34" charset="0"/>
                <a:cs typeface="Calibri Light" panose="020F0302020204030204" pitchFamily="34" charset="0"/>
              </a:endParaRPr>
            </a:p>
            <a:p>
              <a:pPr algn="ctr"/>
              <a:r>
                <a:rPr lang="en-US" sz="2400" b="1" dirty="0" smtClean="0">
                  <a:solidFill>
                    <a:schemeClr val="tx1"/>
                  </a:solidFill>
                  <a:latin typeface="Calibri Light" panose="020F0302020204030204" pitchFamily="34" charset="0"/>
                  <a:cs typeface="Calibri Light" panose="020F0302020204030204" pitchFamily="34" charset="0"/>
                </a:rPr>
                <a:t>g</a:t>
              </a:r>
              <a:r>
                <a:rPr lang="en-US" sz="2400" dirty="0"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x</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z</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u</a:t>
              </a:r>
              <a:r>
                <a:rPr lang="en-US" sz="2400" dirty="0" err="1" smtClean="0">
                  <a:solidFill>
                    <a:schemeClr val="tx1"/>
                  </a:solidFill>
                  <a:latin typeface="Calibri Light" panose="020F0302020204030204" pitchFamily="34" charset="0"/>
                  <a:cs typeface="Calibri Light" panose="020F0302020204030204" pitchFamily="34" charset="0"/>
                </a:rPr>
                <a:t>,</a:t>
              </a:r>
              <a:r>
                <a:rPr lang="en-US" sz="2400" b="1" dirty="0" err="1" smtClean="0">
                  <a:solidFill>
                    <a:schemeClr val="tx1"/>
                  </a:solidFill>
                  <a:latin typeface="Calibri Light" panose="020F0302020204030204" pitchFamily="34" charset="0"/>
                  <a:cs typeface="Calibri Light" panose="020F0302020204030204" pitchFamily="34" charset="0"/>
                </a:rPr>
                <a:t>d</a:t>
              </a:r>
              <a:r>
                <a:rPr lang="en-US" sz="2400" dirty="0" smtClean="0">
                  <a:solidFill>
                    <a:schemeClr val="tx1"/>
                  </a:solidFill>
                  <a:latin typeface="Calibri Light" panose="020F0302020204030204" pitchFamily="34" charset="0"/>
                  <a:cs typeface="Calibri Light" panose="020F0302020204030204" pitchFamily="34" charset="0"/>
                </a:rPr>
                <a:t>)</a:t>
              </a:r>
              <a:endParaRPr lang="nb-NO" sz="2400" dirty="0">
                <a:solidFill>
                  <a:schemeClr val="tx1"/>
                </a:solidFill>
                <a:latin typeface="Calibri Light" panose="020F0302020204030204" pitchFamily="34" charset="0"/>
                <a:cs typeface="Calibri Light" panose="020F0302020204030204" pitchFamily="34" charset="0"/>
              </a:endParaRPr>
            </a:p>
          </p:txBody>
        </p:sp>
        <p:cxnSp>
          <p:nvCxnSpPr>
            <p:cNvPr id="16" name="Straight Arrow Connector 15"/>
            <p:cNvCxnSpPr>
              <a:stCxn id="15" idx="3"/>
            </p:cNvCxnSpPr>
            <p:nvPr/>
          </p:nvCxnSpPr>
          <p:spPr>
            <a:xfrm>
              <a:off x="4720738" y="4181273"/>
              <a:ext cx="720000" cy="0"/>
            </a:xfrm>
            <a:prstGeom prst="straightConnector1">
              <a:avLst/>
            </a:prstGeom>
            <a:ln w="190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0738" y="3818711"/>
              <a:ext cx="720000" cy="360000"/>
            </a:xfrm>
            <a:prstGeom prst="rect">
              <a:avLst/>
            </a:prstGeom>
            <a:noFill/>
          </p:spPr>
          <p:txBody>
            <a:bodyPr wrap="none" lIns="0" tIns="0" rIns="0" bIns="0" rtlCol="0" anchor="ctr">
              <a:noAutofit/>
            </a:bodyPr>
            <a:lstStyle/>
            <a:p>
              <a:pPr algn="ctr"/>
              <a:r>
                <a:rPr lang="en-US" sz="2400" b="1" dirty="0" smtClean="0">
                  <a:latin typeface="Calibri Light" panose="020F0302020204030204" pitchFamily="34" charset="0"/>
                  <a:cs typeface="Calibri Light" panose="020F0302020204030204" pitchFamily="34" charset="0"/>
                </a:rPr>
                <a:t>y</a:t>
              </a:r>
              <a:endParaRPr lang="nb-NO" sz="2400" baseline="30000" dirty="0">
                <a:latin typeface="Calibri Light" panose="020F0302020204030204" pitchFamily="34" charset="0"/>
                <a:cs typeface="Calibri Light" panose="020F0302020204030204" pitchFamily="34" charset="0"/>
              </a:endParaRPr>
            </a:p>
          </p:txBody>
        </p:sp>
        <p:sp>
          <p:nvSpPr>
            <p:cNvPr id="18" name="TextBox 17"/>
            <p:cNvSpPr txBox="1"/>
            <p:nvPr/>
          </p:nvSpPr>
          <p:spPr>
            <a:xfrm>
              <a:off x="2200738" y="3821273"/>
              <a:ext cx="720000" cy="360000"/>
            </a:xfrm>
            <a:prstGeom prst="rect">
              <a:avLst/>
            </a:prstGeom>
            <a:noFill/>
          </p:spPr>
          <p:txBody>
            <a:bodyPr wrap="none" lIns="0" tIns="0" rIns="0" bIns="0" rtlCol="0" anchor="ctr">
              <a:noAutofit/>
            </a:bodyPr>
            <a:lstStyle/>
            <a:p>
              <a:pPr algn="ctr"/>
              <a:r>
                <a:rPr lang="en-US" sz="2400" b="1" dirty="0" smtClean="0">
                  <a:latin typeface="Calibri Light" panose="020F0302020204030204" pitchFamily="34" charset="0"/>
                  <a:cs typeface="Calibri Light" panose="020F0302020204030204" pitchFamily="34" charset="0"/>
                </a:rPr>
                <a:t>z</a:t>
              </a:r>
              <a:endParaRPr lang="nb-NO" sz="2400" dirty="0">
                <a:latin typeface="Calibri Light" panose="020F0302020204030204" pitchFamily="34" charset="0"/>
                <a:cs typeface="Calibri Light" panose="020F0302020204030204" pitchFamily="34" charset="0"/>
              </a:endParaRPr>
            </a:p>
          </p:txBody>
        </p:sp>
        <p:cxnSp>
          <p:nvCxnSpPr>
            <p:cNvPr id="19" name="Straight Arrow Connector 18"/>
            <p:cNvCxnSpPr/>
            <p:nvPr/>
          </p:nvCxnSpPr>
          <p:spPr>
            <a:xfrm>
              <a:off x="2200738" y="4181273"/>
              <a:ext cx="720000" cy="0"/>
            </a:xfrm>
            <a:prstGeom prst="straightConnector1">
              <a:avLst/>
            </a:prstGeom>
            <a:ln w="190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0"/>
            </p:cNvCxnSpPr>
            <p:nvPr/>
          </p:nvCxnSpPr>
          <p:spPr>
            <a:xfrm>
              <a:off x="3820738" y="3461273"/>
              <a:ext cx="0" cy="360000"/>
            </a:xfrm>
            <a:prstGeom prst="straightConnector1">
              <a:avLst/>
            </a:prstGeom>
            <a:ln w="190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5" idx="2"/>
            </p:cNvCxnSpPr>
            <p:nvPr/>
          </p:nvCxnSpPr>
          <p:spPr>
            <a:xfrm flipH="1" flipV="1">
              <a:off x="3820738" y="4541273"/>
              <a:ext cx="0" cy="360000"/>
            </a:xfrm>
            <a:prstGeom prst="straightConnector1">
              <a:avLst/>
            </a:prstGeom>
            <a:ln w="19050">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graphicFrame>
        <p:nvGraphicFramePr>
          <p:cNvPr id="25" name="Object 18">
            <a:extLst>
              <a:ext uri="{FF2B5EF4-FFF2-40B4-BE49-F238E27FC236}">
                <a16:creationId xmlns:a16="http://schemas.microsoft.com/office/drawing/2014/main" id="{60750A6C-7ED3-4AF8-9BB8-052AA81B3177}"/>
              </a:ext>
            </a:extLst>
          </p:cNvPr>
          <p:cNvGraphicFramePr>
            <a:graphicFrameLocks noChangeAspect="1"/>
          </p:cNvGraphicFramePr>
          <p:nvPr>
            <p:extLst>
              <p:ext uri="{D42A27DB-BD31-4B8C-83A1-F6EECF244321}">
                <p14:modId xmlns:p14="http://schemas.microsoft.com/office/powerpoint/2010/main" val="939607960"/>
              </p:ext>
            </p:extLst>
          </p:nvPr>
        </p:nvGraphicFramePr>
        <p:xfrm>
          <a:off x="2651125" y="5553075"/>
          <a:ext cx="2082800" cy="381000"/>
        </p:xfrm>
        <a:graphic>
          <a:graphicData uri="http://schemas.openxmlformats.org/presentationml/2006/ole">
            <mc:AlternateContent xmlns:mc="http://schemas.openxmlformats.org/markup-compatibility/2006">
              <mc:Choice xmlns:v="urn:schemas-microsoft-com:vml" Requires="v">
                <p:oleObj spid="_x0000_s11544" name="Equation" r:id="rId3" imgW="2082600" imgH="380880" progId="Equation.DSMT4">
                  <p:embed/>
                </p:oleObj>
              </mc:Choice>
              <mc:Fallback>
                <p:oleObj name="Equation" r:id="rId3" imgW="2082600" imgH="380880" progId="Equation.DSMT4">
                  <p:embed/>
                  <p:pic>
                    <p:nvPicPr>
                      <p:cNvPr id="24" name="Object 18">
                        <a:extLst>
                          <a:ext uri="{FF2B5EF4-FFF2-40B4-BE49-F238E27FC236}">
                            <a16:creationId xmlns:a16="http://schemas.microsoft.com/office/drawing/2014/main" id="{60750A6C-7ED3-4AF8-9BB8-052AA81B3177}"/>
                          </a:ext>
                        </a:extLst>
                      </p:cNvPr>
                      <p:cNvPicPr/>
                      <p:nvPr/>
                    </p:nvPicPr>
                    <p:blipFill>
                      <a:blip r:embed="rId4"/>
                      <a:stretch>
                        <a:fillRect/>
                      </a:stretch>
                    </p:blipFill>
                    <p:spPr>
                      <a:xfrm>
                        <a:off x="2651125" y="5553075"/>
                        <a:ext cx="2082800" cy="381000"/>
                      </a:xfrm>
                      <a:prstGeom prst="rect">
                        <a:avLst/>
                      </a:prstGeom>
                    </p:spPr>
                  </p:pic>
                </p:oleObj>
              </mc:Fallback>
            </mc:AlternateContent>
          </a:graphicData>
        </a:graphic>
      </p:graphicFrame>
      <p:graphicFrame>
        <p:nvGraphicFramePr>
          <p:cNvPr id="26" name="Object 18">
            <a:extLst>
              <a:ext uri="{FF2B5EF4-FFF2-40B4-BE49-F238E27FC236}">
                <a16:creationId xmlns:a16="http://schemas.microsoft.com/office/drawing/2014/main" id="{60750A6C-7ED3-4AF8-9BB8-052AA81B3177}"/>
              </a:ext>
            </a:extLst>
          </p:cNvPr>
          <p:cNvGraphicFramePr>
            <a:graphicFrameLocks noChangeAspect="1"/>
          </p:cNvGraphicFramePr>
          <p:nvPr>
            <p:extLst>
              <p:ext uri="{D42A27DB-BD31-4B8C-83A1-F6EECF244321}">
                <p14:modId xmlns:p14="http://schemas.microsoft.com/office/powerpoint/2010/main" val="4080570347"/>
              </p:ext>
            </p:extLst>
          </p:nvPr>
        </p:nvGraphicFramePr>
        <p:xfrm>
          <a:off x="2619375" y="3541713"/>
          <a:ext cx="800100" cy="889000"/>
        </p:xfrm>
        <a:graphic>
          <a:graphicData uri="http://schemas.openxmlformats.org/presentationml/2006/ole">
            <mc:AlternateContent xmlns:mc="http://schemas.openxmlformats.org/markup-compatibility/2006">
              <mc:Choice xmlns:v="urn:schemas-microsoft-com:vml" Requires="v">
                <p:oleObj spid="_x0000_s11545" name="Equation" r:id="rId5" imgW="799920" imgH="888840" progId="Equation.DSMT4">
                  <p:embed/>
                </p:oleObj>
              </mc:Choice>
              <mc:Fallback>
                <p:oleObj name="Equation" r:id="rId5" imgW="799920" imgH="888840" progId="Equation.DSMT4">
                  <p:embed/>
                  <p:pic>
                    <p:nvPicPr>
                      <p:cNvPr id="25" name="Object 18">
                        <a:extLst>
                          <a:ext uri="{FF2B5EF4-FFF2-40B4-BE49-F238E27FC236}">
                            <a16:creationId xmlns:a16="http://schemas.microsoft.com/office/drawing/2014/main" id="{60750A6C-7ED3-4AF8-9BB8-052AA81B3177}"/>
                          </a:ext>
                        </a:extLst>
                      </p:cNvPr>
                      <p:cNvPicPr/>
                      <p:nvPr/>
                    </p:nvPicPr>
                    <p:blipFill>
                      <a:blip r:embed="rId6"/>
                      <a:stretch>
                        <a:fillRect/>
                      </a:stretch>
                    </p:blipFill>
                    <p:spPr>
                      <a:xfrm>
                        <a:off x="2619375" y="3541713"/>
                        <a:ext cx="800100" cy="889000"/>
                      </a:xfrm>
                      <a:prstGeom prst="rect">
                        <a:avLst/>
                      </a:prstGeom>
                    </p:spPr>
                  </p:pic>
                </p:oleObj>
              </mc:Fallback>
            </mc:AlternateContent>
          </a:graphicData>
        </a:graphic>
      </p:graphicFrame>
    </p:spTree>
    <p:extLst>
      <p:ext uri="{BB962C8B-B14F-4D97-AF65-F5344CB8AC3E}">
        <p14:creationId xmlns:p14="http://schemas.microsoft.com/office/powerpoint/2010/main" val="324445903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5. Case study: Ammonia reactor 2</a:t>
            </a:r>
            <a:endParaRPr lang="en-US" sz="3600" dirty="0"/>
          </a:p>
        </p:txBody>
      </p:sp>
      <p:sp>
        <p:nvSpPr>
          <p:cNvPr id="3" name="Content Placeholder 2"/>
          <p:cNvSpPr>
            <a:spLocks noGrp="1"/>
          </p:cNvSpPr>
          <p:nvPr>
            <p:ph idx="1"/>
          </p:nvPr>
        </p:nvSpPr>
        <p:spPr>
          <a:xfrm>
            <a:off x="900000" y="1800000"/>
            <a:ext cx="10515600" cy="4351338"/>
          </a:xfrm>
        </p:spPr>
        <p:txBody>
          <a:bodyPr>
            <a:noAutofit/>
          </a:bodyPr>
          <a:lstStyle/>
          <a:p>
            <a:pPr>
              <a:spcBef>
                <a:spcPts val="0"/>
              </a:spcBef>
              <a:spcAft>
                <a:spcPts val="800"/>
              </a:spcAft>
            </a:pPr>
            <a:r>
              <a:rPr lang="en-GB" dirty="0" smtClean="0">
                <a:latin typeface="Calibri Light" panose="020F0302020204030204" pitchFamily="34" charset="0"/>
              </a:rPr>
              <a:t>Initial </a:t>
            </a:r>
            <a:r>
              <a:rPr lang="en-GB" dirty="0">
                <a:latin typeface="Calibri Light" panose="020F0302020204030204" pitchFamily="34" charset="0"/>
              </a:rPr>
              <a:t>independent variables:</a:t>
            </a:r>
          </a:p>
          <a:p>
            <a:pPr lvl="1">
              <a:spcBef>
                <a:spcPts val="0"/>
              </a:spcBef>
              <a:spcAft>
                <a:spcPts val="800"/>
              </a:spcAft>
            </a:pPr>
            <a:r>
              <a:rPr lang="en-GB" dirty="0" smtClean="0">
                <a:latin typeface="Calibri Light" panose="020F0302020204030204" pitchFamily="34" charset="0"/>
              </a:rPr>
              <a:t>Connection variable (Feed)</a:t>
            </a:r>
            <a:endParaRPr lang="en-GB" dirty="0">
              <a:latin typeface="Calibri Light" panose="020F0302020204030204" pitchFamily="34" charset="0"/>
            </a:endParaRPr>
          </a:p>
          <a:p>
            <a:pPr>
              <a:spcBef>
                <a:spcPts val="0"/>
              </a:spcBef>
              <a:spcAft>
                <a:spcPts val="800"/>
              </a:spcAft>
            </a:pPr>
            <a:endParaRPr lang="en-GB" sz="2400" dirty="0">
              <a:latin typeface="Calibri Light" panose="020F0302020204030204" pitchFamily="34" charset="0"/>
            </a:endParaRPr>
          </a:p>
          <a:p>
            <a:pPr lvl="1">
              <a:spcBef>
                <a:spcPts val="0"/>
              </a:spcBef>
              <a:spcAft>
                <a:spcPts val="800"/>
              </a:spcAft>
            </a:pPr>
            <a:r>
              <a:rPr lang="en-GB" dirty="0">
                <a:latin typeface="Calibri Light" panose="020F0302020204030204" pitchFamily="34" charset="0"/>
              </a:rPr>
              <a:t>Manipulated variables</a:t>
            </a:r>
          </a:p>
          <a:p>
            <a:pPr>
              <a:spcBef>
                <a:spcPts val="0"/>
              </a:spcBef>
              <a:spcAft>
                <a:spcPts val="800"/>
              </a:spcAft>
            </a:pPr>
            <a:endParaRPr lang="en-GB" sz="2400" dirty="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Dependent variables</a:t>
            </a:r>
          </a:p>
          <a:p>
            <a:pPr>
              <a:spcBef>
                <a:spcPts val="0"/>
              </a:spcBef>
              <a:spcAft>
                <a:spcPts val="800"/>
              </a:spcAft>
            </a:pPr>
            <a:endParaRPr lang="en-GB" dirty="0">
              <a:latin typeface="Calibri Light" panose="020F0302020204030204" pitchFamily="34" charset="0"/>
            </a:endParaRPr>
          </a:p>
          <a:p>
            <a:pPr>
              <a:spcBef>
                <a:spcPts val="0"/>
              </a:spcBef>
              <a:spcAft>
                <a:spcPts val="800"/>
              </a:spcAft>
            </a:pPr>
            <a:endParaRPr lang="en-GB" sz="1200" dirty="0" smtClean="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Cost function</a:t>
            </a:r>
            <a:endParaRPr lang="en-GB" dirty="0">
              <a:latin typeface="Calibri Light" panose="020F0302020204030204" pitchFamily="34" charset="0"/>
            </a:endParaRPr>
          </a:p>
          <a:p>
            <a:pPr>
              <a:spcBef>
                <a:spcPts val="0"/>
              </a:spcBef>
              <a:spcAft>
                <a:spcPts val="800"/>
              </a:spcAft>
            </a:pPr>
            <a:endParaRPr lang="en-GB" sz="4400" dirty="0">
              <a:latin typeface="Calibri Light" panose="020F0302020204030204" pitchFamily="34" charset="0"/>
            </a:endParaRPr>
          </a:p>
        </p:txBody>
      </p:sp>
      <p:graphicFrame>
        <p:nvGraphicFramePr>
          <p:cNvPr id="28" name="Object 12">
            <a:extLst>
              <a:ext uri="{FF2B5EF4-FFF2-40B4-BE49-F238E27FC236}">
                <a16:creationId xmlns:a16="http://schemas.microsoft.com/office/drawing/2014/main" id="{195108D0-D735-435B-A08C-AFA5BAC6320F}"/>
              </a:ext>
            </a:extLst>
          </p:cNvPr>
          <p:cNvGraphicFramePr>
            <a:graphicFrameLocks noChangeAspect="1"/>
          </p:cNvGraphicFramePr>
          <p:nvPr>
            <p:extLst>
              <p:ext uri="{D42A27DB-BD31-4B8C-83A1-F6EECF244321}">
                <p14:modId xmlns:p14="http://schemas.microsoft.com/office/powerpoint/2010/main" val="4209607373"/>
              </p:ext>
            </p:extLst>
          </p:nvPr>
        </p:nvGraphicFramePr>
        <p:xfrm>
          <a:off x="1743075" y="2590800"/>
          <a:ext cx="4318000" cy="571500"/>
        </p:xfrm>
        <a:graphic>
          <a:graphicData uri="http://schemas.openxmlformats.org/presentationml/2006/ole">
            <mc:AlternateContent xmlns:mc="http://schemas.openxmlformats.org/markup-compatibility/2006">
              <mc:Choice xmlns:v="urn:schemas-microsoft-com:vml" Requires="v">
                <p:oleObj spid="_x0000_s10810" name="Equation" r:id="rId3" imgW="4317840" imgH="571320" progId="Equation.DSMT4">
                  <p:embed/>
                </p:oleObj>
              </mc:Choice>
              <mc:Fallback>
                <p:oleObj name="Equation" r:id="rId3" imgW="4317840" imgH="571320" progId="Equation.DSMT4">
                  <p:embed/>
                  <p:pic>
                    <p:nvPicPr>
                      <p:cNvPr id="31" name="Object 12">
                        <a:extLst>
                          <a:ext uri="{FF2B5EF4-FFF2-40B4-BE49-F238E27FC236}">
                            <a16:creationId xmlns:a16="http://schemas.microsoft.com/office/drawing/2014/main" id="{195108D0-D735-435B-A08C-AFA5BAC6320F}"/>
                          </a:ext>
                        </a:extLst>
                      </p:cNvPr>
                      <p:cNvPicPr/>
                      <p:nvPr/>
                    </p:nvPicPr>
                    <p:blipFill>
                      <a:blip r:embed="rId4"/>
                      <a:stretch>
                        <a:fillRect/>
                      </a:stretch>
                    </p:blipFill>
                    <p:spPr>
                      <a:xfrm>
                        <a:off x="1743075" y="2590800"/>
                        <a:ext cx="4318000" cy="571500"/>
                      </a:xfrm>
                      <a:prstGeom prst="rect">
                        <a:avLst/>
                      </a:prstGeom>
                    </p:spPr>
                  </p:pic>
                </p:oleObj>
              </mc:Fallback>
            </mc:AlternateContent>
          </a:graphicData>
        </a:graphic>
      </p:graphicFrame>
      <p:graphicFrame>
        <p:nvGraphicFramePr>
          <p:cNvPr id="29" name="Object 19">
            <a:extLst>
              <a:ext uri="{FF2B5EF4-FFF2-40B4-BE49-F238E27FC236}">
                <a16:creationId xmlns:a16="http://schemas.microsoft.com/office/drawing/2014/main" id="{E96A9AE5-5208-4296-A35E-BB6780018F54}"/>
              </a:ext>
            </a:extLst>
          </p:cNvPr>
          <p:cNvGraphicFramePr>
            <a:graphicFrameLocks noChangeAspect="1"/>
          </p:cNvGraphicFramePr>
          <p:nvPr>
            <p:extLst>
              <p:ext uri="{D42A27DB-BD31-4B8C-83A1-F6EECF244321}">
                <p14:modId xmlns:p14="http://schemas.microsoft.com/office/powerpoint/2010/main" val="657607597"/>
              </p:ext>
            </p:extLst>
          </p:nvPr>
        </p:nvGraphicFramePr>
        <p:xfrm>
          <a:off x="1743075" y="3522663"/>
          <a:ext cx="2070100" cy="495300"/>
        </p:xfrm>
        <a:graphic>
          <a:graphicData uri="http://schemas.openxmlformats.org/presentationml/2006/ole">
            <mc:AlternateContent xmlns:mc="http://schemas.openxmlformats.org/markup-compatibility/2006">
              <mc:Choice xmlns:v="urn:schemas-microsoft-com:vml" Requires="v">
                <p:oleObj spid="_x0000_s10811" name="Equation" r:id="rId5" imgW="2070000" imgH="495000" progId="Equation.DSMT4">
                  <p:embed/>
                </p:oleObj>
              </mc:Choice>
              <mc:Fallback>
                <p:oleObj name="Equation" r:id="rId5" imgW="2070000" imgH="495000" progId="Equation.DSMT4">
                  <p:embed/>
                  <p:pic>
                    <p:nvPicPr>
                      <p:cNvPr id="32" name="Object 19">
                        <a:extLst>
                          <a:ext uri="{FF2B5EF4-FFF2-40B4-BE49-F238E27FC236}">
                            <a16:creationId xmlns:a16="http://schemas.microsoft.com/office/drawing/2014/main" id="{E96A9AE5-5208-4296-A35E-BB6780018F54}"/>
                          </a:ext>
                        </a:extLst>
                      </p:cNvPr>
                      <p:cNvPicPr/>
                      <p:nvPr/>
                    </p:nvPicPr>
                    <p:blipFill>
                      <a:blip r:embed="rId6"/>
                      <a:stretch>
                        <a:fillRect/>
                      </a:stretch>
                    </p:blipFill>
                    <p:spPr>
                      <a:xfrm>
                        <a:off x="1743075" y="3522663"/>
                        <a:ext cx="2070100" cy="495300"/>
                      </a:xfrm>
                      <a:prstGeom prst="rect">
                        <a:avLst/>
                      </a:prstGeom>
                    </p:spPr>
                  </p:pic>
                </p:oleObj>
              </mc:Fallback>
            </mc:AlternateContent>
          </a:graphicData>
        </a:graphic>
      </p:graphicFrame>
      <p:graphicFrame>
        <p:nvGraphicFramePr>
          <p:cNvPr id="30" name="Object 19">
            <a:extLst>
              <a:ext uri="{FF2B5EF4-FFF2-40B4-BE49-F238E27FC236}">
                <a16:creationId xmlns:a16="http://schemas.microsoft.com/office/drawing/2014/main" id="{4AEA2A82-BD50-461E-AB1F-FDA5D17ED9C4}"/>
              </a:ext>
            </a:extLst>
          </p:cNvPr>
          <p:cNvGraphicFramePr>
            <a:graphicFrameLocks noChangeAspect="1"/>
          </p:cNvGraphicFramePr>
          <p:nvPr>
            <p:extLst>
              <p:ext uri="{D42A27DB-BD31-4B8C-83A1-F6EECF244321}">
                <p14:modId xmlns:p14="http://schemas.microsoft.com/office/powerpoint/2010/main" val="2346727007"/>
              </p:ext>
            </p:extLst>
          </p:nvPr>
        </p:nvGraphicFramePr>
        <p:xfrm>
          <a:off x="1685925" y="4416425"/>
          <a:ext cx="1397000" cy="889000"/>
        </p:xfrm>
        <a:graphic>
          <a:graphicData uri="http://schemas.openxmlformats.org/presentationml/2006/ole">
            <mc:AlternateContent xmlns:mc="http://schemas.openxmlformats.org/markup-compatibility/2006">
              <mc:Choice xmlns:v="urn:schemas-microsoft-com:vml" Requires="v">
                <p:oleObj spid="_x0000_s10812" name="Equation" r:id="rId7" imgW="1396800" imgH="888840" progId="Equation.DSMT4">
                  <p:embed/>
                </p:oleObj>
              </mc:Choice>
              <mc:Fallback>
                <p:oleObj name="Equation" r:id="rId7" imgW="1396800" imgH="888840" progId="Equation.DSMT4">
                  <p:embed/>
                  <p:pic>
                    <p:nvPicPr>
                      <p:cNvPr id="33" name="Object 19">
                        <a:extLst>
                          <a:ext uri="{FF2B5EF4-FFF2-40B4-BE49-F238E27FC236}">
                            <a16:creationId xmlns:a16="http://schemas.microsoft.com/office/drawing/2014/main" id="{4AEA2A82-BD50-461E-AB1F-FDA5D17ED9C4}"/>
                          </a:ext>
                        </a:extLst>
                      </p:cNvPr>
                      <p:cNvPicPr/>
                      <p:nvPr/>
                    </p:nvPicPr>
                    <p:blipFill>
                      <a:blip r:embed="rId8"/>
                      <a:stretch>
                        <a:fillRect/>
                      </a:stretch>
                    </p:blipFill>
                    <p:spPr>
                      <a:xfrm>
                        <a:off x="1685925" y="4416425"/>
                        <a:ext cx="1397000" cy="889000"/>
                      </a:xfrm>
                      <a:prstGeom prst="rect">
                        <a:avLst/>
                      </a:prstGeom>
                    </p:spPr>
                  </p:pic>
                </p:oleObj>
              </mc:Fallback>
            </mc:AlternateContent>
          </a:graphicData>
        </a:graphic>
      </p:graphicFrame>
      <p:pic>
        <p:nvPicPr>
          <p:cNvPr id="32" name="Picture 6">
            <a:extLst>
              <a:ext uri="{FF2B5EF4-FFF2-40B4-BE49-F238E27FC236}">
                <a16:creationId xmlns:a16="http://schemas.microsoft.com/office/drawing/2014/main" id="{6862A112-B6A2-40A5-84DD-F79CCB361466}"/>
              </a:ext>
            </a:extLst>
          </p:cNvPr>
          <p:cNvPicPr>
            <a:picLocks noChangeAspect="1"/>
          </p:cNvPicPr>
          <p:nvPr/>
        </p:nvPicPr>
        <p:blipFill>
          <a:blip r:embed="rId9"/>
          <a:stretch>
            <a:fillRect/>
          </a:stretch>
        </p:blipFill>
        <p:spPr>
          <a:xfrm>
            <a:off x="8172388" y="1620000"/>
            <a:ext cx="3652426" cy="4320000"/>
          </a:xfrm>
          <a:prstGeom prst="rect">
            <a:avLst/>
          </a:prstGeom>
        </p:spPr>
      </p:pic>
      <p:graphicFrame>
        <p:nvGraphicFramePr>
          <p:cNvPr id="11" name="Object 19">
            <a:extLst>
              <a:ext uri="{FF2B5EF4-FFF2-40B4-BE49-F238E27FC236}">
                <a16:creationId xmlns:a16="http://schemas.microsoft.com/office/drawing/2014/main" id="{4AEA2A82-BD50-461E-AB1F-FDA5D17ED9C4}"/>
              </a:ext>
            </a:extLst>
          </p:cNvPr>
          <p:cNvGraphicFramePr>
            <a:graphicFrameLocks noChangeAspect="1"/>
          </p:cNvGraphicFramePr>
          <p:nvPr>
            <p:extLst>
              <p:ext uri="{D42A27DB-BD31-4B8C-83A1-F6EECF244321}">
                <p14:modId xmlns:p14="http://schemas.microsoft.com/office/powerpoint/2010/main" val="4011359877"/>
              </p:ext>
            </p:extLst>
          </p:nvPr>
        </p:nvGraphicFramePr>
        <p:xfrm>
          <a:off x="1704975" y="5725272"/>
          <a:ext cx="850900" cy="330200"/>
        </p:xfrm>
        <a:graphic>
          <a:graphicData uri="http://schemas.openxmlformats.org/presentationml/2006/ole">
            <mc:AlternateContent xmlns:mc="http://schemas.openxmlformats.org/markup-compatibility/2006">
              <mc:Choice xmlns:v="urn:schemas-microsoft-com:vml" Requires="v">
                <p:oleObj spid="_x0000_s10813" name="Equation" r:id="rId10" imgW="850680" imgH="330120" progId="Equation.DSMT4">
                  <p:embed/>
                </p:oleObj>
              </mc:Choice>
              <mc:Fallback>
                <p:oleObj name="Equation" r:id="rId10" imgW="850680" imgH="330120" progId="Equation.DSMT4">
                  <p:embed/>
                  <p:pic>
                    <p:nvPicPr>
                      <p:cNvPr id="30" name="Object 19">
                        <a:extLst>
                          <a:ext uri="{FF2B5EF4-FFF2-40B4-BE49-F238E27FC236}">
                            <a16:creationId xmlns:a16="http://schemas.microsoft.com/office/drawing/2014/main" id="{4AEA2A82-BD50-461E-AB1F-FDA5D17ED9C4}"/>
                          </a:ext>
                        </a:extLst>
                      </p:cNvPr>
                      <p:cNvPicPr/>
                      <p:nvPr/>
                    </p:nvPicPr>
                    <p:blipFill>
                      <a:blip r:embed="rId11"/>
                      <a:stretch>
                        <a:fillRect/>
                      </a:stretch>
                    </p:blipFill>
                    <p:spPr>
                      <a:xfrm>
                        <a:off x="1704975" y="5725272"/>
                        <a:ext cx="850900" cy="330200"/>
                      </a:xfrm>
                      <a:prstGeom prst="rect">
                        <a:avLst/>
                      </a:prstGeom>
                    </p:spPr>
                  </p:pic>
                </p:oleObj>
              </mc:Fallback>
            </mc:AlternateContent>
          </a:graphicData>
        </a:graphic>
      </p:graphicFrame>
      <p:sp>
        <p:nvSpPr>
          <p:cNvPr id="10" name="Plassholder for innhold 2"/>
          <p:cNvSpPr txBox="1">
            <a:spLocks/>
          </p:cNvSpPr>
          <p:nvPr/>
        </p:nvSpPr>
        <p:spPr>
          <a:xfrm>
            <a:off x="4860163" y="4017963"/>
            <a:ext cx="3089738" cy="2378503"/>
          </a:xfrm>
          <a:prstGeom prst="rect">
            <a:avLst/>
          </a:prstGeom>
        </p:spPr>
        <p:txBody>
          <a:bodyPr vert="horz" wrap="square"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libri Light" panose="020F0302020204030204" pitchFamily="34" charset="0"/>
                <a:cs typeface="Calibri Light" panose="020F0302020204030204" pitchFamily="34" charset="0"/>
              </a:rPr>
              <a:t>Surrogate </a:t>
            </a:r>
            <a:r>
              <a:rPr lang="en-US" dirty="0">
                <a:latin typeface="Calibri Light" panose="020F0302020204030204" pitchFamily="34" charset="0"/>
                <a:cs typeface="Calibri Light" panose="020F0302020204030204" pitchFamily="34" charset="0"/>
              </a:rPr>
              <a:t>model:</a:t>
            </a:r>
            <a:br>
              <a:rPr lang="en-US" dirty="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Cubic spline</a:t>
            </a:r>
          </a:p>
          <a:p>
            <a:r>
              <a:rPr lang="en-US" dirty="0" smtClean="0">
                <a:latin typeface="Calibri Light" panose="020F0302020204030204" pitchFamily="34" charset="0"/>
                <a:cs typeface="Calibri Light" panose="020F0302020204030204" pitchFamily="34" charset="0"/>
              </a:rPr>
              <a:t>Sampling points:</a:t>
            </a:r>
            <a:br>
              <a:rPr lang="en-US" dirty="0" smtClean="0">
                <a:latin typeface="Calibri Light" panose="020F0302020204030204" pitchFamily="34" charset="0"/>
                <a:cs typeface="Calibri Light" panose="020F0302020204030204" pitchFamily="34" charset="0"/>
              </a:rPr>
            </a:br>
            <a:r>
              <a:rPr lang="en-US" sz="2400" dirty="0" smtClean="0">
                <a:latin typeface="Calibri Light" panose="020F0302020204030204" pitchFamily="34" charset="0"/>
                <a:cs typeface="Calibri Light" panose="020F0302020204030204" pitchFamily="34" charset="0"/>
              </a:rPr>
              <a:t>4 point regular grid</a:t>
            </a:r>
            <a:br>
              <a:rPr lang="en-US" sz="2400" dirty="0" smtClean="0">
                <a:latin typeface="Calibri Light" panose="020F0302020204030204" pitchFamily="34" charset="0"/>
                <a:cs typeface="Calibri Light" panose="020F0302020204030204" pitchFamily="34" charset="0"/>
              </a:rPr>
            </a:br>
            <a:r>
              <a:rPr lang="en-US" sz="2400" dirty="0" smtClean="0">
                <a:latin typeface="Calibri Light" panose="020F0302020204030204" pitchFamily="34" charset="0"/>
                <a:cs typeface="Calibri Light" panose="020F0302020204030204" pitchFamily="34" charset="0"/>
                <a:sym typeface="Wingdings" panose="05000000000000000000" pitchFamily="2" charset="2"/>
              </a:rPr>
              <a:t> 625 points</a:t>
            </a:r>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82582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Case study: Ammonia reactor</a:t>
            </a:r>
            <a:endParaRPr lang="en-US" sz="3600" dirty="0"/>
          </a:p>
        </p:txBody>
      </p:sp>
      <p:sp>
        <p:nvSpPr>
          <p:cNvPr id="3" name="Content Placeholder 2"/>
          <p:cNvSpPr>
            <a:spLocks noGrp="1"/>
          </p:cNvSpPr>
          <p:nvPr>
            <p:ph idx="1"/>
          </p:nvPr>
        </p:nvSpPr>
        <p:spPr>
          <a:xfrm>
            <a:off x="900000" y="1800000"/>
            <a:ext cx="10515600" cy="4351338"/>
          </a:xfrm>
        </p:spPr>
        <p:txBody>
          <a:bodyPr>
            <a:noAutofit/>
          </a:bodyPr>
          <a:lstStyle/>
          <a:p>
            <a:pPr>
              <a:spcBef>
                <a:spcPts val="0"/>
              </a:spcBef>
              <a:spcAft>
                <a:spcPts val="800"/>
              </a:spcAft>
            </a:pPr>
            <a:r>
              <a:rPr lang="en-GB" dirty="0">
                <a:latin typeface="Calibri Light" panose="020F0302020204030204" pitchFamily="34" charset="0"/>
              </a:rPr>
              <a:t>Local SOC variables </a:t>
            </a:r>
            <a:r>
              <a:rPr lang="en-GB" dirty="0" smtClean="0">
                <a:latin typeface="Calibri Light" panose="020F0302020204030204" pitchFamily="34" charset="0"/>
              </a:rPr>
              <a:t>for each of the 3 beds</a:t>
            </a:r>
            <a:endParaRPr lang="en-GB" dirty="0">
              <a:latin typeface="Calibri Light" panose="020F0302020204030204" pitchFamily="34" charset="0"/>
            </a:endParaRPr>
          </a:p>
          <a:p>
            <a:pPr>
              <a:spcBef>
                <a:spcPts val="0"/>
              </a:spcBef>
              <a:spcAft>
                <a:spcPts val="800"/>
              </a:spcAft>
            </a:pPr>
            <a:r>
              <a:rPr lang="en-GB" dirty="0" smtClean="0">
                <a:latin typeface="Calibri Light" panose="020F0302020204030204" pitchFamily="34" charset="0"/>
              </a:rPr>
              <a:t>Four variable combination </a:t>
            </a:r>
            <a:r>
              <a:rPr lang="en-GB" dirty="0">
                <a:latin typeface="Calibri Light" panose="020F0302020204030204" pitchFamily="34" charset="0"/>
              </a:rPr>
              <a:t>tested</a:t>
            </a:r>
          </a:p>
          <a:p>
            <a:pPr lvl="1">
              <a:spcBef>
                <a:spcPts val="0"/>
              </a:spcBef>
              <a:spcAft>
                <a:spcPts val="800"/>
              </a:spcAft>
            </a:pPr>
            <a:r>
              <a:rPr lang="en-GB" dirty="0" smtClean="0">
                <a:latin typeface="Calibri Light" panose="020F0302020204030204" pitchFamily="34" charset="0"/>
              </a:rPr>
              <a:t>IN: Inlet temperatures (3*1)</a:t>
            </a:r>
            <a:endParaRPr lang="en-GB" dirty="0">
              <a:latin typeface="Calibri Light" panose="020F0302020204030204" pitchFamily="34" charset="0"/>
            </a:endParaRPr>
          </a:p>
          <a:p>
            <a:pPr lvl="1">
              <a:spcBef>
                <a:spcPts val="0"/>
              </a:spcBef>
              <a:spcAft>
                <a:spcPts val="800"/>
              </a:spcAft>
            </a:pPr>
            <a:r>
              <a:rPr lang="en-GB" dirty="0" smtClean="0">
                <a:latin typeface="Calibri Light" panose="020F0302020204030204" pitchFamily="34" charset="0"/>
              </a:rPr>
              <a:t>IN-OUT: Inlet </a:t>
            </a:r>
            <a:r>
              <a:rPr lang="en-GB" dirty="0">
                <a:latin typeface="Calibri Light" panose="020F0302020204030204" pitchFamily="34" charset="0"/>
              </a:rPr>
              <a:t>and outlet </a:t>
            </a:r>
            <a:r>
              <a:rPr lang="en-GB" dirty="0" smtClean="0">
                <a:latin typeface="Calibri Light" panose="020F0302020204030204" pitchFamily="34" charset="0"/>
              </a:rPr>
              <a:t>temperatures (3*2)</a:t>
            </a:r>
            <a:endParaRPr lang="en-GB" dirty="0">
              <a:latin typeface="Calibri Light" panose="020F0302020204030204" pitchFamily="34" charset="0"/>
            </a:endParaRPr>
          </a:p>
          <a:p>
            <a:pPr lvl="1">
              <a:spcBef>
                <a:spcPts val="0"/>
              </a:spcBef>
              <a:spcAft>
                <a:spcPts val="800"/>
              </a:spcAft>
            </a:pPr>
            <a:r>
              <a:rPr lang="en-GB" dirty="0" smtClean="0">
                <a:latin typeface="Calibri Light" panose="020F0302020204030204" pitchFamily="34" charset="0"/>
              </a:rPr>
              <a:t>OPT1: Best single SOC-temperature </a:t>
            </a:r>
            <a:r>
              <a:rPr lang="en-GB" dirty="0">
                <a:latin typeface="Calibri Light" panose="020F0302020204030204" pitchFamily="34" charset="0"/>
              </a:rPr>
              <a:t>per </a:t>
            </a:r>
            <a:r>
              <a:rPr lang="en-GB" dirty="0" smtClean="0">
                <a:latin typeface="Calibri Light" panose="020F0302020204030204" pitchFamily="34" charset="0"/>
              </a:rPr>
              <a:t>bed (3*1) </a:t>
            </a:r>
            <a:endParaRPr lang="en-GB" dirty="0">
              <a:latin typeface="Calibri Light" panose="020F0302020204030204" pitchFamily="34" charset="0"/>
            </a:endParaRPr>
          </a:p>
          <a:p>
            <a:pPr lvl="1">
              <a:spcBef>
                <a:spcPts val="0"/>
              </a:spcBef>
              <a:spcAft>
                <a:spcPts val="800"/>
              </a:spcAft>
            </a:pPr>
            <a:r>
              <a:rPr lang="en-GB" dirty="0" smtClean="0">
                <a:latin typeface="Calibri Light" panose="020F0302020204030204" pitchFamily="34" charset="0"/>
              </a:rPr>
              <a:t>OPT2: Best two SOC-temperatures </a:t>
            </a:r>
            <a:r>
              <a:rPr lang="en-GB" dirty="0">
                <a:latin typeface="Calibri Light" panose="020F0302020204030204" pitchFamily="34" charset="0"/>
              </a:rPr>
              <a:t>per </a:t>
            </a:r>
            <a:r>
              <a:rPr lang="en-GB" dirty="0" smtClean="0">
                <a:latin typeface="Calibri Light" panose="020F0302020204030204" pitchFamily="34" charset="0"/>
              </a:rPr>
              <a:t>bed (3*2)</a:t>
            </a:r>
            <a:endParaRPr lang="en-GB" dirty="0">
              <a:latin typeface="Calibri Light" panose="020F0302020204030204" pitchFamily="34" charset="0"/>
            </a:endParaRPr>
          </a:p>
        </p:txBody>
      </p:sp>
      <p:pic>
        <p:nvPicPr>
          <p:cNvPr id="32" name="Picture 6">
            <a:extLst>
              <a:ext uri="{FF2B5EF4-FFF2-40B4-BE49-F238E27FC236}">
                <a16:creationId xmlns:a16="http://schemas.microsoft.com/office/drawing/2014/main" id="{6862A112-B6A2-40A5-84DD-F79CCB361466}"/>
              </a:ext>
            </a:extLst>
          </p:cNvPr>
          <p:cNvPicPr>
            <a:picLocks noChangeAspect="1"/>
          </p:cNvPicPr>
          <p:nvPr/>
        </p:nvPicPr>
        <p:blipFill>
          <a:blip r:embed="rId2"/>
          <a:stretch>
            <a:fillRect/>
          </a:stretch>
        </p:blipFill>
        <p:spPr>
          <a:xfrm>
            <a:off x="8172000" y="1620000"/>
            <a:ext cx="3652426" cy="4320000"/>
          </a:xfrm>
          <a:prstGeom prst="rect">
            <a:avLst/>
          </a:prstGeom>
        </p:spPr>
      </p:pic>
      <p:sp>
        <p:nvSpPr>
          <p:cNvPr id="11" name="Rounded Rectangle 7">
            <a:extLst>
              <a:ext uri="{FF2B5EF4-FFF2-40B4-BE49-F238E27FC236}">
                <a16:creationId xmlns:a16="http://schemas.microsoft.com/office/drawing/2014/main" id="{7DEB5213-0368-4206-84CE-A961635CBBE6}"/>
              </a:ext>
            </a:extLst>
          </p:cNvPr>
          <p:cNvSpPr/>
          <p:nvPr/>
        </p:nvSpPr>
        <p:spPr>
          <a:xfrm>
            <a:off x="10737693" y="2741198"/>
            <a:ext cx="900000" cy="1657351"/>
          </a:xfrm>
          <a:prstGeom prst="roundRect">
            <a:avLst/>
          </a:prstGeom>
          <a:noFill/>
          <a:ln w="190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2" name="Rounded Rectangle 8">
            <a:extLst>
              <a:ext uri="{FF2B5EF4-FFF2-40B4-BE49-F238E27FC236}">
                <a16:creationId xmlns:a16="http://schemas.microsoft.com/office/drawing/2014/main" id="{D9D3467B-1592-4F01-A0A0-8CEF0108224E}"/>
              </a:ext>
            </a:extLst>
          </p:cNvPr>
          <p:cNvSpPr/>
          <p:nvPr/>
        </p:nvSpPr>
        <p:spPr>
          <a:xfrm>
            <a:off x="11118307" y="2102660"/>
            <a:ext cx="540000" cy="360000"/>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3" name="Rounded Rectangle 10">
            <a:extLst>
              <a:ext uri="{FF2B5EF4-FFF2-40B4-BE49-F238E27FC236}">
                <a16:creationId xmlns:a16="http://schemas.microsoft.com/office/drawing/2014/main" id="{50D989AA-1D9F-4850-BD62-3F27C44F6472}"/>
              </a:ext>
            </a:extLst>
          </p:cNvPr>
          <p:cNvSpPr/>
          <p:nvPr/>
        </p:nvSpPr>
        <p:spPr>
          <a:xfrm>
            <a:off x="8405089" y="2507176"/>
            <a:ext cx="2880000" cy="288000"/>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14" name="Rounded Rectangle 11">
            <a:extLst>
              <a:ext uri="{FF2B5EF4-FFF2-40B4-BE49-F238E27FC236}">
                <a16:creationId xmlns:a16="http://schemas.microsoft.com/office/drawing/2014/main" id="{5084A5C4-D1E7-4528-935F-7D50414A04D1}"/>
              </a:ext>
            </a:extLst>
          </p:cNvPr>
          <p:cNvSpPr/>
          <p:nvPr/>
        </p:nvSpPr>
        <p:spPr>
          <a:xfrm>
            <a:off x="8405089" y="4256907"/>
            <a:ext cx="2880000" cy="360000"/>
          </a:xfrm>
          <a:prstGeom prst="round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6" name="TextBox 5"/>
          <p:cNvSpPr txBox="1"/>
          <p:nvPr/>
        </p:nvSpPr>
        <p:spPr>
          <a:xfrm>
            <a:off x="4282829" y="6353653"/>
            <a:ext cx="2859565" cy="369332"/>
          </a:xfrm>
          <a:prstGeom prst="rect">
            <a:avLst/>
          </a:prstGeom>
          <a:noFill/>
        </p:spPr>
        <p:txBody>
          <a:bodyPr wrap="none" rtlCol="0">
            <a:spAutoFit/>
          </a:bodyPr>
          <a:lstStyle/>
          <a:p>
            <a:r>
              <a:rPr lang="nb-NO" dirty="0" smtClean="0">
                <a:latin typeface="Calibri Light" panose="020F0302020204030204" pitchFamily="34" charset="0"/>
                <a:cs typeface="Calibri Light" panose="020F0302020204030204" pitchFamily="34" charset="0"/>
              </a:rPr>
              <a:t>SOC = </a:t>
            </a:r>
            <a:r>
              <a:rPr lang="nb-NO" dirty="0" err="1" smtClean="0">
                <a:latin typeface="Calibri Light" panose="020F0302020204030204" pitchFamily="34" charset="0"/>
                <a:cs typeface="Calibri Light" panose="020F0302020204030204" pitchFamily="34" charset="0"/>
              </a:rPr>
              <a:t>self-optimizing</a:t>
            </a:r>
            <a:r>
              <a:rPr lang="nb-NO" dirty="0" smtClean="0">
                <a:latin typeface="Calibri Light" panose="020F0302020204030204" pitchFamily="34" charset="0"/>
                <a:cs typeface="Calibri Light" panose="020F0302020204030204" pitchFamily="34" charset="0"/>
              </a:rPr>
              <a:t> control</a:t>
            </a:r>
            <a:endParaRPr lang="nb-N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27903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Effect transition="in" filter="fade">
                                      <p:cBhvr>
                                        <p:cTn id="5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11" grpId="1" animBg="1"/>
      <p:bldP spid="12" grpId="0" animBg="1"/>
      <p:bldP spid="12" grpId="1" animBg="1"/>
      <p:bldP spid="13" grpId="0" animBg="1"/>
      <p:bldP spid="13"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Results self-optimizing variables: </a:t>
            </a:r>
            <a:br>
              <a:rPr lang="en-US" sz="3600" dirty="0" smtClean="0"/>
            </a:br>
            <a:r>
              <a:rPr lang="en-US" sz="3600" dirty="0" smtClean="0"/>
              <a:t>Max. and average error</a:t>
            </a:r>
            <a:endParaRPr lang="en-US" sz="3600" dirty="0"/>
          </a:p>
        </p:txBody>
      </p:sp>
      <p:grpSp>
        <p:nvGrpSpPr>
          <p:cNvPr id="4" name="Group 3"/>
          <p:cNvGrpSpPr/>
          <p:nvPr/>
        </p:nvGrpSpPr>
        <p:grpSpPr>
          <a:xfrm>
            <a:off x="6660000" y="1979999"/>
            <a:ext cx="5226415" cy="3780001"/>
            <a:chOff x="6660000" y="1979999"/>
            <a:chExt cx="5226415" cy="3780001"/>
          </a:xfrm>
        </p:grpSpPr>
        <p:grpSp>
          <p:nvGrpSpPr>
            <p:cNvPr id="24" name="Group 23"/>
            <p:cNvGrpSpPr/>
            <p:nvPr/>
          </p:nvGrpSpPr>
          <p:grpSpPr>
            <a:xfrm>
              <a:off x="6660000" y="1980000"/>
              <a:ext cx="5226415" cy="3780000"/>
              <a:chOff x="6660000" y="1980000"/>
              <a:chExt cx="5226415" cy="3780000"/>
            </a:xfrm>
          </p:grpSpPr>
          <p:grpSp>
            <p:nvGrpSpPr>
              <p:cNvPr id="82" name="Gruppieren 1">
                <a:extLst>
                  <a:ext uri="{FF2B5EF4-FFF2-40B4-BE49-F238E27FC236}">
                    <a16:creationId xmlns:a16="http://schemas.microsoft.com/office/drawing/2014/main" id="{0379419A-271E-4898-9D6F-9CB84DD595A3}"/>
                  </a:ext>
                </a:extLst>
              </p:cNvPr>
              <p:cNvGrpSpPr/>
              <p:nvPr/>
            </p:nvGrpSpPr>
            <p:grpSpPr>
              <a:xfrm>
                <a:off x="6660000" y="2520000"/>
                <a:ext cx="5226415" cy="3240000"/>
                <a:chOff x="1800000" y="2520000"/>
                <a:chExt cx="5226415" cy="3240000"/>
              </a:xfrm>
            </p:grpSpPr>
            <p:cxnSp>
              <p:nvCxnSpPr>
                <p:cNvPr id="83" name="Straight Connector 20">
                  <a:extLst>
                    <a:ext uri="{FF2B5EF4-FFF2-40B4-BE49-F238E27FC236}">
                      <a16:creationId xmlns:a16="http://schemas.microsoft.com/office/drawing/2014/main" id="{8373554E-2E24-4BEB-9037-1CEA4CC8C51B}"/>
                    </a:ext>
                  </a:extLst>
                </p:cNvPr>
                <p:cNvCxnSpPr/>
                <p:nvPr/>
              </p:nvCxnSpPr>
              <p:spPr>
                <a:xfrm>
                  <a:off x="2519998" y="5400000"/>
                  <a:ext cx="378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4" name="Group 10">
                  <a:extLst>
                    <a:ext uri="{FF2B5EF4-FFF2-40B4-BE49-F238E27FC236}">
                      <a16:creationId xmlns:a16="http://schemas.microsoft.com/office/drawing/2014/main" id="{ADDFF838-F5C0-4FA3-8F9F-E5D9D532DC06}"/>
                    </a:ext>
                  </a:extLst>
                </p:cNvPr>
                <p:cNvGrpSpPr/>
                <p:nvPr/>
              </p:nvGrpSpPr>
              <p:grpSpPr>
                <a:xfrm>
                  <a:off x="2340000" y="2520000"/>
                  <a:ext cx="180000" cy="2880000"/>
                  <a:chOff x="1080000" y="2160000"/>
                  <a:chExt cx="180000" cy="2880000"/>
                </a:xfrm>
              </p:grpSpPr>
              <p:cxnSp>
                <p:nvCxnSpPr>
                  <p:cNvPr id="127" name="Straight Arrow Connector 23">
                    <a:extLst>
                      <a:ext uri="{FF2B5EF4-FFF2-40B4-BE49-F238E27FC236}">
                        <a16:creationId xmlns:a16="http://schemas.microsoft.com/office/drawing/2014/main" id="{3C8A905C-73E1-47F2-A0A3-26DFF7029B0E}"/>
                      </a:ext>
                    </a:extLst>
                  </p:cNvPr>
                  <p:cNvCxnSpPr/>
                  <p:nvPr/>
                </p:nvCxnSpPr>
                <p:spPr>
                  <a:xfrm flipV="1">
                    <a:off x="1260000" y="2160000"/>
                    <a:ext cx="0" cy="2880000"/>
                  </a:xfrm>
                  <a:prstGeom prst="straightConnector1">
                    <a:avLst/>
                  </a:prstGeom>
                  <a:ln w="25400">
                    <a:solidFill>
                      <a:srgbClr val="00509E"/>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28" name="Straight Connector 24">
                    <a:extLst>
                      <a:ext uri="{FF2B5EF4-FFF2-40B4-BE49-F238E27FC236}">
                        <a16:creationId xmlns:a16="http://schemas.microsoft.com/office/drawing/2014/main" id="{7761B601-BB63-453D-BAAA-33644B086147}"/>
                      </a:ext>
                    </a:extLst>
                  </p:cNvPr>
                  <p:cNvCxnSpPr/>
                  <p:nvPr/>
                </p:nvCxnSpPr>
                <p:spPr>
                  <a:xfrm>
                    <a:off x="1080000" y="5040000"/>
                    <a:ext cx="18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25">
                    <a:extLst>
                      <a:ext uri="{FF2B5EF4-FFF2-40B4-BE49-F238E27FC236}">
                        <a16:creationId xmlns:a16="http://schemas.microsoft.com/office/drawing/2014/main" id="{E77052CF-9FE1-4D47-BF4B-01829CF1F0DC}"/>
                      </a:ext>
                    </a:extLst>
                  </p:cNvPr>
                  <p:cNvCxnSpPr/>
                  <p:nvPr/>
                </p:nvCxnSpPr>
                <p:spPr>
                  <a:xfrm>
                    <a:off x="1080000" y="3240000"/>
                    <a:ext cx="18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26">
                    <a:extLst>
                      <a:ext uri="{FF2B5EF4-FFF2-40B4-BE49-F238E27FC236}">
                        <a16:creationId xmlns:a16="http://schemas.microsoft.com/office/drawing/2014/main" id="{51E646F3-F04D-4DF6-9C26-3FEEF7E966DB}"/>
                      </a:ext>
                    </a:extLst>
                  </p:cNvPr>
                  <p:cNvCxnSpPr/>
                  <p:nvPr/>
                </p:nvCxnSpPr>
                <p:spPr>
                  <a:xfrm>
                    <a:off x="1170000" y="360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27">
                    <a:extLst>
                      <a:ext uri="{FF2B5EF4-FFF2-40B4-BE49-F238E27FC236}">
                        <a16:creationId xmlns:a16="http://schemas.microsoft.com/office/drawing/2014/main" id="{F28C5538-F649-44A3-A612-09B6B9BF3689}"/>
                      </a:ext>
                    </a:extLst>
                  </p:cNvPr>
                  <p:cNvCxnSpPr/>
                  <p:nvPr/>
                </p:nvCxnSpPr>
                <p:spPr>
                  <a:xfrm>
                    <a:off x="1170000" y="396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28">
                    <a:extLst>
                      <a:ext uri="{FF2B5EF4-FFF2-40B4-BE49-F238E27FC236}">
                        <a16:creationId xmlns:a16="http://schemas.microsoft.com/office/drawing/2014/main" id="{73501C21-95F3-499B-B6A9-730288354846}"/>
                      </a:ext>
                    </a:extLst>
                  </p:cNvPr>
                  <p:cNvCxnSpPr/>
                  <p:nvPr/>
                </p:nvCxnSpPr>
                <p:spPr>
                  <a:xfrm>
                    <a:off x="1170000" y="432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29">
                    <a:extLst>
                      <a:ext uri="{FF2B5EF4-FFF2-40B4-BE49-F238E27FC236}">
                        <a16:creationId xmlns:a16="http://schemas.microsoft.com/office/drawing/2014/main" id="{B4C1B148-0A0C-4253-89C1-EC2A06C1441F}"/>
                      </a:ext>
                    </a:extLst>
                  </p:cNvPr>
                  <p:cNvCxnSpPr/>
                  <p:nvPr/>
                </p:nvCxnSpPr>
                <p:spPr>
                  <a:xfrm>
                    <a:off x="1170000" y="468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30">
                    <a:extLst>
                      <a:ext uri="{FF2B5EF4-FFF2-40B4-BE49-F238E27FC236}">
                        <a16:creationId xmlns:a16="http://schemas.microsoft.com/office/drawing/2014/main" id="{CA718FA1-A98A-4C50-B04A-DDE52B4F5C2E}"/>
                      </a:ext>
                    </a:extLst>
                  </p:cNvPr>
                  <p:cNvCxnSpPr/>
                  <p:nvPr/>
                </p:nvCxnSpPr>
                <p:spPr>
                  <a:xfrm>
                    <a:off x="1170000" y="288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grpSp>
            <p:sp>
              <p:nvSpPr>
                <p:cNvPr id="85" name="Rectangle 40">
                  <a:extLst>
                    <a:ext uri="{FF2B5EF4-FFF2-40B4-BE49-F238E27FC236}">
                      <a16:creationId xmlns:a16="http://schemas.microsoft.com/office/drawing/2014/main" id="{873077D6-82FA-4F3A-8E00-A81A7FD5181B}"/>
                    </a:ext>
                  </a:extLst>
                </p:cNvPr>
                <p:cNvSpPr/>
                <p:nvPr/>
              </p:nvSpPr>
              <p:spPr>
                <a:xfrm>
                  <a:off x="2700000" y="2880000"/>
                  <a:ext cx="360000" cy="2520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smtClean="0">
                      <a:latin typeface="Calibri Light" panose="020F0302020204030204" pitchFamily="34" charset="0"/>
                      <a:cs typeface="Calibri Light" panose="020F0302020204030204" pitchFamily="34" charset="0"/>
                    </a:rPr>
                    <a:t>8 K</a:t>
                  </a:r>
                  <a:endParaRPr lang="nb-NO" dirty="0">
                    <a:latin typeface="Calibri Light" panose="020F0302020204030204" pitchFamily="34" charset="0"/>
                    <a:cs typeface="Calibri Light" panose="020F0302020204030204" pitchFamily="34" charset="0"/>
                  </a:endParaRPr>
                </a:p>
              </p:txBody>
            </p:sp>
            <p:sp>
              <p:nvSpPr>
                <p:cNvPr id="86" name="Rectangle 41">
                  <a:extLst>
                    <a:ext uri="{FF2B5EF4-FFF2-40B4-BE49-F238E27FC236}">
                      <a16:creationId xmlns:a16="http://schemas.microsoft.com/office/drawing/2014/main" id="{EE261973-0775-43FE-AF41-E3D61D110F07}"/>
                    </a:ext>
                  </a:extLst>
                </p:cNvPr>
                <p:cNvSpPr/>
                <p:nvPr/>
              </p:nvSpPr>
              <p:spPr>
                <a:xfrm>
                  <a:off x="3060000" y="2880000"/>
                  <a:ext cx="360000" cy="2520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smtClean="0">
                      <a:latin typeface="Calibri Light" panose="020F0302020204030204" pitchFamily="34" charset="0"/>
                      <a:cs typeface="Calibri Light" panose="020F0302020204030204" pitchFamily="34" charset="0"/>
                    </a:rPr>
                    <a:t>1.5 K</a:t>
                  </a:r>
                  <a:endParaRPr lang="nb-NO" dirty="0">
                    <a:latin typeface="Calibri Light" panose="020F0302020204030204" pitchFamily="34" charset="0"/>
                    <a:cs typeface="Calibri Light" panose="020F0302020204030204" pitchFamily="34" charset="0"/>
                  </a:endParaRPr>
                </a:p>
              </p:txBody>
            </p:sp>
            <p:sp>
              <p:nvSpPr>
                <p:cNvPr id="87" name="TextBox 85">
                  <a:extLst>
                    <a:ext uri="{FF2B5EF4-FFF2-40B4-BE49-F238E27FC236}">
                      <a16:creationId xmlns:a16="http://schemas.microsoft.com/office/drawing/2014/main" id="{8177933F-B1E8-40AD-A41F-056C3E28AB0C}"/>
                    </a:ext>
                  </a:extLst>
                </p:cNvPr>
                <p:cNvSpPr txBox="1"/>
                <p:nvPr/>
              </p:nvSpPr>
              <p:spPr>
                <a:xfrm>
                  <a:off x="2700000" y="540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In</a:t>
                  </a:r>
                  <a:endParaRPr lang="nb-NO" sz="1600" dirty="0">
                    <a:latin typeface="Calibri Light" panose="020F0302020204030204" pitchFamily="34" charset="0"/>
                    <a:cs typeface="Calibri Light" panose="020F0302020204030204" pitchFamily="34" charset="0"/>
                  </a:endParaRPr>
                </a:p>
              </p:txBody>
            </p:sp>
            <p:grpSp>
              <p:nvGrpSpPr>
                <p:cNvPr id="88" name="Group 13">
                  <a:extLst>
                    <a:ext uri="{FF2B5EF4-FFF2-40B4-BE49-F238E27FC236}">
                      <a16:creationId xmlns:a16="http://schemas.microsoft.com/office/drawing/2014/main" id="{4C06BEDF-8AAA-4D3A-B639-389636A818EA}"/>
                    </a:ext>
                  </a:extLst>
                </p:cNvPr>
                <p:cNvGrpSpPr/>
                <p:nvPr/>
              </p:nvGrpSpPr>
              <p:grpSpPr>
                <a:xfrm>
                  <a:off x="3600000" y="3193200"/>
                  <a:ext cx="720000" cy="2566800"/>
                  <a:chOff x="2340000" y="2833200"/>
                  <a:chExt cx="720000" cy="2566800"/>
                </a:xfrm>
              </p:grpSpPr>
              <p:sp>
                <p:nvSpPr>
                  <p:cNvPr id="124" name="Rectangle 42">
                    <a:extLst>
                      <a:ext uri="{FF2B5EF4-FFF2-40B4-BE49-F238E27FC236}">
                        <a16:creationId xmlns:a16="http://schemas.microsoft.com/office/drawing/2014/main" id="{38D13E72-5EE2-4DF4-B40D-F48D9A91A948}"/>
                      </a:ext>
                    </a:extLst>
                  </p:cNvPr>
                  <p:cNvSpPr/>
                  <p:nvPr/>
                </p:nvSpPr>
                <p:spPr>
                  <a:xfrm>
                    <a:off x="2340000" y="3204000"/>
                    <a:ext cx="360000" cy="1836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25" name="Rectangle 44">
                    <a:extLst>
                      <a:ext uri="{FF2B5EF4-FFF2-40B4-BE49-F238E27FC236}">
                        <a16:creationId xmlns:a16="http://schemas.microsoft.com/office/drawing/2014/main" id="{7ACD5FFD-EC45-4ADE-A426-7EDAB14AA592}"/>
                      </a:ext>
                    </a:extLst>
                  </p:cNvPr>
                  <p:cNvSpPr/>
                  <p:nvPr/>
                </p:nvSpPr>
                <p:spPr>
                  <a:xfrm>
                    <a:off x="2700000" y="2833200"/>
                    <a:ext cx="360000" cy="22068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26" name="TextBox 88">
                    <a:extLst>
                      <a:ext uri="{FF2B5EF4-FFF2-40B4-BE49-F238E27FC236}">
                        <a16:creationId xmlns:a16="http://schemas.microsoft.com/office/drawing/2014/main" id="{22D69BD2-F95C-4F9D-9308-735A3A509A2A}"/>
                      </a:ext>
                    </a:extLst>
                  </p:cNvPr>
                  <p:cNvSpPr txBox="1"/>
                  <p:nvPr/>
                </p:nvSpPr>
                <p:spPr>
                  <a:xfrm>
                    <a:off x="234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In-Out</a:t>
                    </a:r>
                    <a:endParaRPr lang="nb-NO" sz="1600" dirty="0">
                      <a:latin typeface="Calibri Light" panose="020F0302020204030204" pitchFamily="34" charset="0"/>
                      <a:cs typeface="Calibri Light" panose="020F0302020204030204" pitchFamily="34" charset="0"/>
                    </a:endParaRPr>
                  </a:p>
                </p:txBody>
              </p:sp>
            </p:grpSp>
            <p:grpSp>
              <p:nvGrpSpPr>
                <p:cNvPr id="89" name="Group 11">
                  <a:extLst>
                    <a:ext uri="{FF2B5EF4-FFF2-40B4-BE49-F238E27FC236}">
                      <a16:creationId xmlns:a16="http://schemas.microsoft.com/office/drawing/2014/main" id="{E057BB61-4045-417D-A1D9-CB4AFB6DDF33}"/>
                    </a:ext>
                  </a:extLst>
                </p:cNvPr>
                <p:cNvGrpSpPr/>
                <p:nvPr/>
              </p:nvGrpSpPr>
              <p:grpSpPr>
                <a:xfrm>
                  <a:off x="4500000" y="4662000"/>
                  <a:ext cx="720000" cy="1098000"/>
                  <a:chOff x="2520000" y="4302000"/>
                  <a:chExt cx="720000" cy="1098000"/>
                </a:xfrm>
              </p:grpSpPr>
              <p:sp>
                <p:nvSpPr>
                  <p:cNvPr id="121" name="Rectangle 45">
                    <a:extLst>
                      <a:ext uri="{FF2B5EF4-FFF2-40B4-BE49-F238E27FC236}">
                        <a16:creationId xmlns:a16="http://schemas.microsoft.com/office/drawing/2014/main" id="{70720809-0787-48A0-ABB3-294656FCD83E}"/>
                      </a:ext>
                    </a:extLst>
                  </p:cNvPr>
                  <p:cNvSpPr/>
                  <p:nvPr/>
                </p:nvSpPr>
                <p:spPr>
                  <a:xfrm>
                    <a:off x="2520000" y="4302000"/>
                    <a:ext cx="360000" cy="738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22" name="Rectangle 46">
                    <a:extLst>
                      <a:ext uri="{FF2B5EF4-FFF2-40B4-BE49-F238E27FC236}">
                        <a16:creationId xmlns:a16="http://schemas.microsoft.com/office/drawing/2014/main" id="{7BA0B05C-478D-4EA3-AD4B-03494F95B8D7}"/>
                      </a:ext>
                    </a:extLst>
                  </p:cNvPr>
                  <p:cNvSpPr/>
                  <p:nvPr/>
                </p:nvSpPr>
                <p:spPr>
                  <a:xfrm>
                    <a:off x="2880000" y="4363200"/>
                    <a:ext cx="360000" cy="6768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23" name="TextBox 90">
                    <a:extLst>
                      <a:ext uri="{FF2B5EF4-FFF2-40B4-BE49-F238E27FC236}">
                        <a16:creationId xmlns:a16="http://schemas.microsoft.com/office/drawing/2014/main" id="{2311B0EB-C740-43E0-8F86-32887989BC95}"/>
                      </a:ext>
                    </a:extLst>
                  </p:cNvPr>
                  <p:cNvSpPr txBox="1"/>
                  <p:nvPr/>
                </p:nvSpPr>
                <p:spPr>
                  <a:xfrm>
                    <a:off x="252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Opt 1</a:t>
                    </a:r>
                    <a:endParaRPr lang="nb-NO" sz="1600" dirty="0">
                      <a:latin typeface="Calibri Light" panose="020F0302020204030204" pitchFamily="34" charset="0"/>
                      <a:cs typeface="Calibri Light" panose="020F0302020204030204" pitchFamily="34" charset="0"/>
                    </a:endParaRPr>
                  </a:p>
                </p:txBody>
              </p:sp>
            </p:grpSp>
            <p:grpSp>
              <p:nvGrpSpPr>
                <p:cNvPr id="90" name="Group 12">
                  <a:extLst>
                    <a:ext uri="{FF2B5EF4-FFF2-40B4-BE49-F238E27FC236}">
                      <a16:creationId xmlns:a16="http://schemas.microsoft.com/office/drawing/2014/main" id="{8E137E1E-2BB9-4D02-A2BA-48E9116BB9EE}"/>
                    </a:ext>
                  </a:extLst>
                </p:cNvPr>
                <p:cNvGrpSpPr/>
                <p:nvPr/>
              </p:nvGrpSpPr>
              <p:grpSpPr>
                <a:xfrm>
                  <a:off x="5400000" y="5328000"/>
                  <a:ext cx="720000" cy="432000"/>
                  <a:chOff x="3060000" y="4968000"/>
                  <a:chExt cx="720000" cy="432000"/>
                </a:xfrm>
              </p:grpSpPr>
              <p:sp>
                <p:nvSpPr>
                  <p:cNvPr id="118" name="Rectangle 47">
                    <a:extLst>
                      <a:ext uri="{FF2B5EF4-FFF2-40B4-BE49-F238E27FC236}">
                        <a16:creationId xmlns:a16="http://schemas.microsoft.com/office/drawing/2014/main" id="{7FC88589-5029-4B32-9CCE-EA51F70C159C}"/>
                      </a:ext>
                    </a:extLst>
                  </p:cNvPr>
                  <p:cNvSpPr/>
                  <p:nvPr/>
                </p:nvSpPr>
                <p:spPr>
                  <a:xfrm>
                    <a:off x="3060300" y="4968000"/>
                    <a:ext cx="360000" cy="72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19" name="Rectangle 48">
                    <a:extLst>
                      <a:ext uri="{FF2B5EF4-FFF2-40B4-BE49-F238E27FC236}">
                        <a16:creationId xmlns:a16="http://schemas.microsoft.com/office/drawing/2014/main" id="{76BD2136-7179-4838-9C33-15E6BF6B625E}"/>
                      </a:ext>
                    </a:extLst>
                  </p:cNvPr>
                  <p:cNvSpPr/>
                  <p:nvPr/>
                </p:nvSpPr>
                <p:spPr>
                  <a:xfrm>
                    <a:off x="3420000" y="4978800"/>
                    <a:ext cx="360000" cy="612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120" name="TextBox 92">
                    <a:extLst>
                      <a:ext uri="{FF2B5EF4-FFF2-40B4-BE49-F238E27FC236}">
                        <a16:creationId xmlns:a16="http://schemas.microsoft.com/office/drawing/2014/main" id="{053BD93A-42E2-45ED-8DE0-43D844A0608B}"/>
                      </a:ext>
                    </a:extLst>
                  </p:cNvPr>
                  <p:cNvSpPr txBox="1"/>
                  <p:nvPr/>
                </p:nvSpPr>
                <p:spPr>
                  <a:xfrm>
                    <a:off x="306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Opt 2</a:t>
                    </a:r>
                    <a:endParaRPr lang="nb-NO" sz="1600" dirty="0">
                      <a:latin typeface="Calibri Light" panose="020F0302020204030204" pitchFamily="34" charset="0"/>
                      <a:cs typeface="Calibri Light" panose="020F0302020204030204" pitchFamily="34" charset="0"/>
                    </a:endParaRPr>
                  </a:p>
                </p:txBody>
              </p:sp>
            </p:grpSp>
            <p:grpSp>
              <p:nvGrpSpPr>
                <p:cNvPr id="91" name="Group 7">
                  <a:extLst>
                    <a:ext uri="{FF2B5EF4-FFF2-40B4-BE49-F238E27FC236}">
                      <a16:creationId xmlns:a16="http://schemas.microsoft.com/office/drawing/2014/main" id="{FFA4EE45-9D93-42B1-845C-7FA03B547D2C}"/>
                    </a:ext>
                  </a:extLst>
                </p:cNvPr>
                <p:cNvGrpSpPr/>
                <p:nvPr/>
              </p:nvGrpSpPr>
              <p:grpSpPr>
                <a:xfrm>
                  <a:off x="1800000" y="2520000"/>
                  <a:ext cx="540000" cy="3060000"/>
                  <a:chOff x="540000" y="2160000"/>
                  <a:chExt cx="540000" cy="3060000"/>
                </a:xfrm>
              </p:grpSpPr>
              <p:sp>
                <p:nvSpPr>
                  <p:cNvPr id="110" name="TextBox 31">
                    <a:extLst>
                      <a:ext uri="{FF2B5EF4-FFF2-40B4-BE49-F238E27FC236}">
                        <a16:creationId xmlns:a16="http://schemas.microsoft.com/office/drawing/2014/main" id="{41C45C4B-0B26-444D-B6E4-B1FCDC16DAFA}"/>
                      </a:ext>
                    </a:extLst>
                  </p:cNvPr>
                  <p:cNvSpPr txBox="1"/>
                  <p:nvPr/>
                </p:nvSpPr>
                <p:spPr>
                  <a:xfrm>
                    <a:off x="540000" y="486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0.0</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1" name="TextBox 32">
                    <a:extLst>
                      <a:ext uri="{FF2B5EF4-FFF2-40B4-BE49-F238E27FC236}">
                        <a16:creationId xmlns:a16="http://schemas.microsoft.com/office/drawing/2014/main" id="{7050EC4D-1219-48D7-BB86-6FC20825094A}"/>
                      </a:ext>
                    </a:extLst>
                  </p:cNvPr>
                  <p:cNvSpPr txBox="1"/>
                  <p:nvPr/>
                </p:nvSpPr>
                <p:spPr>
                  <a:xfrm>
                    <a:off x="540000" y="306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1.0</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2" name="TextBox 35">
                    <a:extLst>
                      <a:ext uri="{FF2B5EF4-FFF2-40B4-BE49-F238E27FC236}">
                        <a16:creationId xmlns:a16="http://schemas.microsoft.com/office/drawing/2014/main" id="{2990EF52-99C3-43C1-B18F-BEABEA1B7AC3}"/>
                      </a:ext>
                    </a:extLst>
                  </p:cNvPr>
                  <p:cNvSpPr txBox="1"/>
                  <p:nvPr/>
                </p:nvSpPr>
                <p:spPr>
                  <a:xfrm>
                    <a:off x="540000" y="342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0.8</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3" name="TextBox 36">
                    <a:extLst>
                      <a:ext uri="{FF2B5EF4-FFF2-40B4-BE49-F238E27FC236}">
                        <a16:creationId xmlns:a16="http://schemas.microsoft.com/office/drawing/2014/main" id="{72676611-9AF7-436B-8100-0E1CBB7CE0AF}"/>
                      </a:ext>
                    </a:extLst>
                  </p:cNvPr>
                  <p:cNvSpPr txBox="1"/>
                  <p:nvPr/>
                </p:nvSpPr>
                <p:spPr>
                  <a:xfrm>
                    <a:off x="540000" y="378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0.6</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4" name="TextBox 37">
                    <a:extLst>
                      <a:ext uri="{FF2B5EF4-FFF2-40B4-BE49-F238E27FC236}">
                        <a16:creationId xmlns:a16="http://schemas.microsoft.com/office/drawing/2014/main" id="{5E814752-6397-40B3-A361-326E2BC5300A}"/>
                      </a:ext>
                    </a:extLst>
                  </p:cNvPr>
                  <p:cNvSpPr txBox="1"/>
                  <p:nvPr/>
                </p:nvSpPr>
                <p:spPr>
                  <a:xfrm>
                    <a:off x="540000" y="414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0.4</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5" name="TextBox 38">
                    <a:extLst>
                      <a:ext uri="{FF2B5EF4-FFF2-40B4-BE49-F238E27FC236}">
                        <a16:creationId xmlns:a16="http://schemas.microsoft.com/office/drawing/2014/main" id="{2C9F5C1C-20AD-404A-9758-58745A5E19FB}"/>
                      </a:ext>
                    </a:extLst>
                  </p:cNvPr>
                  <p:cNvSpPr txBox="1"/>
                  <p:nvPr/>
                </p:nvSpPr>
                <p:spPr>
                  <a:xfrm>
                    <a:off x="540000" y="450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0.2</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116" name="TextBox 39">
                    <a:extLst>
                      <a:ext uri="{FF2B5EF4-FFF2-40B4-BE49-F238E27FC236}">
                        <a16:creationId xmlns:a16="http://schemas.microsoft.com/office/drawing/2014/main" id="{358914A0-7484-43D5-947E-E05396596C27}"/>
                      </a:ext>
                    </a:extLst>
                  </p:cNvPr>
                  <p:cNvSpPr txBox="1"/>
                  <p:nvPr/>
                </p:nvSpPr>
                <p:spPr>
                  <a:xfrm>
                    <a:off x="540000" y="2700000"/>
                    <a:ext cx="540000" cy="360000"/>
                  </a:xfrm>
                  <a:prstGeom prst="rect">
                    <a:avLst/>
                  </a:prstGeom>
                  <a:noFill/>
                </p:spPr>
                <p:txBody>
                  <a:bodyPr wrap="none" rtlCol="0">
                    <a:noAutofit/>
                  </a:bodyPr>
                  <a:lstStyle/>
                  <a:p>
                    <a:pPr algn="r"/>
                    <a:r>
                      <a:rPr lang="en-US" sz="1600" dirty="0" smtClean="0">
                        <a:solidFill>
                          <a:srgbClr val="00509E"/>
                        </a:solidFill>
                        <a:latin typeface="Calibri Light" panose="020F0302020204030204" pitchFamily="34" charset="0"/>
                        <a:cs typeface="Calibri Light" panose="020F0302020204030204" pitchFamily="34" charset="0"/>
                      </a:rPr>
                      <a:t>1.2</a:t>
                    </a:r>
                    <a:endParaRPr lang="nb-NO" sz="1600" dirty="0">
                      <a:solidFill>
                        <a:srgbClr val="00509E"/>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17" name="TextBox 78">
                        <a:extLst>
                          <a:ext uri="{FF2B5EF4-FFF2-40B4-BE49-F238E27FC236}">
                            <a16:creationId xmlns:a16="http://schemas.microsoft.com/office/drawing/2014/main" id="{18A7AC37-7CE6-4492-BF86-16716353D62C}"/>
                          </a:ext>
                        </a:extLst>
                      </p:cNvPr>
                      <p:cNvSpPr txBox="1"/>
                      <p:nvPr/>
                    </p:nvSpPr>
                    <p:spPr>
                      <a:xfrm>
                        <a:off x="540000" y="2160000"/>
                        <a:ext cx="540000" cy="360000"/>
                      </a:xfrm>
                      <a:prstGeom prst="rect">
                        <a:avLst/>
                      </a:prstGeom>
                      <a:noFill/>
                      <a:effectLst/>
                    </p:spPr>
                    <p:txBody>
                      <a:bodyPr wrap="none" rtlCol="0" anchor="ctr">
                        <a:noAutofit/>
                      </a:bodyPr>
                      <a:lstStyle/>
                      <a:p>
                        <a:pPr algn="ctr"/>
                        <a:r>
                          <a:rPr lang="en-US" sz="1600" dirty="0">
                            <a:solidFill>
                              <a:srgbClr val="00509E"/>
                            </a:solidFill>
                            <a:latin typeface="Calibri Light" panose="020F0302020204030204" pitchFamily="34" charset="0"/>
                            <a:cs typeface="Calibri Light" panose="020F0302020204030204" pitchFamily="34" charset="0"/>
                          </a:rPr>
                          <a:t>max</a:t>
                        </a:r>
                        <a14:m>
                          <m:oMath xmlns:m="http://schemas.openxmlformats.org/officeDocument/2006/math">
                            <m:d>
                              <m:dPr>
                                <m:begChr m:val="|"/>
                                <m:endChr m:val="|"/>
                                <m:ctrlPr>
                                  <a:rPr lang="nb-NO" sz="1600" i="1" smtClean="0">
                                    <a:solidFill>
                                      <a:srgbClr val="00509E"/>
                                    </a:solidFill>
                                    <a:latin typeface="Cambria Math" panose="02040503050406030204" pitchFamily="18" charset="0"/>
                                    <a:ea typeface="Cambria Math" panose="02040503050406030204" pitchFamily="18" charset="0"/>
                                  </a:rPr>
                                </m:ctrlPr>
                              </m:dPr>
                              <m:e>
                                <m:r>
                                  <a:rPr lang="nb-NO" sz="1600" i="1" smtClean="0">
                                    <a:solidFill>
                                      <a:srgbClr val="00509E"/>
                                    </a:solidFill>
                                    <a:latin typeface="Cambria Math" panose="02040503050406030204" pitchFamily="18" charset="0"/>
                                    <a:ea typeface="Cambria Math" panose="02040503050406030204" pitchFamily="18" charset="0"/>
                                  </a:rPr>
                                  <m:t>𝜖</m:t>
                                </m:r>
                              </m:e>
                            </m:d>
                          </m:oMath>
                        </a14:m>
                        <a:endParaRPr lang="nb-NO" sz="1600" dirty="0">
                          <a:solidFill>
                            <a:srgbClr val="00509E"/>
                          </a:solidFill>
                          <a:latin typeface="Calibri Light" panose="020F0302020204030204" pitchFamily="34" charset="0"/>
                          <a:cs typeface="Calibri Light" panose="020F0302020204030204" pitchFamily="34" charset="0"/>
                        </a:endParaRPr>
                      </a:p>
                      <a:p>
                        <a:pPr algn="ctr"/>
                        <a:r>
                          <a:rPr lang="nb-NO" sz="1600" dirty="0" smtClean="0">
                            <a:solidFill>
                              <a:srgbClr val="00509E"/>
                            </a:solidFill>
                            <a:latin typeface="Calibri Light" panose="020F0302020204030204" pitchFamily="34" charset="0"/>
                            <a:cs typeface="Calibri Light" panose="020F0302020204030204" pitchFamily="34" charset="0"/>
                          </a:rPr>
                          <a:t>[K]</a:t>
                        </a:r>
                        <a:endParaRPr lang="nb-NO" sz="1600" dirty="0">
                          <a:solidFill>
                            <a:srgbClr val="00509E"/>
                          </a:solidFill>
                          <a:latin typeface="Calibri Light" panose="020F0302020204030204" pitchFamily="34" charset="0"/>
                          <a:cs typeface="Calibri Light" panose="020F0302020204030204" pitchFamily="34" charset="0"/>
                        </a:endParaRPr>
                      </a:p>
                    </p:txBody>
                  </p:sp>
                </mc:Choice>
                <mc:Fallback xmlns="">
                  <p:sp>
                    <p:nvSpPr>
                      <p:cNvPr id="117" name="TextBox 78">
                        <a:extLst>
                          <a:ext uri="{FF2B5EF4-FFF2-40B4-BE49-F238E27FC236}">
                            <a16:creationId xmlns:a16="http://schemas.microsoft.com/office/drawing/2014/main" id="{18A7AC37-7CE6-4492-BF86-16716353D62C}"/>
                          </a:ext>
                        </a:extLst>
                      </p:cNvPr>
                      <p:cNvSpPr txBox="1">
                        <a:spLocks noRot="1" noChangeAspect="1" noMove="1" noResize="1" noEditPoints="1" noAdjustHandles="1" noChangeArrowheads="1" noChangeShapeType="1" noTextEdit="1"/>
                      </p:cNvSpPr>
                      <p:nvPr/>
                    </p:nvSpPr>
                    <p:spPr>
                      <a:xfrm>
                        <a:off x="540000" y="2160000"/>
                        <a:ext cx="540000" cy="360000"/>
                      </a:xfrm>
                      <a:prstGeom prst="rect">
                        <a:avLst/>
                      </a:prstGeom>
                      <a:blipFill>
                        <a:blip r:embed="rId5"/>
                        <a:stretch>
                          <a:fillRect l="-27273" t="-35593" b="-52542"/>
                        </a:stretch>
                      </a:blipFill>
                      <a:effectLst/>
                    </p:spPr>
                    <p:txBody>
                      <a:bodyPr/>
                      <a:lstStyle/>
                      <a:p>
                        <a:r>
                          <a:rPr lang="nb-NO">
                            <a:noFill/>
                          </a:rPr>
                          <a:t> </a:t>
                        </a:r>
                      </a:p>
                    </p:txBody>
                  </p:sp>
                </mc:Fallback>
              </mc:AlternateContent>
            </p:grpSp>
            <p:grpSp>
              <p:nvGrpSpPr>
                <p:cNvPr id="92" name="Group 9">
                  <a:extLst>
                    <a:ext uri="{FF2B5EF4-FFF2-40B4-BE49-F238E27FC236}">
                      <a16:creationId xmlns:a16="http://schemas.microsoft.com/office/drawing/2014/main" id="{4D5F269A-5513-4E24-B475-82D3D2A2480A}"/>
                    </a:ext>
                  </a:extLst>
                </p:cNvPr>
                <p:cNvGrpSpPr/>
                <p:nvPr/>
              </p:nvGrpSpPr>
              <p:grpSpPr>
                <a:xfrm flipH="1">
                  <a:off x="6299998" y="2520000"/>
                  <a:ext cx="180000" cy="2880000"/>
                  <a:chOff x="4211100" y="2054520"/>
                  <a:chExt cx="180000" cy="2880000"/>
                </a:xfrm>
              </p:grpSpPr>
              <p:cxnSp>
                <p:nvCxnSpPr>
                  <p:cNvPr id="102" name="Straight Connector 97">
                    <a:extLst>
                      <a:ext uri="{FF2B5EF4-FFF2-40B4-BE49-F238E27FC236}">
                        <a16:creationId xmlns:a16="http://schemas.microsoft.com/office/drawing/2014/main" id="{3FFEFA58-93AB-47D1-8007-CFFFEFCC099D}"/>
                      </a:ext>
                    </a:extLst>
                  </p:cNvPr>
                  <p:cNvCxnSpPr/>
                  <p:nvPr/>
                </p:nvCxnSpPr>
                <p:spPr>
                  <a:xfrm>
                    <a:off x="4211100" y="4934520"/>
                    <a:ext cx="18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98">
                    <a:extLst>
                      <a:ext uri="{FF2B5EF4-FFF2-40B4-BE49-F238E27FC236}">
                        <a16:creationId xmlns:a16="http://schemas.microsoft.com/office/drawing/2014/main" id="{1E91F6AD-3F0C-47AF-8871-1C3846BAF15A}"/>
                      </a:ext>
                    </a:extLst>
                  </p:cNvPr>
                  <p:cNvCxnSpPr/>
                  <p:nvPr/>
                </p:nvCxnSpPr>
                <p:spPr>
                  <a:xfrm>
                    <a:off x="4211100" y="3134520"/>
                    <a:ext cx="18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11">
                    <a:extLst>
                      <a:ext uri="{FF2B5EF4-FFF2-40B4-BE49-F238E27FC236}">
                        <a16:creationId xmlns:a16="http://schemas.microsoft.com/office/drawing/2014/main" id="{49446EBE-AD10-470E-B554-A6D4B5AAAB77}"/>
                      </a:ext>
                    </a:extLst>
                  </p:cNvPr>
                  <p:cNvCxnSpPr/>
                  <p:nvPr/>
                </p:nvCxnSpPr>
                <p:spPr>
                  <a:xfrm>
                    <a:off x="4301100" y="349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13">
                    <a:extLst>
                      <a:ext uri="{FF2B5EF4-FFF2-40B4-BE49-F238E27FC236}">
                        <a16:creationId xmlns:a16="http://schemas.microsoft.com/office/drawing/2014/main" id="{9BC88C70-1001-4EB7-87F6-74C8A8F24360}"/>
                      </a:ext>
                    </a:extLst>
                  </p:cNvPr>
                  <p:cNvCxnSpPr/>
                  <p:nvPr/>
                </p:nvCxnSpPr>
                <p:spPr>
                  <a:xfrm>
                    <a:off x="4301100" y="385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14">
                    <a:extLst>
                      <a:ext uri="{FF2B5EF4-FFF2-40B4-BE49-F238E27FC236}">
                        <a16:creationId xmlns:a16="http://schemas.microsoft.com/office/drawing/2014/main" id="{4D07905A-668B-48AD-B838-4403F7ABCB86}"/>
                      </a:ext>
                    </a:extLst>
                  </p:cNvPr>
                  <p:cNvCxnSpPr/>
                  <p:nvPr/>
                </p:nvCxnSpPr>
                <p:spPr>
                  <a:xfrm>
                    <a:off x="4301100" y="421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15">
                    <a:extLst>
                      <a:ext uri="{FF2B5EF4-FFF2-40B4-BE49-F238E27FC236}">
                        <a16:creationId xmlns:a16="http://schemas.microsoft.com/office/drawing/2014/main" id="{8A04E7EA-B2D6-4D2E-9D7C-891D4FD888EF}"/>
                      </a:ext>
                    </a:extLst>
                  </p:cNvPr>
                  <p:cNvCxnSpPr/>
                  <p:nvPr/>
                </p:nvCxnSpPr>
                <p:spPr>
                  <a:xfrm>
                    <a:off x="4301100" y="457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16">
                    <a:extLst>
                      <a:ext uri="{FF2B5EF4-FFF2-40B4-BE49-F238E27FC236}">
                        <a16:creationId xmlns:a16="http://schemas.microsoft.com/office/drawing/2014/main" id="{A1C9E616-BE75-4D11-AB90-02547BA88B12}"/>
                      </a:ext>
                    </a:extLst>
                  </p:cNvPr>
                  <p:cNvCxnSpPr/>
                  <p:nvPr/>
                </p:nvCxnSpPr>
                <p:spPr>
                  <a:xfrm>
                    <a:off x="4301100" y="277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96">
                    <a:extLst>
                      <a:ext uri="{FF2B5EF4-FFF2-40B4-BE49-F238E27FC236}">
                        <a16:creationId xmlns:a16="http://schemas.microsoft.com/office/drawing/2014/main" id="{DD9B3744-4C14-4DAF-AA18-E56194F9CDC3}"/>
                      </a:ext>
                    </a:extLst>
                  </p:cNvPr>
                  <p:cNvCxnSpPr/>
                  <p:nvPr/>
                </p:nvCxnSpPr>
                <p:spPr>
                  <a:xfrm flipV="1">
                    <a:off x="4391100" y="2054520"/>
                    <a:ext cx="0" cy="2880000"/>
                  </a:xfrm>
                  <a:prstGeom prst="straightConnector1">
                    <a:avLst/>
                  </a:prstGeom>
                  <a:ln w="25400">
                    <a:solidFill>
                      <a:srgbClr val="5CBEC9"/>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93" name="Group 117">
                  <a:extLst>
                    <a:ext uri="{FF2B5EF4-FFF2-40B4-BE49-F238E27FC236}">
                      <a16:creationId xmlns:a16="http://schemas.microsoft.com/office/drawing/2014/main" id="{AAAA6A95-7DA6-4434-85AC-3473E6A35E72}"/>
                    </a:ext>
                  </a:extLst>
                </p:cNvPr>
                <p:cNvGrpSpPr/>
                <p:nvPr/>
              </p:nvGrpSpPr>
              <p:grpSpPr>
                <a:xfrm>
                  <a:off x="6486415" y="2520000"/>
                  <a:ext cx="540000" cy="3060000"/>
                  <a:chOff x="540000" y="2160000"/>
                  <a:chExt cx="540000" cy="3060000"/>
                </a:xfrm>
              </p:grpSpPr>
              <p:sp>
                <p:nvSpPr>
                  <p:cNvPr id="94" name="TextBox 118">
                    <a:extLst>
                      <a:ext uri="{FF2B5EF4-FFF2-40B4-BE49-F238E27FC236}">
                        <a16:creationId xmlns:a16="http://schemas.microsoft.com/office/drawing/2014/main" id="{7B578B48-6598-4E94-9572-D71D69BA0FF9}"/>
                      </a:ext>
                    </a:extLst>
                  </p:cNvPr>
                  <p:cNvSpPr txBox="1"/>
                  <p:nvPr/>
                </p:nvSpPr>
                <p:spPr>
                  <a:xfrm>
                    <a:off x="540000" y="486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0.00</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95" name="TextBox 119">
                    <a:extLst>
                      <a:ext uri="{FF2B5EF4-FFF2-40B4-BE49-F238E27FC236}">
                        <a16:creationId xmlns:a16="http://schemas.microsoft.com/office/drawing/2014/main" id="{11EA55B0-12CF-4796-874A-DF4E64B57AE0}"/>
                      </a:ext>
                    </a:extLst>
                  </p:cNvPr>
                  <p:cNvSpPr txBox="1"/>
                  <p:nvPr/>
                </p:nvSpPr>
                <p:spPr>
                  <a:xfrm>
                    <a:off x="540000" y="306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0.15</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96" name="TextBox 120">
                    <a:extLst>
                      <a:ext uri="{FF2B5EF4-FFF2-40B4-BE49-F238E27FC236}">
                        <a16:creationId xmlns:a16="http://schemas.microsoft.com/office/drawing/2014/main" id="{E2F6E561-66B5-44E8-8EC2-01AF6646E36E}"/>
                      </a:ext>
                    </a:extLst>
                  </p:cNvPr>
                  <p:cNvSpPr txBox="1"/>
                  <p:nvPr/>
                </p:nvSpPr>
                <p:spPr>
                  <a:xfrm>
                    <a:off x="540000" y="342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0.12</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97" name="TextBox 121">
                    <a:extLst>
                      <a:ext uri="{FF2B5EF4-FFF2-40B4-BE49-F238E27FC236}">
                        <a16:creationId xmlns:a16="http://schemas.microsoft.com/office/drawing/2014/main" id="{F30B477D-0CE6-456E-9963-842DA155BC1A}"/>
                      </a:ext>
                    </a:extLst>
                  </p:cNvPr>
                  <p:cNvSpPr txBox="1"/>
                  <p:nvPr/>
                </p:nvSpPr>
                <p:spPr>
                  <a:xfrm>
                    <a:off x="540000" y="378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0.09</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98" name="TextBox 122">
                    <a:extLst>
                      <a:ext uri="{FF2B5EF4-FFF2-40B4-BE49-F238E27FC236}">
                        <a16:creationId xmlns:a16="http://schemas.microsoft.com/office/drawing/2014/main" id="{260C00E3-9840-4077-A0BA-7789A3E2A3A9}"/>
                      </a:ext>
                    </a:extLst>
                  </p:cNvPr>
                  <p:cNvSpPr txBox="1"/>
                  <p:nvPr/>
                </p:nvSpPr>
                <p:spPr>
                  <a:xfrm>
                    <a:off x="540000" y="414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0.06</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99" name="TextBox 123">
                    <a:extLst>
                      <a:ext uri="{FF2B5EF4-FFF2-40B4-BE49-F238E27FC236}">
                        <a16:creationId xmlns:a16="http://schemas.microsoft.com/office/drawing/2014/main" id="{A11498E2-FCDC-4746-813A-7FD004DFA593}"/>
                      </a:ext>
                    </a:extLst>
                  </p:cNvPr>
                  <p:cNvSpPr txBox="1"/>
                  <p:nvPr/>
                </p:nvSpPr>
                <p:spPr>
                  <a:xfrm>
                    <a:off x="540000" y="450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0.03</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100" name="TextBox 124">
                    <a:extLst>
                      <a:ext uri="{FF2B5EF4-FFF2-40B4-BE49-F238E27FC236}">
                        <a16:creationId xmlns:a16="http://schemas.microsoft.com/office/drawing/2014/main" id="{5E0F0743-AE44-4158-A903-A10EEE85FB7E}"/>
                      </a:ext>
                    </a:extLst>
                  </p:cNvPr>
                  <p:cNvSpPr txBox="1"/>
                  <p:nvPr/>
                </p:nvSpPr>
                <p:spPr>
                  <a:xfrm>
                    <a:off x="540000" y="2700000"/>
                    <a:ext cx="540000" cy="360000"/>
                  </a:xfrm>
                  <a:prstGeom prst="rect">
                    <a:avLst/>
                  </a:prstGeom>
                  <a:noFill/>
                </p:spPr>
                <p:txBody>
                  <a:bodyPr wrap="none" rtlCol="0">
                    <a:noAutofit/>
                  </a:bodyPr>
                  <a:lstStyle/>
                  <a:p>
                    <a:r>
                      <a:rPr lang="en-US" sz="1600" dirty="0" smtClean="0">
                        <a:solidFill>
                          <a:srgbClr val="5CBEC9"/>
                        </a:solidFill>
                        <a:latin typeface="Calibri Light" panose="020F0302020204030204" pitchFamily="34" charset="0"/>
                        <a:cs typeface="Calibri Light" panose="020F0302020204030204" pitchFamily="34" charset="0"/>
                      </a:rPr>
                      <a:t>0.18</a:t>
                    </a:r>
                    <a:endParaRPr lang="nb-NO" sz="1600" dirty="0">
                      <a:solidFill>
                        <a:srgbClr val="5CBEC9"/>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101" name="TextBox 125">
                        <a:extLst>
                          <a:ext uri="{FF2B5EF4-FFF2-40B4-BE49-F238E27FC236}">
                            <a16:creationId xmlns:a16="http://schemas.microsoft.com/office/drawing/2014/main" id="{F2692E91-F077-4B1D-BE72-6141117631C0}"/>
                          </a:ext>
                        </a:extLst>
                      </p:cNvPr>
                      <p:cNvSpPr txBox="1"/>
                      <p:nvPr/>
                    </p:nvSpPr>
                    <p:spPr>
                      <a:xfrm>
                        <a:off x="540000" y="2160000"/>
                        <a:ext cx="540000" cy="360000"/>
                      </a:xfrm>
                      <a:prstGeom prst="rect">
                        <a:avLst/>
                      </a:prstGeom>
                      <a:noFill/>
                      <a:effectLst/>
                    </p:spPr>
                    <p:txBody>
                      <a:bodyPr wrap="none" rtlCol="0" anchor="ctr">
                        <a:noAutofit/>
                      </a:bodyPr>
                      <a:lstStyle/>
                      <a:p>
                        <a:pPr algn="ctr"/>
                        <a14:m>
                          <m:oMathPara xmlns:m="http://schemas.openxmlformats.org/officeDocument/2006/math">
                            <m:oMathParaPr>
                              <m:jc m:val="centerGroup"/>
                            </m:oMathParaPr>
                            <m:oMath xmlns:m="http://schemas.openxmlformats.org/officeDocument/2006/math">
                              <m:acc>
                                <m:accPr>
                                  <m:chr m:val="̅"/>
                                  <m:ctrlPr>
                                    <a:rPr lang="nb-NO" sz="1600" i="1" smtClean="0">
                                      <a:solidFill>
                                        <a:srgbClr val="5CBEC9"/>
                                      </a:solidFill>
                                      <a:latin typeface="Cambria Math" panose="02040503050406030204" pitchFamily="18" charset="0"/>
                                    </a:rPr>
                                  </m:ctrlPr>
                                </m:accPr>
                                <m:e>
                                  <m:d>
                                    <m:dPr>
                                      <m:begChr m:val="|"/>
                                      <m:endChr m:val="|"/>
                                      <m:ctrlPr>
                                        <a:rPr lang="nb-NO" sz="1600" i="1">
                                          <a:solidFill>
                                            <a:srgbClr val="5CBEC9"/>
                                          </a:solidFill>
                                          <a:latin typeface="Cambria Math" panose="02040503050406030204" pitchFamily="18" charset="0"/>
                                        </a:rPr>
                                      </m:ctrlPr>
                                    </m:dPr>
                                    <m:e>
                                      <m:r>
                                        <a:rPr lang="nb-NO" sz="1600" i="1">
                                          <a:solidFill>
                                            <a:srgbClr val="5CBEC9"/>
                                          </a:solidFill>
                                          <a:latin typeface="Cambria Math" panose="02040503050406030204" pitchFamily="18" charset="0"/>
                                          <a:ea typeface="Cambria Math" panose="02040503050406030204" pitchFamily="18" charset="0"/>
                                        </a:rPr>
                                        <m:t>𝜖</m:t>
                                      </m:r>
                                    </m:e>
                                  </m:d>
                                </m:e>
                              </m:acc>
                            </m:oMath>
                          </m:oMathPara>
                        </a14:m>
                        <a:endParaRPr lang="nb-NO" sz="1600" dirty="0">
                          <a:solidFill>
                            <a:srgbClr val="5CBEC9"/>
                          </a:solidFill>
                          <a:latin typeface="Calibri Light" panose="020F0302020204030204" pitchFamily="34" charset="0"/>
                          <a:cs typeface="Calibri Light" panose="020F0302020204030204" pitchFamily="34" charset="0"/>
                        </a:endParaRPr>
                      </a:p>
                      <a:p>
                        <a:pPr algn="ctr"/>
                        <a:r>
                          <a:rPr lang="nb-NO" sz="1600" dirty="0" smtClean="0">
                            <a:solidFill>
                              <a:srgbClr val="5CBEC9"/>
                            </a:solidFill>
                            <a:latin typeface="Calibri Light" panose="020F0302020204030204" pitchFamily="34" charset="0"/>
                            <a:cs typeface="Calibri Light" panose="020F0302020204030204" pitchFamily="34" charset="0"/>
                          </a:rPr>
                          <a:t>[K]</a:t>
                        </a:r>
                        <a:endParaRPr lang="nb-NO" sz="1600" dirty="0">
                          <a:solidFill>
                            <a:srgbClr val="5CBEC9"/>
                          </a:solidFill>
                          <a:latin typeface="Calibri Light" panose="020F0302020204030204" pitchFamily="34" charset="0"/>
                          <a:cs typeface="Calibri Light" panose="020F0302020204030204" pitchFamily="34" charset="0"/>
                        </a:endParaRPr>
                      </a:p>
                    </p:txBody>
                  </p:sp>
                </mc:Choice>
                <mc:Fallback xmlns="">
                  <p:sp>
                    <p:nvSpPr>
                      <p:cNvPr id="101" name="TextBox 125">
                        <a:extLst>
                          <a:ext uri="{FF2B5EF4-FFF2-40B4-BE49-F238E27FC236}">
                            <a16:creationId xmlns:a16="http://schemas.microsoft.com/office/drawing/2014/main" id="{F2692E91-F077-4B1D-BE72-6141117631C0}"/>
                          </a:ext>
                        </a:extLst>
                      </p:cNvPr>
                      <p:cNvSpPr txBox="1">
                        <a:spLocks noRot="1" noChangeAspect="1" noMove="1" noResize="1" noEditPoints="1" noAdjustHandles="1" noChangeArrowheads="1" noChangeShapeType="1" noTextEdit="1"/>
                      </p:cNvSpPr>
                      <p:nvPr/>
                    </p:nvSpPr>
                    <p:spPr>
                      <a:xfrm>
                        <a:off x="540000" y="2160000"/>
                        <a:ext cx="540000" cy="360000"/>
                      </a:xfrm>
                      <a:prstGeom prst="rect">
                        <a:avLst/>
                      </a:prstGeom>
                      <a:blipFill>
                        <a:blip r:embed="rId6"/>
                        <a:stretch>
                          <a:fillRect t="-11864" b="-54237"/>
                        </a:stretch>
                      </a:blipFill>
                      <a:effectLst/>
                    </p:spPr>
                    <p:txBody>
                      <a:bodyPr/>
                      <a:lstStyle/>
                      <a:p>
                        <a:r>
                          <a:rPr lang="nb-NO">
                            <a:noFill/>
                          </a:rPr>
                          <a:t> </a:t>
                        </a:r>
                      </a:p>
                    </p:txBody>
                  </p:sp>
                </mc:Fallback>
              </mc:AlternateContent>
            </p:grpSp>
          </p:grpSp>
          <p:sp>
            <p:nvSpPr>
              <p:cNvPr id="136" name="TextBox 103">
                <a:extLst>
                  <a:ext uri="{FF2B5EF4-FFF2-40B4-BE49-F238E27FC236}">
                    <a16:creationId xmlns:a16="http://schemas.microsoft.com/office/drawing/2014/main" id="{6E096C25-152D-4306-BBB4-9A436C6700D8}"/>
                  </a:ext>
                </a:extLst>
              </p:cNvPr>
              <p:cNvSpPr txBox="1"/>
              <p:nvPr/>
            </p:nvSpPr>
            <p:spPr>
              <a:xfrm>
                <a:off x="6660000" y="1980000"/>
                <a:ext cx="5226415" cy="432000"/>
              </a:xfrm>
              <a:prstGeom prst="rect">
                <a:avLst/>
              </a:prstGeom>
              <a:noFill/>
              <a:effectLst/>
            </p:spPr>
            <p:txBody>
              <a:bodyPr wrap="none" rIns="72000" rtlCol="0" anchor="ctr">
                <a:noAutofit/>
              </a:bodyPr>
              <a:lstStyle/>
              <a:p>
                <a:pPr algn="ctr"/>
                <a:r>
                  <a:rPr lang="en-US" sz="2400" dirty="0" smtClean="0">
                    <a:latin typeface="Calibri Light" panose="020F0302020204030204" pitchFamily="34" charset="0"/>
                    <a:cs typeface="Calibri Light" panose="020F0302020204030204" pitchFamily="34" charset="0"/>
                  </a:rPr>
                  <a:t>Outlet Temperature </a:t>
                </a:r>
                <a:r>
                  <a:rPr lang="en-US" sz="2400" i="1" dirty="0" smtClean="0">
                    <a:latin typeface="Calibri Light" panose="020F0302020204030204" pitchFamily="34" charset="0"/>
                    <a:cs typeface="Calibri Light" panose="020F0302020204030204" pitchFamily="34" charset="0"/>
                  </a:rPr>
                  <a:t>T</a:t>
                </a:r>
                <a:r>
                  <a:rPr lang="en-US" sz="2400" i="1" baseline="-25000" dirty="0" smtClean="0">
                    <a:latin typeface="Calibri Light" panose="020F0302020204030204" pitchFamily="34" charset="0"/>
                    <a:cs typeface="Calibri Light" panose="020F0302020204030204" pitchFamily="34" charset="0"/>
                  </a:rPr>
                  <a:t>out</a:t>
                </a:r>
                <a:endParaRPr lang="nb-NO" sz="2400" i="1" baseline="-25000" dirty="0">
                  <a:latin typeface="Calibri Light" panose="020F0302020204030204" pitchFamily="34" charset="0"/>
                  <a:cs typeface="Calibri Light" panose="020F0302020204030204" pitchFamily="34" charset="0"/>
                </a:endParaRPr>
              </a:p>
            </p:txBody>
          </p:sp>
        </p:grpSp>
        <p:sp>
          <p:nvSpPr>
            <p:cNvPr id="139" name="Down Arrow 138"/>
            <p:cNvSpPr/>
            <p:nvPr/>
          </p:nvSpPr>
          <p:spPr>
            <a:xfrm flipV="1">
              <a:off x="7649997" y="1979999"/>
              <a:ext cx="180000" cy="90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
          <p:nvSpPr>
            <p:cNvPr id="140" name="Down Arrow 139"/>
            <p:cNvSpPr/>
            <p:nvPr/>
          </p:nvSpPr>
          <p:spPr>
            <a:xfrm flipV="1">
              <a:off x="8009998" y="2706436"/>
              <a:ext cx="89750" cy="173921"/>
            </a:xfrm>
            <a:prstGeom prst="downArrow">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grpSp>
      <p:grpSp>
        <p:nvGrpSpPr>
          <p:cNvPr id="3" name="Group 2"/>
          <p:cNvGrpSpPr/>
          <p:nvPr/>
        </p:nvGrpSpPr>
        <p:grpSpPr>
          <a:xfrm>
            <a:off x="900000" y="1979999"/>
            <a:ext cx="5226415" cy="3780001"/>
            <a:chOff x="900000" y="1979999"/>
            <a:chExt cx="5226415" cy="3780001"/>
          </a:xfrm>
        </p:grpSpPr>
        <p:grpSp>
          <p:nvGrpSpPr>
            <p:cNvPr id="15" name="Group 14"/>
            <p:cNvGrpSpPr/>
            <p:nvPr/>
          </p:nvGrpSpPr>
          <p:grpSpPr>
            <a:xfrm>
              <a:off x="900000" y="1980000"/>
              <a:ext cx="5226415" cy="3780000"/>
              <a:chOff x="900000" y="1980000"/>
              <a:chExt cx="5226415" cy="3780000"/>
            </a:xfrm>
          </p:grpSpPr>
          <p:grpSp>
            <p:nvGrpSpPr>
              <p:cNvPr id="8" name="Group 7"/>
              <p:cNvGrpSpPr/>
              <p:nvPr/>
            </p:nvGrpSpPr>
            <p:grpSpPr>
              <a:xfrm>
                <a:off x="900000" y="2520000"/>
                <a:ext cx="5226415" cy="3240000"/>
                <a:chOff x="1304700" y="2462850"/>
                <a:chExt cx="5226415" cy="3240000"/>
              </a:xfrm>
            </p:grpSpPr>
            <p:cxnSp>
              <p:nvCxnSpPr>
                <p:cNvPr id="29" name="Straight Connector 20">
                  <a:extLst>
                    <a:ext uri="{FF2B5EF4-FFF2-40B4-BE49-F238E27FC236}">
                      <a16:creationId xmlns:a16="http://schemas.microsoft.com/office/drawing/2014/main" id="{8373554E-2E24-4BEB-9037-1CEA4CC8C51B}"/>
                    </a:ext>
                  </a:extLst>
                </p:cNvPr>
                <p:cNvCxnSpPr/>
                <p:nvPr/>
              </p:nvCxnSpPr>
              <p:spPr>
                <a:xfrm>
                  <a:off x="2024698" y="5342850"/>
                  <a:ext cx="3780000" cy="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0" name="Group 10">
                  <a:extLst>
                    <a:ext uri="{FF2B5EF4-FFF2-40B4-BE49-F238E27FC236}">
                      <a16:creationId xmlns:a16="http://schemas.microsoft.com/office/drawing/2014/main" id="{ADDFF838-F5C0-4FA3-8F9F-E5D9D532DC06}"/>
                    </a:ext>
                  </a:extLst>
                </p:cNvPr>
                <p:cNvGrpSpPr/>
                <p:nvPr/>
              </p:nvGrpSpPr>
              <p:grpSpPr>
                <a:xfrm>
                  <a:off x="1844700" y="2462850"/>
                  <a:ext cx="180000" cy="2880000"/>
                  <a:chOff x="1080000" y="2160000"/>
                  <a:chExt cx="180000" cy="2880000"/>
                </a:xfrm>
              </p:grpSpPr>
              <p:cxnSp>
                <p:nvCxnSpPr>
                  <p:cNvPr id="74" name="Straight Arrow Connector 23">
                    <a:extLst>
                      <a:ext uri="{FF2B5EF4-FFF2-40B4-BE49-F238E27FC236}">
                        <a16:creationId xmlns:a16="http://schemas.microsoft.com/office/drawing/2014/main" id="{3C8A905C-73E1-47F2-A0A3-26DFF7029B0E}"/>
                      </a:ext>
                    </a:extLst>
                  </p:cNvPr>
                  <p:cNvCxnSpPr/>
                  <p:nvPr/>
                </p:nvCxnSpPr>
                <p:spPr>
                  <a:xfrm flipV="1">
                    <a:off x="1260000" y="2160000"/>
                    <a:ext cx="0" cy="2880000"/>
                  </a:xfrm>
                  <a:prstGeom prst="straightConnector1">
                    <a:avLst/>
                  </a:prstGeom>
                  <a:ln w="25400">
                    <a:solidFill>
                      <a:srgbClr val="00509E"/>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75" name="Straight Connector 24">
                    <a:extLst>
                      <a:ext uri="{FF2B5EF4-FFF2-40B4-BE49-F238E27FC236}">
                        <a16:creationId xmlns:a16="http://schemas.microsoft.com/office/drawing/2014/main" id="{7761B601-BB63-453D-BAAA-33644B086147}"/>
                      </a:ext>
                    </a:extLst>
                  </p:cNvPr>
                  <p:cNvCxnSpPr/>
                  <p:nvPr/>
                </p:nvCxnSpPr>
                <p:spPr>
                  <a:xfrm>
                    <a:off x="1080000" y="5040000"/>
                    <a:ext cx="18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25">
                    <a:extLst>
                      <a:ext uri="{FF2B5EF4-FFF2-40B4-BE49-F238E27FC236}">
                        <a16:creationId xmlns:a16="http://schemas.microsoft.com/office/drawing/2014/main" id="{E77052CF-9FE1-4D47-BF4B-01829CF1F0DC}"/>
                      </a:ext>
                    </a:extLst>
                  </p:cNvPr>
                  <p:cNvCxnSpPr/>
                  <p:nvPr/>
                </p:nvCxnSpPr>
                <p:spPr>
                  <a:xfrm>
                    <a:off x="1080000" y="3240000"/>
                    <a:ext cx="18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26">
                    <a:extLst>
                      <a:ext uri="{FF2B5EF4-FFF2-40B4-BE49-F238E27FC236}">
                        <a16:creationId xmlns:a16="http://schemas.microsoft.com/office/drawing/2014/main" id="{51E646F3-F04D-4DF6-9C26-3FEEF7E966DB}"/>
                      </a:ext>
                    </a:extLst>
                  </p:cNvPr>
                  <p:cNvCxnSpPr/>
                  <p:nvPr/>
                </p:nvCxnSpPr>
                <p:spPr>
                  <a:xfrm>
                    <a:off x="1170000" y="360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27">
                    <a:extLst>
                      <a:ext uri="{FF2B5EF4-FFF2-40B4-BE49-F238E27FC236}">
                        <a16:creationId xmlns:a16="http://schemas.microsoft.com/office/drawing/2014/main" id="{F28C5538-F649-44A3-A612-09B6B9BF3689}"/>
                      </a:ext>
                    </a:extLst>
                  </p:cNvPr>
                  <p:cNvCxnSpPr/>
                  <p:nvPr/>
                </p:nvCxnSpPr>
                <p:spPr>
                  <a:xfrm>
                    <a:off x="1170000" y="396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28">
                    <a:extLst>
                      <a:ext uri="{FF2B5EF4-FFF2-40B4-BE49-F238E27FC236}">
                        <a16:creationId xmlns:a16="http://schemas.microsoft.com/office/drawing/2014/main" id="{73501C21-95F3-499B-B6A9-730288354846}"/>
                      </a:ext>
                    </a:extLst>
                  </p:cNvPr>
                  <p:cNvCxnSpPr/>
                  <p:nvPr/>
                </p:nvCxnSpPr>
                <p:spPr>
                  <a:xfrm>
                    <a:off x="1170000" y="432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29">
                    <a:extLst>
                      <a:ext uri="{FF2B5EF4-FFF2-40B4-BE49-F238E27FC236}">
                        <a16:creationId xmlns:a16="http://schemas.microsoft.com/office/drawing/2014/main" id="{B4C1B148-0A0C-4253-89C1-EC2A06C1441F}"/>
                      </a:ext>
                    </a:extLst>
                  </p:cNvPr>
                  <p:cNvCxnSpPr/>
                  <p:nvPr/>
                </p:nvCxnSpPr>
                <p:spPr>
                  <a:xfrm>
                    <a:off x="1170000" y="468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30">
                    <a:extLst>
                      <a:ext uri="{FF2B5EF4-FFF2-40B4-BE49-F238E27FC236}">
                        <a16:creationId xmlns:a16="http://schemas.microsoft.com/office/drawing/2014/main" id="{CA718FA1-A98A-4C50-B04A-DDE52B4F5C2E}"/>
                      </a:ext>
                    </a:extLst>
                  </p:cNvPr>
                  <p:cNvCxnSpPr/>
                  <p:nvPr/>
                </p:nvCxnSpPr>
                <p:spPr>
                  <a:xfrm>
                    <a:off x="1170000" y="2880000"/>
                    <a:ext cx="90000" cy="0"/>
                  </a:xfrm>
                  <a:prstGeom prst="line">
                    <a:avLst/>
                  </a:prstGeom>
                  <a:ln w="25400">
                    <a:solidFill>
                      <a:srgbClr val="00509E"/>
                    </a:solidFill>
                  </a:ln>
                  <a:effectLst/>
                </p:spPr>
                <p:style>
                  <a:lnRef idx="2">
                    <a:schemeClr val="accent1"/>
                  </a:lnRef>
                  <a:fillRef idx="0">
                    <a:schemeClr val="accent1"/>
                  </a:fillRef>
                  <a:effectRef idx="1">
                    <a:schemeClr val="accent1"/>
                  </a:effectRef>
                  <a:fontRef idx="minor">
                    <a:schemeClr val="tx1"/>
                  </a:fontRef>
                </p:style>
              </p:cxnSp>
            </p:grpSp>
            <p:sp>
              <p:nvSpPr>
                <p:cNvPr id="31" name="Rectangle 40">
                  <a:extLst>
                    <a:ext uri="{FF2B5EF4-FFF2-40B4-BE49-F238E27FC236}">
                      <a16:creationId xmlns:a16="http://schemas.microsoft.com/office/drawing/2014/main" id="{873077D6-82FA-4F3A-8E00-A81A7FD5181B}"/>
                    </a:ext>
                  </a:extLst>
                </p:cNvPr>
                <p:cNvSpPr/>
                <p:nvPr/>
              </p:nvSpPr>
              <p:spPr>
                <a:xfrm>
                  <a:off x="2204700" y="2822850"/>
                  <a:ext cx="360000" cy="2520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latin typeface="Calibri Light" panose="020F0302020204030204" pitchFamily="34" charset="0"/>
                      <a:cs typeface="Calibri Light" panose="020F0302020204030204" pitchFamily="34" charset="0"/>
                    </a:rPr>
                    <a:t>4.35 %</a:t>
                  </a:r>
                  <a:endParaRPr lang="nb-NO" dirty="0">
                    <a:latin typeface="Calibri Light" panose="020F0302020204030204" pitchFamily="34" charset="0"/>
                    <a:cs typeface="Calibri Light" panose="020F0302020204030204" pitchFamily="34" charset="0"/>
                  </a:endParaRPr>
                </a:p>
              </p:txBody>
            </p:sp>
            <p:sp>
              <p:nvSpPr>
                <p:cNvPr id="32" name="Rectangle 41">
                  <a:extLst>
                    <a:ext uri="{FF2B5EF4-FFF2-40B4-BE49-F238E27FC236}">
                      <a16:creationId xmlns:a16="http://schemas.microsoft.com/office/drawing/2014/main" id="{EE261973-0775-43FE-AF41-E3D61D110F07}"/>
                    </a:ext>
                  </a:extLst>
                </p:cNvPr>
                <p:cNvSpPr/>
                <p:nvPr/>
              </p:nvSpPr>
              <p:spPr>
                <a:xfrm>
                  <a:off x="2564700" y="2822850"/>
                  <a:ext cx="360000" cy="2520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r>
                    <a:rPr lang="en-US" dirty="0">
                      <a:latin typeface="Calibri Light" panose="020F0302020204030204" pitchFamily="34" charset="0"/>
                      <a:cs typeface="Calibri Light" panose="020F0302020204030204" pitchFamily="34" charset="0"/>
                    </a:rPr>
                    <a:t>0.74 %</a:t>
                  </a:r>
                  <a:endParaRPr lang="nb-NO" dirty="0">
                    <a:latin typeface="Calibri Light" panose="020F0302020204030204" pitchFamily="34" charset="0"/>
                    <a:cs typeface="Calibri Light" panose="020F0302020204030204" pitchFamily="34" charset="0"/>
                  </a:endParaRPr>
                </a:p>
              </p:txBody>
            </p:sp>
            <p:sp>
              <p:nvSpPr>
                <p:cNvPr id="34" name="TextBox 85">
                  <a:extLst>
                    <a:ext uri="{FF2B5EF4-FFF2-40B4-BE49-F238E27FC236}">
                      <a16:creationId xmlns:a16="http://schemas.microsoft.com/office/drawing/2014/main" id="{8177933F-B1E8-40AD-A41F-056C3E28AB0C}"/>
                    </a:ext>
                  </a:extLst>
                </p:cNvPr>
                <p:cNvSpPr txBox="1"/>
                <p:nvPr/>
              </p:nvSpPr>
              <p:spPr>
                <a:xfrm>
                  <a:off x="2204700" y="534285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In</a:t>
                  </a:r>
                  <a:endParaRPr lang="nb-NO" sz="1600" dirty="0">
                    <a:latin typeface="Calibri Light" panose="020F0302020204030204" pitchFamily="34" charset="0"/>
                    <a:cs typeface="Calibri Light" panose="020F0302020204030204" pitchFamily="34" charset="0"/>
                  </a:endParaRPr>
                </a:p>
              </p:txBody>
            </p:sp>
            <p:grpSp>
              <p:nvGrpSpPr>
                <p:cNvPr id="35" name="Group 13">
                  <a:extLst>
                    <a:ext uri="{FF2B5EF4-FFF2-40B4-BE49-F238E27FC236}">
                      <a16:creationId xmlns:a16="http://schemas.microsoft.com/office/drawing/2014/main" id="{4C06BEDF-8AAA-4D3A-B639-389636A818EA}"/>
                    </a:ext>
                  </a:extLst>
                </p:cNvPr>
                <p:cNvGrpSpPr/>
                <p:nvPr/>
              </p:nvGrpSpPr>
              <p:grpSpPr>
                <a:xfrm>
                  <a:off x="3104700" y="3398850"/>
                  <a:ext cx="720000" cy="2304000"/>
                  <a:chOff x="2340000" y="3096000"/>
                  <a:chExt cx="720000" cy="2304000"/>
                </a:xfrm>
              </p:grpSpPr>
              <p:sp>
                <p:nvSpPr>
                  <p:cNvPr id="71" name="Rectangle 42">
                    <a:extLst>
                      <a:ext uri="{FF2B5EF4-FFF2-40B4-BE49-F238E27FC236}">
                        <a16:creationId xmlns:a16="http://schemas.microsoft.com/office/drawing/2014/main" id="{38D13E72-5EE2-4DF4-B40D-F48D9A91A948}"/>
                      </a:ext>
                    </a:extLst>
                  </p:cNvPr>
                  <p:cNvSpPr/>
                  <p:nvPr/>
                </p:nvSpPr>
                <p:spPr>
                  <a:xfrm>
                    <a:off x="2340000" y="3096000"/>
                    <a:ext cx="360000" cy="1944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72" name="Rectangle 44">
                    <a:extLst>
                      <a:ext uri="{FF2B5EF4-FFF2-40B4-BE49-F238E27FC236}">
                        <a16:creationId xmlns:a16="http://schemas.microsoft.com/office/drawing/2014/main" id="{7ACD5FFD-EC45-4ADE-A426-7EDAB14AA592}"/>
                      </a:ext>
                    </a:extLst>
                  </p:cNvPr>
                  <p:cNvSpPr/>
                  <p:nvPr/>
                </p:nvSpPr>
                <p:spPr>
                  <a:xfrm>
                    <a:off x="2700000" y="3384000"/>
                    <a:ext cx="360000" cy="1656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73" name="TextBox 88">
                    <a:extLst>
                      <a:ext uri="{FF2B5EF4-FFF2-40B4-BE49-F238E27FC236}">
                        <a16:creationId xmlns:a16="http://schemas.microsoft.com/office/drawing/2014/main" id="{22D69BD2-F95C-4F9D-9308-735A3A509A2A}"/>
                      </a:ext>
                    </a:extLst>
                  </p:cNvPr>
                  <p:cNvSpPr txBox="1"/>
                  <p:nvPr/>
                </p:nvSpPr>
                <p:spPr>
                  <a:xfrm>
                    <a:off x="234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In-Out</a:t>
                    </a:r>
                    <a:endParaRPr lang="nb-NO" sz="1600" dirty="0">
                      <a:latin typeface="Calibri Light" panose="020F0302020204030204" pitchFamily="34" charset="0"/>
                      <a:cs typeface="Calibri Light" panose="020F0302020204030204" pitchFamily="34" charset="0"/>
                    </a:endParaRPr>
                  </a:p>
                </p:txBody>
              </p:sp>
            </p:grpSp>
            <p:grpSp>
              <p:nvGrpSpPr>
                <p:cNvPr id="36" name="Group 11">
                  <a:extLst>
                    <a:ext uri="{FF2B5EF4-FFF2-40B4-BE49-F238E27FC236}">
                      <a16:creationId xmlns:a16="http://schemas.microsoft.com/office/drawing/2014/main" id="{E057BB61-4045-417D-A1D9-CB4AFB6DDF33}"/>
                    </a:ext>
                  </a:extLst>
                </p:cNvPr>
                <p:cNvGrpSpPr/>
                <p:nvPr/>
              </p:nvGrpSpPr>
              <p:grpSpPr>
                <a:xfrm>
                  <a:off x="4004700" y="4586850"/>
                  <a:ext cx="720000" cy="1116000"/>
                  <a:chOff x="2520000" y="4284000"/>
                  <a:chExt cx="720000" cy="1116000"/>
                </a:xfrm>
              </p:grpSpPr>
              <p:sp>
                <p:nvSpPr>
                  <p:cNvPr id="68" name="Rectangle 45">
                    <a:extLst>
                      <a:ext uri="{FF2B5EF4-FFF2-40B4-BE49-F238E27FC236}">
                        <a16:creationId xmlns:a16="http://schemas.microsoft.com/office/drawing/2014/main" id="{70720809-0787-48A0-ABB3-294656FCD83E}"/>
                      </a:ext>
                    </a:extLst>
                  </p:cNvPr>
                  <p:cNvSpPr/>
                  <p:nvPr/>
                </p:nvSpPr>
                <p:spPr>
                  <a:xfrm>
                    <a:off x="2520000" y="4284000"/>
                    <a:ext cx="360000" cy="7560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69" name="Rectangle 46">
                    <a:extLst>
                      <a:ext uri="{FF2B5EF4-FFF2-40B4-BE49-F238E27FC236}">
                        <a16:creationId xmlns:a16="http://schemas.microsoft.com/office/drawing/2014/main" id="{7BA0B05C-478D-4EA3-AD4B-03494F95B8D7}"/>
                      </a:ext>
                    </a:extLst>
                  </p:cNvPr>
                  <p:cNvSpPr/>
                  <p:nvPr/>
                </p:nvSpPr>
                <p:spPr>
                  <a:xfrm>
                    <a:off x="2880000" y="4554000"/>
                    <a:ext cx="360000" cy="486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70" name="TextBox 90">
                    <a:extLst>
                      <a:ext uri="{FF2B5EF4-FFF2-40B4-BE49-F238E27FC236}">
                        <a16:creationId xmlns:a16="http://schemas.microsoft.com/office/drawing/2014/main" id="{2311B0EB-C740-43E0-8F86-32887989BC95}"/>
                      </a:ext>
                    </a:extLst>
                  </p:cNvPr>
                  <p:cNvSpPr txBox="1"/>
                  <p:nvPr/>
                </p:nvSpPr>
                <p:spPr>
                  <a:xfrm>
                    <a:off x="252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Opt 1</a:t>
                    </a:r>
                    <a:endParaRPr lang="nb-NO" sz="1600" dirty="0">
                      <a:latin typeface="Calibri Light" panose="020F0302020204030204" pitchFamily="34" charset="0"/>
                      <a:cs typeface="Calibri Light" panose="020F0302020204030204" pitchFamily="34" charset="0"/>
                    </a:endParaRPr>
                  </a:p>
                </p:txBody>
              </p:sp>
            </p:grpSp>
            <p:grpSp>
              <p:nvGrpSpPr>
                <p:cNvPr id="37" name="Group 12">
                  <a:extLst>
                    <a:ext uri="{FF2B5EF4-FFF2-40B4-BE49-F238E27FC236}">
                      <a16:creationId xmlns:a16="http://schemas.microsoft.com/office/drawing/2014/main" id="{8E137E1E-2BB9-4D02-A2BA-48E9116BB9EE}"/>
                    </a:ext>
                  </a:extLst>
                </p:cNvPr>
                <p:cNvGrpSpPr/>
                <p:nvPr/>
              </p:nvGrpSpPr>
              <p:grpSpPr>
                <a:xfrm>
                  <a:off x="4904700" y="5263650"/>
                  <a:ext cx="720000" cy="439200"/>
                  <a:chOff x="3060000" y="4960800"/>
                  <a:chExt cx="720000" cy="439200"/>
                </a:xfrm>
              </p:grpSpPr>
              <p:sp>
                <p:nvSpPr>
                  <p:cNvPr id="65" name="Rectangle 47">
                    <a:extLst>
                      <a:ext uri="{FF2B5EF4-FFF2-40B4-BE49-F238E27FC236}">
                        <a16:creationId xmlns:a16="http://schemas.microsoft.com/office/drawing/2014/main" id="{7FC88589-5029-4B32-9CCE-EA51F70C159C}"/>
                      </a:ext>
                    </a:extLst>
                  </p:cNvPr>
                  <p:cNvSpPr/>
                  <p:nvPr/>
                </p:nvSpPr>
                <p:spPr>
                  <a:xfrm>
                    <a:off x="3060300" y="4960800"/>
                    <a:ext cx="360000" cy="79200"/>
                  </a:xfrm>
                  <a:prstGeom prst="rect">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66" name="Rectangle 48">
                    <a:extLst>
                      <a:ext uri="{FF2B5EF4-FFF2-40B4-BE49-F238E27FC236}">
                        <a16:creationId xmlns:a16="http://schemas.microsoft.com/office/drawing/2014/main" id="{76BD2136-7179-4838-9C33-15E6BF6B625E}"/>
                      </a:ext>
                    </a:extLst>
                  </p:cNvPr>
                  <p:cNvSpPr/>
                  <p:nvPr/>
                </p:nvSpPr>
                <p:spPr>
                  <a:xfrm>
                    <a:off x="3420000" y="4986000"/>
                    <a:ext cx="360000" cy="54000"/>
                  </a:xfrm>
                  <a:prstGeom prst="rect">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dirty="0">
                      <a:latin typeface="Calibri Light" panose="020F0302020204030204" pitchFamily="34" charset="0"/>
                      <a:cs typeface="Calibri Light" panose="020F0302020204030204" pitchFamily="34" charset="0"/>
                    </a:endParaRPr>
                  </a:p>
                </p:txBody>
              </p:sp>
              <p:sp>
                <p:nvSpPr>
                  <p:cNvPr id="67" name="TextBox 92">
                    <a:extLst>
                      <a:ext uri="{FF2B5EF4-FFF2-40B4-BE49-F238E27FC236}">
                        <a16:creationId xmlns:a16="http://schemas.microsoft.com/office/drawing/2014/main" id="{053BD93A-42E2-45ED-8DE0-43D844A0608B}"/>
                      </a:ext>
                    </a:extLst>
                  </p:cNvPr>
                  <p:cNvSpPr txBox="1"/>
                  <p:nvPr/>
                </p:nvSpPr>
                <p:spPr>
                  <a:xfrm>
                    <a:off x="3060000" y="5040000"/>
                    <a:ext cx="720000" cy="360000"/>
                  </a:xfrm>
                  <a:prstGeom prst="rect">
                    <a:avLst/>
                  </a:prstGeom>
                  <a:noFill/>
                </p:spPr>
                <p:txBody>
                  <a:bodyPr wrap="none" rtlCol="0">
                    <a:noAutofit/>
                  </a:bodyPr>
                  <a:lstStyle/>
                  <a:p>
                    <a:pPr algn="ctr"/>
                    <a:r>
                      <a:rPr lang="en-US" sz="1600" dirty="0">
                        <a:latin typeface="Calibri Light" panose="020F0302020204030204" pitchFamily="34" charset="0"/>
                        <a:cs typeface="Calibri Light" panose="020F0302020204030204" pitchFamily="34" charset="0"/>
                      </a:rPr>
                      <a:t>Opt 2</a:t>
                    </a:r>
                    <a:endParaRPr lang="nb-NO" sz="1600" dirty="0">
                      <a:latin typeface="Calibri Light" panose="020F0302020204030204" pitchFamily="34" charset="0"/>
                      <a:cs typeface="Calibri Light" panose="020F0302020204030204" pitchFamily="34" charset="0"/>
                    </a:endParaRPr>
                  </a:p>
                </p:txBody>
              </p:sp>
            </p:grpSp>
            <p:grpSp>
              <p:nvGrpSpPr>
                <p:cNvPr id="38" name="Group 7">
                  <a:extLst>
                    <a:ext uri="{FF2B5EF4-FFF2-40B4-BE49-F238E27FC236}">
                      <a16:creationId xmlns:a16="http://schemas.microsoft.com/office/drawing/2014/main" id="{FFA4EE45-9D93-42B1-845C-7FA03B547D2C}"/>
                    </a:ext>
                  </a:extLst>
                </p:cNvPr>
                <p:cNvGrpSpPr/>
                <p:nvPr/>
              </p:nvGrpSpPr>
              <p:grpSpPr>
                <a:xfrm>
                  <a:off x="1304700" y="2462850"/>
                  <a:ext cx="540000" cy="3060000"/>
                  <a:chOff x="540000" y="2160000"/>
                  <a:chExt cx="540000" cy="3060000"/>
                </a:xfrm>
              </p:grpSpPr>
              <p:sp>
                <p:nvSpPr>
                  <p:cNvPr id="57" name="TextBox 31">
                    <a:extLst>
                      <a:ext uri="{FF2B5EF4-FFF2-40B4-BE49-F238E27FC236}">
                        <a16:creationId xmlns:a16="http://schemas.microsoft.com/office/drawing/2014/main" id="{41C45C4B-0B26-444D-B6E4-B1FCDC16DAFA}"/>
                      </a:ext>
                    </a:extLst>
                  </p:cNvPr>
                  <p:cNvSpPr txBox="1"/>
                  <p:nvPr/>
                </p:nvSpPr>
                <p:spPr>
                  <a:xfrm>
                    <a:off x="540000" y="486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0.0</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58" name="TextBox 32">
                    <a:extLst>
                      <a:ext uri="{FF2B5EF4-FFF2-40B4-BE49-F238E27FC236}">
                        <a16:creationId xmlns:a16="http://schemas.microsoft.com/office/drawing/2014/main" id="{7050EC4D-1219-48D7-BB86-6FC20825094A}"/>
                      </a:ext>
                    </a:extLst>
                  </p:cNvPr>
                  <p:cNvSpPr txBox="1"/>
                  <p:nvPr/>
                </p:nvSpPr>
                <p:spPr>
                  <a:xfrm>
                    <a:off x="540000" y="306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0.5</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59" name="TextBox 35">
                    <a:extLst>
                      <a:ext uri="{FF2B5EF4-FFF2-40B4-BE49-F238E27FC236}">
                        <a16:creationId xmlns:a16="http://schemas.microsoft.com/office/drawing/2014/main" id="{2990EF52-99C3-43C1-B18F-BEABEA1B7AC3}"/>
                      </a:ext>
                    </a:extLst>
                  </p:cNvPr>
                  <p:cNvSpPr txBox="1"/>
                  <p:nvPr/>
                </p:nvSpPr>
                <p:spPr>
                  <a:xfrm>
                    <a:off x="540000" y="342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0.4</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60" name="TextBox 36">
                    <a:extLst>
                      <a:ext uri="{FF2B5EF4-FFF2-40B4-BE49-F238E27FC236}">
                        <a16:creationId xmlns:a16="http://schemas.microsoft.com/office/drawing/2014/main" id="{72676611-9AF7-436B-8100-0E1CBB7CE0AF}"/>
                      </a:ext>
                    </a:extLst>
                  </p:cNvPr>
                  <p:cNvSpPr txBox="1"/>
                  <p:nvPr/>
                </p:nvSpPr>
                <p:spPr>
                  <a:xfrm>
                    <a:off x="540000" y="378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0.3</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61" name="TextBox 37">
                    <a:extLst>
                      <a:ext uri="{FF2B5EF4-FFF2-40B4-BE49-F238E27FC236}">
                        <a16:creationId xmlns:a16="http://schemas.microsoft.com/office/drawing/2014/main" id="{5E814752-6397-40B3-A361-326E2BC5300A}"/>
                      </a:ext>
                    </a:extLst>
                  </p:cNvPr>
                  <p:cNvSpPr txBox="1"/>
                  <p:nvPr/>
                </p:nvSpPr>
                <p:spPr>
                  <a:xfrm>
                    <a:off x="540000" y="414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0.2</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62" name="TextBox 38">
                    <a:extLst>
                      <a:ext uri="{FF2B5EF4-FFF2-40B4-BE49-F238E27FC236}">
                        <a16:creationId xmlns:a16="http://schemas.microsoft.com/office/drawing/2014/main" id="{2C9F5C1C-20AD-404A-9758-58745A5E19FB}"/>
                      </a:ext>
                    </a:extLst>
                  </p:cNvPr>
                  <p:cNvSpPr txBox="1"/>
                  <p:nvPr/>
                </p:nvSpPr>
                <p:spPr>
                  <a:xfrm>
                    <a:off x="540000" y="450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0.1</a:t>
                    </a:r>
                    <a:endParaRPr lang="nb-NO" sz="1600" dirty="0">
                      <a:solidFill>
                        <a:srgbClr val="00509E"/>
                      </a:solidFill>
                      <a:latin typeface="Calibri Light" panose="020F0302020204030204" pitchFamily="34" charset="0"/>
                      <a:cs typeface="Calibri Light" panose="020F0302020204030204" pitchFamily="34" charset="0"/>
                    </a:endParaRPr>
                  </a:p>
                </p:txBody>
              </p:sp>
              <p:sp>
                <p:nvSpPr>
                  <p:cNvPr id="63" name="TextBox 39">
                    <a:extLst>
                      <a:ext uri="{FF2B5EF4-FFF2-40B4-BE49-F238E27FC236}">
                        <a16:creationId xmlns:a16="http://schemas.microsoft.com/office/drawing/2014/main" id="{358914A0-7484-43D5-947E-E05396596C27}"/>
                      </a:ext>
                    </a:extLst>
                  </p:cNvPr>
                  <p:cNvSpPr txBox="1"/>
                  <p:nvPr/>
                </p:nvSpPr>
                <p:spPr>
                  <a:xfrm>
                    <a:off x="540000" y="2700000"/>
                    <a:ext cx="540000" cy="360000"/>
                  </a:xfrm>
                  <a:prstGeom prst="rect">
                    <a:avLst/>
                  </a:prstGeom>
                  <a:noFill/>
                </p:spPr>
                <p:txBody>
                  <a:bodyPr wrap="none" rtlCol="0">
                    <a:noAutofit/>
                  </a:bodyPr>
                  <a:lstStyle/>
                  <a:p>
                    <a:pPr algn="r"/>
                    <a:r>
                      <a:rPr lang="en-US" sz="1600" dirty="0">
                        <a:solidFill>
                          <a:srgbClr val="00509E"/>
                        </a:solidFill>
                        <a:latin typeface="Calibri Light" panose="020F0302020204030204" pitchFamily="34" charset="0"/>
                        <a:cs typeface="Calibri Light" panose="020F0302020204030204" pitchFamily="34" charset="0"/>
                      </a:rPr>
                      <a:t>0.6</a:t>
                    </a:r>
                    <a:endParaRPr lang="nb-NO" sz="1600" dirty="0">
                      <a:solidFill>
                        <a:srgbClr val="00509E"/>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64" name="TextBox 78">
                        <a:extLst>
                          <a:ext uri="{FF2B5EF4-FFF2-40B4-BE49-F238E27FC236}">
                            <a16:creationId xmlns:a16="http://schemas.microsoft.com/office/drawing/2014/main" id="{18A7AC37-7CE6-4492-BF86-16716353D62C}"/>
                          </a:ext>
                        </a:extLst>
                      </p:cNvPr>
                      <p:cNvSpPr txBox="1"/>
                      <p:nvPr/>
                    </p:nvSpPr>
                    <p:spPr>
                      <a:xfrm>
                        <a:off x="540000" y="2160000"/>
                        <a:ext cx="540000" cy="360000"/>
                      </a:xfrm>
                      <a:prstGeom prst="rect">
                        <a:avLst/>
                      </a:prstGeom>
                      <a:noFill/>
                      <a:effectLst/>
                    </p:spPr>
                    <p:txBody>
                      <a:bodyPr wrap="none" rtlCol="0" anchor="ctr">
                        <a:noAutofit/>
                      </a:bodyPr>
                      <a:lstStyle/>
                      <a:p>
                        <a:pPr algn="ctr"/>
                        <a:r>
                          <a:rPr lang="en-US" sz="1600" dirty="0">
                            <a:solidFill>
                              <a:srgbClr val="00509E"/>
                            </a:solidFill>
                            <a:latin typeface="Calibri Light" panose="020F0302020204030204" pitchFamily="34" charset="0"/>
                            <a:cs typeface="Calibri Light" panose="020F0302020204030204" pitchFamily="34" charset="0"/>
                          </a:rPr>
                          <a:t>max</a:t>
                        </a:r>
                        <a14:m>
                          <m:oMath xmlns:m="http://schemas.openxmlformats.org/officeDocument/2006/math">
                            <m:d>
                              <m:dPr>
                                <m:begChr m:val="|"/>
                                <m:endChr m:val="|"/>
                                <m:ctrlPr>
                                  <a:rPr lang="nb-NO" sz="1600" i="1" smtClean="0">
                                    <a:solidFill>
                                      <a:srgbClr val="00509E"/>
                                    </a:solidFill>
                                    <a:latin typeface="Cambria Math" panose="02040503050406030204" pitchFamily="18" charset="0"/>
                                    <a:ea typeface="Cambria Math" panose="02040503050406030204" pitchFamily="18" charset="0"/>
                                  </a:rPr>
                                </m:ctrlPr>
                              </m:dPr>
                              <m:e>
                                <m:r>
                                  <a:rPr lang="nb-NO" sz="1600" i="1" smtClean="0">
                                    <a:solidFill>
                                      <a:srgbClr val="00509E"/>
                                    </a:solidFill>
                                    <a:latin typeface="Cambria Math" panose="02040503050406030204" pitchFamily="18" charset="0"/>
                                    <a:ea typeface="Cambria Math" panose="02040503050406030204" pitchFamily="18" charset="0"/>
                                  </a:rPr>
                                  <m:t>𝜖</m:t>
                                </m:r>
                              </m:e>
                            </m:d>
                          </m:oMath>
                        </a14:m>
                        <a:endParaRPr lang="nb-NO" sz="1600" dirty="0">
                          <a:solidFill>
                            <a:srgbClr val="00509E"/>
                          </a:solidFill>
                          <a:latin typeface="Calibri Light" panose="020F0302020204030204" pitchFamily="34" charset="0"/>
                          <a:cs typeface="Calibri Light" panose="020F0302020204030204" pitchFamily="34" charset="0"/>
                        </a:endParaRPr>
                      </a:p>
                      <a:p>
                        <a:pPr algn="ctr"/>
                        <a:r>
                          <a:rPr lang="nb-NO" sz="1600" dirty="0">
                            <a:solidFill>
                              <a:srgbClr val="00509E"/>
                            </a:solidFill>
                            <a:latin typeface="Calibri Light" panose="020F0302020204030204" pitchFamily="34" charset="0"/>
                            <a:cs typeface="Calibri Light" panose="020F0302020204030204" pitchFamily="34" charset="0"/>
                          </a:rPr>
                          <a:t>[%]</a:t>
                        </a:r>
                      </a:p>
                    </p:txBody>
                  </p:sp>
                </mc:Choice>
                <mc:Fallback xmlns="">
                  <p:sp>
                    <p:nvSpPr>
                      <p:cNvPr id="79" name="TextBox 78"/>
                      <p:cNvSpPr txBox="1">
                        <a:spLocks noRot="1" noChangeAspect="1" noMove="1" noResize="1" noEditPoints="1" noAdjustHandles="1" noChangeArrowheads="1" noChangeShapeType="1" noTextEdit="1"/>
                      </p:cNvSpPr>
                      <p:nvPr/>
                    </p:nvSpPr>
                    <p:spPr>
                      <a:xfrm>
                        <a:off x="540000" y="2160000"/>
                        <a:ext cx="540000" cy="360000"/>
                      </a:xfrm>
                      <a:prstGeom prst="rect">
                        <a:avLst/>
                      </a:prstGeom>
                      <a:blipFill>
                        <a:blip r:embed="rId3"/>
                        <a:stretch>
                          <a:fillRect l="-26966" t="-35593" b="-52542"/>
                        </a:stretch>
                      </a:blipFill>
                      <a:effectLst/>
                    </p:spPr>
                    <p:txBody>
                      <a:bodyPr/>
                      <a:lstStyle/>
                      <a:p>
                        <a:r>
                          <a:rPr lang="nb-NO">
                            <a:noFill/>
                          </a:rPr>
                          <a:t> </a:t>
                        </a:r>
                      </a:p>
                    </p:txBody>
                  </p:sp>
                </mc:Fallback>
              </mc:AlternateContent>
            </p:grpSp>
            <p:grpSp>
              <p:nvGrpSpPr>
                <p:cNvPr id="39" name="Group 9">
                  <a:extLst>
                    <a:ext uri="{FF2B5EF4-FFF2-40B4-BE49-F238E27FC236}">
                      <a16:creationId xmlns:a16="http://schemas.microsoft.com/office/drawing/2014/main" id="{4D5F269A-5513-4E24-B475-82D3D2A2480A}"/>
                    </a:ext>
                  </a:extLst>
                </p:cNvPr>
                <p:cNvGrpSpPr/>
                <p:nvPr/>
              </p:nvGrpSpPr>
              <p:grpSpPr>
                <a:xfrm flipH="1">
                  <a:off x="5804698" y="2462850"/>
                  <a:ext cx="180000" cy="2880000"/>
                  <a:chOff x="4211100" y="2054520"/>
                  <a:chExt cx="180000" cy="2880000"/>
                </a:xfrm>
              </p:grpSpPr>
              <p:cxnSp>
                <p:nvCxnSpPr>
                  <p:cNvPr id="49" name="Straight Connector 97">
                    <a:extLst>
                      <a:ext uri="{FF2B5EF4-FFF2-40B4-BE49-F238E27FC236}">
                        <a16:creationId xmlns:a16="http://schemas.microsoft.com/office/drawing/2014/main" id="{3FFEFA58-93AB-47D1-8007-CFFFEFCC099D}"/>
                      </a:ext>
                    </a:extLst>
                  </p:cNvPr>
                  <p:cNvCxnSpPr/>
                  <p:nvPr/>
                </p:nvCxnSpPr>
                <p:spPr>
                  <a:xfrm>
                    <a:off x="4211100" y="4934520"/>
                    <a:ext cx="18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98">
                    <a:extLst>
                      <a:ext uri="{FF2B5EF4-FFF2-40B4-BE49-F238E27FC236}">
                        <a16:creationId xmlns:a16="http://schemas.microsoft.com/office/drawing/2014/main" id="{1E91F6AD-3F0C-47AF-8871-1C3846BAF15A}"/>
                      </a:ext>
                    </a:extLst>
                  </p:cNvPr>
                  <p:cNvCxnSpPr/>
                  <p:nvPr/>
                </p:nvCxnSpPr>
                <p:spPr>
                  <a:xfrm>
                    <a:off x="4211100" y="3134520"/>
                    <a:ext cx="18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111">
                    <a:extLst>
                      <a:ext uri="{FF2B5EF4-FFF2-40B4-BE49-F238E27FC236}">
                        <a16:creationId xmlns:a16="http://schemas.microsoft.com/office/drawing/2014/main" id="{49446EBE-AD10-470E-B554-A6D4B5AAAB77}"/>
                      </a:ext>
                    </a:extLst>
                  </p:cNvPr>
                  <p:cNvCxnSpPr/>
                  <p:nvPr/>
                </p:nvCxnSpPr>
                <p:spPr>
                  <a:xfrm>
                    <a:off x="4301100" y="349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113">
                    <a:extLst>
                      <a:ext uri="{FF2B5EF4-FFF2-40B4-BE49-F238E27FC236}">
                        <a16:creationId xmlns:a16="http://schemas.microsoft.com/office/drawing/2014/main" id="{9BC88C70-1001-4EB7-87F6-74C8A8F24360}"/>
                      </a:ext>
                    </a:extLst>
                  </p:cNvPr>
                  <p:cNvCxnSpPr/>
                  <p:nvPr/>
                </p:nvCxnSpPr>
                <p:spPr>
                  <a:xfrm>
                    <a:off x="4301100" y="385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114">
                    <a:extLst>
                      <a:ext uri="{FF2B5EF4-FFF2-40B4-BE49-F238E27FC236}">
                        <a16:creationId xmlns:a16="http://schemas.microsoft.com/office/drawing/2014/main" id="{4D07905A-668B-48AD-B838-4403F7ABCB86}"/>
                      </a:ext>
                    </a:extLst>
                  </p:cNvPr>
                  <p:cNvCxnSpPr/>
                  <p:nvPr/>
                </p:nvCxnSpPr>
                <p:spPr>
                  <a:xfrm>
                    <a:off x="4301100" y="421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115">
                    <a:extLst>
                      <a:ext uri="{FF2B5EF4-FFF2-40B4-BE49-F238E27FC236}">
                        <a16:creationId xmlns:a16="http://schemas.microsoft.com/office/drawing/2014/main" id="{8A04E7EA-B2D6-4D2E-9D7C-891D4FD888EF}"/>
                      </a:ext>
                    </a:extLst>
                  </p:cNvPr>
                  <p:cNvCxnSpPr/>
                  <p:nvPr/>
                </p:nvCxnSpPr>
                <p:spPr>
                  <a:xfrm>
                    <a:off x="4301100" y="457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116">
                    <a:extLst>
                      <a:ext uri="{FF2B5EF4-FFF2-40B4-BE49-F238E27FC236}">
                        <a16:creationId xmlns:a16="http://schemas.microsoft.com/office/drawing/2014/main" id="{A1C9E616-BE75-4D11-AB90-02547BA88B12}"/>
                      </a:ext>
                    </a:extLst>
                  </p:cNvPr>
                  <p:cNvCxnSpPr/>
                  <p:nvPr/>
                </p:nvCxnSpPr>
                <p:spPr>
                  <a:xfrm>
                    <a:off x="4301100" y="2774520"/>
                    <a:ext cx="90000" cy="0"/>
                  </a:xfrm>
                  <a:prstGeom prst="line">
                    <a:avLst/>
                  </a:prstGeom>
                  <a:ln w="25400">
                    <a:solidFill>
                      <a:srgbClr val="5CBEC9"/>
                    </a:solidFill>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96">
                    <a:extLst>
                      <a:ext uri="{FF2B5EF4-FFF2-40B4-BE49-F238E27FC236}">
                        <a16:creationId xmlns:a16="http://schemas.microsoft.com/office/drawing/2014/main" id="{DD9B3744-4C14-4DAF-AA18-E56194F9CDC3}"/>
                      </a:ext>
                    </a:extLst>
                  </p:cNvPr>
                  <p:cNvCxnSpPr/>
                  <p:nvPr/>
                </p:nvCxnSpPr>
                <p:spPr>
                  <a:xfrm flipV="1">
                    <a:off x="4391100" y="2054520"/>
                    <a:ext cx="0" cy="2880000"/>
                  </a:xfrm>
                  <a:prstGeom prst="straightConnector1">
                    <a:avLst/>
                  </a:prstGeom>
                  <a:ln w="25400">
                    <a:solidFill>
                      <a:srgbClr val="5CBEC9"/>
                    </a:solidFill>
                    <a:tailEnd type="stealth" w="lg" len="lg"/>
                  </a:ln>
                  <a:effectLst/>
                </p:spPr>
                <p:style>
                  <a:lnRef idx="2">
                    <a:schemeClr val="accent1"/>
                  </a:lnRef>
                  <a:fillRef idx="0">
                    <a:schemeClr val="accent1"/>
                  </a:fillRef>
                  <a:effectRef idx="1">
                    <a:schemeClr val="accent1"/>
                  </a:effectRef>
                  <a:fontRef idx="minor">
                    <a:schemeClr val="tx1"/>
                  </a:fontRef>
                </p:style>
              </p:cxnSp>
            </p:grpSp>
            <p:grpSp>
              <p:nvGrpSpPr>
                <p:cNvPr id="40" name="Group 117">
                  <a:extLst>
                    <a:ext uri="{FF2B5EF4-FFF2-40B4-BE49-F238E27FC236}">
                      <a16:creationId xmlns:a16="http://schemas.microsoft.com/office/drawing/2014/main" id="{AAAA6A95-7DA6-4434-85AC-3473E6A35E72}"/>
                    </a:ext>
                  </a:extLst>
                </p:cNvPr>
                <p:cNvGrpSpPr/>
                <p:nvPr/>
              </p:nvGrpSpPr>
              <p:grpSpPr>
                <a:xfrm>
                  <a:off x="5991115" y="2462850"/>
                  <a:ext cx="540000" cy="3060000"/>
                  <a:chOff x="540000" y="2160000"/>
                  <a:chExt cx="540000" cy="3060000"/>
                </a:xfrm>
              </p:grpSpPr>
              <p:sp>
                <p:nvSpPr>
                  <p:cNvPr id="41" name="TextBox 118">
                    <a:extLst>
                      <a:ext uri="{FF2B5EF4-FFF2-40B4-BE49-F238E27FC236}">
                        <a16:creationId xmlns:a16="http://schemas.microsoft.com/office/drawing/2014/main" id="{7B578B48-6598-4E94-9572-D71D69BA0FF9}"/>
                      </a:ext>
                    </a:extLst>
                  </p:cNvPr>
                  <p:cNvSpPr txBox="1"/>
                  <p:nvPr/>
                </p:nvSpPr>
                <p:spPr>
                  <a:xfrm>
                    <a:off x="540000" y="486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0.00</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2" name="TextBox 119">
                    <a:extLst>
                      <a:ext uri="{FF2B5EF4-FFF2-40B4-BE49-F238E27FC236}">
                        <a16:creationId xmlns:a16="http://schemas.microsoft.com/office/drawing/2014/main" id="{11EA55B0-12CF-4796-874A-DF4E64B57AE0}"/>
                      </a:ext>
                    </a:extLst>
                  </p:cNvPr>
                  <p:cNvSpPr txBox="1"/>
                  <p:nvPr/>
                </p:nvSpPr>
                <p:spPr>
                  <a:xfrm>
                    <a:off x="540000" y="306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0.10</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3" name="TextBox 120">
                    <a:extLst>
                      <a:ext uri="{FF2B5EF4-FFF2-40B4-BE49-F238E27FC236}">
                        <a16:creationId xmlns:a16="http://schemas.microsoft.com/office/drawing/2014/main" id="{E2F6E561-66B5-44E8-8EC2-01AF6646E36E}"/>
                      </a:ext>
                    </a:extLst>
                  </p:cNvPr>
                  <p:cNvSpPr txBox="1"/>
                  <p:nvPr/>
                </p:nvSpPr>
                <p:spPr>
                  <a:xfrm>
                    <a:off x="540000" y="342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0.08</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4" name="TextBox 121">
                    <a:extLst>
                      <a:ext uri="{FF2B5EF4-FFF2-40B4-BE49-F238E27FC236}">
                        <a16:creationId xmlns:a16="http://schemas.microsoft.com/office/drawing/2014/main" id="{F30B477D-0CE6-456E-9963-842DA155BC1A}"/>
                      </a:ext>
                    </a:extLst>
                  </p:cNvPr>
                  <p:cNvSpPr txBox="1"/>
                  <p:nvPr/>
                </p:nvSpPr>
                <p:spPr>
                  <a:xfrm>
                    <a:off x="540000" y="378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0.06</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5" name="TextBox 122">
                    <a:extLst>
                      <a:ext uri="{FF2B5EF4-FFF2-40B4-BE49-F238E27FC236}">
                        <a16:creationId xmlns:a16="http://schemas.microsoft.com/office/drawing/2014/main" id="{260C00E3-9840-4077-A0BA-7789A3E2A3A9}"/>
                      </a:ext>
                    </a:extLst>
                  </p:cNvPr>
                  <p:cNvSpPr txBox="1"/>
                  <p:nvPr/>
                </p:nvSpPr>
                <p:spPr>
                  <a:xfrm>
                    <a:off x="540000" y="414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0.04</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6" name="TextBox 123">
                    <a:extLst>
                      <a:ext uri="{FF2B5EF4-FFF2-40B4-BE49-F238E27FC236}">
                        <a16:creationId xmlns:a16="http://schemas.microsoft.com/office/drawing/2014/main" id="{A11498E2-FCDC-4746-813A-7FD004DFA593}"/>
                      </a:ext>
                    </a:extLst>
                  </p:cNvPr>
                  <p:cNvSpPr txBox="1"/>
                  <p:nvPr/>
                </p:nvSpPr>
                <p:spPr>
                  <a:xfrm>
                    <a:off x="540000" y="450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0.02</a:t>
                    </a:r>
                    <a:endParaRPr lang="nb-NO" sz="1600" dirty="0">
                      <a:solidFill>
                        <a:srgbClr val="5CBEC9"/>
                      </a:solidFill>
                      <a:latin typeface="Calibri Light" panose="020F0302020204030204" pitchFamily="34" charset="0"/>
                      <a:cs typeface="Calibri Light" panose="020F0302020204030204" pitchFamily="34" charset="0"/>
                    </a:endParaRPr>
                  </a:p>
                </p:txBody>
              </p:sp>
              <p:sp>
                <p:nvSpPr>
                  <p:cNvPr id="47" name="TextBox 124">
                    <a:extLst>
                      <a:ext uri="{FF2B5EF4-FFF2-40B4-BE49-F238E27FC236}">
                        <a16:creationId xmlns:a16="http://schemas.microsoft.com/office/drawing/2014/main" id="{5E0F0743-AE44-4158-A903-A10EEE85FB7E}"/>
                      </a:ext>
                    </a:extLst>
                  </p:cNvPr>
                  <p:cNvSpPr txBox="1"/>
                  <p:nvPr/>
                </p:nvSpPr>
                <p:spPr>
                  <a:xfrm>
                    <a:off x="540000" y="2700000"/>
                    <a:ext cx="540000" cy="360000"/>
                  </a:xfrm>
                  <a:prstGeom prst="rect">
                    <a:avLst/>
                  </a:prstGeom>
                  <a:noFill/>
                </p:spPr>
                <p:txBody>
                  <a:bodyPr wrap="none" rtlCol="0">
                    <a:noAutofit/>
                  </a:bodyPr>
                  <a:lstStyle/>
                  <a:p>
                    <a:r>
                      <a:rPr lang="en-US" sz="1600" dirty="0">
                        <a:solidFill>
                          <a:srgbClr val="5CBEC9"/>
                        </a:solidFill>
                        <a:latin typeface="Calibri Light" panose="020F0302020204030204" pitchFamily="34" charset="0"/>
                        <a:cs typeface="Calibri Light" panose="020F0302020204030204" pitchFamily="34" charset="0"/>
                      </a:rPr>
                      <a:t>0.12</a:t>
                    </a:r>
                    <a:endParaRPr lang="nb-NO" sz="1600" dirty="0">
                      <a:solidFill>
                        <a:srgbClr val="5CBEC9"/>
                      </a:solidFill>
                      <a:latin typeface="Calibri Light" panose="020F0302020204030204" pitchFamily="34" charset="0"/>
                      <a:cs typeface="Calibri Light" panose="020F0302020204030204" pitchFamily="34" charset="0"/>
                    </a:endParaRPr>
                  </a:p>
                </p:txBody>
              </p:sp>
              <mc:AlternateContent xmlns:mc="http://schemas.openxmlformats.org/markup-compatibility/2006" xmlns:a14="http://schemas.microsoft.com/office/drawing/2010/main">
                <mc:Choice Requires="a14">
                  <p:sp>
                    <p:nvSpPr>
                      <p:cNvPr id="48" name="TextBox 125">
                        <a:extLst>
                          <a:ext uri="{FF2B5EF4-FFF2-40B4-BE49-F238E27FC236}">
                            <a16:creationId xmlns:a16="http://schemas.microsoft.com/office/drawing/2014/main" id="{F2692E91-F077-4B1D-BE72-6141117631C0}"/>
                          </a:ext>
                        </a:extLst>
                      </p:cNvPr>
                      <p:cNvSpPr txBox="1"/>
                      <p:nvPr/>
                    </p:nvSpPr>
                    <p:spPr>
                      <a:xfrm>
                        <a:off x="540000" y="2160000"/>
                        <a:ext cx="540000" cy="360000"/>
                      </a:xfrm>
                      <a:prstGeom prst="rect">
                        <a:avLst/>
                      </a:prstGeom>
                      <a:noFill/>
                      <a:effectLst/>
                    </p:spPr>
                    <p:txBody>
                      <a:bodyPr wrap="none" rtlCol="0" anchor="ctr">
                        <a:noAutofit/>
                      </a:bodyPr>
                      <a:lstStyle/>
                      <a:p>
                        <a:pPr algn="ctr"/>
                        <a14:m>
                          <m:oMathPara xmlns:m="http://schemas.openxmlformats.org/officeDocument/2006/math">
                            <m:oMathParaPr>
                              <m:jc m:val="centerGroup"/>
                            </m:oMathParaPr>
                            <m:oMath xmlns:m="http://schemas.openxmlformats.org/officeDocument/2006/math">
                              <m:acc>
                                <m:accPr>
                                  <m:chr m:val="̅"/>
                                  <m:ctrlPr>
                                    <a:rPr lang="nb-NO" sz="1600" i="1" smtClean="0">
                                      <a:solidFill>
                                        <a:srgbClr val="5CBEC9"/>
                                      </a:solidFill>
                                      <a:latin typeface="Cambria Math" panose="02040503050406030204" pitchFamily="18" charset="0"/>
                                    </a:rPr>
                                  </m:ctrlPr>
                                </m:accPr>
                                <m:e>
                                  <m:d>
                                    <m:dPr>
                                      <m:begChr m:val="|"/>
                                      <m:endChr m:val="|"/>
                                      <m:ctrlPr>
                                        <a:rPr lang="nb-NO" sz="1600" i="1">
                                          <a:solidFill>
                                            <a:srgbClr val="5CBEC9"/>
                                          </a:solidFill>
                                          <a:latin typeface="Cambria Math" panose="02040503050406030204" pitchFamily="18" charset="0"/>
                                        </a:rPr>
                                      </m:ctrlPr>
                                    </m:dPr>
                                    <m:e>
                                      <m:r>
                                        <a:rPr lang="nb-NO" sz="1600" i="1">
                                          <a:solidFill>
                                            <a:srgbClr val="5CBEC9"/>
                                          </a:solidFill>
                                          <a:latin typeface="Cambria Math" panose="02040503050406030204" pitchFamily="18" charset="0"/>
                                          <a:ea typeface="Cambria Math" panose="02040503050406030204" pitchFamily="18" charset="0"/>
                                        </a:rPr>
                                        <m:t>𝜖</m:t>
                                      </m:r>
                                    </m:e>
                                  </m:d>
                                </m:e>
                              </m:acc>
                            </m:oMath>
                          </m:oMathPara>
                        </a14:m>
                        <a:endParaRPr lang="nb-NO" sz="1600" dirty="0">
                          <a:solidFill>
                            <a:srgbClr val="5CBEC9"/>
                          </a:solidFill>
                          <a:latin typeface="Calibri Light" panose="020F0302020204030204" pitchFamily="34" charset="0"/>
                          <a:cs typeface="Calibri Light" panose="020F0302020204030204" pitchFamily="34" charset="0"/>
                        </a:endParaRPr>
                      </a:p>
                      <a:p>
                        <a:pPr algn="ctr"/>
                        <a:r>
                          <a:rPr lang="nb-NO" sz="1600" dirty="0">
                            <a:solidFill>
                              <a:srgbClr val="5CBEC9"/>
                            </a:solidFill>
                            <a:latin typeface="Calibri Light" panose="020F0302020204030204" pitchFamily="34" charset="0"/>
                            <a:cs typeface="Calibri Light" panose="020F0302020204030204" pitchFamily="34" charset="0"/>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540000" y="2160000"/>
                        <a:ext cx="540000" cy="360000"/>
                      </a:xfrm>
                      <a:prstGeom prst="rect">
                        <a:avLst/>
                      </a:prstGeom>
                      <a:blipFill>
                        <a:blip r:embed="rId4"/>
                        <a:stretch>
                          <a:fillRect l="-1124" t="-10169" b="-55932"/>
                        </a:stretch>
                      </a:blipFill>
                      <a:effectLst/>
                    </p:spPr>
                    <p:txBody>
                      <a:bodyPr/>
                      <a:lstStyle/>
                      <a:p>
                        <a:r>
                          <a:rPr lang="nb-NO">
                            <a:noFill/>
                          </a:rPr>
                          <a:t> </a:t>
                        </a:r>
                      </a:p>
                    </p:txBody>
                  </p:sp>
                </mc:Fallback>
              </mc:AlternateContent>
            </p:grpSp>
          </p:grpSp>
          <p:sp>
            <p:nvSpPr>
              <p:cNvPr id="135" name="TextBox 103">
                <a:extLst>
                  <a:ext uri="{FF2B5EF4-FFF2-40B4-BE49-F238E27FC236}">
                    <a16:creationId xmlns:a16="http://schemas.microsoft.com/office/drawing/2014/main" id="{6E096C25-152D-4306-BBB4-9A436C6700D8}"/>
                  </a:ext>
                </a:extLst>
              </p:cNvPr>
              <p:cNvSpPr txBox="1"/>
              <p:nvPr/>
            </p:nvSpPr>
            <p:spPr>
              <a:xfrm>
                <a:off x="900000" y="1980000"/>
                <a:ext cx="5226415" cy="432000"/>
              </a:xfrm>
              <a:prstGeom prst="rect">
                <a:avLst/>
              </a:prstGeom>
              <a:noFill/>
              <a:effectLst/>
            </p:spPr>
            <p:txBody>
              <a:bodyPr wrap="none" rIns="72000" rtlCol="0" anchor="ctr">
                <a:noAutofit/>
              </a:bodyPr>
              <a:lstStyle/>
              <a:p>
                <a:pPr algn="ctr"/>
                <a:r>
                  <a:rPr lang="en-US" sz="2400" dirty="0" smtClean="0">
                    <a:latin typeface="Calibri Light" panose="020F0302020204030204" pitchFamily="34" charset="0"/>
                    <a:cs typeface="Calibri Light" panose="020F0302020204030204" pitchFamily="34" charset="0"/>
                  </a:rPr>
                  <a:t>Extent of Reaction </a:t>
                </a:r>
                <a:r>
                  <a:rPr lang="en-US" sz="2400" i="1" dirty="0" smtClean="0">
                    <a:latin typeface="Symbol" panose="05050102010706020507" pitchFamily="18" charset="2"/>
                    <a:cs typeface="Calibri Light" panose="020F0302020204030204" pitchFamily="34" charset="0"/>
                  </a:rPr>
                  <a:t>x</a:t>
                </a:r>
                <a:endParaRPr lang="nb-NO" sz="2400" i="1" baseline="-25000" dirty="0">
                  <a:latin typeface="Symbol" panose="05050102010706020507" pitchFamily="18" charset="2"/>
                  <a:cs typeface="Calibri Light" panose="020F0302020204030204" pitchFamily="34" charset="0"/>
                </a:endParaRPr>
              </a:p>
            </p:txBody>
          </p:sp>
        </p:grpSp>
        <p:sp>
          <p:nvSpPr>
            <p:cNvPr id="141" name="Down Arrow 140"/>
            <p:cNvSpPr/>
            <p:nvPr/>
          </p:nvSpPr>
          <p:spPr>
            <a:xfrm flipV="1">
              <a:off x="1890249" y="1979999"/>
              <a:ext cx="180000" cy="900000"/>
            </a:xfrm>
            <a:prstGeom prst="downArrow">
              <a:avLst/>
            </a:prstGeom>
            <a:solidFill>
              <a:srgbClr val="00509E"/>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sp>
          <p:nvSpPr>
            <p:cNvPr id="142" name="Down Arrow 141"/>
            <p:cNvSpPr/>
            <p:nvPr/>
          </p:nvSpPr>
          <p:spPr>
            <a:xfrm flipV="1">
              <a:off x="2249997" y="2706435"/>
              <a:ext cx="89751" cy="173563"/>
            </a:xfrm>
            <a:prstGeom prst="downArrow">
              <a:avLst/>
            </a:prstGeom>
            <a:solidFill>
              <a:srgbClr val="5CBEC9"/>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vert270" rtlCol="0" anchor="ctr"/>
            <a:lstStyle/>
            <a:p>
              <a:pPr algn="ctr"/>
              <a:endParaRPr lang="nb-NO">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93266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Further SOC advantages</a:t>
            </a:r>
            <a:endParaRPr lang="en-US" sz="3600" dirty="0"/>
          </a:p>
        </p:txBody>
      </p:sp>
      <p:sp>
        <p:nvSpPr>
          <p:cNvPr id="7" name="Content Placeholder 2"/>
          <p:cNvSpPr txBox="1">
            <a:spLocks/>
          </p:cNvSpPr>
          <p:nvPr/>
        </p:nvSpPr>
        <p:spPr>
          <a:xfrm>
            <a:off x="900000" y="1800000"/>
            <a:ext cx="5096640" cy="435133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800"/>
              </a:spcAft>
            </a:pPr>
            <a:r>
              <a:rPr lang="en-GB" dirty="0" smtClean="0">
                <a:latin typeface="Calibri Light" panose="020F0302020204030204" pitchFamily="34" charset="0"/>
              </a:rPr>
              <a:t>Allow simple mapping in neighbourhood of complicated regions</a:t>
            </a:r>
          </a:p>
          <a:p>
            <a:pPr lvl="1">
              <a:spcBef>
                <a:spcPts val="0"/>
              </a:spcBef>
              <a:spcAft>
                <a:spcPts val="800"/>
              </a:spcAft>
            </a:pPr>
            <a:r>
              <a:rPr lang="en-GB" dirty="0" smtClean="0">
                <a:latin typeface="Calibri Light" panose="020F0302020204030204" pitchFamily="34" charset="0"/>
              </a:rPr>
              <a:t>Limit cycles</a:t>
            </a:r>
          </a:p>
          <a:p>
            <a:pPr lvl="1">
              <a:spcBef>
                <a:spcPts val="0"/>
              </a:spcBef>
              <a:spcAft>
                <a:spcPts val="800"/>
              </a:spcAft>
            </a:pPr>
            <a:r>
              <a:rPr lang="en-GB" dirty="0" smtClean="0">
                <a:latin typeface="Calibri Light" panose="020F0302020204030204" pitchFamily="34" charset="0"/>
              </a:rPr>
              <a:t>Reactor extinction</a:t>
            </a:r>
          </a:p>
          <a:p>
            <a:pPr>
              <a:spcBef>
                <a:spcPts val="0"/>
              </a:spcBef>
              <a:spcAft>
                <a:spcPts val="800"/>
              </a:spcAft>
            </a:pPr>
            <a:r>
              <a:rPr lang="en-GB" dirty="0" smtClean="0">
                <a:latin typeface="Calibri Light" panose="020F0302020204030204" pitchFamily="34" charset="0"/>
              </a:rPr>
              <a:t>Undesirable region not mapped</a:t>
            </a:r>
          </a:p>
          <a:p>
            <a:pPr>
              <a:spcBef>
                <a:spcPts val="0"/>
              </a:spcBef>
              <a:spcAft>
                <a:spcPts val="800"/>
              </a:spcAft>
            </a:pPr>
            <a:endParaRPr lang="en-GB" dirty="0">
              <a:latin typeface="Calibri Light" panose="020F0302020204030204" pitchFamily="34" charset="0"/>
            </a:endParaRPr>
          </a:p>
        </p:txBody>
      </p:sp>
      <p:pic>
        <p:nvPicPr>
          <p:cNvPr id="138" name="Content Placeholder 137"/>
          <p:cNvPicPr>
            <a:picLocks noGrp="1" noChangeAspect="1"/>
          </p:cNvPicPr>
          <p:nvPr>
            <p:ph idx="1"/>
          </p:nvPr>
        </p:nvPicPr>
        <p:blipFill>
          <a:blip r:embed="rId3"/>
          <a:stretch>
            <a:fillRect/>
          </a:stretch>
        </p:blipFill>
        <p:spPr>
          <a:xfrm>
            <a:off x="5996640" y="1682326"/>
            <a:ext cx="5807160" cy="4351338"/>
          </a:xfrm>
          <a:prstGeom prst="rect">
            <a:avLst/>
          </a:prstGeom>
        </p:spPr>
      </p:pic>
      <p:sp>
        <p:nvSpPr>
          <p:cNvPr id="3" name="TextBox 2"/>
          <p:cNvSpPr txBox="1"/>
          <p:nvPr/>
        </p:nvSpPr>
        <p:spPr>
          <a:xfrm>
            <a:off x="10650583" y="3030583"/>
            <a:ext cx="1243033" cy="369332"/>
          </a:xfrm>
          <a:prstGeom prst="rect">
            <a:avLst/>
          </a:prstGeom>
          <a:noFill/>
        </p:spPr>
        <p:txBody>
          <a:bodyPr wrap="none" rtlCol="0">
            <a:spAutoFit/>
          </a:bodyPr>
          <a:lstStyle/>
          <a:p>
            <a:r>
              <a:rPr lang="nb-NO" dirty="0" smtClean="0">
                <a:latin typeface="Calibri Light" panose="020F0302020204030204" pitchFamily="34" charset="0"/>
                <a:cs typeface="Calibri Light" panose="020F0302020204030204" pitchFamily="34" charset="0"/>
              </a:rPr>
              <a:t>Limit </a:t>
            </a:r>
            <a:r>
              <a:rPr lang="nb-NO" dirty="0" err="1" smtClean="0">
                <a:latin typeface="Calibri Light" panose="020F0302020204030204" pitchFamily="34" charset="0"/>
                <a:cs typeface="Calibri Light" panose="020F0302020204030204" pitchFamily="34" charset="0"/>
              </a:rPr>
              <a:t>cycles</a:t>
            </a:r>
            <a:endParaRPr lang="nb-NO" dirty="0">
              <a:latin typeface="Calibri Light" panose="020F0302020204030204" pitchFamily="34" charset="0"/>
              <a:cs typeface="Calibri Light" panose="020F0302020204030204" pitchFamily="34" charset="0"/>
            </a:endParaRPr>
          </a:p>
        </p:txBody>
      </p:sp>
      <p:sp>
        <p:nvSpPr>
          <p:cNvPr id="8" name="TextBox 7"/>
          <p:cNvSpPr txBox="1"/>
          <p:nvPr/>
        </p:nvSpPr>
        <p:spPr>
          <a:xfrm>
            <a:off x="4282829" y="6353653"/>
            <a:ext cx="2859565" cy="369332"/>
          </a:xfrm>
          <a:prstGeom prst="rect">
            <a:avLst/>
          </a:prstGeom>
          <a:noFill/>
        </p:spPr>
        <p:txBody>
          <a:bodyPr wrap="none" rtlCol="0">
            <a:spAutoFit/>
          </a:bodyPr>
          <a:lstStyle/>
          <a:p>
            <a:r>
              <a:rPr lang="nb-NO" dirty="0" smtClean="0">
                <a:latin typeface="Calibri Light" panose="020F0302020204030204" pitchFamily="34" charset="0"/>
                <a:cs typeface="Calibri Light" panose="020F0302020204030204" pitchFamily="34" charset="0"/>
              </a:rPr>
              <a:t>SOC = </a:t>
            </a:r>
            <a:r>
              <a:rPr lang="nb-NO" dirty="0" err="1" smtClean="0">
                <a:latin typeface="Calibri Light" panose="020F0302020204030204" pitchFamily="34" charset="0"/>
                <a:cs typeface="Calibri Light" panose="020F0302020204030204" pitchFamily="34" charset="0"/>
              </a:rPr>
              <a:t>self-optimizing</a:t>
            </a:r>
            <a:r>
              <a:rPr lang="nb-NO" dirty="0" smtClean="0">
                <a:latin typeface="Calibri Light" panose="020F0302020204030204" pitchFamily="34" charset="0"/>
                <a:cs typeface="Calibri Light" panose="020F0302020204030204" pitchFamily="34" charset="0"/>
              </a:rPr>
              <a:t> control</a:t>
            </a:r>
            <a:endParaRPr lang="nb-NO"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339853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US" sz="3600" dirty="0" smtClean="0"/>
              <a:t>6. Conclusion / Further work</a:t>
            </a:r>
            <a:endParaRPr lang="en-US" sz="3600" dirty="0"/>
          </a:p>
        </p:txBody>
      </p:sp>
      <p:sp>
        <p:nvSpPr>
          <p:cNvPr id="3" name="Content Placeholder 2"/>
          <p:cNvSpPr>
            <a:spLocks noGrp="1"/>
          </p:cNvSpPr>
          <p:nvPr>
            <p:ph idx="1"/>
          </p:nvPr>
        </p:nvSpPr>
        <p:spPr>
          <a:xfrm>
            <a:off x="900000" y="1800000"/>
            <a:ext cx="10515600" cy="4351338"/>
          </a:xfrm>
        </p:spPr>
        <p:txBody>
          <a:bodyPr>
            <a:noAutofit/>
          </a:bodyPr>
          <a:lstStyle/>
          <a:p>
            <a:pPr>
              <a:spcBef>
                <a:spcPts val="0"/>
              </a:spcBef>
              <a:spcAft>
                <a:spcPts val="1600"/>
              </a:spcAft>
            </a:pPr>
            <a:r>
              <a:rPr lang="en-GB" dirty="0" smtClean="0">
                <a:latin typeface="Calibri Light" panose="020F0302020204030204" pitchFamily="34" charset="0"/>
              </a:rPr>
              <a:t>Surrogate models useful in process systems engineering</a:t>
            </a:r>
          </a:p>
          <a:p>
            <a:pPr>
              <a:spcBef>
                <a:spcPts val="0"/>
              </a:spcBef>
              <a:spcAft>
                <a:spcPts val="1600"/>
              </a:spcAft>
            </a:pPr>
            <a:r>
              <a:rPr lang="en-GB" dirty="0" smtClean="0">
                <a:latin typeface="Calibri Light" panose="020F0302020204030204" pitchFamily="34" charset="0"/>
              </a:rPr>
              <a:t>Include process knowledge </a:t>
            </a:r>
            <a:r>
              <a:rPr lang="en-GB" dirty="0" smtClean="0">
                <a:latin typeface="Calibri Light" panose="020F0302020204030204" pitchFamily="34" charset="0"/>
                <a:sym typeface="Wingdings" panose="05000000000000000000" pitchFamily="2" charset="2"/>
              </a:rPr>
              <a:t> Grey box model</a:t>
            </a:r>
          </a:p>
          <a:p>
            <a:pPr>
              <a:spcBef>
                <a:spcPts val="0"/>
              </a:spcBef>
              <a:spcAft>
                <a:spcPts val="1600"/>
              </a:spcAft>
            </a:pPr>
            <a:r>
              <a:rPr lang="en-GB" dirty="0" smtClean="0">
                <a:latin typeface="Calibri Light" panose="020F0302020204030204" pitchFamily="34" charset="0"/>
                <a:sym typeface="Wingdings" panose="05000000000000000000" pitchFamily="2" charset="2"/>
              </a:rPr>
              <a:t>Dimensionality reduction through variable transformations</a:t>
            </a:r>
          </a:p>
          <a:p>
            <a:pPr lvl="1">
              <a:spcBef>
                <a:spcPts val="0"/>
              </a:spcBef>
              <a:spcAft>
                <a:spcPts val="1600"/>
              </a:spcAft>
            </a:pPr>
            <a:r>
              <a:rPr lang="en-GB" dirty="0" smtClean="0">
                <a:latin typeface="Calibri Light" panose="020F0302020204030204" pitchFamily="34" charset="0"/>
                <a:sym typeface="Wingdings" panose="05000000000000000000" pitchFamily="2" charset="2"/>
              </a:rPr>
              <a:t>PLS</a:t>
            </a:r>
          </a:p>
          <a:p>
            <a:pPr lvl="1">
              <a:spcBef>
                <a:spcPts val="0"/>
              </a:spcBef>
              <a:spcAft>
                <a:spcPts val="1600"/>
              </a:spcAft>
            </a:pPr>
            <a:r>
              <a:rPr lang="en-GB" dirty="0" smtClean="0">
                <a:latin typeface="Calibri Light" panose="020F0302020204030204" pitchFamily="34" charset="0"/>
                <a:sym typeface="Wingdings" panose="05000000000000000000" pitchFamily="2" charset="2"/>
              </a:rPr>
              <a:t>Self-optimizing control  simpler surface </a:t>
            </a:r>
          </a:p>
          <a:p>
            <a:pPr marL="0" indent="0">
              <a:spcBef>
                <a:spcPts val="0"/>
              </a:spcBef>
              <a:spcAft>
                <a:spcPts val="1600"/>
              </a:spcAft>
              <a:buNone/>
            </a:pPr>
            <a:endParaRPr lang="en-GB" dirty="0" smtClean="0">
              <a:latin typeface="Calibri Light" panose="020F0302020204030204" pitchFamily="34" charset="0"/>
            </a:endParaRPr>
          </a:p>
          <a:p>
            <a:pPr>
              <a:spcBef>
                <a:spcPts val="0"/>
              </a:spcBef>
              <a:spcAft>
                <a:spcPts val="1600"/>
              </a:spcAft>
            </a:pPr>
            <a:endParaRPr lang="en-US" dirty="0" smtClean="0">
              <a:latin typeface="Calibri Light" panose="020F0302020204030204" pitchFamily="34" charset="0"/>
            </a:endParaRPr>
          </a:p>
        </p:txBody>
      </p:sp>
      <p:sp>
        <p:nvSpPr>
          <p:cNvPr id="7" name="Text Placeholder 4"/>
          <p:cNvSpPr txBox="1">
            <a:spLocks/>
          </p:cNvSpPr>
          <p:nvPr/>
        </p:nvSpPr>
        <p:spPr>
          <a:xfrm>
            <a:off x="2140649" y="5626882"/>
            <a:ext cx="7772400" cy="90310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smtClean="0"/>
              <a:t>Thank you !</a:t>
            </a:r>
            <a:endParaRPr lang="en-GB" b="1" dirty="0"/>
          </a:p>
        </p:txBody>
      </p:sp>
    </p:spTree>
    <p:extLst>
      <p:ext uri="{BB962C8B-B14F-4D97-AF65-F5344CB8AC3E}">
        <p14:creationId xmlns:p14="http://schemas.microsoft.com/office/powerpoint/2010/main" val="2055171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a:p>
        </p:txBody>
      </p:sp>
    </p:spTree>
    <p:extLst>
      <p:ext uri="{BB962C8B-B14F-4D97-AF65-F5344CB8AC3E}">
        <p14:creationId xmlns:p14="http://schemas.microsoft.com/office/powerpoint/2010/main" val="13428494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Some previous work in PSE</a:t>
            </a:r>
            <a:endParaRPr lang="en-GB" sz="3600" dirty="0">
              <a:solidFill>
                <a:srgbClr val="FF0000"/>
              </a:solidFill>
            </a:endParaRPr>
          </a:p>
        </p:txBody>
      </p:sp>
      <p:sp>
        <p:nvSpPr>
          <p:cNvPr id="3" name="Content Placeholder 2"/>
          <p:cNvSpPr>
            <a:spLocks noGrp="1"/>
          </p:cNvSpPr>
          <p:nvPr>
            <p:ph idx="1"/>
          </p:nvPr>
        </p:nvSpPr>
        <p:spPr>
          <a:xfrm>
            <a:off x="900000" y="1800000"/>
            <a:ext cx="10515600" cy="4351338"/>
          </a:xfrm>
        </p:spPr>
        <p:txBody>
          <a:bodyPr>
            <a:noAutofit/>
          </a:bodyPr>
          <a:lstStyle/>
          <a:p>
            <a:pPr>
              <a:spcBef>
                <a:spcPts val="0"/>
              </a:spcBef>
              <a:spcAft>
                <a:spcPts val="800"/>
              </a:spcAft>
            </a:pPr>
            <a:r>
              <a:rPr lang="en-GB" dirty="0" smtClean="0">
                <a:latin typeface="Calibri Light" panose="020F0302020204030204" pitchFamily="34" charset="0"/>
              </a:rPr>
              <a:t>Substitution of computational expensive models</a:t>
            </a:r>
          </a:p>
          <a:p>
            <a:pPr marL="457189" lvl="1" indent="0">
              <a:spcBef>
                <a:spcPts val="0"/>
              </a:spcBef>
              <a:spcAft>
                <a:spcPts val="800"/>
              </a:spcAft>
              <a:buNone/>
            </a:pPr>
            <a:r>
              <a:rPr lang="en-US" sz="2000" dirty="0" smtClean="0">
                <a:solidFill>
                  <a:schemeClr val="bg1">
                    <a:lumMod val="50000"/>
                  </a:schemeClr>
                </a:solidFill>
                <a:latin typeface="Calibri Light" panose="020F0302020204030204" pitchFamily="34" charset="0"/>
              </a:rPr>
              <a:t>Eason, </a:t>
            </a:r>
            <a:r>
              <a:rPr lang="en-US" sz="2000" dirty="0">
                <a:solidFill>
                  <a:schemeClr val="bg1">
                    <a:lumMod val="50000"/>
                  </a:schemeClr>
                </a:solidFill>
                <a:latin typeface="Calibri Light" panose="020F0302020204030204" pitchFamily="34" charset="0"/>
              </a:rPr>
              <a:t>J. </a:t>
            </a:r>
            <a:r>
              <a:rPr lang="en-US" sz="2000" dirty="0" smtClean="0">
                <a:solidFill>
                  <a:schemeClr val="bg1">
                    <a:lumMod val="50000"/>
                  </a:schemeClr>
                </a:solidFill>
                <a:latin typeface="Calibri Light" panose="020F0302020204030204" pitchFamily="34" charset="0"/>
              </a:rPr>
              <a:t>P. </a:t>
            </a:r>
            <a:r>
              <a:rPr lang="en-US" sz="2000" dirty="0">
                <a:solidFill>
                  <a:schemeClr val="bg1">
                    <a:lumMod val="50000"/>
                  </a:schemeClr>
                </a:solidFill>
                <a:latin typeface="Calibri Light" panose="020F0302020204030204" pitchFamily="34" charset="0"/>
              </a:rPr>
              <a:t>and </a:t>
            </a:r>
            <a:r>
              <a:rPr lang="en-US" sz="2000" dirty="0" err="1" smtClean="0">
                <a:solidFill>
                  <a:schemeClr val="bg1">
                    <a:lumMod val="50000"/>
                  </a:schemeClr>
                </a:solidFill>
                <a:latin typeface="Calibri Light" panose="020F0302020204030204" pitchFamily="34" charset="0"/>
              </a:rPr>
              <a:t>Biegler</a:t>
            </a:r>
            <a:r>
              <a:rPr lang="en-US" sz="2000" dirty="0" smtClean="0">
                <a:solidFill>
                  <a:schemeClr val="bg1">
                    <a:lumMod val="50000"/>
                  </a:schemeClr>
                </a:solidFill>
                <a:latin typeface="Calibri Light" panose="020F0302020204030204" pitchFamily="34" charset="0"/>
              </a:rPr>
              <a:t>, </a:t>
            </a:r>
            <a:r>
              <a:rPr lang="en-US" sz="2000" dirty="0">
                <a:solidFill>
                  <a:schemeClr val="bg1">
                    <a:lumMod val="50000"/>
                  </a:schemeClr>
                </a:solidFill>
                <a:latin typeface="Calibri Light" panose="020F0302020204030204" pitchFamily="34" charset="0"/>
              </a:rPr>
              <a:t>L. T</a:t>
            </a:r>
            <a:r>
              <a:rPr lang="en-US" sz="2000" dirty="0" smtClean="0">
                <a:solidFill>
                  <a:schemeClr val="bg1">
                    <a:lumMod val="50000"/>
                  </a:schemeClr>
                </a:solidFill>
                <a:latin typeface="Calibri Light" panose="020F0302020204030204" pitchFamily="34" charset="0"/>
              </a:rPr>
              <a:t>.. </a:t>
            </a:r>
            <a:r>
              <a:rPr lang="en-US" sz="2000" dirty="0">
                <a:solidFill>
                  <a:schemeClr val="bg1">
                    <a:lumMod val="50000"/>
                  </a:schemeClr>
                </a:solidFill>
                <a:latin typeface="Calibri Light" panose="020F0302020204030204" pitchFamily="34" charset="0"/>
              </a:rPr>
              <a:t>A trust region filter method for glass box/black </a:t>
            </a:r>
            <a:r>
              <a:rPr lang="en-US" sz="2000" dirty="0" smtClean="0">
                <a:solidFill>
                  <a:schemeClr val="bg1">
                    <a:lumMod val="50000"/>
                  </a:schemeClr>
                </a:solidFill>
                <a:latin typeface="Calibri Light" panose="020F0302020204030204" pitchFamily="34" charset="0"/>
              </a:rPr>
              <a:t>box optimization</a:t>
            </a:r>
            <a:r>
              <a:rPr lang="en-US" sz="2000" dirty="0">
                <a:solidFill>
                  <a:schemeClr val="bg1">
                    <a:lumMod val="50000"/>
                  </a:schemeClr>
                </a:solidFill>
                <a:latin typeface="Calibri Light" panose="020F0302020204030204" pitchFamily="34" charset="0"/>
              </a:rPr>
              <a:t>. </a:t>
            </a:r>
            <a:r>
              <a:rPr lang="en-US" sz="2000" i="1" dirty="0" err="1">
                <a:solidFill>
                  <a:schemeClr val="bg1">
                    <a:lumMod val="50000"/>
                  </a:schemeClr>
                </a:solidFill>
                <a:latin typeface="Calibri Light" panose="020F0302020204030204" pitchFamily="34" charset="0"/>
              </a:rPr>
              <a:t>AIChE</a:t>
            </a:r>
            <a:r>
              <a:rPr lang="en-US" sz="2000" i="1" dirty="0">
                <a:solidFill>
                  <a:schemeClr val="bg1">
                    <a:lumMod val="50000"/>
                  </a:schemeClr>
                </a:solidFill>
                <a:latin typeface="Calibri Light" panose="020F0302020204030204" pitchFamily="34" charset="0"/>
              </a:rPr>
              <a:t> </a:t>
            </a:r>
            <a:r>
              <a:rPr lang="en-US" sz="2000" i="1" dirty="0" smtClean="0">
                <a:solidFill>
                  <a:schemeClr val="bg1">
                    <a:lumMod val="50000"/>
                  </a:schemeClr>
                </a:solidFill>
                <a:latin typeface="Calibri Light" panose="020F0302020204030204" pitchFamily="34" charset="0"/>
              </a:rPr>
              <a:t>J.</a:t>
            </a:r>
            <a:r>
              <a:rPr lang="en-US" sz="2000" dirty="0" smtClean="0">
                <a:solidFill>
                  <a:schemeClr val="bg1">
                    <a:lumMod val="50000"/>
                  </a:schemeClr>
                </a:solidFill>
                <a:latin typeface="Calibri Light" panose="020F0302020204030204" pitchFamily="34" charset="0"/>
              </a:rPr>
              <a:t>, 62 (</a:t>
            </a:r>
            <a:r>
              <a:rPr lang="en-US" sz="2000" dirty="0">
                <a:solidFill>
                  <a:schemeClr val="bg1">
                    <a:lumMod val="50000"/>
                  </a:schemeClr>
                </a:solidFill>
                <a:latin typeface="Calibri Light" panose="020F0302020204030204" pitchFamily="34" charset="0"/>
              </a:rPr>
              <a:t>9</a:t>
            </a:r>
            <a:r>
              <a:rPr lang="en-US" sz="2000" dirty="0" smtClean="0">
                <a:solidFill>
                  <a:schemeClr val="bg1">
                    <a:lumMod val="50000"/>
                  </a:schemeClr>
                </a:solidFill>
                <a:latin typeface="Calibri Light" panose="020F0302020204030204" pitchFamily="34" charset="0"/>
              </a:rPr>
              <a:t>) 3124–3136</a:t>
            </a:r>
            <a:r>
              <a:rPr lang="en-US" sz="2000" dirty="0">
                <a:solidFill>
                  <a:schemeClr val="bg1">
                    <a:lumMod val="50000"/>
                  </a:schemeClr>
                </a:solidFill>
                <a:latin typeface="Calibri Light" panose="020F0302020204030204" pitchFamily="34" charset="0"/>
              </a:rPr>
              <a:t>, </a:t>
            </a:r>
            <a:r>
              <a:rPr lang="en-US" sz="2000" b="1" dirty="0">
                <a:solidFill>
                  <a:schemeClr val="bg1">
                    <a:lumMod val="50000"/>
                  </a:schemeClr>
                </a:solidFill>
                <a:latin typeface="Calibri Light" panose="020F0302020204030204" pitchFamily="34" charset="0"/>
              </a:rPr>
              <a:t>2016</a:t>
            </a:r>
            <a:r>
              <a:rPr lang="en-US" sz="2000" dirty="0" smtClean="0">
                <a:solidFill>
                  <a:schemeClr val="bg1">
                    <a:lumMod val="50000"/>
                  </a:schemeClr>
                </a:solidFill>
                <a:latin typeface="Calibri Light" panose="020F0302020204030204" pitchFamily="34" charset="0"/>
              </a:rPr>
              <a:t>.</a:t>
            </a:r>
          </a:p>
          <a:p>
            <a:pPr marL="457189" lvl="1" indent="0">
              <a:spcBef>
                <a:spcPts val="0"/>
              </a:spcBef>
              <a:spcAft>
                <a:spcPts val="800"/>
              </a:spcAft>
              <a:buNone/>
            </a:pPr>
            <a:r>
              <a:rPr lang="en-US" sz="2000" dirty="0" smtClean="0">
                <a:solidFill>
                  <a:schemeClr val="bg1">
                    <a:lumMod val="50000"/>
                  </a:schemeClr>
                </a:solidFill>
                <a:latin typeface="Calibri Light" panose="020F0302020204030204" pitchFamily="34" charset="0"/>
              </a:rPr>
              <a:t>Cozad,</a:t>
            </a:r>
            <a:r>
              <a:rPr lang="en-US" sz="2000" dirty="0">
                <a:solidFill>
                  <a:schemeClr val="bg1">
                    <a:lumMod val="50000"/>
                  </a:schemeClr>
                </a:solidFill>
                <a:latin typeface="Calibri Light" panose="020F0302020204030204" pitchFamily="34" charset="0"/>
              </a:rPr>
              <a:t> A</a:t>
            </a:r>
            <a:r>
              <a:rPr lang="en-US" sz="2000" dirty="0" smtClean="0">
                <a:solidFill>
                  <a:schemeClr val="bg1">
                    <a:lumMod val="50000"/>
                  </a:schemeClr>
                </a:solidFill>
                <a:latin typeface="Calibri Light" panose="020F0302020204030204" pitchFamily="34" charset="0"/>
              </a:rPr>
              <a:t>., </a:t>
            </a:r>
            <a:r>
              <a:rPr lang="en-US" sz="2000" dirty="0" err="1" smtClean="0">
                <a:solidFill>
                  <a:schemeClr val="bg1">
                    <a:lumMod val="50000"/>
                  </a:schemeClr>
                </a:solidFill>
                <a:latin typeface="Calibri Light" panose="020F0302020204030204" pitchFamily="34" charset="0"/>
              </a:rPr>
              <a:t>Sahinidis</a:t>
            </a:r>
            <a:r>
              <a:rPr lang="en-US" sz="2000" dirty="0" smtClean="0">
                <a:solidFill>
                  <a:schemeClr val="bg1">
                    <a:lumMod val="50000"/>
                  </a:schemeClr>
                </a:solidFill>
                <a:latin typeface="Calibri Light" panose="020F0302020204030204" pitchFamily="34" charset="0"/>
              </a:rPr>
              <a:t>,</a:t>
            </a:r>
            <a:r>
              <a:rPr lang="en-US" sz="2000" dirty="0">
                <a:solidFill>
                  <a:schemeClr val="bg1">
                    <a:lumMod val="50000"/>
                  </a:schemeClr>
                </a:solidFill>
                <a:latin typeface="Calibri Light" panose="020F0302020204030204" pitchFamily="34" charset="0"/>
              </a:rPr>
              <a:t> N. V</a:t>
            </a:r>
            <a:r>
              <a:rPr lang="en-US" sz="2000" dirty="0" smtClean="0">
                <a:solidFill>
                  <a:schemeClr val="bg1">
                    <a:lumMod val="50000"/>
                  </a:schemeClr>
                </a:solidFill>
                <a:latin typeface="Calibri Light" panose="020F0302020204030204" pitchFamily="34" charset="0"/>
              </a:rPr>
              <a:t>., </a:t>
            </a:r>
            <a:r>
              <a:rPr lang="en-US" sz="2000" dirty="0">
                <a:solidFill>
                  <a:schemeClr val="bg1">
                    <a:lumMod val="50000"/>
                  </a:schemeClr>
                </a:solidFill>
                <a:latin typeface="Calibri Light" panose="020F0302020204030204" pitchFamily="34" charset="0"/>
              </a:rPr>
              <a:t>and </a:t>
            </a:r>
            <a:r>
              <a:rPr lang="en-US" sz="2000" dirty="0" smtClean="0">
                <a:solidFill>
                  <a:schemeClr val="bg1">
                    <a:lumMod val="50000"/>
                  </a:schemeClr>
                </a:solidFill>
                <a:latin typeface="Calibri Light" panose="020F0302020204030204" pitchFamily="34" charset="0"/>
              </a:rPr>
              <a:t>Miller, </a:t>
            </a:r>
            <a:r>
              <a:rPr lang="en-US" sz="2000" dirty="0">
                <a:solidFill>
                  <a:schemeClr val="bg1">
                    <a:lumMod val="50000"/>
                  </a:schemeClr>
                </a:solidFill>
                <a:latin typeface="Calibri Light" panose="020F0302020204030204" pitchFamily="34" charset="0"/>
              </a:rPr>
              <a:t>D. C.</a:t>
            </a:r>
            <a:r>
              <a:rPr lang="en-US" sz="2000" dirty="0" smtClean="0">
                <a:solidFill>
                  <a:schemeClr val="bg1">
                    <a:lumMod val="50000"/>
                  </a:schemeClr>
                </a:solidFill>
                <a:latin typeface="Calibri Light" panose="020F0302020204030204" pitchFamily="34" charset="0"/>
              </a:rPr>
              <a:t>. </a:t>
            </a:r>
            <a:r>
              <a:rPr lang="en-US" sz="2000" dirty="0">
                <a:solidFill>
                  <a:schemeClr val="bg1">
                    <a:lumMod val="50000"/>
                  </a:schemeClr>
                </a:solidFill>
                <a:latin typeface="Calibri Light" panose="020F0302020204030204" pitchFamily="34" charset="0"/>
              </a:rPr>
              <a:t>Learning surrogate models </a:t>
            </a:r>
            <a:r>
              <a:rPr lang="en-US" sz="2000" dirty="0" smtClean="0">
                <a:solidFill>
                  <a:schemeClr val="bg1">
                    <a:lumMod val="50000"/>
                  </a:schemeClr>
                </a:solidFill>
                <a:latin typeface="Calibri Light" panose="020F0302020204030204" pitchFamily="34" charset="0"/>
              </a:rPr>
              <a:t>for simulation-based </a:t>
            </a:r>
            <a:r>
              <a:rPr lang="en-US" sz="2000" dirty="0">
                <a:solidFill>
                  <a:schemeClr val="bg1">
                    <a:lumMod val="50000"/>
                  </a:schemeClr>
                </a:solidFill>
                <a:latin typeface="Calibri Light" panose="020F0302020204030204" pitchFamily="34" charset="0"/>
              </a:rPr>
              <a:t>optimization. </a:t>
            </a:r>
            <a:r>
              <a:rPr lang="en-US" sz="2000" i="1" dirty="0" err="1">
                <a:solidFill>
                  <a:schemeClr val="bg1">
                    <a:lumMod val="50000"/>
                  </a:schemeClr>
                </a:solidFill>
                <a:latin typeface="Calibri Light" panose="020F0302020204030204" pitchFamily="34" charset="0"/>
              </a:rPr>
              <a:t>AIChE</a:t>
            </a:r>
            <a:r>
              <a:rPr lang="en-US" sz="2000" i="1" dirty="0">
                <a:solidFill>
                  <a:schemeClr val="bg1">
                    <a:lumMod val="50000"/>
                  </a:schemeClr>
                </a:solidFill>
                <a:latin typeface="Calibri Light" panose="020F0302020204030204" pitchFamily="34" charset="0"/>
              </a:rPr>
              <a:t> </a:t>
            </a:r>
            <a:r>
              <a:rPr lang="en-US" sz="2000" i="1" dirty="0" smtClean="0">
                <a:solidFill>
                  <a:schemeClr val="bg1">
                    <a:lumMod val="50000"/>
                  </a:schemeClr>
                </a:solidFill>
                <a:latin typeface="Calibri Light" panose="020F0302020204030204" pitchFamily="34" charset="0"/>
              </a:rPr>
              <a:t>J.</a:t>
            </a:r>
            <a:r>
              <a:rPr lang="en-US" sz="2000" dirty="0" smtClean="0">
                <a:solidFill>
                  <a:schemeClr val="bg1">
                    <a:lumMod val="50000"/>
                  </a:schemeClr>
                </a:solidFill>
                <a:latin typeface="Calibri Light" panose="020F0302020204030204" pitchFamily="34" charset="0"/>
              </a:rPr>
              <a:t>, 60 (</a:t>
            </a:r>
            <a:r>
              <a:rPr lang="en-US" sz="2000" dirty="0">
                <a:solidFill>
                  <a:schemeClr val="bg1">
                    <a:lumMod val="50000"/>
                  </a:schemeClr>
                </a:solidFill>
                <a:latin typeface="Calibri Light" panose="020F0302020204030204" pitchFamily="34" charset="0"/>
              </a:rPr>
              <a:t>6</a:t>
            </a:r>
            <a:r>
              <a:rPr lang="en-US" sz="2000" dirty="0" smtClean="0">
                <a:solidFill>
                  <a:schemeClr val="bg1">
                    <a:lumMod val="50000"/>
                  </a:schemeClr>
                </a:solidFill>
                <a:latin typeface="Calibri Light" panose="020F0302020204030204" pitchFamily="34" charset="0"/>
              </a:rPr>
              <a:t>) 2211–2227</a:t>
            </a:r>
            <a:r>
              <a:rPr lang="en-US" sz="2000" dirty="0">
                <a:solidFill>
                  <a:schemeClr val="bg1">
                    <a:lumMod val="50000"/>
                  </a:schemeClr>
                </a:solidFill>
                <a:latin typeface="Calibri Light" panose="020F0302020204030204" pitchFamily="34" charset="0"/>
              </a:rPr>
              <a:t>, 2014.</a:t>
            </a:r>
          </a:p>
          <a:p>
            <a:pPr>
              <a:spcBef>
                <a:spcPts val="0"/>
              </a:spcBef>
              <a:spcAft>
                <a:spcPts val="800"/>
              </a:spcAft>
            </a:pPr>
            <a:r>
              <a:rPr lang="en-US" dirty="0" smtClean="0">
                <a:latin typeface="Calibri Light" panose="020F0302020204030204" pitchFamily="34" charset="0"/>
              </a:rPr>
              <a:t>Solving integrated processes</a:t>
            </a:r>
          </a:p>
          <a:p>
            <a:pPr marL="457189" lvl="1" indent="0">
              <a:spcBef>
                <a:spcPts val="0"/>
              </a:spcBef>
              <a:spcAft>
                <a:spcPts val="800"/>
              </a:spcAft>
              <a:buNone/>
            </a:pPr>
            <a:r>
              <a:rPr lang="en-US" sz="2000" dirty="0" smtClean="0">
                <a:solidFill>
                  <a:schemeClr val="bg1">
                    <a:lumMod val="50000"/>
                  </a:schemeClr>
                </a:solidFill>
                <a:latin typeface="Calibri Light" panose="020F0302020204030204" pitchFamily="34" charset="0"/>
              </a:rPr>
              <a:t>Straus</a:t>
            </a:r>
            <a:r>
              <a:rPr lang="en-US" sz="2000" dirty="0">
                <a:solidFill>
                  <a:schemeClr val="bg1">
                    <a:lumMod val="50000"/>
                  </a:schemeClr>
                </a:solidFill>
                <a:latin typeface="Calibri Light" panose="020F0302020204030204" pitchFamily="34" charset="0"/>
              </a:rPr>
              <a:t>, J., Skogestad, S.. Minimizing the complexity of surrogate models for optimization</a:t>
            </a:r>
            <a:r>
              <a:rPr lang="en-US" sz="2000" dirty="0" smtClean="0">
                <a:solidFill>
                  <a:schemeClr val="bg1">
                    <a:lumMod val="50000"/>
                  </a:schemeClr>
                </a:solidFill>
                <a:latin typeface="Calibri Light" panose="020F0302020204030204" pitchFamily="34" charset="0"/>
              </a:rPr>
              <a:t>. </a:t>
            </a:r>
            <a:r>
              <a:rPr lang="en-US" sz="2000" i="1" dirty="0" smtClean="0">
                <a:solidFill>
                  <a:schemeClr val="bg1">
                    <a:lumMod val="50000"/>
                  </a:schemeClr>
                </a:solidFill>
                <a:latin typeface="Calibri Light" panose="020F0302020204030204" pitchFamily="34" charset="0"/>
              </a:rPr>
              <a:t> </a:t>
            </a:r>
            <a:r>
              <a:rPr lang="en-US" sz="2000" i="1" dirty="0" err="1">
                <a:solidFill>
                  <a:schemeClr val="bg1">
                    <a:lumMod val="50000"/>
                  </a:schemeClr>
                </a:solidFill>
                <a:latin typeface="Calibri Light" panose="020F0302020204030204" pitchFamily="34" charset="0"/>
              </a:rPr>
              <a:t>Comput</a:t>
            </a:r>
            <a:r>
              <a:rPr lang="en-US" sz="2000" i="1" dirty="0">
                <a:solidFill>
                  <a:schemeClr val="bg1">
                    <a:lumMod val="50000"/>
                  </a:schemeClr>
                </a:solidFill>
                <a:latin typeface="Calibri Light" panose="020F0302020204030204" pitchFamily="34" charset="0"/>
              </a:rPr>
              <a:t>. Aided Chem. Eng.</a:t>
            </a:r>
            <a:r>
              <a:rPr lang="en-US" sz="2000" dirty="0" smtClean="0">
                <a:solidFill>
                  <a:schemeClr val="bg1">
                    <a:lumMod val="50000"/>
                  </a:schemeClr>
                </a:solidFill>
                <a:latin typeface="Calibri Light" panose="020F0302020204030204" pitchFamily="34" charset="0"/>
              </a:rPr>
              <a:t>, 38, 289-294, </a:t>
            </a:r>
            <a:r>
              <a:rPr lang="en-US" sz="2000" b="1" dirty="0" smtClean="0">
                <a:solidFill>
                  <a:schemeClr val="bg1">
                    <a:lumMod val="50000"/>
                  </a:schemeClr>
                </a:solidFill>
                <a:latin typeface="Calibri Light" panose="020F0302020204030204" pitchFamily="34" charset="0"/>
              </a:rPr>
              <a:t>2016</a:t>
            </a:r>
            <a:r>
              <a:rPr lang="en-US" sz="2000" dirty="0" smtClean="0">
                <a:solidFill>
                  <a:schemeClr val="bg1">
                    <a:lumMod val="50000"/>
                  </a:schemeClr>
                </a:solidFill>
                <a:latin typeface="Calibri Light" panose="020F0302020204030204" pitchFamily="34" charset="0"/>
              </a:rPr>
              <a:t>.</a:t>
            </a:r>
          </a:p>
          <a:p>
            <a:pPr>
              <a:spcBef>
                <a:spcPts val="0"/>
              </a:spcBef>
              <a:spcAft>
                <a:spcPts val="800"/>
              </a:spcAft>
            </a:pPr>
            <a:r>
              <a:rPr lang="en-US" dirty="0" smtClean="0">
                <a:latin typeface="Calibri Light" panose="020F0302020204030204" pitchFamily="34" charset="0"/>
              </a:rPr>
              <a:t>And many more</a:t>
            </a:r>
            <a:endParaRPr lang="en-GB" dirty="0" smtClean="0">
              <a:latin typeface="Calibri Light" panose="020F0302020204030204" pitchFamily="34" charset="0"/>
            </a:endParaRPr>
          </a:p>
          <a:p>
            <a:pPr lvl="2">
              <a:spcBef>
                <a:spcPts val="0"/>
              </a:spcBef>
              <a:spcAft>
                <a:spcPts val="800"/>
              </a:spcAft>
            </a:pPr>
            <a:endParaRPr lang="en-US" dirty="0" smtClean="0">
              <a:latin typeface="Calibri Light" panose="020F0302020204030204" pitchFamily="34" charset="0"/>
            </a:endParaRPr>
          </a:p>
        </p:txBody>
      </p:sp>
    </p:spTree>
    <p:extLst>
      <p:ext uri="{BB962C8B-B14F-4D97-AF65-F5344CB8AC3E}">
        <p14:creationId xmlns:p14="http://schemas.microsoft.com/office/powerpoint/2010/main" val="17871970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78373" y="0"/>
            <a:ext cx="5313627" cy="6866626"/>
          </a:xfrm>
          <a:prstGeom prst="rect">
            <a:avLst/>
          </a:prstGeom>
        </p:spPr>
      </p:pic>
      <p:sp>
        <p:nvSpPr>
          <p:cNvPr id="7" name="TextBox 6"/>
          <p:cNvSpPr txBox="1"/>
          <p:nvPr/>
        </p:nvSpPr>
        <p:spPr>
          <a:xfrm>
            <a:off x="8966923" y="1076265"/>
            <a:ext cx="1496179" cy="400110"/>
          </a:xfrm>
          <a:prstGeom prst="rect">
            <a:avLst/>
          </a:prstGeom>
          <a:noFill/>
        </p:spPr>
        <p:txBody>
          <a:bodyPr wrap="none" rtlCol="0">
            <a:spAutoFit/>
          </a:bodyPr>
          <a:lstStyle/>
          <a:p>
            <a:r>
              <a:rPr lang="en-GB" sz="2000" b="1" dirty="0" smtClean="0">
                <a:solidFill>
                  <a:srgbClr val="FF0000"/>
                </a:solidFill>
                <a:effectLst>
                  <a:outerShdw blurRad="38100" dist="38100" dir="2700000" algn="tl">
                    <a:srgbClr val="000000">
                      <a:alpha val="43137"/>
                    </a:srgbClr>
                  </a:outerShdw>
                </a:effectLst>
              </a:rPr>
              <a:t>Trondheim</a:t>
            </a:r>
            <a:endParaRPr lang="en-GB" sz="2000" b="1" dirty="0">
              <a:solidFill>
                <a:srgbClr val="FF0000"/>
              </a:solidFill>
              <a:effectLst>
                <a:outerShdw blurRad="38100" dist="38100" dir="2700000" algn="tl">
                  <a:srgbClr val="000000">
                    <a:alpha val="43137"/>
                  </a:srgbClr>
                </a:outerShdw>
              </a:effectLst>
            </a:endParaRPr>
          </a:p>
        </p:txBody>
      </p:sp>
      <p:cxnSp>
        <p:nvCxnSpPr>
          <p:cNvPr id="9" name="Straight Arrow Connector 8"/>
          <p:cNvCxnSpPr/>
          <p:nvPr/>
        </p:nvCxnSpPr>
        <p:spPr>
          <a:xfrm>
            <a:off x="9944100" y="1476375"/>
            <a:ext cx="600075" cy="904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8632"/>
          <a:stretch/>
        </p:blipFill>
        <p:spPr>
          <a:xfrm>
            <a:off x="133350" y="114300"/>
            <a:ext cx="6331150" cy="301464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9412" y="254662"/>
            <a:ext cx="1757511" cy="2126588"/>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17786"/>
          <a:stretch/>
        </p:blipFill>
        <p:spPr>
          <a:xfrm>
            <a:off x="842777" y="3246368"/>
            <a:ext cx="5828659" cy="3194655"/>
          </a:xfrm>
          <a:prstGeom prst="rect">
            <a:avLst/>
          </a:prstGeom>
        </p:spPr>
      </p:pic>
      <p:cxnSp>
        <p:nvCxnSpPr>
          <p:cNvPr id="3" name="Straight Connector 2"/>
          <p:cNvCxnSpPr/>
          <p:nvPr/>
        </p:nvCxnSpPr>
        <p:spPr>
          <a:xfrm>
            <a:off x="10682343" y="1317956"/>
            <a:ext cx="143435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2220" y="981397"/>
            <a:ext cx="1364476" cy="369332"/>
          </a:xfrm>
          <a:prstGeom prst="rect">
            <a:avLst/>
          </a:prstGeom>
          <a:noFill/>
        </p:spPr>
        <p:txBody>
          <a:bodyPr wrap="none" rtlCol="0">
            <a:spAutoFit/>
          </a:bodyPr>
          <a:lstStyle/>
          <a:p>
            <a:r>
              <a:rPr lang="nb-NO" dirty="0" smtClean="0"/>
              <a:t>Arctic </a:t>
            </a:r>
            <a:r>
              <a:rPr lang="nb-NO" dirty="0" err="1" smtClean="0"/>
              <a:t>circle</a:t>
            </a:r>
            <a:endParaRPr lang="nb-NO" dirty="0"/>
          </a:p>
        </p:txBody>
      </p:sp>
    </p:spTree>
    <p:extLst>
      <p:ext uri="{BB962C8B-B14F-4D97-AF65-F5344CB8AC3E}">
        <p14:creationId xmlns:p14="http://schemas.microsoft.com/office/powerpoint/2010/main" val="260495256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Outline</a:t>
            </a:r>
            <a:endParaRPr lang="en-GB" sz="3600" dirty="0"/>
          </a:p>
        </p:txBody>
      </p:sp>
      <p:sp>
        <p:nvSpPr>
          <p:cNvPr id="3" name="Content Placeholder 2"/>
          <p:cNvSpPr>
            <a:spLocks noGrp="1"/>
          </p:cNvSpPr>
          <p:nvPr>
            <p:ph idx="1"/>
          </p:nvPr>
        </p:nvSpPr>
        <p:spPr>
          <a:xfrm>
            <a:off x="900000" y="1800000"/>
            <a:ext cx="10515600" cy="4351338"/>
          </a:xfrm>
        </p:spPr>
        <p:txBody>
          <a:bodyPr>
            <a:normAutofit lnSpcReduction="10000"/>
          </a:bodyPr>
          <a:lstStyle/>
          <a:p>
            <a:pPr marL="514350" indent="-514350">
              <a:spcBef>
                <a:spcPts val="0"/>
              </a:spcBef>
              <a:spcAft>
                <a:spcPts val="2800"/>
              </a:spcAft>
              <a:buFont typeface="+mj-lt"/>
              <a:buAutoNum type="arabicPeriod"/>
            </a:pPr>
            <a:r>
              <a:rPr lang="en-GB" dirty="0" smtClean="0">
                <a:latin typeface="Calibri Light" panose="020F0302020204030204" pitchFamily="34" charset="0"/>
              </a:rPr>
              <a:t>Introduction  / Motivation</a:t>
            </a:r>
          </a:p>
          <a:p>
            <a:pPr marL="514350" indent="-514350">
              <a:spcBef>
                <a:spcPts val="0"/>
              </a:spcBef>
              <a:spcAft>
                <a:spcPts val="2800"/>
              </a:spcAft>
              <a:buFont typeface="+mj-lt"/>
              <a:buAutoNum type="arabicPeriod"/>
            </a:pPr>
            <a:r>
              <a:rPr lang="en-GB" dirty="0" smtClean="0">
                <a:latin typeface="Calibri Light" panose="020F0302020204030204" pitchFamily="34" charset="0"/>
              </a:rPr>
              <a:t>Process knowledge incorporation </a:t>
            </a:r>
            <a:r>
              <a:rPr lang="en-GB" dirty="0" smtClean="0">
                <a:latin typeface="Calibri Light" panose="020F0302020204030204" pitchFamily="34" charset="0"/>
                <a:sym typeface="Wingdings" panose="05000000000000000000" pitchFamily="2" charset="2"/>
              </a:rPr>
              <a:t> Grey box model</a:t>
            </a:r>
            <a:endParaRPr lang="en-GB" dirty="0" smtClean="0">
              <a:latin typeface="Calibri Light" panose="020F0302020204030204" pitchFamily="34" charset="0"/>
            </a:endParaRPr>
          </a:p>
          <a:p>
            <a:pPr marL="514350" indent="-514350">
              <a:spcBef>
                <a:spcPts val="0"/>
              </a:spcBef>
              <a:spcAft>
                <a:spcPts val="2800"/>
              </a:spcAft>
              <a:buFont typeface="+mj-lt"/>
              <a:buAutoNum type="arabicPeriod"/>
            </a:pPr>
            <a:r>
              <a:rPr lang="en-GB" dirty="0" smtClean="0">
                <a:latin typeface="Calibri Light" panose="020F0302020204030204" pitchFamily="34" charset="0"/>
              </a:rPr>
              <a:t>Independent variable reduction using partial least squares regression</a:t>
            </a:r>
          </a:p>
          <a:p>
            <a:pPr marL="514350" indent="-514350">
              <a:spcBef>
                <a:spcPts val="0"/>
              </a:spcBef>
              <a:spcAft>
                <a:spcPts val="2800"/>
              </a:spcAft>
              <a:buFont typeface="+mj-lt"/>
              <a:buAutoNum type="arabicPeriod"/>
            </a:pPr>
            <a:r>
              <a:rPr lang="en-GB" dirty="0" smtClean="0">
                <a:latin typeface="Calibri Light" panose="020F0302020204030204" pitchFamily="34" charset="0"/>
              </a:rPr>
              <a:t>Independent variable transformation using self-optimizing variables</a:t>
            </a:r>
          </a:p>
          <a:p>
            <a:pPr marL="514350" indent="-514350">
              <a:spcBef>
                <a:spcPts val="0"/>
              </a:spcBef>
              <a:spcAft>
                <a:spcPts val="2800"/>
              </a:spcAft>
              <a:buFont typeface="+mj-lt"/>
              <a:buAutoNum type="arabicPeriod"/>
            </a:pPr>
            <a:r>
              <a:rPr lang="en-GB" dirty="0" smtClean="0">
                <a:latin typeface="Calibri Light" panose="020F0302020204030204" pitchFamily="34" charset="0"/>
              </a:rPr>
              <a:t>Ammonia reactor case study</a:t>
            </a:r>
          </a:p>
          <a:p>
            <a:pPr marL="514350" indent="-514350">
              <a:spcBef>
                <a:spcPts val="0"/>
              </a:spcBef>
              <a:spcAft>
                <a:spcPts val="2800"/>
              </a:spcAft>
              <a:buFont typeface="+mj-lt"/>
              <a:buAutoNum type="arabicPeriod"/>
            </a:pPr>
            <a:r>
              <a:rPr lang="en-GB" dirty="0" smtClean="0">
                <a:latin typeface="Calibri Light" panose="020F0302020204030204" pitchFamily="34" charset="0"/>
              </a:rPr>
              <a:t>Conclusion</a:t>
            </a:r>
            <a:endParaRPr lang="en-GB" dirty="0">
              <a:latin typeface="Calibri Light" panose="020F0302020204030204" pitchFamily="34" charset="0"/>
            </a:endParaRPr>
          </a:p>
        </p:txBody>
      </p:sp>
    </p:spTree>
    <p:extLst>
      <p:ext uri="{BB962C8B-B14F-4D97-AF65-F5344CB8AC3E}">
        <p14:creationId xmlns:p14="http://schemas.microsoft.com/office/powerpoint/2010/main" val="37361219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00000" y="1800000"/>
            <a:ext cx="10515600" cy="435133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72000">
              <a:spcBef>
                <a:spcPts val="0"/>
              </a:spcBef>
              <a:spcAft>
                <a:spcPts val="2800"/>
              </a:spcAft>
            </a:pPr>
            <a:r>
              <a:rPr lang="en-US" dirty="0" smtClean="0">
                <a:latin typeface="Calibri Light" panose="020F0302020204030204" pitchFamily="34" charset="0"/>
                <a:cs typeface="Calibri Light" panose="020F0302020204030204" pitchFamily="34" charset="0"/>
              </a:rPr>
              <a:t>Plantwide control of an industrial ammonia plant </a:t>
            </a:r>
          </a:p>
          <a:p>
            <a:pPr marL="0" indent="-72000">
              <a:spcBef>
                <a:spcPts val="0"/>
              </a:spcBef>
              <a:spcAft>
                <a:spcPts val="2800"/>
              </a:spcAft>
            </a:pPr>
            <a:r>
              <a:rPr lang="en-US" dirty="0">
                <a:latin typeface="Calibri Light" panose="020F0302020204030204" pitchFamily="34" charset="0"/>
                <a:cs typeface="Calibri Light" panose="020F0302020204030204" pitchFamily="34" charset="0"/>
              </a:rPr>
              <a:t>N</a:t>
            </a:r>
            <a:r>
              <a:rPr lang="en-US" dirty="0" smtClean="0">
                <a:latin typeface="Calibri Light" panose="020F0302020204030204" pitchFamily="34" charset="0"/>
                <a:cs typeface="Calibri Light" panose="020F0302020204030204" pitchFamily="34" charset="0"/>
              </a:rPr>
              <a:t>eed first to find optimal operation as function of disturbances</a:t>
            </a:r>
          </a:p>
          <a:p>
            <a:pPr marL="0" indent="-72000">
              <a:spcBef>
                <a:spcPts val="0"/>
              </a:spcBef>
              <a:spcAft>
                <a:spcPts val="1000"/>
              </a:spcAft>
            </a:pPr>
            <a:r>
              <a:rPr lang="en-US" dirty="0" smtClean="0">
                <a:latin typeface="Calibri Light" panose="020F0302020204030204" pitchFamily="34" charset="0"/>
                <a:cs typeface="Calibri Light" panose="020F0302020204030204" pitchFamily="34" charset="0"/>
              </a:rPr>
              <a:t>Steady-state simulation using HYSYS</a:t>
            </a:r>
          </a:p>
          <a:p>
            <a:pPr marL="457188" lvl="2">
              <a:spcBef>
                <a:spcPts val="0"/>
              </a:spcBef>
              <a:spcAft>
                <a:spcPts val="2800"/>
              </a:spcAft>
            </a:pPr>
            <a:r>
              <a:rPr lang="en-US" dirty="0" smtClean="0">
                <a:latin typeface="Calibri Light" panose="020F0302020204030204" pitchFamily="34" charset="0"/>
                <a:cs typeface="Calibri Light" panose="020F0302020204030204" pitchFamily="34" charset="0"/>
              </a:rPr>
              <a:t>Complicated </a:t>
            </a:r>
            <a:r>
              <a:rPr lang="en-US" dirty="0">
                <a:latin typeface="Calibri Light" panose="020F0302020204030204" pitchFamily="34" charset="0"/>
                <a:cs typeface="Calibri Light" panose="020F0302020204030204" pitchFamily="34" charset="0"/>
              </a:rPr>
              <a:t>to converge and optimize</a:t>
            </a:r>
          </a:p>
        </p:txBody>
      </p:sp>
      <p:sp>
        <p:nvSpPr>
          <p:cNvPr id="4"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lstStyle/>
          <a:p>
            <a:r>
              <a:rPr lang="en-US" dirty="0" smtClean="0"/>
              <a:t>1. Introduction / Motivation</a:t>
            </a:r>
            <a:endParaRPr lang="en-US" dirty="0"/>
          </a:p>
        </p:txBody>
      </p:sp>
      <p:pic>
        <p:nvPicPr>
          <p:cNvPr id="5" name="Grafik 5">
            <a:extLst>
              <a:ext uri="{FF2B5EF4-FFF2-40B4-BE49-F238E27FC236}">
                <a16:creationId xmlns:a16="http://schemas.microsoft.com/office/drawing/2014/main" id="{C638F8AE-CDF6-4AA1-98D5-BB96FC1A127F}"/>
              </a:ext>
            </a:extLst>
          </p:cNvPr>
          <p:cNvPicPr>
            <a:picLocks noChangeAspect="1"/>
          </p:cNvPicPr>
          <p:nvPr/>
        </p:nvPicPr>
        <p:blipFill>
          <a:blip r:embed="rId2"/>
          <a:stretch>
            <a:fillRect/>
          </a:stretch>
        </p:blipFill>
        <p:spPr>
          <a:xfrm>
            <a:off x="6639958" y="3006241"/>
            <a:ext cx="5456248" cy="3734193"/>
          </a:xfrm>
          <a:prstGeom prst="rect">
            <a:avLst/>
          </a:prstGeom>
        </p:spPr>
      </p:pic>
    </p:spTree>
    <p:extLst>
      <p:ext uri="{BB962C8B-B14F-4D97-AF65-F5344CB8AC3E}">
        <p14:creationId xmlns:p14="http://schemas.microsoft.com/office/powerpoint/2010/main" val="14215659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45727"/>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a:t>S</a:t>
            </a:r>
            <a:r>
              <a:rPr lang="en-GB" sz="3600" dirty="0" smtClean="0"/>
              <a:t>urrogate model</a:t>
            </a:r>
            <a:endParaRPr lang="en-GB" sz="3600" dirty="0"/>
          </a:p>
        </p:txBody>
      </p:sp>
      <p:sp>
        <p:nvSpPr>
          <p:cNvPr id="3" name="Content Placeholder 2"/>
          <p:cNvSpPr>
            <a:spLocks noGrp="1"/>
          </p:cNvSpPr>
          <p:nvPr>
            <p:ph idx="1"/>
          </p:nvPr>
        </p:nvSpPr>
        <p:spPr>
          <a:xfrm>
            <a:off x="900000" y="1800000"/>
            <a:ext cx="10515600" cy="4351338"/>
          </a:xfrm>
        </p:spPr>
        <p:txBody>
          <a:bodyPr/>
          <a:lstStyle/>
          <a:p>
            <a:pPr>
              <a:spcBef>
                <a:spcPts val="0"/>
              </a:spcBef>
              <a:spcAft>
                <a:spcPts val="800"/>
              </a:spcAft>
            </a:pPr>
            <a:r>
              <a:rPr lang="en-GB" dirty="0" smtClean="0">
                <a:latin typeface="Calibri Light" panose="020F0302020204030204" pitchFamily="34" charset="0"/>
              </a:rPr>
              <a:t>Detailed models often computationally expensive </a:t>
            </a:r>
          </a:p>
          <a:p>
            <a:pPr>
              <a:spcBef>
                <a:spcPts val="0"/>
              </a:spcBef>
              <a:spcAft>
                <a:spcPts val="800"/>
              </a:spcAft>
            </a:pPr>
            <a:r>
              <a:rPr lang="en-GB" dirty="0">
                <a:latin typeface="Calibri Light" panose="020F0302020204030204" pitchFamily="34" charset="0"/>
              </a:rPr>
              <a:t>S</a:t>
            </a:r>
            <a:r>
              <a:rPr lang="en-GB" dirty="0" smtClean="0">
                <a:latin typeface="Calibri Light" panose="020F0302020204030204" pitchFamily="34" charset="0"/>
              </a:rPr>
              <a:t>urrogate models reduce computation load</a:t>
            </a:r>
          </a:p>
          <a:p>
            <a:pPr>
              <a:spcBef>
                <a:spcPts val="0"/>
              </a:spcBef>
              <a:spcAft>
                <a:spcPts val="800"/>
              </a:spcAft>
            </a:pPr>
            <a:r>
              <a:rPr lang="en-GB" dirty="0" smtClean="0">
                <a:latin typeface="Calibri Light" panose="020F0302020204030204" pitchFamily="34" charset="0"/>
              </a:rPr>
              <a:t>Surrogate model:</a:t>
            </a:r>
            <a:br>
              <a:rPr lang="en-GB" dirty="0" smtClean="0">
                <a:latin typeface="Calibri Light" panose="020F0302020204030204" pitchFamily="34" charset="0"/>
              </a:rPr>
            </a:br>
            <a:r>
              <a:rPr lang="en-GB" dirty="0" smtClean="0">
                <a:latin typeface="Calibri Light" panose="020F0302020204030204" pitchFamily="34" charset="0"/>
              </a:rPr>
              <a:t>Simple input (</a:t>
            </a:r>
            <a:r>
              <a:rPr lang="en-GB" b="1" dirty="0" smtClean="0">
                <a:latin typeface="Calibri Light" panose="020F0302020204030204" pitchFamily="34" charset="0"/>
              </a:rPr>
              <a:t>u</a:t>
            </a:r>
            <a:r>
              <a:rPr lang="en-GB" dirty="0" smtClean="0">
                <a:latin typeface="Calibri Light" panose="020F0302020204030204" pitchFamily="34" charset="0"/>
              </a:rPr>
              <a:t>)-output (</a:t>
            </a:r>
            <a:r>
              <a:rPr lang="en-GB" b="1" dirty="0" smtClean="0">
                <a:latin typeface="Calibri Light" panose="020F0302020204030204" pitchFamily="34" charset="0"/>
              </a:rPr>
              <a:t>y</a:t>
            </a:r>
            <a:r>
              <a:rPr lang="en-GB" dirty="0" smtClean="0">
                <a:latin typeface="Calibri Light" panose="020F0302020204030204" pitchFamily="34" charset="0"/>
              </a:rPr>
              <a:t>) representation</a:t>
            </a:r>
          </a:p>
          <a:p>
            <a:pPr>
              <a:spcBef>
                <a:spcPts val="0"/>
              </a:spcBef>
              <a:spcAft>
                <a:spcPts val="800"/>
              </a:spcAft>
            </a:pPr>
            <a:endParaRPr lang="en-GB" dirty="0">
              <a:latin typeface="Calibri Light" panose="020F0302020204030204" pitchFamily="34" charset="0"/>
            </a:endParaRPr>
          </a:p>
          <a:p>
            <a:pPr>
              <a:spcBef>
                <a:spcPts val="0"/>
              </a:spcBef>
              <a:spcAft>
                <a:spcPts val="800"/>
              </a:spcAft>
            </a:pPr>
            <a:endParaRPr lang="en-GB" dirty="0" smtClean="0">
              <a:latin typeface="Calibri Light" panose="020F0302020204030204" pitchFamily="34" charset="0"/>
            </a:endParaRPr>
          </a:p>
        </p:txBody>
      </p:sp>
      <p:grpSp>
        <p:nvGrpSpPr>
          <p:cNvPr id="13" name="Group 12"/>
          <p:cNvGrpSpPr/>
          <p:nvPr/>
        </p:nvGrpSpPr>
        <p:grpSpPr>
          <a:xfrm>
            <a:off x="1618494" y="3777544"/>
            <a:ext cx="3807000" cy="810000"/>
            <a:chOff x="4455000" y="3960000"/>
            <a:chExt cx="3807000" cy="810000"/>
          </a:xfrm>
        </p:grpSpPr>
        <p:sp>
          <p:nvSpPr>
            <p:cNvPr id="8" name="TextBox 42">
              <a:extLst>
                <a:ext uri="{FF2B5EF4-FFF2-40B4-BE49-F238E27FC236}">
                  <a16:creationId xmlns:a16="http://schemas.microsoft.com/office/drawing/2014/main" id="{1F158A74-D9DF-4DC0-AB9C-DD90D31EC407}"/>
                </a:ext>
              </a:extLst>
            </p:cNvPr>
            <p:cNvSpPr txBox="1"/>
            <p:nvPr/>
          </p:nvSpPr>
          <p:spPr>
            <a:xfrm>
              <a:off x="4455000" y="3960000"/>
              <a:ext cx="972000" cy="405000"/>
            </a:xfrm>
            <a:prstGeom prst="rect">
              <a:avLst/>
            </a:prstGeom>
            <a:noFill/>
          </p:spPr>
          <p:txBody>
            <a:bodyPr wrap="none" lIns="0" tIns="0" rIns="0" bIns="0" rtlCol="0" anchor="t" anchorCtr="0">
              <a:noAutofit/>
            </a:bodyPr>
            <a:lstStyle/>
            <a:p>
              <a:pPr algn="ctr"/>
              <a:r>
                <a:rPr lang="en-US" sz="2400" b="1" dirty="0">
                  <a:latin typeface="Calibri Light" panose="020F0302020204030204" pitchFamily="34" charset="0"/>
                  <a:cs typeface="Calibri Light" panose="020F0302020204030204" pitchFamily="34" charset="0"/>
                </a:rPr>
                <a:t>u</a:t>
              </a:r>
            </a:p>
          </p:txBody>
        </p:sp>
        <p:cxnSp>
          <p:nvCxnSpPr>
            <p:cNvPr id="9" name="Straight Arrow Connector 17">
              <a:extLst>
                <a:ext uri="{FF2B5EF4-FFF2-40B4-BE49-F238E27FC236}">
                  <a16:creationId xmlns:a16="http://schemas.microsoft.com/office/drawing/2014/main" id="{D4399E88-8B57-4CD2-9BE1-2F55541DA9CF}"/>
                </a:ext>
              </a:extLst>
            </p:cNvPr>
            <p:cNvCxnSpPr>
              <a:endCxn id="10" idx="1"/>
            </p:cNvCxnSpPr>
            <p:nvPr/>
          </p:nvCxnSpPr>
          <p:spPr>
            <a:xfrm>
              <a:off x="4455000" y="4365000"/>
              <a:ext cx="972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0" name="Rounded Rectangle 15">
              <a:extLst>
                <a:ext uri="{FF2B5EF4-FFF2-40B4-BE49-F238E27FC236}">
                  <a16:creationId xmlns:a16="http://schemas.microsoft.com/office/drawing/2014/main" id="{30FE99DB-C9DA-4E1F-9231-EACF6739E800}"/>
                </a:ext>
              </a:extLst>
            </p:cNvPr>
            <p:cNvSpPr>
              <a:spLocks/>
            </p:cNvSpPr>
            <p:nvPr/>
          </p:nvSpPr>
          <p:spPr>
            <a:xfrm>
              <a:off x="5427000" y="3960000"/>
              <a:ext cx="2025000" cy="810000"/>
            </a:xfrm>
            <a:prstGeom prst="roundRect">
              <a:avLst/>
            </a:prstGeom>
            <a:solidFill>
              <a:schemeClr val="bg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vert="horz" wrap="none" rtlCol="0" anchor="ctr"/>
            <a:lstStyle/>
            <a:p>
              <a:pPr algn="ctr"/>
              <a:r>
                <a:rPr lang="en-US" sz="2400" b="1" dirty="0" smtClean="0">
                  <a:solidFill>
                    <a:schemeClr val="tx1"/>
                  </a:solidFill>
                  <a:latin typeface="Calibri Light" panose="020F0302020204030204" pitchFamily="34" charset="0"/>
                  <a:cs typeface="Calibri Light" panose="020F0302020204030204" pitchFamily="34" charset="0"/>
                </a:rPr>
                <a:t>g’</a:t>
              </a:r>
            </a:p>
            <a:p>
              <a:pPr algn="ctr"/>
              <a:r>
                <a:rPr lang="en-US" sz="2400" b="1" dirty="0" smtClean="0">
                  <a:solidFill>
                    <a:schemeClr val="tx1"/>
                  </a:solidFill>
                  <a:latin typeface="Calibri Light" panose="020F0302020204030204" pitchFamily="34" charset="0"/>
                  <a:cs typeface="Calibri Light" panose="020F0302020204030204" pitchFamily="34" charset="0"/>
                </a:rPr>
                <a:t>model</a:t>
              </a:r>
              <a:endParaRPr lang="en-US" sz="2400" b="1" dirty="0">
                <a:solidFill>
                  <a:schemeClr val="tx1"/>
                </a:solidFill>
                <a:latin typeface="Calibri Light" panose="020F0302020204030204" pitchFamily="34" charset="0"/>
                <a:cs typeface="Calibri Light" panose="020F0302020204030204" pitchFamily="34" charset="0"/>
              </a:endParaRPr>
            </a:p>
          </p:txBody>
        </p:sp>
        <p:sp>
          <p:nvSpPr>
            <p:cNvPr id="11" name="TextBox 50">
              <a:extLst>
                <a:ext uri="{FF2B5EF4-FFF2-40B4-BE49-F238E27FC236}">
                  <a16:creationId xmlns:a16="http://schemas.microsoft.com/office/drawing/2014/main" id="{D4ADED4F-9BA5-4DBE-8A3F-693A951D83CA}"/>
                </a:ext>
              </a:extLst>
            </p:cNvPr>
            <p:cNvSpPr txBox="1"/>
            <p:nvPr/>
          </p:nvSpPr>
          <p:spPr>
            <a:xfrm>
              <a:off x="7448882" y="3963123"/>
              <a:ext cx="810000" cy="405000"/>
            </a:xfrm>
            <a:prstGeom prst="rect">
              <a:avLst/>
            </a:prstGeom>
            <a:noFill/>
            <a:effectLst/>
          </p:spPr>
          <p:txBody>
            <a:bodyPr wrap="none" lIns="0" tIns="0" rIns="0" bIns="0" rtlCol="0" anchor="t" anchorCtr="0">
              <a:noAutofit/>
            </a:bodyPr>
            <a:lstStyle/>
            <a:p>
              <a:pPr algn="ctr"/>
              <a:r>
                <a:rPr lang="en-US" sz="2400" b="1" dirty="0" smtClean="0">
                  <a:latin typeface="Calibri Light" panose="020F0302020204030204" pitchFamily="34" charset="0"/>
                  <a:cs typeface="Calibri Light" panose="020F0302020204030204" pitchFamily="34" charset="0"/>
                </a:rPr>
                <a:t>y</a:t>
              </a:r>
              <a:endParaRPr lang="en-US" sz="2400" i="1" dirty="0">
                <a:latin typeface="Calibri Light" panose="020F0302020204030204" pitchFamily="34" charset="0"/>
                <a:cs typeface="Calibri Light" panose="020F0302020204030204" pitchFamily="34" charset="0"/>
              </a:endParaRPr>
            </a:p>
          </p:txBody>
        </p:sp>
        <p:cxnSp>
          <p:nvCxnSpPr>
            <p:cNvPr id="12" name="Straight Arrow Connector 19">
              <a:extLst>
                <a:ext uri="{FF2B5EF4-FFF2-40B4-BE49-F238E27FC236}">
                  <a16:creationId xmlns:a16="http://schemas.microsoft.com/office/drawing/2014/main" id="{7BCDFB9A-A941-4030-A58D-DFC63B22F7E9}"/>
                </a:ext>
              </a:extLst>
            </p:cNvPr>
            <p:cNvCxnSpPr>
              <a:stCxn id="10" idx="3"/>
            </p:cNvCxnSpPr>
            <p:nvPr/>
          </p:nvCxnSpPr>
          <p:spPr>
            <a:xfrm>
              <a:off x="7452000" y="4365000"/>
              <a:ext cx="810000" cy="0"/>
            </a:xfrm>
            <a:prstGeom prst="straightConnector1">
              <a:avLst/>
            </a:prstGeom>
            <a:ln w="190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70265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r>
              <a:rPr lang="en-GB" sz="3600" dirty="0" smtClean="0"/>
              <a:t>Ammonia reactor section</a:t>
            </a:r>
            <a:endParaRPr lang="en-GB" sz="3600" dirty="0"/>
          </a:p>
        </p:txBody>
      </p:sp>
      <p:sp>
        <p:nvSpPr>
          <p:cNvPr id="3" name="Content Placeholder 2"/>
          <p:cNvSpPr>
            <a:spLocks noGrp="1"/>
          </p:cNvSpPr>
          <p:nvPr>
            <p:ph idx="1"/>
          </p:nvPr>
        </p:nvSpPr>
        <p:spPr>
          <a:xfrm>
            <a:off x="808682" y="1540303"/>
            <a:ext cx="11291877" cy="4351338"/>
          </a:xfrm>
        </p:spPr>
        <p:txBody>
          <a:bodyPr/>
          <a:lstStyle/>
          <a:p>
            <a:pPr>
              <a:spcBef>
                <a:spcPts val="0"/>
              </a:spcBef>
              <a:spcAft>
                <a:spcPts val="800"/>
              </a:spcAft>
            </a:pPr>
            <a:r>
              <a:rPr lang="en-GB" dirty="0" smtClean="0">
                <a:latin typeface="Calibri Light" panose="020F0302020204030204" pitchFamily="34" charset="0"/>
              </a:rPr>
              <a:t>Example process: </a:t>
            </a:r>
            <a:r>
              <a:rPr lang="en-GB" dirty="0">
                <a:latin typeface="Calibri Light" panose="020F0302020204030204" pitchFamily="34" charset="0"/>
              </a:rPr>
              <a:t>A</a:t>
            </a:r>
            <a:r>
              <a:rPr lang="en-GB" dirty="0" smtClean="0">
                <a:latin typeface="Calibri Light" panose="020F0302020204030204" pitchFamily="34" charset="0"/>
              </a:rPr>
              <a:t>mmonia synthesis process with 5 chemical components</a:t>
            </a:r>
          </a:p>
          <a:p>
            <a:pPr>
              <a:spcBef>
                <a:spcPts val="0"/>
              </a:spcBef>
              <a:spcAft>
                <a:spcPts val="800"/>
              </a:spcAft>
            </a:pPr>
            <a:r>
              <a:rPr lang="en-GB" dirty="0" smtClean="0">
                <a:latin typeface="Calibri Light" panose="020F0302020204030204" pitchFamily="34" charset="0"/>
              </a:rPr>
              <a:t>Reactor section:</a:t>
            </a:r>
          </a:p>
        </p:txBody>
      </p:sp>
      <p:pic>
        <p:nvPicPr>
          <p:cNvPr id="9" name="Picture 8"/>
          <p:cNvPicPr>
            <a:picLocks noChangeAspect="1"/>
          </p:cNvPicPr>
          <p:nvPr/>
        </p:nvPicPr>
        <p:blipFill>
          <a:blip r:embed="rId4"/>
          <a:stretch>
            <a:fillRect/>
          </a:stretch>
        </p:blipFill>
        <p:spPr>
          <a:xfrm>
            <a:off x="1432038" y="2325027"/>
            <a:ext cx="3790010" cy="3826311"/>
          </a:xfrm>
          <a:prstGeom prst="rect">
            <a:avLst/>
          </a:prstGeom>
        </p:spPr>
      </p:pic>
      <p:sp>
        <p:nvSpPr>
          <p:cNvPr id="12" name="TextBox 11"/>
          <p:cNvSpPr txBox="1"/>
          <p:nvPr/>
        </p:nvSpPr>
        <p:spPr>
          <a:xfrm>
            <a:off x="6120000" y="2880000"/>
            <a:ext cx="2520000" cy="2160000"/>
          </a:xfrm>
          <a:prstGeom prst="rect">
            <a:avLst/>
          </a:prstGeom>
          <a:noFill/>
        </p:spPr>
        <p:txBody>
          <a:bodyPr wrap="none" rtlCol="0">
            <a:noAutofit/>
          </a:bodyPr>
          <a:lstStyle/>
          <a:p>
            <a:r>
              <a:rPr lang="en-US" sz="2000" b="1" dirty="0" smtClean="0">
                <a:latin typeface="Calibri Light" panose="020F0302020204030204" pitchFamily="34" charset="0"/>
                <a:cs typeface="Calibri Light" panose="020F0302020204030204" pitchFamily="34" charset="0"/>
              </a:rPr>
              <a:t>Inputs (u):</a:t>
            </a:r>
          </a:p>
          <a:p>
            <a:r>
              <a:rPr lang="en-US" sz="2000" dirty="0" smtClean="0">
                <a:latin typeface="Calibri Light" panose="020F0302020204030204" pitchFamily="34" charset="0"/>
                <a:cs typeface="Calibri Light" panose="020F0302020204030204" pitchFamily="34" charset="0"/>
              </a:rPr>
              <a:t>Disturbances, Here</a:t>
            </a:r>
          </a:p>
          <a:p>
            <a:r>
              <a:rPr lang="en-US" sz="2000" dirty="0" smtClean="0">
                <a:latin typeface="Calibri Light" panose="020F0302020204030204" pitchFamily="34" charset="0"/>
                <a:cs typeface="Calibri Light" panose="020F0302020204030204" pitchFamily="34" charset="0"/>
              </a:rPr>
              <a:t>connection variables (z)</a:t>
            </a:r>
          </a:p>
          <a:p>
            <a:endParaRPr lang="en-US" sz="2000" i="1" dirty="0">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r>
              <a:rPr lang="en-US" sz="2000" dirty="0" smtClean="0">
                <a:latin typeface="Calibri Light" panose="020F0302020204030204" pitchFamily="34" charset="0"/>
                <a:cs typeface="Calibri Light" panose="020F0302020204030204" pitchFamily="34" charset="0"/>
              </a:rPr>
              <a:t>Decision variables</a:t>
            </a:r>
          </a:p>
          <a:p>
            <a:r>
              <a:rPr lang="en-US" sz="2000" dirty="0" smtClean="0">
                <a:latin typeface="Calibri Light" panose="020F0302020204030204" pitchFamily="34" charset="0"/>
                <a:cs typeface="Calibri Light" panose="020F0302020204030204" pitchFamily="34" charset="0"/>
              </a:rPr>
              <a:t>3 split ratios, </a:t>
            </a:r>
            <a:r>
              <a:rPr lang="en-US" sz="2000" i="1" dirty="0" err="1" smtClean="0">
                <a:latin typeface="Calibri Light" panose="020F0302020204030204" pitchFamily="34" charset="0"/>
                <a:cs typeface="Calibri Light" panose="020F0302020204030204" pitchFamily="34" charset="0"/>
              </a:rPr>
              <a:t>u</a:t>
            </a:r>
            <a:r>
              <a:rPr lang="en-US" sz="2000" i="1" baseline="-25000" dirty="0" err="1" smtClean="0">
                <a:latin typeface="Calibri Light" panose="020F0302020204030204" pitchFamily="34" charset="0"/>
                <a:cs typeface="Calibri Light" panose="020F0302020204030204" pitchFamily="34" charset="0"/>
              </a:rPr>
              <a:t>i</a:t>
            </a:r>
            <a:endParaRPr lang="en-US" sz="2000" i="1" dirty="0" smtClean="0">
              <a:latin typeface="Calibri Light" panose="020F0302020204030204" pitchFamily="34" charset="0"/>
              <a:cs typeface="Calibri Light" panose="020F0302020204030204" pitchFamily="34" charset="0"/>
            </a:endParaRPr>
          </a:p>
          <a:p>
            <a:endParaRPr lang="en-US" sz="2000" i="1" baseline="-25000" dirty="0">
              <a:latin typeface="Calibri Light" panose="020F0302020204030204" pitchFamily="34" charset="0"/>
              <a:cs typeface="Calibri Light" panose="020F0302020204030204" pitchFamily="34" charset="0"/>
            </a:endParaRPr>
          </a:p>
          <a:p>
            <a:endParaRPr lang="en-US" sz="2000" i="1" baseline="-25000" dirty="0">
              <a:latin typeface="Calibri Light" panose="020F0302020204030204" pitchFamily="34" charset="0"/>
              <a:cs typeface="Calibri Light" panose="020F0302020204030204" pitchFamily="34" charset="0"/>
            </a:endParaRPr>
          </a:p>
          <a:p>
            <a:endParaRPr lang="en-US" sz="2000" dirty="0" smtClean="0">
              <a:latin typeface="Calibri Light" panose="020F0302020204030204" pitchFamily="34" charset="0"/>
              <a:cs typeface="Calibri Light" panose="020F0302020204030204" pitchFamily="34" charset="0"/>
            </a:endParaRPr>
          </a:p>
          <a:p>
            <a:endParaRPr lang="nb-NO" sz="2000" dirty="0" smtClean="0">
              <a:latin typeface="Calibri Light" panose="020F0302020204030204" pitchFamily="34" charset="0"/>
              <a:cs typeface="Calibri Light" panose="020F0302020204030204" pitchFamily="34" charset="0"/>
            </a:endParaRPr>
          </a:p>
          <a:p>
            <a:endParaRPr lang="nb-NO" sz="2000" dirty="0">
              <a:latin typeface="Calibri Light" panose="020F0302020204030204" pitchFamily="34" charset="0"/>
              <a:cs typeface="Calibri Light" panose="020F0302020204030204" pitchFamily="34" charset="0"/>
            </a:endParaRPr>
          </a:p>
        </p:txBody>
      </p:sp>
      <p:graphicFrame>
        <p:nvGraphicFramePr>
          <p:cNvPr id="13"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2104200289"/>
              </p:ext>
            </p:extLst>
          </p:nvPr>
        </p:nvGraphicFramePr>
        <p:xfrm>
          <a:off x="6459537" y="3902442"/>
          <a:ext cx="1485900" cy="342900"/>
        </p:xfrm>
        <a:graphic>
          <a:graphicData uri="http://schemas.openxmlformats.org/presentationml/2006/ole">
            <mc:AlternateContent xmlns:mc="http://schemas.openxmlformats.org/markup-compatibility/2006">
              <mc:Choice xmlns:v="urn:schemas-microsoft-com:vml" Requires="v">
                <p:oleObj spid="_x0000_s15455" name="Equation" r:id="rId5" imgW="1485720" imgH="342720" progId="Equation.DSMT4">
                  <p:embed/>
                </p:oleObj>
              </mc:Choice>
              <mc:Fallback>
                <p:oleObj name="Equation" r:id="rId5" imgW="1485720" imgH="342720" progId="Equation.DSMT4">
                  <p:embed/>
                  <p:pic>
                    <p:nvPicPr>
                      <p:cNvPr id="7" name="Object 9">
                        <a:extLst>
                          <a:ext uri="{FF2B5EF4-FFF2-40B4-BE49-F238E27FC236}">
                            <a16:creationId xmlns:a16="http://schemas.microsoft.com/office/drawing/2014/main" id="{348A8639-7751-44C2-835F-9AED8D0015F7}"/>
                          </a:ext>
                        </a:extLst>
                      </p:cNvPr>
                      <p:cNvPicPr/>
                      <p:nvPr/>
                    </p:nvPicPr>
                    <p:blipFill>
                      <a:blip r:embed="rId6"/>
                      <a:stretch>
                        <a:fillRect/>
                      </a:stretch>
                    </p:blipFill>
                    <p:spPr>
                      <a:xfrm>
                        <a:off x="6459537" y="3902442"/>
                        <a:ext cx="1485900" cy="342900"/>
                      </a:xfrm>
                      <a:prstGeom prst="rect">
                        <a:avLst/>
                      </a:prstGeom>
                    </p:spPr>
                  </p:pic>
                </p:oleObj>
              </mc:Fallback>
            </mc:AlternateContent>
          </a:graphicData>
        </a:graphic>
      </p:graphicFrame>
      <p:sp>
        <p:nvSpPr>
          <p:cNvPr id="14" name="TextBox 13"/>
          <p:cNvSpPr txBox="1"/>
          <p:nvPr/>
        </p:nvSpPr>
        <p:spPr>
          <a:xfrm>
            <a:off x="9306363" y="2844080"/>
            <a:ext cx="2520000" cy="2160000"/>
          </a:xfrm>
          <a:prstGeom prst="rect">
            <a:avLst/>
          </a:prstGeom>
          <a:noFill/>
        </p:spPr>
        <p:txBody>
          <a:bodyPr wrap="none" rtlCol="0">
            <a:noAutofit/>
          </a:bodyPr>
          <a:lstStyle/>
          <a:p>
            <a:r>
              <a:rPr lang="en-US" sz="2000" b="1" dirty="0" smtClean="0">
                <a:latin typeface="Calibri Light" panose="020F0302020204030204" pitchFamily="34" charset="0"/>
                <a:cs typeface="Calibri Light" panose="020F0302020204030204" pitchFamily="34" charset="0"/>
              </a:rPr>
              <a:t>Outputs (y):</a:t>
            </a:r>
          </a:p>
          <a:p>
            <a:r>
              <a:rPr lang="en-US" sz="2000" dirty="0" smtClean="0">
                <a:latin typeface="Calibri Light" panose="020F0302020204030204" pitchFamily="34" charset="0"/>
                <a:cs typeface="Calibri Light" panose="020F0302020204030204" pitchFamily="34" charset="0"/>
              </a:rPr>
              <a:t>Here, connection </a:t>
            </a:r>
          </a:p>
          <a:p>
            <a:r>
              <a:rPr lang="en-US" sz="2000" dirty="0" smtClean="0">
                <a:latin typeface="Calibri Light" panose="020F0302020204030204" pitchFamily="34" charset="0"/>
                <a:cs typeface="Calibri Light" panose="020F0302020204030204" pitchFamily="34" charset="0"/>
              </a:rPr>
              <a:t>variables (z)</a:t>
            </a:r>
            <a:endParaRPr lang="en-US" sz="2000" i="1" dirty="0">
              <a:latin typeface="Calibri Light" panose="020F0302020204030204" pitchFamily="34" charset="0"/>
              <a:cs typeface="Calibri Light" panose="020F0302020204030204" pitchFamily="34" charset="0"/>
            </a:endParaRPr>
          </a:p>
        </p:txBody>
      </p:sp>
      <p:graphicFrame>
        <p:nvGraphicFramePr>
          <p:cNvPr id="15" name="Object 9">
            <a:extLst>
              <a:ext uri="{FF2B5EF4-FFF2-40B4-BE49-F238E27FC236}">
                <a16:creationId xmlns:a16="http://schemas.microsoft.com/office/drawing/2014/main" id="{348A8639-7751-44C2-835F-9AED8D0015F7}"/>
              </a:ext>
            </a:extLst>
          </p:cNvPr>
          <p:cNvGraphicFramePr>
            <a:graphicFrameLocks noChangeAspect="1"/>
          </p:cNvGraphicFramePr>
          <p:nvPr>
            <p:extLst>
              <p:ext uri="{D42A27DB-BD31-4B8C-83A1-F6EECF244321}">
                <p14:modId xmlns:p14="http://schemas.microsoft.com/office/powerpoint/2010/main" val="135707911"/>
              </p:ext>
            </p:extLst>
          </p:nvPr>
        </p:nvGraphicFramePr>
        <p:xfrm>
          <a:off x="9415515" y="3892864"/>
          <a:ext cx="1879600" cy="342900"/>
        </p:xfrm>
        <a:graphic>
          <a:graphicData uri="http://schemas.openxmlformats.org/presentationml/2006/ole">
            <mc:AlternateContent xmlns:mc="http://schemas.openxmlformats.org/markup-compatibility/2006">
              <mc:Choice xmlns:v="urn:schemas-microsoft-com:vml" Requires="v">
                <p:oleObj spid="_x0000_s15456" name="Equation" r:id="rId7" imgW="1879560" imgH="342720" progId="Equation.DSMT4">
                  <p:embed/>
                </p:oleObj>
              </mc:Choice>
              <mc:Fallback>
                <p:oleObj name="Equation" r:id="rId7" imgW="1879560" imgH="342720" progId="Equation.DSMT4">
                  <p:embed/>
                  <p:pic>
                    <p:nvPicPr>
                      <p:cNvPr id="13" name="Object 9">
                        <a:extLst>
                          <a:ext uri="{FF2B5EF4-FFF2-40B4-BE49-F238E27FC236}">
                            <a16:creationId xmlns:a16="http://schemas.microsoft.com/office/drawing/2014/main" id="{348A8639-7751-44C2-835F-9AED8D0015F7}"/>
                          </a:ext>
                        </a:extLst>
                      </p:cNvPr>
                      <p:cNvPicPr/>
                      <p:nvPr/>
                    </p:nvPicPr>
                    <p:blipFill>
                      <a:blip r:embed="rId8"/>
                      <a:stretch>
                        <a:fillRect/>
                      </a:stretch>
                    </p:blipFill>
                    <p:spPr>
                      <a:xfrm>
                        <a:off x="9415515" y="3892864"/>
                        <a:ext cx="1879600" cy="342900"/>
                      </a:xfrm>
                      <a:prstGeom prst="rect">
                        <a:avLst/>
                      </a:prstGeom>
                    </p:spPr>
                  </p:pic>
                </p:oleObj>
              </mc:Fallback>
            </mc:AlternateContent>
          </a:graphicData>
        </a:graphic>
      </p:graphicFrame>
    </p:spTree>
    <p:extLst>
      <p:ext uri="{BB962C8B-B14F-4D97-AF65-F5344CB8AC3E}">
        <p14:creationId xmlns:p14="http://schemas.microsoft.com/office/powerpoint/2010/main" val="1414642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126">
            <a:extLst>
              <a:ext uri="{FF2B5EF4-FFF2-40B4-BE49-F238E27FC236}">
                <a16:creationId xmlns:a16="http://schemas.microsoft.com/office/drawing/2014/main" id="{D4BF6890-8CC5-4DD7-8E96-0F484FCAAE82}"/>
              </a:ext>
            </a:extLst>
          </p:cNvPr>
          <p:cNvPicPr>
            <a:picLocks noChangeAspect="1"/>
          </p:cNvPicPr>
          <p:nvPr/>
        </p:nvPicPr>
        <p:blipFill>
          <a:blip r:embed="rId3"/>
          <a:stretch>
            <a:fillRect/>
          </a:stretch>
        </p:blipFill>
        <p:spPr>
          <a:xfrm>
            <a:off x="1377620" y="1580908"/>
            <a:ext cx="6230951" cy="4464000"/>
          </a:xfrm>
          <a:prstGeom prst="rect">
            <a:avLst/>
          </a:prstGeom>
        </p:spPr>
      </p:pic>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pPr>
              <a:spcBef>
                <a:spcPts val="0"/>
              </a:spcBef>
              <a:spcAft>
                <a:spcPts val="800"/>
              </a:spcAft>
            </a:pPr>
            <a:r>
              <a:rPr lang="en-GB" sz="3600" dirty="0" smtClean="0">
                <a:latin typeface="+mj-lt"/>
              </a:rPr>
              <a:t>Whole ammonia synthesis process</a:t>
            </a:r>
            <a:endParaRPr lang="en-GB" sz="3600" dirty="0">
              <a:latin typeface="+mj-lt"/>
            </a:endParaRPr>
          </a:p>
        </p:txBody>
      </p:sp>
      <p:sp>
        <p:nvSpPr>
          <p:cNvPr id="3" name="Content Placeholder 2"/>
          <p:cNvSpPr>
            <a:spLocks noGrp="1"/>
          </p:cNvSpPr>
          <p:nvPr>
            <p:ph idx="1"/>
          </p:nvPr>
        </p:nvSpPr>
        <p:spPr>
          <a:xfrm>
            <a:off x="900000" y="1800000"/>
            <a:ext cx="10515600" cy="4351338"/>
          </a:xfrm>
        </p:spPr>
        <p:txBody>
          <a:bodyPr>
            <a:noAutofit/>
          </a:bodyPr>
          <a:lstStyle/>
          <a:p>
            <a:pPr lvl="1">
              <a:spcBef>
                <a:spcPts val="0"/>
              </a:spcBef>
              <a:spcAft>
                <a:spcPts val="800"/>
              </a:spcAft>
            </a:pPr>
            <a:endParaRPr lang="en-GB" dirty="0" smtClean="0">
              <a:latin typeface="Calibri Light" panose="020F0302020204030204" pitchFamily="34" charset="0"/>
            </a:endParaRPr>
          </a:p>
          <a:p>
            <a:pPr lvl="2">
              <a:spcBef>
                <a:spcPts val="0"/>
              </a:spcBef>
              <a:spcAft>
                <a:spcPts val="800"/>
              </a:spcAft>
            </a:pPr>
            <a:endParaRPr lang="en-US" dirty="0" smtClean="0">
              <a:latin typeface="Calibri Light" panose="020F0302020204030204" pitchFamily="34" charset="0"/>
            </a:endParaRPr>
          </a:p>
        </p:txBody>
      </p:sp>
      <p:grpSp>
        <p:nvGrpSpPr>
          <p:cNvPr id="14" name="Group 116">
            <a:extLst>
              <a:ext uri="{FF2B5EF4-FFF2-40B4-BE49-F238E27FC236}">
                <a16:creationId xmlns:a16="http://schemas.microsoft.com/office/drawing/2014/main" id="{145E74C9-B7AB-4C65-8EB4-2EB092876CA2}"/>
              </a:ext>
            </a:extLst>
          </p:cNvPr>
          <p:cNvGrpSpPr/>
          <p:nvPr/>
        </p:nvGrpSpPr>
        <p:grpSpPr>
          <a:xfrm>
            <a:off x="4032000" y="4688990"/>
            <a:ext cx="1800000" cy="1621058"/>
            <a:chOff x="3778000" y="4678942"/>
            <a:chExt cx="1800000" cy="1621058"/>
          </a:xfrm>
        </p:grpSpPr>
        <p:grpSp>
          <p:nvGrpSpPr>
            <p:cNvPr id="15" name="Group 35">
              <a:extLst>
                <a:ext uri="{FF2B5EF4-FFF2-40B4-BE49-F238E27FC236}">
                  <a16:creationId xmlns:a16="http://schemas.microsoft.com/office/drawing/2014/main" id="{70E2B36D-649E-49AE-A82E-B11C283A0032}"/>
                </a:ext>
              </a:extLst>
            </p:cNvPr>
            <p:cNvGrpSpPr/>
            <p:nvPr/>
          </p:nvGrpSpPr>
          <p:grpSpPr>
            <a:xfrm>
              <a:off x="4318000" y="5940000"/>
              <a:ext cx="738000" cy="360000"/>
              <a:chOff x="3328000" y="4140000"/>
              <a:chExt cx="738000" cy="360000"/>
            </a:xfrm>
          </p:grpSpPr>
          <p:cxnSp>
            <p:nvCxnSpPr>
              <p:cNvPr id="21" name="Straight Arrow Connector 36">
                <a:extLst>
                  <a:ext uri="{FF2B5EF4-FFF2-40B4-BE49-F238E27FC236}">
                    <a16:creationId xmlns:a16="http://schemas.microsoft.com/office/drawing/2014/main" id="{51D48D25-5B98-424E-9299-FE49436DC208}"/>
                  </a:ext>
                </a:extLst>
              </p:cNvPr>
              <p:cNvCxnSpPr/>
              <p:nvPr/>
            </p:nvCxnSpPr>
            <p:spPr>
              <a:xfrm flipH="1" flipV="1">
                <a:off x="3780000" y="4140000"/>
                <a:ext cx="0" cy="36000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cxnSp>
            <p:nvCxnSpPr>
              <p:cNvPr id="22" name="Straight Arrow Connector 37">
                <a:extLst>
                  <a:ext uri="{FF2B5EF4-FFF2-40B4-BE49-F238E27FC236}">
                    <a16:creationId xmlns:a16="http://schemas.microsoft.com/office/drawing/2014/main" id="{1EC3E57B-0A52-409B-A7D7-A3213D79BBDC}"/>
                  </a:ext>
                </a:extLst>
              </p:cNvPr>
              <p:cNvCxnSpPr/>
              <p:nvPr/>
            </p:nvCxnSpPr>
            <p:spPr>
              <a:xfrm flipH="1" flipV="1">
                <a:off x="3600000" y="4140000"/>
                <a:ext cx="0" cy="36000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23" name="TextBox 38">
                <a:extLst>
                  <a:ext uri="{FF2B5EF4-FFF2-40B4-BE49-F238E27FC236}">
                    <a16:creationId xmlns:a16="http://schemas.microsoft.com/office/drawing/2014/main" id="{DB67C386-36A1-4217-99E0-9FA913B573D6}"/>
                  </a:ext>
                </a:extLst>
              </p:cNvPr>
              <p:cNvSpPr txBox="1"/>
              <p:nvPr/>
            </p:nvSpPr>
            <p:spPr>
              <a:xfrm>
                <a:off x="3328000" y="414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u</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2</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24" name="TextBox 39">
                <a:extLst>
                  <a:ext uri="{FF2B5EF4-FFF2-40B4-BE49-F238E27FC236}">
                    <a16:creationId xmlns:a16="http://schemas.microsoft.com/office/drawing/2014/main" id="{6EA70563-0D8E-40DA-BFFD-41D2D77EABBA}"/>
                  </a:ext>
                </a:extLst>
              </p:cNvPr>
              <p:cNvSpPr txBox="1"/>
              <p:nvPr/>
            </p:nvSpPr>
            <p:spPr>
              <a:xfrm>
                <a:off x="3796000" y="414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2</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sp>
          <p:nvSpPr>
            <p:cNvPr id="16" name="Rounded Rectangle 62">
              <a:extLst>
                <a:ext uri="{FF2B5EF4-FFF2-40B4-BE49-F238E27FC236}">
                  <a16:creationId xmlns:a16="http://schemas.microsoft.com/office/drawing/2014/main" id="{176D93E6-1E38-4991-BE75-D7ED3E5AC579}"/>
                </a:ext>
              </a:extLst>
            </p:cNvPr>
            <p:cNvSpPr/>
            <p:nvPr/>
          </p:nvSpPr>
          <p:spPr>
            <a:xfrm>
              <a:off x="3778000" y="5220000"/>
              <a:ext cx="1800000" cy="720000"/>
            </a:xfrm>
            <a:prstGeom prst="roundRect">
              <a:avLst/>
            </a:prstGeom>
            <a:solidFill>
              <a:schemeClr val="accent2"/>
            </a:solidFill>
            <a:ln w="63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914400"/>
              <a:r>
                <a:rPr lang="nb-NO" b="1" kern="0" dirty="0" smtClean="0">
                  <a:solidFill>
                    <a:schemeClr val="bg1"/>
                  </a:solidFill>
                  <a:latin typeface="Calibri Light" panose="020F0302020204030204" pitchFamily="34" charset="0"/>
                  <a:cs typeface="Calibri Light" panose="020F0302020204030204" pitchFamily="34" charset="0"/>
                </a:rPr>
                <a:t>(2) </a:t>
              </a:r>
              <a:r>
                <a:rPr lang="nb-NO" b="1" kern="0" dirty="0" err="1" smtClean="0">
                  <a:solidFill>
                    <a:schemeClr val="bg1"/>
                  </a:solidFill>
                  <a:latin typeface="Calibri Light" panose="020F0302020204030204" pitchFamily="34" charset="0"/>
                  <a:cs typeface="Calibri Light" panose="020F0302020204030204" pitchFamily="34" charset="0"/>
                </a:rPr>
                <a:t>Reaction</a:t>
              </a:r>
              <a:endParaRPr lang="nb-NO" b="1" kern="0" dirty="0">
                <a:solidFill>
                  <a:schemeClr val="bg1"/>
                </a:solidFill>
                <a:latin typeface="Calibri Light" panose="020F0302020204030204" pitchFamily="34" charset="0"/>
                <a:cs typeface="Calibri Light" panose="020F0302020204030204" pitchFamily="34" charset="0"/>
              </a:endParaRPr>
            </a:p>
          </p:txBody>
        </p:sp>
        <p:grpSp>
          <p:nvGrpSpPr>
            <p:cNvPr id="17" name="Group 115">
              <a:extLst>
                <a:ext uri="{FF2B5EF4-FFF2-40B4-BE49-F238E27FC236}">
                  <a16:creationId xmlns:a16="http://schemas.microsoft.com/office/drawing/2014/main" id="{568B8045-E57C-4BF1-B031-EE61D28569D0}"/>
                </a:ext>
              </a:extLst>
            </p:cNvPr>
            <p:cNvGrpSpPr/>
            <p:nvPr/>
          </p:nvGrpSpPr>
          <p:grpSpPr>
            <a:xfrm>
              <a:off x="4318000" y="4678942"/>
              <a:ext cx="720000" cy="542086"/>
              <a:chOff x="4318000" y="4678942"/>
              <a:chExt cx="720000" cy="542086"/>
            </a:xfrm>
          </p:grpSpPr>
          <p:cxnSp>
            <p:nvCxnSpPr>
              <p:cNvPr id="18" name="Straight Arrow Connector 77">
                <a:extLst>
                  <a:ext uri="{FF2B5EF4-FFF2-40B4-BE49-F238E27FC236}">
                    <a16:creationId xmlns:a16="http://schemas.microsoft.com/office/drawing/2014/main" id="{F3491F19-E122-4F81-83DD-7363A812A1BF}"/>
                  </a:ext>
                </a:extLst>
              </p:cNvPr>
              <p:cNvCxnSpPr>
                <a:stCxn id="27" idx="2"/>
                <a:endCxn id="16" idx="0"/>
              </p:cNvCxnSpPr>
              <p:nvPr/>
            </p:nvCxnSpPr>
            <p:spPr>
              <a:xfrm>
                <a:off x="4678000" y="4680000"/>
                <a:ext cx="0" cy="54000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19" name="TextBox 99">
                <a:extLst>
                  <a:ext uri="{FF2B5EF4-FFF2-40B4-BE49-F238E27FC236}">
                    <a16:creationId xmlns:a16="http://schemas.microsoft.com/office/drawing/2014/main" id="{547E2863-8FBC-43DD-9DC4-F7A9767F7D83}"/>
                  </a:ext>
                </a:extLst>
              </p:cNvPr>
              <p:cNvSpPr txBox="1"/>
              <p:nvPr/>
            </p:nvSpPr>
            <p:spPr>
              <a:xfrm>
                <a:off x="4318000" y="4678942"/>
                <a:ext cx="360000" cy="540000"/>
              </a:xfrm>
              <a:prstGeom prst="rect">
                <a:avLst/>
              </a:prstGeom>
              <a:noFill/>
            </p:spPr>
            <p:txBody>
              <a:bodyPr wrap="none" lIns="0" tIns="0" rIns="0" b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z</a:t>
                </a:r>
                <a:r>
                  <a:rPr kumimoji="0" lang="en-US" sz="1600" b="0" i="0" u="none" strike="noStrike" kern="0" cap="none" spc="0" normalizeH="0" baseline="-25000" noProof="0" dirty="0" smtClean="0">
                    <a:ln>
                      <a:noFill/>
                    </a:ln>
                    <a:solidFill>
                      <a:prstClr val="black"/>
                    </a:solidFill>
                    <a:effectLst/>
                    <a:uLnTx/>
                    <a:uFillTx/>
                    <a:latin typeface="Calibri Light" panose="020F0302020204030204" pitchFamily="34" charset="0"/>
                    <a:cs typeface="Calibri Light" panose="020F0302020204030204" pitchFamily="34" charset="0"/>
                  </a:rPr>
                  <a:t>1,2</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20" name="TextBox 100">
                <a:extLst>
                  <a:ext uri="{FF2B5EF4-FFF2-40B4-BE49-F238E27FC236}">
                    <a16:creationId xmlns:a16="http://schemas.microsoft.com/office/drawing/2014/main" id="{8B253564-4996-40B7-80C2-4853212A987D}"/>
                  </a:ext>
                </a:extLst>
              </p:cNvPr>
              <p:cNvSpPr txBox="1"/>
              <p:nvPr/>
            </p:nvSpPr>
            <p:spPr>
              <a:xfrm>
                <a:off x="4678000" y="4681028"/>
                <a:ext cx="360000" cy="540000"/>
              </a:xfrm>
              <a:prstGeom prst="rect">
                <a:avLst/>
              </a:prstGeom>
              <a:noFill/>
            </p:spPr>
            <p:txBody>
              <a:bodyPr wrap="none" lIns="0" tIns="0" rIns="0" b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y</a:t>
                </a:r>
                <a:r>
                  <a:rPr kumimoji="0" lang="en-US" sz="1600" b="0" i="0" u="none" strike="noStrike" kern="0" cap="none" spc="0" normalizeH="0" baseline="-25000" noProof="0" dirty="0" smtClean="0">
                    <a:ln>
                      <a:noFill/>
                    </a:ln>
                    <a:solidFill>
                      <a:prstClr val="black"/>
                    </a:solidFill>
                    <a:effectLst/>
                    <a:uLnTx/>
                    <a:uFillTx/>
                    <a:latin typeface="Calibri Light" panose="020F0302020204030204" pitchFamily="34" charset="0"/>
                    <a:cs typeface="Calibri Light" panose="020F0302020204030204" pitchFamily="34" charset="0"/>
                  </a:rPr>
                  <a:t>1,2</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grpSp>
      <p:grpSp>
        <p:nvGrpSpPr>
          <p:cNvPr id="25" name="Group 114">
            <a:extLst>
              <a:ext uri="{FF2B5EF4-FFF2-40B4-BE49-F238E27FC236}">
                <a16:creationId xmlns:a16="http://schemas.microsoft.com/office/drawing/2014/main" id="{DE6B8338-B81A-4B1E-84CF-C4A446104D67}"/>
              </a:ext>
            </a:extLst>
          </p:cNvPr>
          <p:cNvGrpSpPr/>
          <p:nvPr/>
        </p:nvGrpSpPr>
        <p:grpSpPr>
          <a:xfrm>
            <a:off x="3312000" y="3610048"/>
            <a:ext cx="2520000" cy="1080000"/>
            <a:chOff x="3060000" y="3600000"/>
            <a:chExt cx="2520000" cy="1080000"/>
          </a:xfrm>
        </p:grpSpPr>
        <p:grpSp>
          <p:nvGrpSpPr>
            <p:cNvPr id="26" name="Group 40">
              <a:extLst>
                <a:ext uri="{FF2B5EF4-FFF2-40B4-BE49-F238E27FC236}">
                  <a16:creationId xmlns:a16="http://schemas.microsoft.com/office/drawing/2014/main" id="{596608A9-EEAE-4EFB-867E-73841D5A4D74}"/>
                </a:ext>
              </a:extLst>
            </p:cNvPr>
            <p:cNvGrpSpPr/>
            <p:nvPr/>
          </p:nvGrpSpPr>
          <p:grpSpPr>
            <a:xfrm>
              <a:off x="4320000" y="3600000"/>
              <a:ext cx="720000" cy="360000"/>
              <a:chOff x="4230000" y="1620000"/>
              <a:chExt cx="720000" cy="360000"/>
            </a:xfrm>
          </p:grpSpPr>
          <p:cxnSp>
            <p:nvCxnSpPr>
              <p:cNvPr id="30" name="Straight Arrow Connector 41">
                <a:extLst>
                  <a:ext uri="{FF2B5EF4-FFF2-40B4-BE49-F238E27FC236}">
                    <a16:creationId xmlns:a16="http://schemas.microsoft.com/office/drawing/2014/main" id="{CAB5E46B-1057-42F5-A048-FE74E8EBEC23}"/>
                  </a:ext>
                </a:extLst>
              </p:cNvPr>
              <p:cNvCxnSpPr/>
              <p:nvPr/>
            </p:nvCxnSpPr>
            <p:spPr>
              <a:xfrm flipH="1">
                <a:off x="4500000" y="1620000"/>
                <a:ext cx="0" cy="36000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cxnSp>
            <p:nvCxnSpPr>
              <p:cNvPr id="31" name="Straight Arrow Connector 42">
                <a:extLst>
                  <a:ext uri="{FF2B5EF4-FFF2-40B4-BE49-F238E27FC236}">
                    <a16:creationId xmlns:a16="http://schemas.microsoft.com/office/drawing/2014/main" id="{B94911AD-609D-4AC2-9142-28243939EF20}"/>
                  </a:ext>
                </a:extLst>
              </p:cNvPr>
              <p:cNvCxnSpPr/>
              <p:nvPr/>
            </p:nvCxnSpPr>
            <p:spPr>
              <a:xfrm flipH="1">
                <a:off x="4680000" y="1620000"/>
                <a:ext cx="0" cy="36000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32" name="TextBox 43">
                <a:extLst>
                  <a:ext uri="{FF2B5EF4-FFF2-40B4-BE49-F238E27FC236}">
                    <a16:creationId xmlns:a16="http://schemas.microsoft.com/office/drawing/2014/main" id="{010F24C6-854A-4026-9D02-3A53982818F5}"/>
                  </a:ext>
                </a:extLst>
              </p:cNvPr>
              <p:cNvSpPr txBox="1"/>
              <p:nvPr/>
            </p:nvSpPr>
            <p:spPr>
              <a:xfrm>
                <a:off x="4230000" y="162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u</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1</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33" name="TextBox 44">
                <a:extLst>
                  <a:ext uri="{FF2B5EF4-FFF2-40B4-BE49-F238E27FC236}">
                    <a16:creationId xmlns:a16="http://schemas.microsoft.com/office/drawing/2014/main" id="{FB2E398B-7AA6-49C0-ACF5-EDE43B340A24}"/>
                  </a:ext>
                </a:extLst>
              </p:cNvPr>
              <p:cNvSpPr txBox="1"/>
              <p:nvPr/>
            </p:nvSpPr>
            <p:spPr>
              <a:xfrm>
                <a:off x="4680000" y="162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1</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sp>
          <p:nvSpPr>
            <p:cNvPr id="27" name="Rounded Rectangle 64">
              <a:extLst>
                <a:ext uri="{FF2B5EF4-FFF2-40B4-BE49-F238E27FC236}">
                  <a16:creationId xmlns:a16="http://schemas.microsoft.com/office/drawing/2014/main" id="{AC5924D6-8268-4914-ACA7-F90AC713B54E}"/>
                </a:ext>
              </a:extLst>
            </p:cNvPr>
            <p:cNvSpPr/>
            <p:nvPr/>
          </p:nvSpPr>
          <p:spPr>
            <a:xfrm>
              <a:off x="3780000" y="3960000"/>
              <a:ext cx="1800000" cy="720000"/>
            </a:xfrm>
            <a:prstGeom prst="roundRect">
              <a:avLst/>
            </a:prstGeom>
            <a:solidFill>
              <a:schemeClr val="accent1"/>
            </a:solidFill>
            <a:ln w="63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914400"/>
              <a:r>
                <a:rPr lang="en-US" b="1" kern="0" dirty="0" smtClean="0">
                  <a:solidFill>
                    <a:schemeClr val="bg1"/>
                  </a:solidFill>
                  <a:latin typeface="Calibri Light" panose="020F0302020204030204" pitchFamily="34" charset="0"/>
                  <a:cs typeface="Calibri Light" panose="020F0302020204030204" pitchFamily="34" charset="0"/>
                </a:rPr>
                <a:t>(1) </a:t>
              </a:r>
              <a:r>
                <a:rPr lang="en-US" b="1" kern="0" dirty="0" err="1" smtClean="0">
                  <a:solidFill>
                    <a:schemeClr val="bg1"/>
                  </a:solidFill>
                  <a:latin typeface="Calibri Light" panose="020F0302020204030204" pitchFamily="34" charset="0"/>
                  <a:cs typeface="Calibri Light" panose="020F0302020204030204" pitchFamily="34" charset="0"/>
                </a:rPr>
                <a:t>SynGas</a:t>
              </a:r>
              <a:r>
                <a:rPr lang="en-US" b="1" kern="0" dirty="0">
                  <a:solidFill>
                    <a:schemeClr val="bg1"/>
                  </a:solidFill>
                  <a:latin typeface="Calibri Light" panose="020F0302020204030204" pitchFamily="34" charset="0"/>
                  <a:cs typeface="Calibri Light" panose="020F0302020204030204" pitchFamily="34" charset="0"/>
                </a:rPr>
                <a:t/>
              </a:r>
              <a:br>
                <a:rPr lang="en-US" b="1" kern="0" dirty="0">
                  <a:solidFill>
                    <a:schemeClr val="bg1"/>
                  </a:solidFill>
                  <a:latin typeface="Calibri Light" panose="020F0302020204030204" pitchFamily="34" charset="0"/>
                  <a:cs typeface="Calibri Light" panose="020F0302020204030204" pitchFamily="34" charset="0"/>
                </a:rPr>
              </a:br>
              <a:r>
                <a:rPr lang="en-US" b="1" kern="0" dirty="0" err="1">
                  <a:solidFill>
                    <a:schemeClr val="bg1"/>
                  </a:solidFill>
                  <a:latin typeface="Calibri Light" panose="020F0302020204030204" pitchFamily="34" charset="0"/>
                  <a:cs typeface="Calibri Light" panose="020F0302020204030204" pitchFamily="34" charset="0"/>
                </a:rPr>
                <a:t>MakeUp</a:t>
              </a:r>
              <a:endParaRPr lang="nb-NO" b="1" kern="0" baseline="-25000" dirty="0">
                <a:solidFill>
                  <a:schemeClr val="bg1"/>
                </a:solidFill>
                <a:latin typeface="Calibri Light" panose="020F0302020204030204" pitchFamily="34" charset="0"/>
                <a:cs typeface="Calibri Light" panose="020F0302020204030204" pitchFamily="34" charset="0"/>
              </a:endParaRPr>
            </a:p>
          </p:txBody>
        </p:sp>
        <p:cxnSp>
          <p:nvCxnSpPr>
            <p:cNvPr id="28" name="Straight Arrow Connector 101">
              <a:extLst>
                <a:ext uri="{FF2B5EF4-FFF2-40B4-BE49-F238E27FC236}">
                  <a16:creationId xmlns:a16="http://schemas.microsoft.com/office/drawing/2014/main" id="{DDCE7583-34C1-4CB0-81C4-8ABA4060C58F}"/>
                </a:ext>
              </a:extLst>
            </p:cNvPr>
            <p:cNvCxnSpPr>
              <a:cxnSpLocks/>
              <a:endCxn id="27" idx="1"/>
            </p:cNvCxnSpPr>
            <p:nvPr/>
          </p:nvCxnSpPr>
          <p:spPr>
            <a:xfrm>
              <a:off x="3060000" y="4320000"/>
              <a:ext cx="720000" cy="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29" name="TextBox 106">
              <a:extLst>
                <a:ext uri="{FF2B5EF4-FFF2-40B4-BE49-F238E27FC236}">
                  <a16:creationId xmlns:a16="http://schemas.microsoft.com/office/drawing/2014/main" id="{DA4FA2A5-2543-429E-89E8-95DAA2CABA03}"/>
                </a:ext>
              </a:extLst>
            </p:cNvPr>
            <p:cNvSpPr txBox="1"/>
            <p:nvPr/>
          </p:nvSpPr>
          <p:spPr>
            <a:xfrm>
              <a:off x="3060000" y="3960300"/>
              <a:ext cx="72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Feed</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grpSp>
        <p:nvGrpSpPr>
          <p:cNvPr id="34" name="Group 125">
            <a:extLst>
              <a:ext uri="{FF2B5EF4-FFF2-40B4-BE49-F238E27FC236}">
                <a16:creationId xmlns:a16="http://schemas.microsoft.com/office/drawing/2014/main" id="{595A8683-879F-4B69-BFFA-2AE59664E8A8}"/>
              </a:ext>
            </a:extLst>
          </p:cNvPr>
          <p:cNvGrpSpPr/>
          <p:nvPr/>
        </p:nvGrpSpPr>
        <p:grpSpPr>
          <a:xfrm>
            <a:off x="5832000" y="3610048"/>
            <a:ext cx="3096000" cy="1990048"/>
            <a:chOff x="5571651" y="3600000"/>
            <a:chExt cx="3096000" cy="1990048"/>
          </a:xfrm>
        </p:grpSpPr>
        <p:grpSp>
          <p:nvGrpSpPr>
            <p:cNvPr id="35" name="Group 45">
              <a:extLst>
                <a:ext uri="{FF2B5EF4-FFF2-40B4-BE49-F238E27FC236}">
                  <a16:creationId xmlns:a16="http://schemas.microsoft.com/office/drawing/2014/main" id="{74CAF0F4-0677-4382-AB21-3EFE6B43E012}"/>
                </a:ext>
              </a:extLst>
            </p:cNvPr>
            <p:cNvGrpSpPr/>
            <p:nvPr/>
          </p:nvGrpSpPr>
          <p:grpSpPr>
            <a:xfrm>
              <a:off x="6660000" y="3600000"/>
              <a:ext cx="720000" cy="360000"/>
              <a:chOff x="5130000" y="4140000"/>
              <a:chExt cx="720000" cy="360000"/>
            </a:xfrm>
          </p:grpSpPr>
          <p:cxnSp>
            <p:nvCxnSpPr>
              <p:cNvPr id="46" name="Straight Arrow Connector 46">
                <a:extLst>
                  <a:ext uri="{FF2B5EF4-FFF2-40B4-BE49-F238E27FC236}">
                    <a16:creationId xmlns:a16="http://schemas.microsoft.com/office/drawing/2014/main" id="{65BC657C-02F7-4C0C-A70D-AC2CF3345B75}"/>
                  </a:ext>
                </a:extLst>
              </p:cNvPr>
              <p:cNvCxnSpPr/>
              <p:nvPr/>
            </p:nvCxnSpPr>
            <p:spPr>
              <a:xfrm flipH="1" flipV="1">
                <a:off x="5580000" y="4140000"/>
                <a:ext cx="0" cy="360000"/>
              </a:xfrm>
              <a:prstGeom prst="straightConnector1">
                <a:avLst/>
              </a:prstGeom>
              <a:noFill/>
              <a:ln w="12700" cap="flat" cmpd="sng" algn="ctr">
                <a:solidFill>
                  <a:sysClr val="windowText" lastClr="000000"/>
                </a:solidFill>
                <a:prstDash val="solid"/>
                <a:miter lim="800000"/>
                <a:headEnd type="stealth" w="lg" len="lg"/>
                <a:tailEnd type="none" w="lg" len="lg"/>
              </a:ln>
              <a:effectLst>
                <a:outerShdw blurRad="50800" dist="38100" dir="2700000" algn="tl" rotWithShape="0">
                  <a:prstClr val="black">
                    <a:alpha val="40000"/>
                  </a:prstClr>
                </a:outerShdw>
              </a:effectLst>
            </p:spPr>
          </p:cxnSp>
          <p:cxnSp>
            <p:nvCxnSpPr>
              <p:cNvPr id="47" name="Straight Arrow Connector 47">
                <a:extLst>
                  <a:ext uri="{FF2B5EF4-FFF2-40B4-BE49-F238E27FC236}">
                    <a16:creationId xmlns:a16="http://schemas.microsoft.com/office/drawing/2014/main" id="{3F91CDB0-2947-4FE6-B0AF-E7C11551F6AB}"/>
                  </a:ext>
                </a:extLst>
              </p:cNvPr>
              <p:cNvCxnSpPr/>
              <p:nvPr/>
            </p:nvCxnSpPr>
            <p:spPr>
              <a:xfrm flipH="1" flipV="1">
                <a:off x="5400000" y="4140000"/>
                <a:ext cx="0" cy="360000"/>
              </a:xfrm>
              <a:prstGeom prst="straightConnector1">
                <a:avLst/>
              </a:prstGeom>
              <a:noFill/>
              <a:ln w="12700" cap="flat" cmpd="sng" algn="ctr">
                <a:solidFill>
                  <a:sysClr val="windowText" lastClr="000000"/>
                </a:solidFill>
                <a:prstDash val="solid"/>
                <a:miter lim="800000"/>
                <a:headEnd type="stealth" w="lg" len="lg"/>
                <a:tailEnd type="none" w="lg" len="lg"/>
              </a:ln>
              <a:effectLst>
                <a:outerShdw blurRad="50800" dist="38100" dir="2700000" algn="tl" rotWithShape="0">
                  <a:prstClr val="black">
                    <a:alpha val="40000"/>
                  </a:prstClr>
                </a:outerShdw>
              </a:effectLst>
            </p:spPr>
          </p:cxnSp>
          <p:sp>
            <p:nvSpPr>
              <p:cNvPr id="48" name="TextBox 48">
                <a:extLst>
                  <a:ext uri="{FF2B5EF4-FFF2-40B4-BE49-F238E27FC236}">
                    <a16:creationId xmlns:a16="http://schemas.microsoft.com/office/drawing/2014/main" id="{B462309C-8686-4699-8F2E-09BBB8F16AE3}"/>
                  </a:ext>
                </a:extLst>
              </p:cNvPr>
              <p:cNvSpPr txBox="1"/>
              <p:nvPr/>
            </p:nvSpPr>
            <p:spPr>
              <a:xfrm>
                <a:off x="5580000" y="414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3</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49" name="TextBox 49">
                <a:extLst>
                  <a:ext uri="{FF2B5EF4-FFF2-40B4-BE49-F238E27FC236}">
                    <a16:creationId xmlns:a16="http://schemas.microsoft.com/office/drawing/2014/main" id="{1838623E-7B5D-47EC-96CF-9BD57C768034}"/>
                  </a:ext>
                </a:extLst>
              </p:cNvPr>
              <p:cNvSpPr txBox="1"/>
              <p:nvPr/>
            </p:nvSpPr>
            <p:spPr>
              <a:xfrm>
                <a:off x="5130000" y="4140000"/>
                <a:ext cx="27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u</a:t>
                </a:r>
                <a:r>
                  <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3</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sp>
          <p:nvSpPr>
            <p:cNvPr id="36" name="Rounded Rectangle 63">
              <a:extLst>
                <a:ext uri="{FF2B5EF4-FFF2-40B4-BE49-F238E27FC236}">
                  <a16:creationId xmlns:a16="http://schemas.microsoft.com/office/drawing/2014/main" id="{FF323A5F-2F78-4BDE-B43E-176D9E62329E}"/>
                </a:ext>
              </a:extLst>
            </p:cNvPr>
            <p:cNvSpPr/>
            <p:nvPr/>
          </p:nvSpPr>
          <p:spPr>
            <a:xfrm>
              <a:off x="6147651" y="3960000"/>
              <a:ext cx="1800000" cy="720000"/>
            </a:xfrm>
            <a:prstGeom prst="roundRect">
              <a:avLst/>
            </a:prstGeom>
            <a:solidFill>
              <a:schemeClr val="accent6"/>
            </a:solidFill>
            <a:ln w="6350" cap="flat" cmpd="sng" algn="ctr">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algn="ctr" defTabSz="914400"/>
              <a:r>
                <a:rPr lang="en-US" b="1" kern="0" dirty="0" smtClean="0">
                  <a:solidFill>
                    <a:schemeClr val="bg1"/>
                  </a:solidFill>
                  <a:latin typeface="Calibri Light" panose="020F0302020204030204" pitchFamily="34" charset="0"/>
                  <a:cs typeface="Calibri Light" panose="020F0302020204030204" pitchFamily="34" charset="0"/>
                </a:rPr>
                <a:t>(3) Separation/</a:t>
              </a:r>
              <a:br>
                <a:rPr lang="en-US" b="1" kern="0" dirty="0" smtClean="0">
                  <a:solidFill>
                    <a:schemeClr val="bg1"/>
                  </a:solidFill>
                  <a:latin typeface="Calibri Light" panose="020F0302020204030204" pitchFamily="34" charset="0"/>
                  <a:cs typeface="Calibri Light" panose="020F0302020204030204" pitchFamily="34" charset="0"/>
                </a:rPr>
              </a:br>
              <a:r>
                <a:rPr lang="en-US" b="1" kern="0" dirty="0" smtClean="0">
                  <a:solidFill>
                    <a:schemeClr val="bg1"/>
                  </a:solidFill>
                  <a:latin typeface="Calibri Light" panose="020F0302020204030204" pitchFamily="34" charset="0"/>
                  <a:cs typeface="Calibri Light" panose="020F0302020204030204" pitchFamily="34" charset="0"/>
                </a:rPr>
                <a:t>Refrigeration</a:t>
              </a:r>
              <a:endParaRPr lang="nb-NO" b="1" kern="0" baseline="-25000" dirty="0">
                <a:solidFill>
                  <a:schemeClr val="bg1"/>
                </a:solidFill>
                <a:latin typeface="Calibri Light" panose="020F0302020204030204" pitchFamily="34" charset="0"/>
                <a:cs typeface="Calibri Light" panose="020F0302020204030204" pitchFamily="34" charset="0"/>
              </a:endParaRPr>
            </a:p>
          </p:txBody>
        </p:sp>
        <p:cxnSp>
          <p:nvCxnSpPr>
            <p:cNvPr id="37" name="Elbow Connector 85">
              <a:extLst>
                <a:ext uri="{FF2B5EF4-FFF2-40B4-BE49-F238E27FC236}">
                  <a16:creationId xmlns:a16="http://schemas.microsoft.com/office/drawing/2014/main" id="{23239234-ED62-47D6-8BBA-76011EE31EF4}"/>
                </a:ext>
              </a:extLst>
            </p:cNvPr>
            <p:cNvCxnSpPr>
              <a:stCxn id="16" idx="3"/>
              <a:endCxn id="36" idx="2"/>
            </p:cNvCxnSpPr>
            <p:nvPr/>
          </p:nvCxnSpPr>
          <p:spPr>
            <a:xfrm flipV="1">
              <a:off x="5571651" y="4680000"/>
              <a:ext cx="1476000" cy="910048"/>
            </a:xfrm>
            <a:prstGeom prst="bentConnector2">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grpSp>
          <p:nvGrpSpPr>
            <p:cNvPr id="38" name="Group 117">
              <a:extLst>
                <a:ext uri="{FF2B5EF4-FFF2-40B4-BE49-F238E27FC236}">
                  <a16:creationId xmlns:a16="http://schemas.microsoft.com/office/drawing/2014/main" id="{6D89CE2C-CC63-42D9-9A2A-51965B3983C3}"/>
                </a:ext>
              </a:extLst>
            </p:cNvPr>
            <p:cNvGrpSpPr/>
            <p:nvPr/>
          </p:nvGrpSpPr>
          <p:grpSpPr>
            <a:xfrm>
              <a:off x="5571651" y="3960000"/>
              <a:ext cx="576000" cy="721028"/>
              <a:chOff x="5571651" y="3960000"/>
              <a:chExt cx="576000" cy="721028"/>
            </a:xfrm>
          </p:grpSpPr>
          <p:cxnSp>
            <p:nvCxnSpPr>
              <p:cNvPr id="44" name="Straight Arrow Connector 74">
                <a:extLst>
                  <a:ext uri="{FF2B5EF4-FFF2-40B4-BE49-F238E27FC236}">
                    <a16:creationId xmlns:a16="http://schemas.microsoft.com/office/drawing/2014/main" id="{52068BEE-C9D3-453B-A78C-5190700B5094}"/>
                  </a:ext>
                </a:extLst>
              </p:cNvPr>
              <p:cNvCxnSpPr>
                <a:cxnSpLocks/>
                <a:stCxn id="36" idx="1"/>
                <a:endCxn id="27" idx="3"/>
              </p:cNvCxnSpPr>
              <p:nvPr/>
            </p:nvCxnSpPr>
            <p:spPr>
              <a:xfrm flipH="1">
                <a:off x="5571651" y="4320000"/>
                <a:ext cx="576000" cy="10048"/>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45" name="TextBox 86">
                <a:extLst>
                  <a:ext uri="{FF2B5EF4-FFF2-40B4-BE49-F238E27FC236}">
                    <a16:creationId xmlns:a16="http://schemas.microsoft.com/office/drawing/2014/main" id="{8F1D56A0-2328-4A65-8BB8-8A0BAFC6D681}"/>
                  </a:ext>
                </a:extLst>
              </p:cNvPr>
              <p:cNvSpPr txBox="1"/>
              <p:nvPr/>
            </p:nvSpPr>
            <p:spPr>
              <a:xfrm>
                <a:off x="5579999" y="3960000"/>
                <a:ext cx="540000" cy="721028"/>
              </a:xfrm>
              <a:prstGeom prst="rect">
                <a:avLst/>
              </a:prstGeom>
              <a:noFill/>
            </p:spPr>
            <p:txBody>
              <a:bodyPr wrap="none" lIns="0" tIns="0" rIns="0" bIns="72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z</a:t>
                </a:r>
                <a:r>
                  <a:rPr kumimoji="0" lang="en-US" sz="1600" b="0" i="0" u="none" strike="noStrike" kern="0" cap="none" spc="0" normalizeH="0" baseline="-25000" noProof="0" dirty="0" smtClean="0">
                    <a:ln>
                      <a:noFill/>
                    </a:ln>
                    <a:solidFill>
                      <a:prstClr val="black"/>
                    </a:solidFill>
                    <a:effectLst/>
                    <a:uLnTx/>
                    <a:uFillTx/>
                    <a:latin typeface="Calibri Light" panose="020F0302020204030204" pitchFamily="34" charset="0"/>
                    <a:cs typeface="Calibri Light" panose="020F0302020204030204" pitchFamily="34" charset="0"/>
                  </a:rPr>
                  <a:t>3,1</a:t>
                </a:r>
                <a:endParaRPr kumimoji="0" lang="en-US" sz="1600" b="0" i="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smtClean="0">
                    <a:solidFill>
                      <a:prstClr val="black"/>
                    </a:solidFill>
                    <a:latin typeface="Calibri Light" panose="020F0302020204030204" pitchFamily="34" charset="0"/>
                    <a:cs typeface="Calibri Light" panose="020F0302020204030204" pitchFamily="34" charset="0"/>
                  </a:rPr>
                  <a:t>= y</a:t>
                </a:r>
                <a:r>
                  <a:rPr lang="en-US" sz="1600" kern="0" baseline="-25000" noProof="0" dirty="0" smtClean="0">
                    <a:solidFill>
                      <a:prstClr val="black"/>
                    </a:solidFill>
                    <a:latin typeface="Calibri Light" panose="020F0302020204030204" pitchFamily="34" charset="0"/>
                    <a:cs typeface="Calibri Light" panose="020F0302020204030204" pitchFamily="34" charset="0"/>
                  </a:rPr>
                  <a:t>3,1</a:t>
                </a:r>
                <a:endParaRPr kumimoji="0" lang="nb-NO" sz="1600" b="0" i="0" u="none" strike="noStrike" kern="0" cap="none" spc="0" normalizeH="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sp>
          <p:nvSpPr>
            <p:cNvPr id="39" name="TextBox 87">
              <a:extLst>
                <a:ext uri="{FF2B5EF4-FFF2-40B4-BE49-F238E27FC236}">
                  <a16:creationId xmlns:a16="http://schemas.microsoft.com/office/drawing/2014/main" id="{9EFBA753-A695-47D7-B99E-DD1D8E5A02D1}"/>
                </a:ext>
              </a:extLst>
            </p:cNvPr>
            <p:cNvSpPr txBox="1"/>
            <p:nvPr/>
          </p:nvSpPr>
          <p:spPr>
            <a:xfrm>
              <a:off x="6660000" y="5220000"/>
              <a:ext cx="36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z</a:t>
              </a:r>
              <a:r>
                <a:rPr kumimoji="0" lang="en-US" sz="1600" b="0" i="0" u="none" strike="noStrike" kern="0" cap="none" spc="0" normalizeH="0" baseline="-25000" noProof="0" dirty="0" smtClean="0">
                  <a:ln>
                    <a:noFill/>
                  </a:ln>
                  <a:solidFill>
                    <a:prstClr val="black"/>
                  </a:solidFill>
                  <a:effectLst/>
                  <a:uLnTx/>
                  <a:uFillTx/>
                  <a:latin typeface="Calibri Light" panose="020F0302020204030204" pitchFamily="34" charset="0"/>
                  <a:cs typeface="Calibri Light" panose="020F0302020204030204" pitchFamily="34" charset="0"/>
                </a:rPr>
                <a:t>2,3</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
          <p:nvSpPr>
            <p:cNvPr id="40" name="TextBox 98">
              <a:extLst>
                <a:ext uri="{FF2B5EF4-FFF2-40B4-BE49-F238E27FC236}">
                  <a16:creationId xmlns:a16="http://schemas.microsoft.com/office/drawing/2014/main" id="{482435DD-CA72-4A1B-8A09-2256D8F21E9B}"/>
                </a:ext>
              </a:extLst>
            </p:cNvPr>
            <p:cNvSpPr txBox="1"/>
            <p:nvPr/>
          </p:nvSpPr>
          <p:spPr>
            <a:xfrm>
              <a:off x="7020000" y="5220000"/>
              <a:ext cx="36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u="none" strike="noStrike" kern="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y</a:t>
              </a:r>
              <a:r>
                <a:rPr kumimoji="0" lang="en-US" sz="1600" b="0" i="0" u="none" strike="noStrike" kern="0" cap="none" spc="0" normalizeH="0" baseline="-25000" noProof="0" dirty="0" smtClean="0">
                  <a:ln>
                    <a:noFill/>
                  </a:ln>
                  <a:solidFill>
                    <a:prstClr val="black"/>
                  </a:solidFill>
                  <a:effectLst/>
                  <a:uLnTx/>
                  <a:uFillTx/>
                  <a:latin typeface="Calibri Light" panose="020F0302020204030204" pitchFamily="34" charset="0"/>
                  <a:cs typeface="Calibri Light" panose="020F0302020204030204" pitchFamily="34" charset="0"/>
                </a:rPr>
                <a:t>2,3</a:t>
              </a:r>
              <a:endParaRPr kumimoji="0" lang="nb-NO" sz="1600" b="0" i="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nvGrpSpPr>
            <p:cNvPr id="41" name="Group 118">
              <a:extLst>
                <a:ext uri="{FF2B5EF4-FFF2-40B4-BE49-F238E27FC236}">
                  <a16:creationId xmlns:a16="http://schemas.microsoft.com/office/drawing/2014/main" id="{F9BCCF5A-F170-43DE-8480-2870DBB3FFAB}"/>
                </a:ext>
              </a:extLst>
            </p:cNvPr>
            <p:cNvGrpSpPr/>
            <p:nvPr/>
          </p:nvGrpSpPr>
          <p:grpSpPr>
            <a:xfrm>
              <a:off x="7947651" y="3960300"/>
              <a:ext cx="720000" cy="360000"/>
              <a:chOff x="7947651" y="3960300"/>
              <a:chExt cx="720000" cy="360000"/>
            </a:xfrm>
          </p:grpSpPr>
          <p:cxnSp>
            <p:nvCxnSpPr>
              <p:cNvPr id="42" name="Straight Arrow Connector 103">
                <a:extLst>
                  <a:ext uri="{FF2B5EF4-FFF2-40B4-BE49-F238E27FC236}">
                    <a16:creationId xmlns:a16="http://schemas.microsoft.com/office/drawing/2014/main" id="{57A40893-6653-43E6-A7AF-E37C7B68CA55}"/>
                  </a:ext>
                </a:extLst>
              </p:cNvPr>
              <p:cNvCxnSpPr>
                <a:cxnSpLocks/>
              </p:cNvCxnSpPr>
              <p:nvPr/>
            </p:nvCxnSpPr>
            <p:spPr>
              <a:xfrm>
                <a:off x="7947651" y="4320300"/>
                <a:ext cx="720000" cy="0"/>
              </a:xfrm>
              <a:prstGeom prst="straightConnector1">
                <a:avLst/>
              </a:prstGeom>
              <a:noFill/>
              <a:ln w="12700" cap="flat" cmpd="sng" algn="ctr">
                <a:solidFill>
                  <a:sysClr val="windowText" lastClr="000000"/>
                </a:solidFill>
                <a:prstDash val="solid"/>
                <a:miter lim="800000"/>
                <a:headEnd type="none"/>
                <a:tailEnd type="stealth" w="lg" len="lg"/>
              </a:ln>
              <a:effectLst>
                <a:outerShdw blurRad="50800" dist="38100" dir="2700000" algn="tl" rotWithShape="0">
                  <a:prstClr val="black">
                    <a:alpha val="40000"/>
                  </a:prstClr>
                </a:outerShdw>
              </a:effectLst>
            </p:spPr>
          </p:cxnSp>
          <p:sp>
            <p:nvSpPr>
              <p:cNvPr id="43" name="TextBox 107">
                <a:extLst>
                  <a:ext uri="{FF2B5EF4-FFF2-40B4-BE49-F238E27FC236}">
                    <a16:creationId xmlns:a16="http://schemas.microsoft.com/office/drawing/2014/main" id="{9AF68670-3B73-4E28-A685-EF8002E8647E}"/>
                  </a:ext>
                </a:extLst>
              </p:cNvPr>
              <p:cNvSpPr txBox="1"/>
              <p:nvPr/>
            </p:nvSpPr>
            <p:spPr>
              <a:xfrm>
                <a:off x="7947651" y="3960300"/>
                <a:ext cx="720000" cy="360000"/>
              </a:xfrm>
              <a:prstGeom prst="rect">
                <a:avLst/>
              </a:prstGeom>
              <a:no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NH</a:t>
                </a:r>
                <a:r>
                  <a:rPr kumimoji="0" lang="en-US" sz="1600" b="0" u="none" strike="noStrike" kern="0" cap="none" spc="0" normalizeH="0" baseline="-25000" noProof="0" dirty="0">
                    <a:ln>
                      <a:noFill/>
                    </a:ln>
                    <a:solidFill>
                      <a:prstClr val="black"/>
                    </a:solidFill>
                    <a:effectLst/>
                    <a:uLnTx/>
                    <a:uFillTx/>
                    <a:latin typeface="Calibri Light" panose="020F0302020204030204" pitchFamily="34" charset="0"/>
                    <a:cs typeface="Calibri Light" panose="020F0302020204030204" pitchFamily="34" charset="0"/>
                  </a:rPr>
                  <a:t>3</a:t>
                </a:r>
                <a:endParaRPr kumimoji="0" lang="nb-NO" sz="1600" b="0" u="none" strike="noStrike" kern="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grpSp>
      </p:grpSp>
      <p:sp>
        <p:nvSpPr>
          <p:cNvPr id="50" name="Rounded Rectangle 111">
            <a:extLst>
              <a:ext uri="{FF2B5EF4-FFF2-40B4-BE49-F238E27FC236}">
                <a16:creationId xmlns:a16="http://schemas.microsoft.com/office/drawing/2014/main" id="{4B4E0A79-0DC4-4F00-AEFC-A4C8CD9B1B87}"/>
              </a:ext>
            </a:extLst>
          </p:cNvPr>
          <p:cNvSpPr/>
          <p:nvPr/>
        </p:nvSpPr>
        <p:spPr>
          <a:xfrm>
            <a:off x="1260950" y="1558689"/>
            <a:ext cx="2773049" cy="720000"/>
          </a:xfrm>
          <a:prstGeom prst="roundRect">
            <a:avLst>
              <a:gd name="adj" fmla="val 14842"/>
            </a:avLst>
          </a:prstGeom>
          <a:solidFill>
            <a:schemeClr val="accent1">
              <a:alpha val="20000"/>
            </a:schemeClr>
          </a:solidFill>
          <a:ln>
            <a:solidFill>
              <a:schemeClr val="accent1"/>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latin typeface="Calibri Light" panose="020F0302020204030204" pitchFamily="34" charset="0"/>
              <a:cs typeface="Calibri Light" panose="020F0302020204030204" pitchFamily="34" charset="0"/>
            </a:endParaRPr>
          </a:p>
        </p:txBody>
      </p:sp>
      <p:sp>
        <p:nvSpPr>
          <p:cNvPr id="51" name="Rounded Rectangle 112">
            <a:extLst>
              <a:ext uri="{FF2B5EF4-FFF2-40B4-BE49-F238E27FC236}">
                <a16:creationId xmlns:a16="http://schemas.microsoft.com/office/drawing/2014/main" id="{068A5F87-59AA-4144-81DB-DECDDD4DC8C1}"/>
              </a:ext>
            </a:extLst>
          </p:cNvPr>
          <p:cNvSpPr/>
          <p:nvPr/>
        </p:nvSpPr>
        <p:spPr>
          <a:xfrm>
            <a:off x="1262000" y="2386048"/>
            <a:ext cx="1980000" cy="3780000"/>
          </a:xfrm>
          <a:prstGeom prst="roundRect">
            <a:avLst>
              <a:gd name="adj" fmla="val 14842"/>
            </a:avLst>
          </a:prstGeom>
          <a:solidFill>
            <a:schemeClr val="accent2">
              <a:alpha val="20000"/>
            </a:schemeClr>
          </a:solidFill>
          <a:ln>
            <a:solidFill>
              <a:schemeClr val="accent4"/>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52" name="Rounded Rectangle 113">
            <a:extLst>
              <a:ext uri="{FF2B5EF4-FFF2-40B4-BE49-F238E27FC236}">
                <a16:creationId xmlns:a16="http://schemas.microsoft.com/office/drawing/2014/main" id="{53FC990B-7E4E-401F-89F5-9835A32562CD}"/>
              </a:ext>
            </a:extLst>
          </p:cNvPr>
          <p:cNvSpPr/>
          <p:nvPr/>
        </p:nvSpPr>
        <p:spPr>
          <a:xfrm>
            <a:off x="4214000" y="1558048"/>
            <a:ext cx="3528000" cy="1980000"/>
          </a:xfrm>
          <a:prstGeom prst="roundRect">
            <a:avLst>
              <a:gd name="adj" fmla="val 14842"/>
            </a:avLst>
          </a:prstGeom>
          <a:solidFill>
            <a:schemeClr val="accent6">
              <a:alpha val="20000"/>
            </a:schemeClr>
          </a:solidFill>
          <a:ln>
            <a:solidFill>
              <a:schemeClr val="accent5"/>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aphicFrame>
        <p:nvGraphicFramePr>
          <p:cNvPr id="54" name="Object 6">
            <a:extLst>
              <a:ext uri="{FF2B5EF4-FFF2-40B4-BE49-F238E27FC236}">
                <a16:creationId xmlns:a16="http://schemas.microsoft.com/office/drawing/2014/main" id="{43AD5BBB-674E-49E4-B137-EE3ED67C87FF}"/>
              </a:ext>
            </a:extLst>
          </p:cNvPr>
          <p:cNvGraphicFramePr>
            <a:graphicFrameLocks noChangeAspect="1"/>
          </p:cNvGraphicFramePr>
          <p:nvPr>
            <p:extLst/>
          </p:nvPr>
        </p:nvGraphicFramePr>
        <p:xfrm>
          <a:off x="9848850" y="4972050"/>
          <a:ext cx="1104900" cy="317500"/>
        </p:xfrm>
        <a:graphic>
          <a:graphicData uri="http://schemas.openxmlformats.org/presentationml/2006/ole">
            <mc:AlternateContent xmlns:mc="http://schemas.openxmlformats.org/markup-compatibility/2006">
              <mc:Choice xmlns:v="urn:schemas-microsoft-com:vml" Requires="v">
                <p:oleObj spid="_x0000_s16452" name="Equation" r:id="rId4" imgW="1104840" imgH="317160" progId="Equation.DSMT4">
                  <p:embed/>
                </p:oleObj>
              </mc:Choice>
              <mc:Fallback>
                <p:oleObj name="Equation" r:id="rId4" imgW="1104840" imgH="317160" progId="Equation.DSMT4">
                  <p:embed/>
                  <p:pic>
                    <p:nvPicPr>
                      <p:cNvPr id="54" name="Object 6">
                        <a:extLst>
                          <a:ext uri="{FF2B5EF4-FFF2-40B4-BE49-F238E27FC236}">
                            <a16:creationId xmlns:a16="http://schemas.microsoft.com/office/drawing/2014/main" id="{43AD5BBB-674E-49E4-B137-EE3ED67C87FF}"/>
                          </a:ext>
                        </a:extLst>
                      </p:cNvPr>
                      <p:cNvPicPr/>
                      <p:nvPr/>
                    </p:nvPicPr>
                    <p:blipFill>
                      <a:blip r:embed="rId5"/>
                      <a:stretch>
                        <a:fillRect/>
                      </a:stretch>
                    </p:blipFill>
                    <p:spPr>
                      <a:xfrm>
                        <a:off x="9848850" y="4972050"/>
                        <a:ext cx="1104900" cy="317500"/>
                      </a:xfrm>
                      <a:prstGeom prst="rect">
                        <a:avLst/>
                      </a:prstGeom>
                    </p:spPr>
                  </p:pic>
                </p:oleObj>
              </mc:Fallback>
            </mc:AlternateContent>
          </a:graphicData>
        </a:graphic>
      </p:graphicFrame>
      <p:graphicFrame>
        <p:nvGraphicFramePr>
          <p:cNvPr id="55" name="Object 6">
            <a:extLst>
              <a:ext uri="{FF2B5EF4-FFF2-40B4-BE49-F238E27FC236}">
                <a16:creationId xmlns:a16="http://schemas.microsoft.com/office/drawing/2014/main" id="{43AD5BBB-674E-49E4-B137-EE3ED67C87FF}"/>
              </a:ext>
            </a:extLst>
          </p:cNvPr>
          <p:cNvGraphicFramePr>
            <a:graphicFrameLocks noChangeAspect="1"/>
          </p:cNvGraphicFramePr>
          <p:nvPr>
            <p:extLst/>
          </p:nvPr>
        </p:nvGraphicFramePr>
        <p:xfrm>
          <a:off x="9848850" y="5403850"/>
          <a:ext cx="1104900" cy="317500"/>
        </p:xfrm>
        <a:graphic>
          <a:graphicData uri="http://schemas.openxmlformats.org/presentationml/2006/ole">
            <mc:AlternateContent xmlns:mc="http://schemas.openxmlformats.org/markup-compatibility/2006">
              <mc:Choice xmlns:v="urn:schemas-microsoft-com:vml" Requires="v">
                <p:oleObj spid="_x0000_s16453" name="Equation" r:id="rId6" imgW="1104840" imgH="317160" progId="Equation.DSMT4">
                  <p:embed/>
                </p:oleObj>
              </mc:Choice>
              <mc:Fallback>
                <p:oleObj name="Equation" r:id="rId6" imgW="1104840" imgH="317160" progId="Equation.DSMT4">
                  <p:embed/>
                  <p:pic>
                    <p:nvPicPr>
                      <p:cNvPr id="55" name="Object 6">
                        <a:extLst>
                          <a:ext uri="{FF2B5EF4-FFF2-40B4-BE49-F238E27FC236}">
                            <a16:creationId xmlns:a16="http://schemas.microsoft.com/office/drawing/2014/main" id="{43AD5BBB-674E-49E4-B137-EE3ED67C87FF}"/>
                          </a:ext>
                        </a:extLst>
                      </p:cNvPr>
                      <p:cNvPicPr/>
                      <p:nvPr/>
                    </p:nvPicPr>
                    <p:blipFill>
                      <a:blip r:embed="rId7"/>
                      <a:stretch>
                        <a:fillRect/>
                      </a:stretch>
                    </p:blipFill>
                    <p:spPr>
                      <a:xfrm>
                        <a:off x="9848850" y="5403850"/>
                        <a:ext cx="1104900" cy="317500"/>
                      </a:xfrm>
                      <a:prstGeom prst="rect">
                        <a:avLst/>
                      </a:prstGeom>
                    </p:spPr>
                  </p:pic>
                </p:oleObj>
              </mc:Fallback>
            </mc:AlternateContent>
          </a:graphicData>
        </a:graphic>
      </p:graphicFrame>
      <p:graphicFrame>
        <p:nvGraphicFramePr>
          <p:cNvPr id="56" name="Object 6">
            <a:extLst>
              <a:ext uri="{FF2B5EF4-FFF2-40B4-BE49-F238E27FC236}">
                <a16:creationId xmlns:a16="http://schemas.microsoft.com/office/drawing/2014/main" id="{43AD5BBB-674E-49E4-B137-EE3ED67C87FF}"/>
              </a:ext>
            </a:extLst>
          </p:cNvPr>
          <p:cNvGraphicFramePr>
            <a:graphicFrameLocks noChangeAspect="1"/>
          </p:cNvGraphicFramePr>
          <p:nvPr>
            <p:extLst/>
          </p:nvPr>
        </p:nvGraphicFramePr>
        <p:xfrm>
          <a:off x="9855200" y="5835650"/>
          <a:ext cx="1104900" cy="317500"/>
        </p:xfrm>
        <a:graphic>
          <a:graphicData uri="http://schemas.openxmlformats.org/presentationml/2006/ole">
            <mc:AlternateContent xmlns:mc="http://schemas.openxmlformats.org/markup-compatibility/2006">
              <mc:Choice xmlns:v="urn:schemas-microsoft-com:vml" Requires="v">
                <p:oleObj spid="_x0000_s16454" name="Equation" r:id="rId8" imgW="1104840" imgH="317160" progId="Equation.DSMT4">
                  <p:embed/>
                </p:oleObj>
              </mc:Choice>
              <mc:Fallback>
                <p:oleObj name="Equation" r:id="rId8" imgW="1104840" imgH="317160" progId="Equation.DSMT4">
                  <p:embed/>
                  <p:pic>
                    <p:nvPicPr>
                      <p:cNvPr id="56" name="Object 6">
                        <a:extLst>
                          <a:ext uri="{FF2B5EF4-FFF2-40B4-BE49-F238E27FC236}">
                            <a16:creationId xmlns:a16="http://schemas.microsoft.com/office/drawing/2014/main" id="{43AD5BBB-674E-49E4-B137-EE3ED67C87FF}"/>
                          </a:ext>
                        </a:extLst>
                      </p:cNvPr>
                      <p:cNvPicPr/>
                      <p:nvPr/>
                    </p:nvPicPr>
                    <p:blipFill>
                      <a:blip r:embed="rId9"/>
                      <a:stretch>
                        <a:fillRect/>
                      </a:stretch>
                    </p:blipFill>
                    <p:spPr>
                      <a:xfrm>
                        <a:off x="9855200" y="5835650"/>
                        <a:ext cx="1104900" cy="317500"/>
                      </a:xfrm>
                      <a:prstGeom prst="rect">
                        <a:avLst/>
                      </a:prstGeom>
                    </p:spPr>
                  </p:pic>
                </p:oleObj>
              </mc:Fallback>
            </mc:AlternateContent>
          </a:graphicData>
        </a:graphic>
      </p:graphicFrame>
    </p:spTree>
    <p:extLst>
      <p:ext uri="{BB962C8B-B14F-4D97-AF65-F5344CB8AC3E}">
        <p14:creationId xmlns:p14="http://schemas.microsoft.com/office/powerpoint/2010/main" val="2251697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a:xfrm>
            <a:off x="900000" y="360000"/>
            <a:ext cx="10515600" cy="1325563"/>
          </a:xfrm>
        </p:spPr>
        <p:txBody>
          <a:bodyPr>
            <a:normAutofit/>
          </a:bodyPr>
          <a:lstStyle/>
          <a:p>
            <a:pPr>
              <a:spcBef>
                <a:spcPts val="0"/>
              </a:spcBef>
              <a:spcAft>
                <a:spcPts val="800"/>
              </a:spcAft>
            </a:pPr>
            <a:r>
              <a:rPr lang="en-GB" sz="3600" dirty="0" smtClean="0">
                <a:latin typeface="+mj-lt"/>
              </a:rPr>
              <a:t>Optimization of </a:t>
            </a:r>
            <a:r>
              <a:rPr lang="en-GB" sz="3600" dirty="0">
                <a:latin typeface="+mj-lt"/>
              </a:rPr>
              <a:t>integrated </a:t>
            </a:r>
            <a:r>
              <a:rPr lang="en-GB" sz="3600" dirty="0" smtClean="0">
                <a:latin typeface="+mj-lt"/>
              </a:rPr>
              <a:t>process</a:t>
            </a:r>
            <a:endParaRPr lang="en-GB" sz="3600" dirty="0">
              <a:latin typeface="+mj-lt"/>
            </a:endParaRPr>
          </a:p>
        </p:txBody>
      </p:sp>
      <p:sp>
        <p:nvSpPr>
          <p:cNvPr id="3" name="Content Placeholder 2"/>
          <p:cNvSpPr>
            <a:spLocks noGrp="1"/>
          </p:cNvSpPr>
          <p:nvPr>
            <p:ph idx="1"/>
          </p:nvPr>
        </p:nvSpPr>
        <p:spPr>
          <a:xfrm>
            <a:off x="900000" y="1800000"/>
            <a:ext cx="10515600" cy="4351338"/>
          </a:xfrm>
        </p:spPr>
        <p:txBody>
          <a:bodyPr>
            <a:noAutofit/>
          </a:bodyPr>
          <a:lstStyle/>
          <a:p>
            <a:pPr marL="457189" lvl="1" indent="0">
              <a:spcBef>
                <a:spcPts val="0"/>
              </a:spcBef>
              <a:spcAft>
                <a:spcPts val="800"/>
              </a:spcAft>
              <a:buNone/>
            </a:pPr>
            <a:r>
              <a:rPr lang="en-GB" sz="2000" dirty="0" smtClean="0">
                <a:latin typeface="Calibri Light" panose="020F0302020204030204" pitchFamily="34" charset="0"/>
              </a:rPr>
              <a:t>Original </a:t>
            </a:r>
            <a:r>
              <a:rPr lang="en-GB" sz="2000" dirty="0">
                <a:latin typeface="Calibri Light" panose="020F0302020204030204" pitchFamily="34" charset="0"/>
              </a:rPr>
              <a:t>(steady-state) optimization problem:</a:t>
            </a:r>
          </a:p>
          <a:p>
            <a:pPr lvl="1">
              <a:spcBef>
                <a:spcPts val="0"/>
              </a:spcBef>
              <a:spcAft>
                <a:spcPts val="800"/>
              </a:spcAft>
            </a:pPr>
            <a:endParaRPr lang="en-GB" sz="2000" dirty="0">
              <a:latin typeface="Calibri Light" panose="020F0302020204030204" pitchFamily="34" charset="0"/>
            </a:endParaRPr>
          </a:p>
          <a:p>
            <a:pPr lvl="1">
              <a:spcBef>
                <a:spcPts val="0"/>
              </a:spcBef>
              <a:spcAft>
                <a:spcPts val="800"/>
              </a:spcAft>
            </a:pPr>
            <a:endParaRPr lang="en-GB" sz="2000" dirty="0" smtClean="0">
              <a:latin typeface="Calibri Light" panose="020F0302020204030204" pitchFamily="34" charset="0"/>
            </a:endParaRPr>
          </a:p>
          <a:p>
            <a:pPr marL="914389" lvl="1" indent="-457200">
              <a:spcBef>
                <a:spcPts val="0"/>
              </a:spcBef>
              <a:spcAft>
                <a:spcPts val="800"/>
              </a:spcAft>
              <a:buFont typeface="+mj-lt"/>
              <a:buAutoNum type="arabicPeriod"/>
            </a:pPr>
            <a:r>
              <a:rPr lang="en-GB" sz="2000" dirty="0" smtClean="0">
                <a:latin typeface="Calibri Light" panose="020F0302020204030204" pitchFamily="34" charset="0"/>
              </a:rPr>
              <a:t>Split </a:t>
            </a:r>
            <a:r>
              <a:rPr lang="en-GB" sz="2000" dirty="0">
                <a:latin typeface="Calibri Light" panose="020F0302020204030204" pitchFamily="34" charset="0"/>
              </a:rPr>
              <a:t>original model </a:t>
            </a:r>
            <a:r>
              <a:rPr lang="en-GB" sz="2000" b="1" dirty="0" smtClean="0">
                <a:latin typeface="Calibri Light" panose="020F0302020204030204" pitchFamily="34" charset="0"/>
              </a:rPr>
              <a:t>g</a:t>
            </a:r>
            <a:r>
              <a:rPr lang="en-GB" sz="2000" dirty="0" smtClean="0">
                <a:latin typeface="Calibri Light" panose="020F0302020204030204" pitchFamily="34" charset="0"/>
              </a:rPr>
              <a:t> </a:t>
            </a:r>
            <a:r>
              <a:rPr lang="en-GB" sz="2000" dirty="0">
                <a:latin typeface="Calibri Light" panose="020F0302020204030204" pitchFamily="34" charset="0"/>
              </a:rPr>
              <a:t>into </a:t>
            </a:r>
            <a:r>
              <a:rPr lang="en-GB" sz="2000" i="1" dirty="0">
                <a:latin typeface="Calibri Light" panose="020F0302020204030204" pitchFamily="34" charset="0"/>
              </a:rPr>
              <a:t>n</a:t>
            </a:r>
            <a:r>
              <a:rPr lang="en-GB" sz="2000" dirty="0">
                <a:latin typeface="Calibri Light" panose="020F0302020204030204" pitchFamily="34" charset="0"/>
              </a:rPr>
              <a:t> </a:t>
            </a:r>
            <a:r>
              <a:rPr lang="en-GB" sz="2000" dirty="0" err="1">
                <a:latin typeface="Calibri Light" panose="020F0302020204030204" pitchFamily="34" charset="0"/>
              </a:rPr>
              <a:t>submodels</a:t>
            </a:r>
            <a:r>
              <a:rPr lang="en-GB" sz="2000" dirty="0">
                <a:latin typeface="Calibri Light" panose="020F0302020204030204" pitchFamily="34" charset="0"/>
              </a:rPr>
              <a:t> </a:t>
            </a:r>
            <a:r>
              <a:rPr lang="en-GB" sz="2000" b="1" dirty="0" err="1" smtClean="0">
                <a:latin typeface="Calibri Light" panose="020F0302020204030204" pitchFamily="34" charset="0"/>
              </a:rPr>
              <a:t>g</a:t>
            </a:r>
            <a:r>
              <a:rPr lang="en-GB" sz="2000" i="1" baseline="-25000" dirty="0" err="1" smtClean="0">
                <a:latin typeface="Calibri Light" panose="020F0302020204030204" pitchFamily="34" charset="0"/>
              </a:rPr>
              <a:t>i</a:t>
            </a:r>
            <a:endParaRPr lang="en-GB" sz="2000" i="1" baseline="-25000" dirty="0">
              <a:latin typeface="Calibri Light" panose="020F0302020204030204" pitchFamily="34" charset="0"/>
            </a:endParaRPr>
          </a:p>
          <a:p>
            <a:pPr marL="914389" lvl="1" indent="-457200">
              <a:spcBef>
                <a:spcPts val="0"/>
              </a:spcBef>
              <a:spcAft>
                <a:spcPts val="800"/>
              </a:spcAft>
              <a:buFont typeface="+mj-lt"/>
              <a:buAutoNum type="arabicPeriod"/>
            </a:pPr>
            <a:r>
              <a:rPr lang="en-GB" sz="2000" dirty="0" smtClean="0">
                <a:latin typeface="Calibri Light" panose="020F0302020204030204" pitchFamily="34" charset="0"/>
              </a:rPr>
              <a:t>Obtain </a:t>
            </a:r>
            <a:r>
              <a:rPr lang="en-GB" sz="2000" dirty="0">
                <a:latin typeface="Calibri Light" panose="020F0302020204030204" pitchFamily="34" charset="0"/>
              </a:rPr>
              <a:t>surrogate </a:t>
            </a:r>
            <a:r>
              <a:rPr lang="en-GB" sz="2000" dirty="0" err="1" smtClean="0">
                <a:latin typeface="Calibri Light" panose="020F0302020204030204" pitchFamily="34" charset="0"/>
              </a:rPr>
              <a:t>submodels</a:t>
            </a:r>
            <a:r>
              <a:rPr lang="en-GB" sz="2000" dirty="0" smtClean="0">
                <a:latin typeface="Calibri Light" panose="020F0302020204030204" pitchFamily="34" charset="0"/>
              </a:rPr>
              <a:t> </a:t>
            </a:r>
            <a:r>
              <a:rPr lang="en-GB" sz="2000" b="1" dirty="0" err="1" smtClean="0">
                <a:latin typeface="Calibri Light" panose="020F0302020204030204" pitchFamily="34" charset="0"/>
              </a:rPr>
              <a:t>g</a:t>
            </a:r>
            <a:r>
              <a:rPr lang="en-GB" sz="2000" i="1" baseline="-25000" dirty="0" err="1" smtClean="0">
                <a:latin typeface="Calibri Light" panose="020F0302020204030204" pitchFamily="34" charset="0"/>
              </a:rPr>
              <a:t>i</a:t>
            </a:r>
            <a:r>
              <a:rPr lang="en-US" sz="1600" dirty="0" smtClean="0">
                <a:latin typeface="Calibri Light" panose="020F0302020204030204" pitchFamily="34" charset="0"/>
              </a:rPr>
              <a:t>’</a:t>
            </a:r>
            <a:r>
              <a:rPr lang="en-GB" sz="2000" dirty="0" smtClean="0">
                <a:latin typeface="Calibri Light" panose="020F0302020204030204" pitchFamily="34" charset="0"/>
              </a:rPr>
              <a:t> </a:t>
            </a:r>
          </a:p>
          <a:p>
            <a:pPr marL="914389" lvl="1" indent="-457200">
              <a:spcBef>
                <a:spcPts val="0"/>
              </a:spcBef>
              <a:spcAft>
                <a:spcPts val="800"/>
              </a:spcAft>
              <a:buFont typeface="+mj-lt"/>
              <a:buAutoNum type="arabicPeriod"/>
            </a:pPr>
            <a:r>
              <a:rPr lang="en-GB" sz="2000" dirty="0" smtClean="0">
                <a:latin typeface="Calibri Light" panose="020F0302020204030204" pitchFamily="34" charset="0"/>
              </a:rPr>
              <a:t>Combine </a:t>
            </a:r>
            <a:r>
              <a:rPr lang="en-GB" sz="2000" dirty="0">
                <a:latin typeface="Calibri Light" panose="020F0302020204030204" pitchFamily="34" charset="0"/>
              </a:rPr>
              <a:t>surrogate models </a:t>
            </a:r>
            <a:r>
              <a:rPr lang="en-GB" sz="2000" dirty="0" smtClean="0">
                <a:latin typeface="Calibri Light" panose="020F0302020204030204" pitchFamily="34" charset="0"/>
              </a:rPr>
              <a:t>to overall </a:t>
            </a:r>
            <a:r>
              <a:rPr lang="en-GB" sz="2000" dirty="0">
                <a:latin typeface="Calibri Light" panose="020F0302020204030204" pitchFamily="34" charset="0"/>
              </a:rPr>
              <a:t>model through connection </a:t>
            </a:r>
            <a:r>
              <a:rPr lang="en-GB" sz="2000" dirty="0" smtClean="0">
                <a:latin typeface="Calibri Light" panose="020F0302020204030204" pitchFamily="34" charset="0"/>
              </a:rPr>
              <a:t>variables</a:t>
            </a:r>
          </a:p>
          <a:p>
            <a:pPr marL="914389" lvl="1" indent="-457200">
              <a:spcBef>
                <a:spcPts val="0"/>
              </a:spcBef>
              <a:spcAft>
                <a:spcPts val="800"/>
              </a:spcAft>
              <a:buFont typeface="+mj-lt"/>
              <a:buAutoNum type="arabicPeriod"/>
            </a:pPr>
            <a:endParaRPr lang="en-GB" sz="2000" dirty="0" smtClean="0">
              <a:latin typeface="Calibri Light" panose="020F0302020204030204" pitchFamily="34" charset="0"/>
            </a:endParaRPr>
          </a:p>
          <a:p>
            <a:pPr marL="914389" lvl="1" indent="-457200">
              <a:spcBef>
                <a:spcPts val="0"/>
              </a:spcBef>
              <a:spcAft>
                <a:spcPts val="800"/>
              </a:spcAft>
              <a:buFont typeface="+mj-lt"/>
              <a:buAutoNum type="arabicPeriod"/>
            </a:pPr>
            <a:r>
              <a:rPr lang="en-GB" sz="2000" dirty="0" smtClean="0">
                <a:latin typeface="Calibri Light" panose="020F0302020204030204" pitchFamily="34" charset="0"/>
              </a:rPr>
              <a:t>Optimize </a:t>
            </a:r>
            <a:r>
              <a:rPr lang="en-GB" sz="2000" dirty="0">
                <a:latin typeface="Calibri Light" panose="020F0302020204030204" pitchFamily="34" charset="0"/>
              </a:rPr>
              <a:t>new </a:t>
            </a:r>
            <a:r>
              <a:rPr lang="en-GB" sz="2000" dirty="0" smtClean="0">
                <a:latin typeface="Calibri Light" panose="020F0302020204030204" pitchFamily="34" charset="0"/>
              </a:rPr>
              <a:t>problem</a:t>
            </a:r>
            <a:endParaRPr lang="en-GB" sz="2000" dirty="0">
              <a:latin typeface="Calibri Light" panose="020F0302020204030204" pitchFamily="34" charset="0"/>
            </a:endParaRPr>
          </a:p>
          <a:p>
            <a:pPr lvl="1">
              <a:spcBef>
                <a:spcPts val="0"/>
              </a:spcBef>
              <a:spcAft>
                <a:spcPts val="800"/>
              </a:spcAft>
            </a:pPr>
            <a:endParaRPr lang="en-GB" dirty="0" smtClean="0">
              <a:latin typeface="Calibri Light" panose="020F0302020204030204" pitchFamily="34" charset="0"/>
            </a:endParaRPr>
          </a:p>
          <a:p>
            <a:pPr lvl="2">
              <a:spcBef>
                <a:spcPts val="0"/>
              </a:spcBef>
              <a:spcAft>
                <a:spcPts val="800"/>
              </a:spcAft>
            </a:pPr>
            <a:endParaRPr lang="en-US" dirty="0" smtClean="0">
              <a:latin typeface="Calibri Light" panose="020F0302020204030204" pitchFamily="34" charset="0"/>
            </a:endParaRPr>
          </a:p>
        </p:txBody>
      </p:sp>
      <p:grpSp>
        <p:nvGrpSpPr>
          <p:cNvPr id="7" name="Gruppieren 9">
            <a:extLst>
              <a:ext uri="{FF2B5EF4-FFF2-40B4-BE49-F238E27FC236}">
                <a16:creationId xmlns:a16="http://schemas.microsoft.com/office/drawing/2014/main" id="{586DEDBB-1A50-4D05-8895-B4D28D3EE1E0}"/>
              </a:ext>
            </a:extLst>
          </p:cNvPr>
          <p:cNvGrpSpPr/>
          <p:nvPr/>
        </p:nvGrpSpPr>
        <p:grpSpPr>
          <a:xfrm>
            <a:off x="1890720" y="2219320"/>
            <a:ext cx="2832100" cy="723900"/>
            <a:chOff x="2366961" y="4046863"/>
            <a:chExt cx="2832100" cy="723900"/>
          </a:xfrm>
        </p:grpSpPr>
        <p:graphicFrame>
          <p:nvGraphicFramePr>
            <p:cNvPr id="8" name="Object 5">
              <a:extLst>
                <a:ext uri="{FF2B5EF4-FFF2-40B4-BE49-F238E27FC236}">
                  <a16:creationId xmlns:a16="http://schemas.microsoft.com/office/drawing/2014/main" id="{BD3DE0D2-A452-46BE-BA37-9BD019C27EA8}"/>
                </a:ext>
              </a:extLst>
            </p:cNvPr>
            <p:cNvGraphicFramePr>
              <a:graphicFrameLocks noChangeAspect="1"/>
            </p:cNvGraphicFramePr>
            <p:nvPr>
              <p:extLst/>
            </p:nvPr>
          </p:nvGraphicFramePr>
          <p:xfrm>
            <a:off x="2366961" y="4065913"/>
            <a:ext cx="1676400" cy="381000"/>
          </p:xfrm>
          <a:graphic>
            <a:graphicData uri="http://schemas.openxmlformats.org/presentationml/2006/ole">
              <mc:AlternateContent xmlns:mc="http://schemas.openxmlformats.org/markup-compatibility/2006">
                <mc:Choice xmlns:v="urn:schemas-microsoft-com:vml" Requires="v">
                  <p:oleObj spid="_x0000_s17531" name="Equation" r:id="rId3" imgW="1676160" imgH="380880" progId="Equation.DSMT4">
                    <p:embed/>
                  </p:oleObj>
                </mc:Choice>
                <mc:Fallback>
                  <p:oleObj name="Equation" r:id="rId3" imgW="1676160" imgH="380880" progId="Equation.DSMT4">
                    <p:embed/>
                    <p:pic>
                      <p:nvPicPr>
                        <p:cNvPr id="8" name="Object 5">
                          <a:extLst>
                            <a:ext uri="{FF2B5EF4-FFF2-40B4-BE49-F238E27FC236}">
                              <a16:creationId xmlns:a16="http://schemas.microsoft.com/office/drawing/2014/main" id="{BD3DE0D2-A452-46BE-BA37-9BD019C27EA8}"/>
                            </a:ext>
                          </a:extLst>
                        </p:cNvPr>
                        <p:cNvPicPr/>
                        <p:nvPr/>
                      </p:nvPicPr>
                      <p:blipFill>
                        <a:blip r:embed="rId4"/>
                        <a:stretch>
                          <a:fillRect/>
                        </a:stretch>
                      </p:blipFill>
                      <p:spPr>
                        <a:xfrm>
                          <a:off x="2366961" y="4065913"/>
                          <a:ext cx="1676400" cy="381000"/>
                        </a:xfrm>
                        <a:prstGeom prst="rect">
                          <a:avLst/>
                        </a:prstGeom>
                      </p:spPr>
                    </p:pic>
                  </p:oleObj>
                </mc:Fallback>
              </mc:AlternateContent>
            </a:graphicData>
          </a:graphic>
        </p:graphicFrame>
        <p:graphicFrame>
          <p:nvGraphicFramePr>
            <p:cNvPr id="9" name="Object 6">
              <a:extLst>
                <a:ext uri="{FF2B5EF4-FFF2-40B4-BE49-F238E27FC236}">
                  <a16:creationId xmlns:a16="http://schemas.microsoft.com/office/drawing/2014/main" id="{783A9149-8316-4939-AF30-2A86EE88F60D}"/>
                </a:ext>
              </a:extLst>
            </p:cNvPr>
            <p:cNvGraphicFramePr>
              <a:graphicFrameLocks noChangeAspect="1"/>
            </p:cNvGraphicFramePr>
            <p:nvPr>
              <p:extLst/>
            </p:nvPr>
          </p:nvGraphicFramePr>
          <p:xfrm>
            <a:off x="4081461" y="4046863"/>
            <a:ext cx="1117600" cy="723900"/>
          </p:xfrm>
          <a:graphic>
            <a:graphicData uri="http://schemas.openxmlformats.org/presentationml/2006/ole">
              <mc:AlternateContent xmlns:mc="http://schemas.openxmlformats.org/markup-compatibility/2006">
                <mc:Choice xmlns:v="urn:schemas-microsoft-com:vml" Requires="v">
                  <p:oleObj spid="_x0000_s17532" name="Equation" r:id="rId5" imgW="1117440" imgH="723600" progId="Equation.DSMT4">
                    <p:embed/>
                  </p:oleObj>
                </mc:Choice>
                <mc:Fallback>
                  <p:oleObj name="Equation" r:id="rId5" imgW="1117440" imgH="723600" progId="Equation.DSMT4">
                    <p:embed/>
                    <p:pic>
                      <p:nvPicPr>
                        <p:cNvPr id="9" name="Object 6">
                          <a:extLst>
                            <a:ext uri="{FF2B5EF4-FFF2-40B4-BE49-F238E27FC236}">
                              <a16:creationId xmlns:a16="http://schemas.microsoft.com/office/drawing/2014/main" id="{783A9149-8316-4939-AF30-2A86EE88F60D}"/>
                            </a:ext>
                          </a:extLst>
                        </p:cNvPr>
                        <p:cNvPicPr/>
                        <p:nvPr/>
                      </p:nvPicPr>
                      <p:blipFill>
                        <a:blip r:embed="rId6"/>
                        <a:stretch>
                          <a:fillRect/>
                        </a:stretch>
                      </p:blipFill>
                      <p:spPr>
                        <a:xfrm>
                          <a:off x="4081461" y="4046863"/>
                          <a:ext cx="1117600" cy="723900"/>
                        </a:xfrm>
                        <a:prstGeom prst="rect">
                          <a:avLst/>
                        </a:prstGeom>
                      </p:spPr>
                    </p:pic>
                  </p:oleObj>
                </mc:Fallback>
              </mc:AlternateContent>
            </a:graphicData>
          </a:graphic>
        </p:graphicFrame>
      </p:grpSp>
      <p:grpSp>
        <p:nvGrpSpPr>
          <p:cNvPr id="10" name="Gruppieren 12">
            <a:extLst>
              <a:ext uri="{FF2B5EF4-FFF2-40B4-BE49-F238E27FC236}">
                <a16:creationId xmlns:a16="http://schemas.microsoft.com/office/drawing/2014/main" id="{6B1AE3FB-9E8C-4AFD-A9B8-199448B40E5F}"/>
              </a:ext>
            </a:extLst>
          </p:cNvPr>
          <p:cNvGrpSpPr/>
          <p:nvPr/>
        </p:nvGrpSpPr>
        <p:grpSpPr>
          <a:xfrm>
            <a:off x="2532063" y="4857883"/>
            <a:ext cx="5670017" cy="1257300"/>
            <a:chOff x="923027" y="4306390"/>
            <a:chExt cx="5670017" cy="1257300"/>
          </a:xfrm>
        </p:grpSpPr>
        <p:graphicFrame>
          <p:nvGraphicFramePr>
            <p:cNvPr id="11" name="Object 5">
              <a:extLst>
                <a:ext uri="{FF2B5EF4-FFF2-40B4-BE49-F238E27FC236}">
                  <a16:creationId xmlns:a16="http://schemas.microsoft.com/office/drawing/2014/main" id="{CC31E89D-082F-4DD8-959F-36538DA9BFEF}"/>
                </a:ext>
              </a:extLst>
            </p:cNvPr>
            <p:cNvGraphicFramePr>
              <a:graphicFrameLocks noChangeAspect="1"/>
            </p:cNvGraphicFramePr>
            <p:nvPr>
              <p:extLst>
                <p:ext uri="{D42A27DB-BD31-4B8C-83A1-F6EECF244321}">
                  <p14:modId xmlns:p14="http://schemas.microsoft.com/office/powerpoint/2010/main" val="2184103779"/>
                </p:ext>
              </p:extLst>
            </p:nvPr>
          </p:nvGraphicFramePr>
          <p:xfrm>
            <a:off x="923027" y="4320545"/>
            <a:ext cx="1676400" cy="419100"/>
          </p:xfrm>
          <a:graphic>
            <a:graphicData uri="http://schemas.openxmlformats.org/presentationml/2006/ole">
              <mc:AlternateContent xmlns:mc="http://schemas.openxmlformats.org/markup-compatibility/2006">
                <mc:Choice xmlns:v="urn:schemas-microsoft-com:vml" Requires="v">
                  <p:oleObj spid="_x0000_s17533" name="Equation" r:id="rId7" imgW="1676160" imgH="419040" progId="Equation.DSMT4">
                    <p:embed/>
                  </p:oleObj>
                </mc:Choice>
                <mc:Fallback>
                  <p:oleObj name="Equation" r:id="rId7" imgW="1676160" imgH="419040" progId="Equation.DSMT4">
                    <p:embed/>
                    <p:pic>
                      <p:nvPicPr>
                        <p:cNvPr id="11" name="Object 5">
                          <a:extLst>
                            <a:ext uri="{FF2B5EF4-FFF2-40B4-BE49-F238E27FC236}">
                              <a16:creationId xmlns:a16="http://schemas.microsoft.com/office/drawing/2014/main" id="{CC31E89D-082F-4DD8-959F-36538DA9BFEF}"/>
                            </a:ext>
                          </a:extLst>
                        </p:cNvPr>
                        <p:cNvPicPr/>
                        <p:nvPr/>
                      </p:nvPicPr>
                      <p:blipFill>
                        <a:blip r:embed="rId8"/>
                        <a:stretch>
                          <a:fillRect/>
                        </a:stretch>
                      </p:blipFill>
                      <p:spPr>
                        <a:xfrm>
                          <a:off x="923027" y="4320545"/>
                          <a:ext cx="1676400" cy="419100"/>
                        </a:xfrm>
                        <a:prstGeom prst="rect">
                          <a:avLst/>
                        </a:prstGeom>
                      </p:spPr>
                    </p:pic>
                  </p:oleObj>
                </mc:Fallback>
              </mc:AlternateContent>
            </a:graphicData>
          </a:graphic>
        </p:graphicFrame>
        <p:graphicFrame>
          <p:nvGraphicFramePr>
            <p:cNvPr id="12" name="Object 6">
              <a:extLst>
                <a:ext uri="{FF2B5EF4-FFF2-40B4-BE49-F238E27FC236}">
                  <a16:creationId xmlns:a16="http://schemas.microsoft.com/office/drawing/2014/main" id="{43AD5BBB-674E-49E4-B137-EE3ED67C87FF}"/>
                </a:ext>
              </a:extLst>
            </p:cNvPr>
            <p:cNvGraphicFramePr>
              <a:graphicFrameLocks noChangeAspect="1"/>
            </p:cNvGraphicFramePr>
            <p:nvPr>
              <p:extLst>
                <p:ext uri="{D42A27DB-BD31-4B8C-83A1-F6EECF244321}">
                  <p14:modId xmlns:p14="http://schemas.microsoft.com/office/powerpoint/2010/main" val="1422182033"/>
                </p:ext>
              </p:extLst>
            </p:nvPr>
          </p:nvGraphicFramePr>
          <p:xfrm>
            <a:off x="2973544" y="4306390"/>
            <a:ext cx="3619500" cy="1257300"/>
          </p:xfrm>
          <a:graphic>
            <a:graphicData uri="http://schemas.openxmlformats.org/presentationml/2006/ole">
              <mc:AlternateContent xmlns:mc="http://schemas.openxmlformats.org/markup-compatibility/2006">
                <mc:Choice xmlns:v="urn:schemas-microsoft-com:vml" Requires="v">
                  <p:oleObj spid="_x0000_s17534" name="Equation" r:id="rId9" imgW="3619440" imgH="1257120" progId="Equation.DSMT4">
                    <p:embed/>
                  </p:oleObj>
                </mc:Choice>
                <mc:Fallback>
                  <p:oleObj name="Equation" r:id="rId9" imgW="3619440" imgH="1257120" progId="Equation.DSMT4">
                    <p:embed/>
                    <p:pic>
                      <p:nvPicPr>
                        <p:cNvPr id="12" name="Object 6">
                          <a:extLst>
                            <a:ext uri="{FF2B5EF4-FFF2-40B4-BE49-F238E27FC236}">
                              <a16:creationId xmlns:a16="http://schemas.microsoft.com/office/drawing/2014/main" id="{43AD5BBB-674E-49E4-B137-EE3ED67C87FF}"/>
                            </a:ext>
                          </a:extLst>
                        </p:cNvPr>
                        <p:cNvPicPr/>
                        <p:nvPr/>
                      </p:nvPicPr>
                      <p:blipFill>
                        <a:blip r:embed="rId10"/>
                        <a:stretch>
                          <a:fillRect/>
                        </a:stretch>
                      </p:blipFill>
                      <p:spPr>
                        <a:xfrm>
                          <a:off x="2973544" y="4306390"/>
                          <a:ext cx="3619500" cy="1257300"/>
                        </a:xfrm>
                        <a:prstGeom prst="rect">
                          <a:avLst/>
                        </a:prstGeom>
                      </p:spPr>
                    </p:pic>
                  </p:oleObj>
                </mc:Fallback>
              </mc:AlternateContent>
            </a:graphicData>
          </a:graphic>
        </p:graphicFrame>
      </p:grpSp>
      <p:graphicFrame>
        <p:nvGraphicFramePr>
          <p:cNvPr id="13" name="Object 6">
            <a:extLst>
              <a:ext uri="{FF2B5EF4-FFF2-40B4-BE49-F238E27FC236}">
                <a16:creationId xmlns:a16="http://schemas.microsoft.com/office/drawing/2014/main" id="{43AD5BBB-674E-49E4-B137-EE3ED67C87FF}"/>
              </a:ext>
            </a:extLst>
          </p:cNvPr>
          <p:cNvGraphicFramePr>
            <a:graphicFrameLocks noChangeAspect="1"/>
          </p:cNvGraphicFramePr>
          <p:nvPr>
            <p:extLst/>
          </p:nvPr>
        </p:nvGraphicFramePr>
        <p:xfrm>
          <a:off x="3368675" y="4079875"/>
          <a:ext cx="2705100" cy="317500"/>
        </p:xfrm>
        <a:graphic>
          <a:graphicData uri="http://schemas.openxmlformats.org/presentationml/2006/ole">
            <mc:AlternateContent xmlns:mc="http://schemas.openxmlformats.org/markup-compatibility/2006">
              <mc:Choice xmlns:v="urn:schemas-microsoft-com:vml" Requires="v">
                <p:oleObj spid="_x0000_s17535" name="Equation" r:id="rId11" imgW="2705040" imgH="317160" progId="Equation.DSMT4">
                  <p:embed/>
                </p:oleObj>
              </mc:Choice>
              <mc:Fallback>
                <p:oleObj name="Equation" r:id="rId11" imgW="2705040" imgH="317160" progId="Equation.DSMT4">
                  <p:embed/>
                  <p:pic>
                    <p:nvPicPr>
                      <p:cNvPr id="13" name="Object 6">
                        <a:extLst>
                          <a:ext uri="{FF2B5EF4-FFF2-40B4-BE49-F238E27FC236}">
                            <a16:creationId xmlns:a16="http://schemas.microsoft.com/office/drawing/2014/main" id="{43AD5BBB-674E-49E4-B137-EE3ED67C87FF}"/>
                          </a:ext>
                        </a:extLst>
                      </p:cNvPr>
                      <p:cNvPicPr/>
                      <p:nvPr/>
                    </p:nvPicPr>
                    <p:blipFill>
                      <a:blip r:embed="rId12"/>
                      <a:stretch>
                        <a:fillRect/>
                      </a:stretch>
                    </p:blipFill>
                    <p:spPr>
                      <a:xfrm>
                        <a:off x="3368675" y="4079875"/>
                        <a:ext cx="2705100" cy="317500"/>
                      </a:xfrm>
                      <a:prstGeom prst="rect">
                        <a:avLst/>
                      </a:prstGeom>
                    </p:spPr>
                  </p:pic>
                </p:oleObj>
              </mc:Fallback>
            </mc:AlternateContent>
          </a:graphicData>
        </a:graphic>
      </p:graphicFrame>
      <p:sp>
        <p:nvSpPr>
          <p:cNvPr id="14" name="Rectangle 13"/>
          <p:cNvSpPr/>
          <p:nvPr/>
        </p:nvSpPr>
        <p:spPr>
          <a:xfrm>
            <a:off x="4547440" y="6352338"/>
            <a:ext cx="7309280" cy="468000"/>
          </a:xfrm>
          <a:prstGeom prst="rect">
            <a:avLst/>
          </a:prstGeom>
        </p:spPr>
        <p:txBody>
          <a:bodyPr wrap="square" lIns="0" tIns="0" rIns="0" bIns="0">
            <a:noAutofit/>
          </a:bodyPr>
          <a:lstStyle/>
          <a:p>
            <a:pPr marL="0" lvl="1" indent="0">
              <a:spcBef>
                <a:spcPts val="0"/>
              </a:spcBef>
              <a:spcAft>
                <a:spcPts val="800"/>
              </a:spcAft>
              <a:buNone/>
            </a:pPr>
            <a:r>
              <a:rPr lang="en-US" sz="1600" dirty="0">
                <a:solidFill>
                  <a:schemeClr val="bg1">
                    <a:lumMod val="50000"/>
                  </a:schemeClr>
                </a:solidFill>
                <a:latin typeface="Calibri Light" panose="020F0302020204030204" pitchFamily="34" charset="0"/>
              </a:rPr>
              <a:t>Straus, J., Skogestad, S.. Minimizing the complexity of surrogate models for optimization. </a:t>
            </a:r>
            <a:r>
              <a:rPr lang="en-US" sz="1600" i="1" dirty="0">
                <a:solidFill>
                  <a:schemeClr val="bg1">
                    <a:lumMod val="50000"/>
                  </a:schemeClr>
                </a:solidFill>
                <a:latin typeface="Calibri Light" panose="020F0302020204030204" pitchFamily="34" charset="0"/>
              </a:rPr>
              <a:t> </a:t>
            </a:r>
            <a:r>
              <a:rPr lang="en-US" sz="1600" i="1" dirty="0" err="1">
                <a:solidFill>
                  <a:schemeClr val="bg1">
                    <a:lumMod val="50000"/>
                  </a:schemeClr>
                </a:solidFill>
                <a:latin typeface="Calibri Light" panose="020F0302020204030204" pitchFamily="34" charset="0"/>
              </a:rPr>
              <a:t>Comput</a:t>
            </a:r>
            <a:r>
              <a:rPr lang="en-US" sz="1600" i="1" dirty="0">
                <a:solidFill>
                  <a:schemeClr val="bg1">
                    <a:lumMod val="50000"/>
                  </a:schemeClr>
                </a:solidFill>
                <a:latin typeface="Calibri Light" panose="020F0302020204030204" pitchFamily="34" charset="0"/>
              </a:rPr>
              <a:t>. Aided Chem. Eng.</a:t>
            </a:r>
            <a:r>
              <a:rPr lang="en-US" sz="1600" dirty="0">
                <a:solidFill>
                  <a:schemeClr val="bg1">
                    <a:lumMod val="50000"/>
                  </a:schemeClr>
                </a:solidFill>
                <a:latin typeface="Calibri Light" panose="020F0302020204030204" pitchFamily="34" charset="0"/>
              </a:rPr>
              <a:t>, 38, 289-294, </a:t>
            </a:r>
            <a:r>
              <a:rPr lang="en-US" sz="1600" b="1" dirty="0">
                <a:solidFill>
                  <a:schemeClr val="bg1">
                    <a:lumMod val="50000"/>
                  </a:schemeClr>
                </a:solidFill>
                <a:latin typeface="Calibri Light" panose="020F0302020204030204" pitchFamily="34" charset="0"/>
              </a:rPr>
              <a:t>2016</a:t>
            </a:r>
            <a:r>
              <a:rPr lang="en-US" sz="1600" dirty="0">
                <a:solidFill>
                  <a:schemeClr val="bg1">
                    <a:lumMod val="50000"/>
                  </a:schemeClr>
                </a:solidFill>
                <a:latin typeface="Calibri Light" panose="020F0302020204030204" pitchFamily="34" charset="0"/>
              </a:rPr>
              <a:t>.</a:t>
            </a:r>
          </a:p>
        </p:txBody>
      </p:sp>
      <p:graphicFrame>
        <p:nvGraphicFramePr>
          <p:cNvPr id="15" name="Object 18">
            <a:extLst>
              <a:ext uri="{FF2B5EF4-FFF2-40B4-BE49-F238E27FC236}">
                <a16:creationId xmlns:a16="http://schemas.microsoft.com/office/drawing/2014/main" id="{60750A6C-7ED3-4AF8-9BB8-052AA81B3177}"/>
              </a:ext>
            </a:extLst>
          </p:cNvPr>
          <p:cNvGraphicFramePr>
            <a:graphicFrameLocks noChangeAspect="1"/>
          </p:cNvGraphicFramePr>
          <p:nvPr>
            <p:extLst>
              <p:ext uri="{D42A27DB-BD31-4B8C-83A1-F6EECF244321}">
                <p14:modId xmlns:p14="http://schemas.microsoft.com/office/powerpoint/2010/main" val="3089394638"/>
              </p:ext>
            </p:extLst>
          </p:nvPr>
        </p:nvGraphicFramePr>
        <p:xfrm>
          <a:off x="8791575" y="4872038"/>
          <a:ext cx="749300" cy="838200"/>
        </p:xfrm>
        <a:graphic>
          <a:graphicData uri="http://schemas.openxmlformats.org/presentationml/2006/ole">
            <mc:AlternateContent xmlns:mc="http://schemas.openxmlformats.org/markup-compatibility/2006">
              <mc:Choice xmlns:v="urn:schemas-microsoft-com:vml" Requires="v">
                <p:oleObj spid="_x0000_s17536" name="Equation" r:id="rId13" imgW="749160" imgH="838080" progId="Equation.DSMT4">
                  <p:embed/>
                </p:oleObj>
              </mc:Choice>
              <mc:Fallback>
                <p:oleObj name="Equation" r:id="rId13" imgW="749160" imgH="838080" progId="Equation.DSMT4">
                  <p:embed/>
                  <p:pic>
                    <p:nvPicPr>
                      <p:cNvPr id="26" name="Object 18">
                        <a:extLst>
                          <a:ext uri="{FF2B5EF4-FFF2-40B4-BE49-F238E27FC236}">
                            <a16:creationId xmlns:a16="http://schemas.microsoft.com/office/drawing/2014/main" id="{60750A6C-7ED3-4AF8-9BB8-052AA81B3177}"/>
                          </a:ext>
                        </a:extLst>
                      </p:cNvPr>
                      <p:cNvPicPr/>
                      <p:nvPr/>
                    </p:nvPicPr>
                    <p:blipFill>
                      <a:blip r:embed="rId14"/>
                      <a:stretch>
                        <a:fillRect/>
                      </a:stretch>
                    </p:blipFill>
                    <p:spPr>
                      <a:xfrm>
                        <a:off x="8791575" y="4872038"/>
                        <a:ext cx="749300" cy="838200"/>
                      </a:xfrm>
                      <a:prstGeom prst="rect">
                        <a:avLst/>
                      </a:prstGeom>
                    </p:spPr>
                  </p:pic>
                </p:oleObj>
              </mc:Fallback>
            </mc:AlternateContent>
          </a:graphicData>
        </a:graphic>
      </p:graphicFrame>
    </p:spTree>
    <p:extLst>
      <p:ext uri="{BB962C8B-B14F-4D97-AF65-F5344CB8AC3E}">
        <p14:creationId xmlns:p14="http://schemas.microsoft.com/office/powerpoint/2010/main" val="2116014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0.24"/>
  <p:tag name="AS_TITLE" val="Aspose.Slides for .NET 4.0 Client Profile"/>
  <p:tag name="AS_VERSION" val="14.8.1.0"/>
</p:tagLst>
</file>

<file path=ppt/theme/theme1.xml><?xml version="1.0" encoding="utf-8"?>
<a:theme xmlns:a="http://schemas.openxmlformats.org/drawingml/2006/main" name="8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NTNU_template.potx" id="{E4C9F013-FCAE-4287-A8EA-478853C3810B}" vid="{73270F89-2C7A-4C03-BD15-D070078A312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CustomNTNU_template</Template>
  <TotalTime>0</TotalTime>
  <Words>1162</Words>
  <Application>Microsoft Office PowerPoint</Application>
  <PresentationFormat>Widescreen</PresentationFormat>
  <Paragraphs>358</Paragraphs>
  <Slides>27</Slides>
  <Notes>7</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Symbol</vt:lpstr>
      <vt:lpstr>Wingdings</vt:lpstr>
      <vt:lpstr>8_Office-tema</vt:lpstr>
      <vt:lpstr>Equation</vt:lpstr>
      <vt:lpstr>Surrogate models for process optimization</vt:lpstr>
      <vt:lpstr>Abstract</vt:lpstr>
      <vt:lpstr>PowerPoint Presentation</vt:lpstr>
      <vt:lpstr>Outline</vt:lpstr>
      <vt:lpstr>1. Introduction / Motivation</vt:lpstr>
      <vt:lpstr>Surrogate model</vt:lpstr>
      <vt:lpstr>Ammonia reactor section</vt:lpstr>
      <vt:lpstr>Whole ammonia synthesis process</vt:lpstr>
      <vt:lpstr>Optimization of integrated process</vt:lpstr>
      <vt:lpstr>Develop surrogate model</vt:lpstr>
      <vt:lpstr>Choice of surrogate model structure</vt:lpstr>
      <vt:lpstr>2. Process knowledge incorporation I</vt:lpstr>
      <vt:lpstr>Process knowledge incorporation II</vt:lpstr>
      <vt:lpstr>Process knowledge incorporation III</vt:lpstr>
      <vt:lpstr>3. Independent variable reduction using partial least square (PLS) regression</vt:lpstr>
      <vt:lpstr>Example: Ammonia process 1</vt:lpstr>
      <vt:lpstr>Results: Model error (Outlet Pressure)</vt:lpstr>
      <vt:lpstr>4. Independent variable transformation using self-optimizing variables</vt:lpstr>
      <vt:lpstr>Illustrating example – Rosenbrock function</vt:lpstr>
      <vt:lpstr>Calculation of self-optimizing variables</vt:lpstr>
      <vt:lpstr>5. Case study: Ammonia reactor 2</vt:lpstr>
      <vt:lpstr>Case study: Ammonia reactor</vt:lpstr>
      <vt:lpstr>Results self-optimizing variables:  Max. and average error</vt:lpstr>
      <vt:lpstr>Further SOC advantages</vt:lpstr>
      <vt:lpstr>6. Conclusion / Further work</vt:lpstr>
      <vt:lpstr>PowerPoint Presentation</vt:lpstr>
      <vt:lpstr>Some previous work in PSE</vt:lpstr>
    </vt:vector>
  </TitlesOfParts>
  <Manager/>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and evaluation of approaches for online process optimization</dc:title>
  <dc:creator>Dinesh Krishnamoorthy</dc:creator>
  <cp:lastModifiedBy>Sigurd Skogestad</cp:lastModifiedBy>
  <cp:revision>393</cp:revision>
  <cp:lastPrinted>2017-08-21T12:25:18Z</cp:lastPrinted>
  <dcterms:created xsi:type="dcterms:W3CDTF">2018-07-16T17:33:39Z</dcterms:created>
  <dcterms:modified xsi:type="dcterms:W3CDTF">2018-07-28T16:43:15Z</dcterms:modified>
</cp:coreProperties>
</file>