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1357" r:id="rId3"/>
    <p:sldId id="1370" r:id="rId4"/>
    <p:sldId id="1371" r:id="rId5"/>
    <p:sldId id="333" r:id="rId6"/>
    <p:sldId id="323" r:id="rId7"/>
    <p:sldId id="340" r:id="rId8"/>
    <p:sldId id="330" r:id="rId9"/>
    <p:sldId id="363" r:id="rId10"/>
    <p:sldId id="344" r:id="rId11"/>
    <p:sldId id="1491" r:id="rId12"/>
    <p:sldId id="991" r:id="rId13"/>
    <p:sldId id="992" r:id="rId14"/>
    <p:sldId id="993" r:id="rId15"/>
    <p:sldId id="994" r:id="rId16"/>
    <p:sldId id="995" r:id="rId17"/>
    <p:sldId id="1500" r:id="rId18"/>
    <p:sldId id="457" r:id="rId19"/>
    <p:sldId id="997" r:id="rId20"/>
    <p:sldId id="998" r:id="rId21"/>
    <p:sldId id="999" r:id="rId22"/>
    <p:sldId id="1000" r:id="rId23"/>
    <p:sldId id="1002" r:id="rId24"/>
    <p:sldId id="1499" r:id="rId25"/>
    <p:sldId id="1501" r:id="rId26"/>
    <p:sldId id="364" r:id="rId27"/>
    <p:sldId id="1502" r:id="rId28"/>
    <p:sldId id="366" r:id="rId29"/>
    <p:sldId id="308" r:id="rId30"/>
    <p:sldId id="1441" r:id="rId31"/>
    <p:sldId id="1493" r:id="rId32"/>
    <p:sldId id="1494" r:id="rId33"/>
    <p:sldId id="1329" r:id="rId34"/>
    <p:sldId id="1028" r:id="rId35"/>
    <p:sldId id="1405" r:id="rId36"/>
    <p:sldId id="1495" r:id="rId37"/>
    <p:sldId id="1452" r:id="rId38"/>
    <p:sldId id="1489" r:id="rId39"/>
    <p:sldId id="1458" r:id="rId40"/>
    <p:sldId id="1490" r:id="rId41"/>
    <p:sldId id="1455" r:id="rId42"/>
    <p:sldId id="1506" r:id="rId43"/>
    <p:sldId id="1503" r:id="rId44"/>
    <p:sldId id="1419" r:id="rId45"/>
    <p:sldId id="1504" r:id="rId46"/>
    <p:sldId id="760" r:id="rId47"/>
    <p:sldId id="369" r:id="rId48"/>
    <p:sldId id="1496" r:id="rId49"/>
    <p:sldId id="1478" r:id="rId50"/>
    <p:sldId id="1481" r:id="rId51"/>
    <p:sldId id="1484" r:id="rId52"/>
    <p:sldId id="1480" r:id="rId53"/>
    <p:sldId id="1485" r:id="rId54"/>
    <p:sldId id="1334" r:id="rId55"/>
    <p:sldId id="1342" r:id="rId56"/>
    <p:sldId id="276" r:id="rId57"/>
    <p:sldId id="339" r:id="rId58"/>
    <p:sldId id="367" r:id="rId59"/>
    <p:sldId id="304" r:id="rId60"/>
    <p:sldId id="1505" r:id="rId61"/>
    <p:sldId id="1386" r:id="rId62"/>
    <p:sldId id="1385" r:id="rId63"/>
    <p:sldId id="1387" r:id="rId64"/>
    <p:sldId id="284" r:id="rId65"/>
    <p:sldId id="286" r:id="rId66"/>
    <p:sldId id="1439" r:id="rId67"/>
    <p:sldId id="359" r:id="rId68"/>
    <p:sldId id="1332" r:id="rId69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Zotica" initials="CZ" lastIdx="13" clrIdx="0">
    <p:extLst>
      <p:ext uri="{19B8F6BF-5375-455C-9EA6-DF929625EA0E}">
        <p15:presenceInfo xmlns:p15="http://schemas.microsoft.com/office/powerpoint/2012/main" userId="S-1-5-21-3959417778-1711865379-3952174976-198246" providerId="AD"/>
      </p:ext>
    </p:extLst>
  </p:cmAuthor>
  <p:cmAuthor id="2" name="Sigurd Skogestad" initials="SS [2]" lastIdx="2" clrIdx="1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5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30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1T16:13:15.839" idx="1">
    <p:pos x="7623" y="10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FA8F-A353-4977-89AC-727E962172A0}" type="datetimeFigureOut">
              <a:rPr lang="nb-NO" smtClean="0"/>
              <a:t>13.06.2022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9CF5-CADC-47C8-90B6-0047F2E1B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618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320E47-3FF3-4A45-B0E4-12938E72E215}" type="slidenum">
              <a:rPr lang="ar-SA" altLang="nb-NO" smtClean="0">
                <a:latin typeface="Times" panose="02020603050405020304" pitchFamily="18" charset="0"/>
              </a:rPr>
              <a:pPr/>
              <a:t>23</a:t>
            </a:fld>
            <a:endParaRPr lang="nn-NO" altLang="nb-NO">
              <a:latin typeface="Times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7813" cy="37290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004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44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4567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4EA7BF-7242-41BA-B265-FD05301E4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2CBA5-273D-4317-AE2F-0267EB71A8B2}" type="slidenum">
              <a:rPr lang="ar-SA" altLang="nb-NO"/>
              <a:pPr/>
              <a:t>46</a:t>
            </a:fld>
            <a:endParaRPr lang="nn-NO" altLang="nb-NO"/>
          </a:p>
        </p:txBody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id="{7B2F3016-D7E2-445A-8E3C-021A0756A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>
            <a:extLst>
              <a:ext uri="{FF2B5EF4-FFF2-40B4-BE49-F238E27FC236}">
                <a16:creationId xmlns:a16="http://schemas.microsoft.com/office/drawing/2014/main" id="{D47847CA-9F78-471B-9BAC-BCDBA6694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8107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EEC83A-BEAC-44C0-9101-41DF241353EF}" type="slidenum">
              <a:rPr lang="ar-SA" altLang="nb-NO" smtClean="0"/>
              <a:pPr>
                <a:spcBef>
                  <a:spcPct val="0"/>
                </a:spcBef>
              </a:pPr>
              <a:t>12</a:t>
            </a:fld>
            <a:endParaRPr lang="nn-NO" altLang="nb-NO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883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B3B925-227C-496C-BC97-A330E6098B1D}" type="slidenum">
              <a:rPr lang="ar-SA" altLang="nb-NO" smtClean="0"/>
              <a:pPr>
                <a:spcBef>
                  <a:spcPct val="0"/>
                </a:spcBef>
              </a:pPr>
              <a:t>13</a:t>
            </a:fld>
            <a:endParaRPr lang="nn-NO" altLang="nb-NO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1618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ED92EF-6AA2-4288-818C-2673297D664B}" type="slidenum">
              <a:rPr lang="ar-SA" altLang="nb-NO" smtClean="0"/>
              <a:pPr>
                <a:spcBef>
                  <a:spcPct val="0"/>
                </a:spcBef>
              </a:pPr>
              <a:t>14</a:t>
            </a:fld>
            <a:endParaRPr lang="nn-NO" altLang="nb-NO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5183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E258DA-4BFF-4C54-B229-F96C98004CF6}" type="slidenum">
              <a:rPr lang="ar-SA" altLang="nb-NO" smtClean="0"/>
              <a:pPr>
                <a:spcBef>
                  <a:spcPct val="0"/>
                </a:spcBef>
              </a:pPr>
              <a:t>15</a:t>
            </a:fld>
            <a:endParaRPr lang="nn-NO" altLang="nb-NO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757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4E715E-2298-435D-9D53-0DA083702729}" type="slidenum">
              <a:rPr lang="ar-SA" altLang="nb-NO" smtClean="0"/>
              <a:pPr>
                <a:spcBef>
                  <a:spcPct val="0"/>
                </a:spcBef>
              </a:pPr>
              <a:t>16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32575" cy="37322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92687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001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9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31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75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47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382CF-2DBE-4562-AC76-08B2A3D53529}" type="slidenum">
              <a:rPr lang="ar-SA" altLang="nb-NO" smtClean="0">
                <a:latin typeface="Times" panose="02020603050405020304" pitchFamily="18" charset="0"/>
              </a:rPr>
              <a:pPr/>
              <a:t>19</a:t>
            </a:fld>
            <a:endParaRPr lang="nn-NO" altLang="nb-NO">
              <a:latin typeface="Times" panose="02020603050405020304" pitchFamily="18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8" tIns="45844" rIns="91688" bIns="4584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C1B17D-F649-4200-9C39-6020F39915E8}" type="slidenum">
              <a:rPr lang="ar-SA" altLang="nb-NO"/>
              <a:pPr algn="r" eaLnBrk="1" hangingPunct="1">
                <a:spcBef>
                  <a:spcPct val="0"/>
                </a:spcBef>
              </a:pPr>
              <a:t>19</a:t>
            </a:fld>
            <a:endParaRPr lang="nn-NO" altLang="nb-NO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5125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1386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DC341-5F74-40F7-AA82-E08D23F4102E}" type="slidenum">
              <a:rPr lang="ar-SA" altLang="nb-NO" smtClean="0">
                <a:latin typeface="Times" panose="02020603050405020304" pitchFamily="18" charset="0"/>
              </a:rPr>
              <a:pPr/>
              <a:t>20</a:t>
            </a:fld>
            <a:endParaRPr lang="nn-NO" altLang="nb-NO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9855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E6250-D0E2-4E9F-BFC8-EC462F4A7B65}" type="slidenum">
              <a:rPr lang="ar-SA" altLang="nb-NO" smtClean="0">
                <a:latin typeface="Times" panose="02020603050405020304" pitchFamily="18" charset="0"/>
              </a:rPr>
              <a:pPr/>
              <a:t>22</a:t>
            </a:fld>
            <a:endParaRPr lang="nn-NO" altLang="nb-NO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1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3" y="53975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333" y="19780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22533" y="19780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22533" y="41116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42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85BE-7CA8-495F-8922-8CFBBF35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0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4F0-81D8-43D2-A0B7-D0950B9A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27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12192000" cy="479552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627313" y="6497356"/>
            <a:ext cx="775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lk.ntnu.no/skoge/publications/2007/alstad_iecr_nullspac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hyperlink" Target="https://folk.ntnu.no/skoge/publications/2009/alstad_extended_nullspace_jpc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lk.ntnu.no/skoge/publications/2003/self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journal/00981354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journal/00981354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188" y="630314"/>
            <a:ext cx="11930321" cy="901094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Putting optimization into the control layer 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using the magic of feedback control</a:t>
            </a:r>
            <a:endParaRPr lang="nb-NO" sz="4400" dirty="0">
              <a:solidFill>
                <a:schemeClr val="tx2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756185" y="2341347"/>
            <a:ext cx="7833327" cy="3561730"/>
          </a:xfrm>
        </p:spPr>
        <p:txBody>
          <a:bodyPr>
            <a:noAutofit/>
          </a:bodyPr>
          <a:lstStyle/>
          <a:p>
            <a:pPr algn="ctr"/>
            <a:r>
              <a:rPr lang="es-MX" sz="2800" b="1" u="sng" dirty="0">
                <a:solidFill>
                  <a:schemeClr val="tx1"/>
                </a:solidFill>
              </a:rPr>
              <a:t>Sigurd Skogestad</a:t>
            </a:r>
          </a:p>
          <a:p>
            <a:pPr algn="ctr"/>
            <a:endParaRPr lang="es-MX" sz="1800" b="1" dirty="0">
              <a:solidFill>
                <a:schemeClr val="tx1"/>
              </a:solidFill>
            </a:endParaRPr>
          </a:p>
          <a:p>
            <a:pPr algn="ctr"/>
            <a:r>
              <a:rPr lang="es-MX" sz="1600" b="1" dirty="0">
                <a:solidFill>
                  <a:schemeClr val="tx1"/>
                </a:solidFill>
              </a:rPr>
              <a:t>Department of </a:t>
            </a:r>
            <a:r>
              <a:rPr lang="es-MX" sz="1600" b="1" dirty="0" err="1">
                <a:solidFill>
                  <a:schemeClr val="tx1"/>
                </a:solidFill>
              </a:rPr>
              <a:t>Chemical</a:t>
            </a:r>
            <a:r>
              <a:rPr lang="es-MX" sz="1600" b="1" dirty="0">
                <a:solidFill>
                  <a:schemeClr val="tx1"/>
                </a:solidFill>
              </a:rPr>
              <a:t> </a:t>
            </a:r>
            <a:r>
              <a:rPr lang="es-MX" sz="1600" b="1" dirty="0" err="1">
                <a:solidFill>
                  <a:schemeClr val="tx1"/>
                </a:solidFill>
              </a:rPr>
              <a:t>Engineering</a:t>
            </a:r>
            <a:endParaRPr lang="es-MX" sz="1600" b="1" dirty="0">
              <a:solidFill>
                <a:schemeClr val="tx1"/>
              </a:solidFill>
            </a:endParaRPr>
          </a:p>
          <a:p>
            <a:pPr algn="ctr"/>
            <a:r>
              <a:rPr lang="es-MX" sz="1600" b="1" dirty="0" err="1">
                <a:solidFill>
                  <a:schemeClr val="tx1"/>
                </a:solidFill>
              </a:rPr>
              <a:t>Norwegian</a:t>
            </a:r>
            <a:r>
              <a:rPr lang="es-MX" sz="1600" b="1" dirty="0">
                <a:solidFill>
                  <a:schemeClr val="tx1"/>
                </a:solidFill>
              </a:rPr>
              <a:t> University of Science and Technology (NTNU)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</a:rPr>
              <a:t>Trondheim</a:t>
            </a:r>
          </a:p>
          <a:p>
            <a:pPr algn="ctr"/>
            <a:endParaRPr lang="es-MX" sz="1600" b="1" dirty="0">
              <a:solidFill>
                <a:schemeClr val="tx1"/>
              </a:solidFill>
            </a:endParaRPr>
          </a:p>
          <a:p>
            <a:pPr algn="ctr"/>
            <a:r>
              <a:rPr lang="es-MX" sz="1600" b="1" dirty="0">
                <a:solidFill>
                  <a:schemeClr val="tx1"/>
                </a:solidFill>
              </a:rPr>
              <a:t>ESCAPE’32. Toulouse, 13 June 2022</a:t>
            </a:r>
          </a:p>
          <a:p>
            <a:pPr algn="ctr"/>
            <a:endParaRPr lang="es-MX" sz="1800" b="1" dirty="0">
              <a:solidFill>
                <a:schemeClr val="tx1"/>
              </a:solidFill>
            </a:endParaRPr>
          </a:p>
          <a:p>
            <a:pPr algn="ctr"/>
            <a:r>
              <a:rPr lang="es-MX" sz="1400" b="1" dirty="0" err="1">
                <a:solidFill>
                  <a:schemeClr val="tx1"/>
                </a:solidFill>
              </a:rPr>
              <a:t>Thanks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err="1">
                <a:solidFill>
                  <a:schemeClr val="tx1"/>
                </a:solidFill>
              </a:rPr>
              <a:t>to</a:t>
            </a:r>
            <a:r>
              <a:rPr lang="es-MX" sz="1400" b="1" dirty="0">
                <a:solidFill>
                  <a:schemeClr val="tx1"/>
                </a:solidFill>
              </a:rPr>
              <a:t>:</a:t>
            </a:r>
            <a:r>
              <a:rPr lang="nb-NO" sz="1400" b="1" dirty="0">
                <a:solidFill>
                  <a:schemeClr val="tx1"/>
                </a:solidFill>
              </a:rPr>
              <a:t> Adriana Reyes-Lúa, </a:t>
            </a:r>
            <a:r>
              <a:rPr lang="es-MX" sz="1400" b="1" dirty="0">
                <a:solidFill>
                  <a:schemeClr val="tx1"/>
                </a:solidFill>
              </a:rPr>
              <a:t>Cristina Zotică, Dinesh Krishnamoorthy </a:t>
            </a:r>
          </a:p>
        </p:txBody>
      </p:sp>
      <p:pic>
        <p:nvPicPr>
          <p:cNvPr id="1032" name="Picture 8" descr="Subsea production and process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4612" y="5885667"/>
            <a:ext cx="1459788" cy="4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fi research counc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116" y="5712740"/>
            <a:ext cx="1121700" cy="7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7" y="5843563"/>
            <a:ext cx="1542898" cy="5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2. Control </a:t>
            </a:r>
            <a:r>
              <a:rPr lang="en-US" dirty="0"/>
              <a:t>hierarchy</a:t>
            </a:r>
            <a:r>
              <a:rPr lang="nb-NO" dirty="0"/>
              <a:t> in a </a:t>
            </a:r>
            <a:r>
              <a:rPr lang="nb-NO" dirty="0" err="1"/>
              <a:t>process</a:t>
            </a:r>
            <a:r>
              <a:rPr lang="nb-NO" dirty="0"/>
              <a:t> plant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5260" y="1368924"/>
            <a:ext cx="5895704" cy="3787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Key idea: Time scale separation</a:t>
            </a:r>
          </a:p>
          <a:p>
            <a:r>
              <a:rPr lang="en-US" sz="2000" b="1" dirty="0"/>
              <a:t>Optimization layer (RTO) (hour)</a:t>
            </a:r>
          </a:p>
          <a:p>
            <a:pPr lvl="1"/>
            <a:r>
              <a:rPr lang="en-US" sz="1800" dirty="0"/>
              <a:t>Minimize economic cost J, satisfying constraints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Supervisory layer </a:t>
            </a:r>
            <a:r>
              <a:rPr lang="en-US" sz="1800" b="1" dirty="0">
                <a:solidFill>
                  <a:srgbClr val="FF0000"/>
                </a:solidFill>
              </a:rPr>
              <a:t>(APC or MPC) (minutes)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Follow set points (CV1) from optimization layer</a:t>
            </a:r>
          </a:p>
          <a:p>
            <a:pPr lvl="1"/>
            <a:r>
              <a:rPr lang="en-US" sz="1800" dirty="0"/>
              <a:t>Switch between active constraints (CV1 change)</a:t>
            </a:r>
          </a:p>
          <a:p>
            <a:pPr lvl="1"/>
            <a:r>
              <a:rPr lang="en-US" sz="1800" dirty="0"/>
              <a:t>Look after regulatory layer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Regulatory control (PID) (seconds)</a:t>
            </a:r>
          </a:p>
          <a:p>
            <a:pPr lvl="1"/>
            <a:r>
              <a:rPr lang="en-US" sz="1800" dirty="0"/>
              <a:t>Follow setpoints (CV2) from layers above</a:t>
            </a:r>
          </a:p>
          <a:p>
            <a:pPr lvl="1"/>
            <a:r>
              <a:rPr lang="en-US" sz="1800" dirty="0"/>
              <a:t>Stabilize: Control drifting variables</a:t>
            </a:r>
          </a:p>
          <a:p>
            <a:r>
              <a:rPr lang="en-US" sz="2200" b="1" dirty="0"/>
              <a:t>Key decisions: Select CV1 and CV2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14744"/>
            <a:ext cx="35250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CV = </a:t>
            </a:r>
            <a:r>
              <a:rPr lang="nb-NO" sz="1400" dirty="0" err="1"/>
              <a:t>Controlled</a:t>
            </a:r>
            <a:r>
              <a:rPr lang="nb-NO" sz="1400" dirty="0"/>
              <a:t> variable </a:t>
            </a:r>
          </a:p>
          <a:p>
            <a:r>
              <a:rPr lang="nb-NO" sz="1400" dirty="0"/>
              <a:t>MV = Manipulated variable  (</a:t>
            </a:r>
            <a:r>
              <a:rPr lang="nb-NO" sz="1400" dirty="0" err="1"/>
              <a:t>process</a:t>
            </a:r>
            <a:r>
              <a:rPr lang="nb-NO" sz="1400" dirty="0"/>
              <a:t> input)</a:t>
            </a:r>
          </a:p>
          <a:p>
            <a:r>
              <a:rPr lang="nb-NO" sz="1400" dirty="0"/>
              <a:t>RTO = Real-time </a:t>
            </a:r>
            <a:r>
              <a:rPr lang="nb-NO" sz="1400" dirty="0" err="1"/>
              <a:t>optimization</a:t>
            </a:r>
            <a:endParaRPr lang="nb-NO" sz="1400" dirty="0"/>
          </a:p>
          <a:p>
            <a:r>
              <a:rPr lang="nb-NO" sz="1400" dirty="0"/>
              <a:t>APC = </a:t>
            </a:r>
            <a:r>
              <a:rPr lang="nb-NO" sz="1400" dirty="0" err="1"/>
              <a:t>Conventional</a:t>
            </a:r>
            <a:r>
              <a:rPr lang="nb-NO" sz="1400" dirty="0"/>
              <a:t> Advanced </a:t>
            </a:r>
            <a:r>
              <a:rPr lang="nb-NO" sz="1400" dirty="0" err="1"/>
              <a:t>process</a:t>
            </a:r>
            <a:r>
              <a:rPr lang="nb-NO" sz="1400" dirty="0"/>
              <a:t> control</a:t>
            </a:r>
          </a:p>
          <a:p>
            <a:r>
              <a:rPr lang="nb-NO" sz="1400" dirty="0"/>
              <a:t>MPC = Model </a:t>
            </a:r>
            <a:r>
              <a:rPr lang="nb-NO" sz="1400" dirty="0" err="1"/>
              <a:t>predictive</a:t>
            </a:r>
            <a:r>
              <a:rPr lang="nb-NO" sz="1400" dirty="0"/>
              <a:t> control</a:t>
            </a:r>
          </a:p>
          <a:p>
            <a:r>
              <a:rPr lang="nb-NO" sz="1400" dirty="0"/>
              <a:t>PID = </a:t>
            </a:r>
            <a:r>
              <a:rPr lang="nb-NO" sz="1400" dirty="0" err="1"/>
              <a:t>Propertional</a:t>
            </a:r>
            <a:r>
              <a:rPr lang="nb-NO" sz="1400" dirty="0"/>
              <a:t>-Integral-Derivative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39" y="346475"/>
            <a:ext cx="3653051" cy="5832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F79CE-5018-48F7-8508-37DCA5BC7E5A}"/>
              </a:ext>
            </a:extLst>
          </p:cNvPr>
          <p:cNvSpPr txBox="1"/>
          <p:nvPr/>
        </p:nvSpPr>
        <p:spPr>
          <a:xfrm>
            <a:off x="10447825" y="585908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MV</a:t>
            </a:r>
          </a:p>
        </p:txBody>
      </p:sp>
    </p:spTree>
    <p:extLst>
      <p:ext uri="{BB962C8B-B14F-4D97-AF65-F5344CB8AC3E}">
        <p14:creationId xmlns:p14="http://schemas.microsoft.com/office/powerpoint/2010/main" val="32742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1C62-7725-46A2-B90D-01367112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Optimal </a:t>
            </a:r>
            <a:r>
              <a:rPr lang="nb-NO" dirty="0" err="1"/>
              <a:t>operation</a:t>
            </a:r>
            <a:r>
              <a:rPr lang="nb-NO" dirty="0"/>
              <a:t> of </a:t>
            </a:r>
            <a:r>
              <a:rPr lang="nb-NO" dirty="0" err="1"/>
              <a:t>process</a:t>
            </a:r>
            <a:r>
              <a:rPr lang="nb-NO" dirty="0"/>
              <a:t> plants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933D-E339-4A95-84CB-B52E68A43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Most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think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 </a:t>
            </a:r>
            <a:r>
              <a:rPr lang="nb-NO" dirty="0" err="1"/>
              <a:t>detailed</a:t>
            </a:r>
            <a:r>
              <a:rPr lang="nb-NO" dirty="0"/>
              <a:t> nonlinear </a:t>
            </a:r>
            <a:r>
              <a:rPr lang="nb-NO" dirty="0" err="1"/>
              <a:t>model</a:t>
            </a:r>
            <a:r>
              <a:rPr lang="nb-NO" dirty="0"/>
              <a:t> and an on-line </a:t>
            </a:r>
            <a:r>
              <a:rPr lang="nb-NO" dirty="0" err="1"/>
              <a:t>optimizer</a:t>
            </a:r>
            <a:r>
              <a:rPr lang="nb-NO" dirty="0"/>
              <a:t> (RTO)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optimize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b-NO" dirty="0"/>
          </a:p>
          <a:p>
            <a:pPr lvl="1"/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and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predictive</a:t>
            </a:r>
            <a:r>
              <a:rPr lang="nb-NO" dirty="0"/>
              <a:t> control (MPC)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handle </a:t>
            </a:r>
            <a:r>
              <a:rPr lang="nb-NO" dirty="0" err="1"/>
              <a:t>constraints</a:t>
            </a:r>
            <a:endParaRPr lang="nb-NO" dirty="0"/>
          </a:p>
          <a:p>
            <a:pPr lvl="1"/>
            <a:r>
              <a:rPr lang="nb-NO" dirty="0"/>
              <a:t>The alternative is Machine Learning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No! In </a:t>
            </a:r>
            <a:r>
              <a:rPr lang="nb-NO" dirty="0" err="1">
                <a:solidFill>
                  <a:srgbClr val="FF0000"/>
                </a:solidFill>
              </a:rPr>
              <a:t>many</a:t>
            </a:r>
            <a:r>
              <a:rPr lang="nb-NO" dirty="0">
                <a:solidFill>
                  <a:srgbClr val="FF0000"/>
                </a:solidFill>
              </a:rPr>
              <a:t> cases </a:t>
            </a:r>
            <a:r>
              <a:rPr lang="nb-NO" dirty="0" err="1">
                <a:solidFill>
                  <a:srgbClr val="FF0000"/>
                </a:solidFill>
              </a:rPr>
              <a:t>you</a:t>
            </a:r>
            <a:r>
              <a:rPr lang="nb-NO" dirty="0">
                <a:solidFill>
                  <a:srgbClr val="FF0000"/>
                </a:solidFill>
              </a:rPr>
              <a:t> just </a:t>
            </a:r>
            <a:r>
              <a:rPr lang="nb-NO" dirty="0" err="1">
                <a:solidFill>
                  <a:srgbClr val="FF0000"/>
                </a:solidFill>
              </a:rPr>
              <a:t>need</a:t>
            </a:r>
            <a:r>
              <a:rPr lang="nb-NO" dirty="0">
                <a:solidFill>
                  <a:srgbClr val="FF0000"/>
                </a:solidFill>
              </a:rPr>
              <a:t> to </a:t>
            </a:r>
            <a:r>
              <a:rPr lang="nb-NO" dirty="0" err="1">
                <a:solidFill>
                  <a:srgbClr val="FF0000"/>
                </a:solidFill>
              </a:rPr>
              <a:t>measure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the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constraints</a:t>
            </a:r>
            <a:r>
              <a:rPr lang="nb-NO" dirty="0">
                <a:solidFill>
                  <a:srgbClr val="FF0000"/>
                </a:solidFill>
              </a:rPr>
              <a:t> and </a:t>
            </a:r>
            <a:r>
              <a:rPr lang="nb-NO" dirty="0" err="1">
                <a:solidFill>
                  <a:srgbClr val="FF0000"/>
                </a:solidFill>
              </a:rPr>
              <a:t>use</a:t>
            </a:r>
            <a:r>
              <a:rPr lang="nb-NO" dirty="0">
                <a:solidFill>
                  <a:srgbClr val="FF0000"/>
                </a:solidFill>
              </a:rPr>
              <a:t> PID control</a:t>
            </a:r>
          </a:p>
          <a:p>
            <a:pPr lvl="1"/>
            <a:r>
              <a:rPr lang="nb-NO" dirty="0"/>
              <a:t>«</a:t>
            </a:r>
            <a:r>
              <a:rPr lang="nb-NO" dirty="0" err="1"/>
              <a:t>Coventional</a:t>
            </a:r>
            <a:r>
              <a:rPr lang="nb-NO" dirty="0"/>
              <a:t> </a:t>
            </a:r>
            <a:r>
              <a:rPr lang="nb-NO" dirty="0" err="1"/>
              <a:t>advanced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control (APC)»</a:t>
            </a:r>
          </a:p>
          <a:p>
            <a:endParaRPr lang="nb-NO" dirty="0"/>
          </a:p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be </a:t>
            </a:r>
            <a:r>
              <a:rPr lang="nb-NO" dirty="0" err="1"/>
              <a:t>possible</a:t>
            </a:r>
            <a:r>
              <a:rPr lang="nb-NO" dirty="0"/>
              <a:t>?</a:t>
            </a:r>
          </a:p>
          <a:p>
            <a:pPr lvl="1"/>
            <a:r>
              <a:rPr lang="nb-NO" dirty="0" err="1"/>
              <a:t>Because</a:t>
            </a:r>
            <a:r>
              <a:rPr lang="nb-NO" dirty="0"/>
              <a:t> optimal </a:t>
            </a:r>
            <a:r>
              <a:rPr lang="nb-NO" dirty="0" err="1"/>
              <a:t>operation</a:t>
            </a:r>
            <a:r>
              <a:rPr lang="nb-NO" dirty="0"/>
              <a:t> is </a:t>
            </a:r>
            <a:r>
              <a:rPr lang="nb-NO" dirty="0" err="1"/>
              <a:t>usually</a:t>
            </a:r>
            <a:r>
              <a:rPr lang="nb-NO" dirty="0"/>
              <a:t> at </a:t>
            </a:r>
            <a:r>
              <a:rPr lang="nb-NO" dirty="0" err="1"/>
              <a:t>constraints</a:t>
            </a:r>
            <a:endParaRPr lang="nb-NO" dirty="0"/>
          </a:p>
          <a:p>
            <a:pPr lvl="1"/>
            <a:r>
              <a:rPr lang="nb-NO" dirty="0"/>
              <a:t>PID-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used to </a:t>
            </a:r>
            <a:r>
              <a:rPr lang="nb-NO" dirty="0" err="1"/>
              <a:t>identify</a:t>
            </a:r>
            <a:r>
              <a:rPr lang="nb-NO" dirty="0"/>
              <a:t> and control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  <a:p>
            <a:pPr lvl="1"/>
            <a:r>
              <a:rPr lang="nb-NO" dirty="0"/>
              <a:t>For </a:t>
            </a:r>
            <a:r>
              <a:rPr lang="nb-NO" dirty="0" err="1"/>
              <a:t>unconstrained</a:t>
            </a:r>
            <a:r>
              <a:rPr lang="nb-NO" dirty="0"/>
              <a:t> </a:t>
            </a:r>
            <a:r>
              <a:rPr lang="nb-NO" dirty="0" err="1"/>
              <a:t>degrees</a:t>
            </a:r>
            <a:r>
              <a:rPr lang="nb-NO" dirty="0"/>
              <a:t> of </a:t>
            </a:r>
            <a:r>
              <a:rPr lang="nb-NO" dirty="0" err="1"/>
              <a:t>freedom</a:t>
            </a:r>
            <a:r>
              <a:rPr lang="nb-NO" dirty="0"/>
              <a:t>,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have «</a:t>
            </a:r>
            <a:r>
              <a:rPr lang="nb-NO" dirty="0" err="1"/>
              <a:t>self-optimizing</a:t>
            </a:r>
            <a:r>
              <a:rPr lang="nb-NO" dirty="0"/>
              <a:t>» variables</a:t>
            </a:r>
          </a:p>
          <a:p>
            <a:pPr lvl="1"/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This </a:t>
            </a:r>
            <a:r>
              <a:rPr lang="nb-NO" dirty="0" err="1">
                <a:solidFill>
                  <a:srgbClr val="FF0000"/>
                </a:solidFill>
              </a:rPr>
              <a:t>fact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is </a:t>
            </a:r>
            <a:r>
              <a:rPr lang="nb-NO" u="sng" dirty="0"/>
              <a:t>not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known</a:t>
            </a:r>
            <a:r>
              <a:rPr lang="nb-NO" dirty="0"/>
              <a:t>, </a:t>
            </a:r>
            <a:r>
              <a:rPr lang="nb-NO" dirty="0" err="1"/>
              <a:t>even</a:t>
            </a:r>
            <a:r>
              <a:rPr lang="nb-NO" dirty="0"/>
              <a:t> to control professors</a:t>
            </a:r>
          </a:p>
          <a:p>
            <a:pPr lvl="1"/>
            <a:r>
              <a:rPr lang="nb-NO" dirty="0" err="1"/>
              <a:t>Because</a:t>
            </a:r>
            <a:r>
              <a:rPr lang="nb-NO" dirty="0"/>
              <a:t> most APC-</a:t>
            </a:r>
            <a:r>
              <a:rPr lang="nb-NO" dirty="0" err="1"/>
              <a:t>applications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i="1" dirty="0"/>
              <a:t>ad hoc</a:t>
            </a:r>
          </a:p>
          <a:p>
            <a:pPr lvl="1"/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systematic</a:t>
            </a:r>
            <a:r>
              <a:rPr lang="nb-NO" dirty="0"/>
              <a:t> design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exists</a:t>
            </a: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9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2193925"/>
            <a:ext cx="7416800" cy="4114800"/>
          </a:xfrm>
        </p:spPr>
        <p:txBody>
          <a:bodyPr/>
          <a:lstStyle/>
          <a:p>
            <a:pPr lvl="1"/>
            <a:r>
              <a:rPr lang="nb-NO" altLang="nb-NO" sz="2400" dirty="0" err="1"/>
              <a:t>Cost</a:t>
            </a:r>
            <a:r>
              <a:rPr lang="nb-NO" altLang="nb-NO" sz="2400" dirty="0"/>
              <a:t> to be </a:t>
            </a:r>
            <a:r>
              <a:rPr lang="nb-NO" altLang="nb-NO" sz="2400" dirty="0" err="1"/>
              <a:t>minimized</a:t>
            </a:r>
            <a:r>
              <a:rPr lang="nb-NO" altLang="nb-NO" sz="2400" dirty="0"/>
              <a:t>, J=T</a:t>
            </a:r>
          </a:p>
          <a:p>
            <a:pPr lvl="1"/>
            <a:r>
              <a:rPr lang="nb-NO" altLang="nb-NO" sz="2400" dirty="0"/>
              <a:t>One </a:t>
            </a:r>
            <a:r>
              <a:rPr lang="nb-NO" altLang="nb-NO" sz="2400" dirty="0" err="1"/>
              <a:t>degree</a:t>
            </a:r>
            <a:r>
              <a:rPr lang="nb-NO" altLang="nb-NO" sz="2400" dirty="0"/>
              <a:t> of </a:t>
            </a:r>
            <a:r>
              <a:rPr lang="nb-NO" altLang="nb-NO" sz="2400" dirty="0" err="1"/>
              <a:t>freedom</a:t>
            </a:r>
            <a:r>
              <a:rPr lang="nb-NO" altLang="nb-NO" sz="2400" dirty="0"/>
              <a:t> (u=</a:t>
            </a:r>
            <a:r>
              <a:rPr lang="nb-NO" altLang="nb-NO" sz="2400" dirty="0" err="1"/>
              <a:t>power</a:t>
            </a:r>
            <a:r>
              <a:rPr lang="nb-NO" altLang="nb-NO" sz="2400" dirty="0"/>
              <a:t>)</a:t>
            </a:r>
          </a:p>
          <a:p>
            <a:pPr lvl="1"/>
            <a:r>
              <a:rPr lang="nb-NO" altLang="nb-NO" sz="2400" dirty="0" err="1"/>
              <a:t>What</a:t>
            </a:r>
            <a:r>
              <a:rPr lang="nb-NO" altLang="nb-NO" sz="2400" dirty="0"/>
              <a:t> </a:t>
            </a:r>
            <a:r>
              <a:rPr lang="nb-NO" altLang="nb-NO" sz="2400" dirty="0" err="1"/>
              <a:t>should</a:t>
            </a:r>
            <a:r>
              <a:rPr lang="nb-NO" altLang="nb-NO" sz="2400" dirty="0"/>
              <a:t> </a:t>
            </a:r>
            <a:r>
              <a:rPr lang="nb-NO" altLang="nb-NO" sz="2400" dirty="0" err="1"/>
              <a:t>we</a:t>
            </a:r>
            <a:r>
              <a:rPr lang="nb-NO" altLang="nb-NO" sz="2400" dirty="0"/>
              <a:t> control?</a:t>
            </a:r>
          </a:p>
          <a:p>
            <a:pPr lvl="2"/>
            <a:endParaRPr lang="nb-NO" altLang="nb-NO" sz="2000" dirty="0"/>
          </a:p>
          <a:p>
            <a:pPr lvl="2"/>
            <a:endParaRPr lang="nb-NO" altLang="nb-NO" sz="2000" baseline="-25000" dirty="0"/>
          </a:p>
        </p:txBody>
      </p:sp>
      <p:pic>
        <p:nvPicPr>
          <p:cNvPr id="36869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Line 5"/>
          <p:cNvSpPr>
            <a:spLocks noChangeShapeType="1"/>
          </p:cNvSpPr>
          <p:nvPr/>
        </p:nvSpPr>
        <p:spPr bwMode="auto">
          <a:xfrm flipH="1">
            <a:off x="6167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3687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544513"/>
            <a:ext cx="10363200" cy="1143000"/>
          </a:xfrm>
        </p:spPr>
        <p:txBody>
          <a:bodyPr>
            <a:normAutofit/>
          </a:bodyPr>
          <a:lstStyle/>
          <a:p>
            <a:r>
              <a:rPr lang="nb-NO" altLang="nb-NO" dirty="0" err="1"/>
              <a:t>Example</a:t>
            </a:r>
            <a:r>
              <a:rPr lang="nb-NO" altLang="nb-NO" dirty="0"/>
              <a:t>: Optimal </a:t>
            </a:r>
            <a:r>
              <a:rPr lang="nb-NO" altLang="nb-NO" dirty="0" err="1"/>
              <a:t>operation</a:t>
            </a:r>
            <a:r>
              <a:rPr lang="nb-NO" altLang="nb-NO" dirty="0"/>
              <a:t> of runner</a:t>
            </a:r>
            <a:endParaRPr lang="en-US" altLang="nb-NO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1AF4752-2ECB-4C53-B33C-C8D3BE07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8" y="6128404"/>
            <a:ext cx="105064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Sigurd Skogestad. «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Near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-optimal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operation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by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self-optimizing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control: From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process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control to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marathon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running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and business systems»,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Comp.Chem.Engng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(2004)</a:t>
            </a: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9" y="613457"/>
            <a:ext cx="7772400" cy="1143000"/>
          </a:xfrm>
        </p:spPr>
        <p:txBody>
          <a:bodyPr/>
          <a:lstStyle/>
          <a:p>
            <a:r>
              <a:rPr lang="en-US" altLang="nb-NO" dirty="0"/>
              <a:t>A. </a:t>
            </a:r>
            <a:r>
              <a:rPr lang="nb-NO" altLang="nb-NO" dirty="0"/>
              <a:t>Optimal </a:t>
            </a:r>
            <a:r>
              <a:rPr lang="nb-NO" altLang="nb-NO" dirty="0" err="1"/>
              <a:t>operation</a:t>
            </a:r>
            <a:r>
              <a:rPr lang="nb-NO" altLang="nb-NO" dirty="0"/>
              <a:t> of Sprinter</a:t>
            </a:r>
            <a:endParaRPr lang="en-US" altLang="nb-NO" dirty="0"/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1916113"/>
            <a:ext cx="7416800" cy="4114800"/>
          </a:xfrm>
        </p:spPr>
        <p:txBody>
          <a:bodyPr/>
          <a:lstStyle/>
          <a:p>
            <a:pPr lvl="1"/>
            <a:r>
              <a:rPr lang="nb-NO" altLang="nb-NO" sz="2600" dirty="0"/>
              <a:t>100m. J=T</a:t>
            </a:r>
          </a:p>
          <a:p>
            <a:pPr lvl="1"/>
            <a:r>
              <a:rPr lang="nb-NO" altLang="nb-NO" sz="2400" dirty="0">
                <a:solidFill>
                  <a:srgbClr val="FF0000"/>
                </a:solidFill>
              </a:rPr>
              <a:t>Active </a:t>
            </a:r>
            <a:r>
              <a:rPr lang="nb-NO" altLang="nb-NO" sz="2400" dirty="0" err="1">
                <a:solidFill>
                  <a:srgbClr val="FF0000"/>
                </a:solidFill>
              </a:rPr>
              <a:t>constraint</a:t>
            </a:r>
            <a:r>
              <a:rPr lang="nb-NO" altLang="nb-NO" sz="2400" dirty="0">
                <a:solidFill>
                  <a:srgbClr val="FF0000"/>
                </a:solidFill>
              </a:rPr>
              <a:t> control:</a:t>
            </a:r>
          </a:p>
          <a:p>
            <a:pPr lvl="2"/>
            <a:r>
              <a:rPr lang="nb-NO" altLang="nb-NO" sz="2000" dirty="0"/>
              <a:t>Run as fast as </a:t>
            </a:r>
            <a:r>
              <a:rPr lang="nb-NO" altLang="nb-NO" sz="2000" dirty="0" err="1"/>
              <a:t>you</a:t>
            </a:r>
            <a:r>
              <a:rPr lang="nb-NO" altLang="nb-NO" sz="2000" dirty="0"/>
              <a:t> </a:t>
            </a:r>
            <a:r>
              <a:rPr lang="nb-NO" altLang="nb-NO" sz="2000" dirty="0" err="1"/>
              <a:t>can</a:t>
            </a:r>
            <a:r>
              <a:rPr lang="nb-NO" altLang="nb-NO" sz="2000" dirty="0"/>
              <a:t> (”</a:t>
            </a:r>
            <a:r>
              <a:rPr lang="nb-NO" altLang="nb-NO" sz="2000" dirty="0" err="1"/>
              <a:t>no</a:t>
            </a:r>
            <a:r>
              <a:rPr lang="nb-NO" altLang="nb-NO" sz="2000" dirty="0"/>
              <a:t> </a:t>
            </a:r>
            <a:r>
              <a:rPr lang="nb-NO" altLang="nb-NO" sz="2000" dirty="0" err="1"/>
              <a:t>thinking</a:t>
            </a:r>
            <a:r>
              <a:rPr lang="nb-NO" altLang="nb-NO" sz="2000" dirty="0"/>
              <a:t> </a:t>
            </a:r>
            <a:r>
              <a:rPr lang="nb-NO" altLang="nb-NO" sz="2000" dirty="0" err="1"/>
              <a:t>required</a:t>
            </a:r>
            <a:r>
              <a:rPr lang="nb-NO" altLang="nb-NO" sz="2000" dirty="0"/>
              <a:t>”)</a:t>
            </a:r>
          </a:p>
          <a:p>
            <a:pPr lvl="2"/>
            <a:r>
              <a:rPr lang="nb-NO" altLang="nb-NO" sz="2000" dirty="0"/>
              <a:t>CV = </a:t>
            </a:r>
            <a:r>
              <a:rPr lang="nb-NO" altLang="nb-NO" sz="2000" dirty="0" err="1"/>
              <a:t>power</a:t>
            </a:r>
            <a:r>
              <a:rPr lang="nb-NO" altLang="nb-NO" sz="2000" dirty="0"/>
              <a:t> (at </a:t>
            </a:r>
            <a:r>
              <a:rPr lang="nb-NO" altLang="nb-NO" sz="2000" dirty="0" err="1"/>
              <a:t>max</a:t>
            </a:r>
            <a:r>
              <a:rPr lang="nb-NO" altLang="nb-NO" sz="2000" dirty="0"/>
              <a:t>)</a:t>
            </a:r>
          </a:p>
          <a:p>
            <a:pPr lvl="2"/>
            <a:endParaRPr lang="nb-NO" altLang="nb-NO" sz="2000" dirty="0"/>
          </a:p>
          <a:p>
            <a:pPr lvl="2"/>
            <a:endParaRPr lang="nb-NO" altLang="nb-NO" sz="2000" baseline="-25000" dirty="0"/>
          </a:p>
        </p:txBody>
      </p:sp>
      <p:pic>
        <p:nvPicPr>
          <p:cNvPr id="38918" name="Picture 4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5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0" name="Line 6"/>
          <p:cNvSpPr>
            <a:spLocks noChangeShapeType="1"/>
          </p:cNvSpPr>
          <p:nvPr/>
        </p:nvSpPr>
        <p:spPr bwMode="auto">
          <a:xfrm flipH="1">
            <a:off x="6167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12C1A-168A-4669-A721-E58A1BD06137}"/>
              </a:ext>
            </a:extLst>
          </p:cNvPr>
          <p:cNvSpPr txBox="1"/>
          <p:nvPr/>
        </p:nvSpPr>
        <p:spPr>
          <a:xfrm>
            <a:off x="0" y="34641"/>
            <a:ext cx="529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Constrained</a:t>
            </a:r>
            <a:r>
              <a:rPr lang="nb-NO" sz="2000" dirty="0">
                <a:highlight>
                  <a:srgbClr val="FFFF00"/>
                </a:highlight>
              </a:rPr>
              <a:t> optimum: Control </a:t>
            </a:r>
            <a:r>
              <a:rPr lang="nb-NO" sz="2000" dirty="0" err="1">
                <a:highlight>
                  <a:srgbClr val="FFFF00"/>
                </a:highlight>
              </a:rPr>
              <a:t>active</a:t>
            </a:r>
            <a:r>
              <a:rPr lang="nb-NO" sz="2000" dirty="0">
                <a:highlight>
                  <a:srgbClr val="FFFF00"/>
                </a:highlight>
              </a:rPr>
              <a:t> </a:t>
            </a:r>
            <a:r>
              <a:rPr lang="nb-NO" sz="2000" dirty="0" err="1">
                <a:highlight>
                  <a:srgbClr val="FFFF00"/>
                </a:highlight>
              </a:rPr>
              <a:t>constraints</a:t>
            </a:r>
            <a:r>
              <a:rPr lang="nb-NO" sz="20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1916113"/>
            <a:ext cx="7416800" cy="4114800"/>
          </a:xfrm>
        </p:spPr>
        <p:txBody>
          <a:bodyPr/>
          <a:lstStyle/>
          <a:p>
            <a:pPr marL="742950" lvl="2" indent="-342900"/>
            <a:r>
              <a:rPr lang="nb-NO" altLang="nb-NO" sz="2200" dirty="0"/>
              <a:t>40 km. J=T</a:t>
            </a:r>
          </a:p>
          <a:p>
            <a:pPr marL="742950" lvl="2" indent="-342900"/>
            <a:r>
              <a:rPr lang="nb-NO" altLang="nb-NO" sz="2200" dirty="0" err="1"/>
              <a:t>What</a:t>
            </a:r>
            <a:r>
              <a:rPr lang="nb-NO" altLang="nb-NO" sz="2200" dirty="0"/>
              <a:t> </a:t>
            </a:r>
            <a:r>
              <a:rPr lang="nb-NO" altLang="nb-NO" sz="2200" dirty="0" err="1"/>
              <a:t>should</a:t>
            </a:r>
            <a:r>
              <a:rPr lang="nb-NO" altLang="nb-NO" sz="2200" dirty="0"/>
              <a:t> </a:t>
            </a:r>
            <a:r>
              <a:rPr lang="nb-NO" altLang="nb-NO" sz="2200" dirty="0" err="1"/>
              <a:t>we</a:t>
            </a:r>
            <a:r>
              <a:rPr lang="nb-NO" altLang="nb-NO" sz="2200" dirty="0"/>
              <a:t> control? CV=?</a:t>
            </a:r>
          </a:p>
          <a:p>
            <a:pPr marL="742950" lvl="2" indent="-342900"/>
            <a:r>
              <a:rPr lang="nb-NO" altLang="nb-NO" sz="2200" dirty="0" err="1">
                <a:solidFill>
                  <a:srgbClr val="FF0000"/>
                </a:solidFill>
              </a:rPr>
              <a:t>Unconstrained</a:t>
            </a:r>
            <a:r>
              <a:rPr lang="nb-NO" altLang="nb-NO" sz="2200" dirty="0">
                <a:solidFill>
                  <a:srgbClr val="FF0000"/>
                </a:solidFill>
              </a:rPr>
              <a:t> optimum</a:t>
            </a:r>
          </a:p>
          <a:p>
            <a:pPr marL="742950" lvl="2" indent="-342900"/>
            <a:endParaRPr lang="nb-NO" altLang="nb-NO" sz="2200" dirty="0"/>
          </a:p>
          <a:p>
            <a:endParaRPr lang="nb-NO" altLang="nb-NO" sz="2800" dirty="0"/>
          </a:p>
        </p:txBody>
      </p:sp>
      <p:pic>
        <p:nvPicPr>
          <p:cNvPr id="40965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689" y="4662489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1151" y="4591050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Freeform 5"/>
          <p:cNvSpPr>
            <a:spLocks/>
          </p:cNvSpPr>
          <p:nvPr/>
        </p:nvSpPr>
        <p:spPr bwMode="auto">
          <a:xfrm>
            <a:off x="6132514" y="5510214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76" y="558841"/>
            <a:ext cx="8971395" cy="1143000"/>
          </a:xfrm>
        </p:spPr>
        <p:txBody>
          <a:bodyPr>
            <a:normAutofit fontScale="90000"/>
          </a:bodyPr>
          <a:lstStyle/>
          <a:p>
            <a:r>
              <a:rPr lang="en-US" altLang="nb-NO" dirty="0"/>
              <a:t>B. </a:t>
            </a:r>
            <a:r>
              <a:rPr lang="nb-NO" altLang="nb-NO" dirty="0"/>
              <a:t>Optimal </a:t>
            </a:r>
            <a:r>
              <a:rPr lang="nb-NO" altLang="nb-NO" dirty="0" err="1"/>
              <a:t>operation</a:t>
            </a:r>
            <a:r>
              <a:rPr lang="nb-NO" altLang="nb-NO" dirty="0"/>
              <a:t> of Marathon runner</a:t>
            </a:r>
            <a:endParaRPr lang="en-US" altLang="nb-NO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81364" y="3500438"/>
            <a:ext cx="2662237" cy="1547812"/>
            <a:chOff x="1557157" y="4403725"/>
            <a:chExt cx="4463188" cy="2314373"/>
          </a:xfrm>
        </p:grpSpPr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0972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0973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u=power</a:t>
              </a:r>
              <a:endParaRPr lang="en-GB" altLang="nb-NO" sz="14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4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975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40978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0979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r>
                <a:rPr lang="nb-NO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7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5BF01-F190-4835-9F07-A60B1067029B}"/>
              </a:ext>
            </a:extLst>
          </p:cNvPr>
          <p:cNvSpPr txBox="1"/>
          <p:nvPr/>
        </p:nvSpPr>
        <p:spPr>
          <a:xfrm>
            <a:off x="0" y="0"/>
            <a:ext cx="5767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Unconstrained</a:t>
            </a:r>
            <a:r>
              <a:rPr lang="nb-NO" sz="2000" dirty="0">
                <a:highlight>
                  <a:srgbClr val="FFFF00"/>
                </a:highlight>
              </a:rPr>
              <a:t> optimum: Not </a:t>
            </a:r>
            <a:r>
              <a:rPr lang="nb-NO" sz="2000" dirty="0" err="1">
                <a:highlight>
                  <a:srgbClr val="FFFF00"/>
                </a:highlight>
              </a:rPr>
              <a:t>obvious</a:t>
            </a:r>
            <a:r>
              <a:rPr lang="nb-NO" sz="2000" dirty="0">
                <a:highlight>
                  <a:srgbClr val="FFFF00"/>
                </a:highlight>
              </a:rPr>
              <a:t> </a:t>
            </a:r>
            <a:r>
              <a:rPr lang="nb-NO" sz="2000" dirty="0" err="1">
                <a:highlight>
                  <a:srgbClr val="FFFF00"/>
                </a:highlight>
              </a:rPr>
              <a:t>what</a:t>
            </a:r>
            <a:r>
              <a:rPr lang="nb-NO" sz="2000" dirty="0">
                <a:highlight>
                  <a:srgbClr val="FFFF00"/>
                </a:highlight>
              </a:rPr>
              <a:t> to control</a:t>
            </a:r>
          </a:p>
        </p:txBody>
      </p:sp>
    </p:spTree>
    <p:extLst>
      <p:ext uri="{BB962C8B-B14F-4D97-AF65-F5344CB8AC3E}">
        <p14:creationId xmlns:p14="http://schemas.microsoft.com/office/powerpoint/2010/main" val="4325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814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1935163"/>
            <a:ext cx="7416800" cy="4114800"/>
          </a:xfrm>
        </p:spPr>
        <p:txBody>
          <a:bodyPr/>
          <a:lstStyle/>
          <a:p>
            <a:r>
              <a:rPr lang="nb-NO" altLang="nb-NO" sz="2800" dirty="0" err="1"/>
              <a:t>Any</a:t>
            </a:r>
            <a:r>
              <a:rPr lang="nb-NO" altLang="nb-NO" sz="2800" dirty="0"/>
              <a:t> </a:t>
            </a:r>
            <a:r>
              <a:rPr lang="nb-NO" altLang="nb-NO" sz="2800" dirty="0" err="1">
                <a:solidFill>
                  <a:srgbClr val="FF0000"/>
                </a:solidFill>
              </a:rPr>
              <a:t>self-optimizing</a:t>
            </a:r>
            <a:r>
              <a:rPr lang="nb-NO" altLang="nb-NO" sz="2800" dirty="0">
                <a:solidFill>
                  <a:srgbClr val="FF0000"/>
                </a:solidFill>
              </a:rPr>
              <a:t> variable </a:t>
            </a:r>
            <a:r>
              <a:rPr lang="nb-NO" altLang="nb-NO" sz="2800" dirty="0"/>
              <a:t>(to control at </a:t>
            </a:r>
            <a:r>
              <a:rPr lang="nb-NO" altLang="nb-NO" sz="2800" dirty="0" err="1"/>
              <a:t>constant</a:t>
            </a:r>
            <a:r>
              <a:rPr lang="nb-NO" altLang="nb-NO" sz="2800" dirty="0"/>
              <a:t> setpoint)?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1 </a:t>
            </a:r>
            <a:r>
              <a:rPr lang="nb-NO" altLang="nb-NO" sz="2000" dirty="0"/>
              <a:t>= </a:t>
            </a:r>
            <a:r>
              <a:rPr lang="nb-NO" altLang="nb-NO" sz="2000" dirty="0" err="1"/>
              <a:t>distance</a:t>
            </a:r>
            <a:r>
              <a:rPr lang="nb-NO" altLang="nb-NO" sz="2000" dirty="0"/>
              <a:t> to leader of race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2 </a:t>
            </a:r>
            <a:r>
              <a:rPr lang="nb-NO" altLang="nb-NO" sz="2000" dirty="0"/>
              <a:t>= speed</a:t>
            </a:r>
          </a:p>
          <a:p>
            <a:pPr lvl="2"/>
            <a:r>
              <a:rPr lang="nb-NO" altLang="nb-NO" sz="2000" b="1" dirty="0">
                <a:solidFill>
                  <a:srgbClr val="FF0000"/>
                </a:solidFill>
              </a:rPr>
              <a:t>c</a:t>
            </a:r>
            <a:r>
              <a:rPr lang="nb-NO" altLang="nb-NO" sz="2000" b="1" baseline="-25000" dirty="0">
                <a:solidFill>
                  <a:srgbClr val="FF0000"/>
                </a:solidFill>
              </a:rPr>
              <a:t>3 </a:t>
            </a:r>
            <a:r>
              <a:rPr lang="nb-NO" altLang="nb-NO" sz="2000" b="1" dirty="0">
                <a:solidFill>
                  <a:srgbClr val="FF0000"/>
                </a:solidFill>
              </a:rPr>
              <a:t>= </a:t>
            </a:r>
            <a:r>
              <a:rPr lang="nb-NO" altLang="nb-NO" sz="2000" b="1" dirty="0" err="1">
                <a:solidFill>
                  <a:srgbClr val="FF0000"/>
                </a:solidFill>
              </a:rPr>
              <a:t>heart</a:t>
            </a:r>
            <a:r>
              <a:rPr lang="nb-NO" altLang="nb-NO" sz="2000" b="1" dirty="0">
                <a:solidFill>
                  <a:srgbClr val="FF0000"/>
                </a:solidFill>
              </a:rPr>
              <a:t> rate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4</a:t>
            </a:r>
            <a:r>
              <a:rPr lang="nb-NO" altLang="nb-NO" sz="2000" dirty="0"/>
              <a:t> = </a:t>
            </a:r>
            <a:r>
              <a:rPr lang="nb-NO" altLang="nb-NO" sz="2000" dirty="0" err="1"/>
              <a:t>level</a:t>
            </a:r>
            <a:r>
              <a:rPr lang="nb-NO" altLang="nb-NO" sz="2000" dirty="0"/>
              <a:t> of </a:t>
            </a:r>
            <a:r>
              <a:rPr lang="nb-NO" altLang="nb-NO" sz="2000" dirty="0" err="1"/>
              <a:t>lactate</a:t>
            </a:r>
            <a:r>
              <a:rPr lang="nb-NO" altLang="nb-NO" sz="2000" dirty="0"/>
              <a:t> in </a:t>
            </a:r>
            <a:r>
              <a:rPr lang="nb-NO" altLang="nb-NO" sz="2000" dirty="0" err="1"/>
              <a:t>muscles</a:t>
            </a:r>
            <a:endParaRPr lang="nb-NO" altLang="nb-NO" sz="2000" dirty="0"/>
          </a:p>
          <a:p>
            <a:pPr lvl="2"/>
            <a:endParaRPr lang="nb-NO" altLang="nb-NO" sz="2000" baseline="-25000" dirty="0"/>
          </a:p>
        </p:txBody>
      </p:sp>
      <p:pic>
        <p:nvPicPr>
          <p:cNvPr id="43013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5" name="Freeform 5"/>
          <p:cNvSpPr>
            <a:spLocks/>
          </p:cNvSpPr>
          <p:nvPr/>
        </p:nvSpPr>
        <p:spPr bwMode="auto">
          <a:xfrm>
            <a:off x="6122989" y="5500689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39751" y="704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kern="0" dirty="0">
                <a:solidFill>
                  <a:schemeClr val="tx1"/>
                </a:solidFill>
              </a:rPr>
              <a:t>Marathon runner (40 km)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BC046-8D6E-47DF-A9D9-F80D8D5B6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F0846-D2AE-4DA7-B959-2F0BF393FD10}"/>
              </a:ext>
            </a:extLst>
          </p:cNvPr>
          <p:cNvSpPr txBox="1"/>
          <p:nvPr/>
        </p:nvSpPr>
        <p:spPr>
          <a:xfrm>
            <a:off x="0" y="44638"/>
            <a:ext cx="626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Unconstrained</a:t>
            </a:r>
            <a:r>
              <a:rPr lang="nb-NO" sz="2000" dirty="0">
                <a:highlight>
                  <a:srgbClr val="FFFF00"/>
                </a:highlight>
              </a:rPr>
              <a:t> optimum: Control </a:t>
            </a:r>
            <a:r>
              <a:rPr lang="nb-NO" sz="2000" dirty="0" err="1">
                <a:highlight>
                  <a:srgbClr val="FFFF00"/>
                </a:highlight>
              </a:rPr>
              <a:t>self-optimizing</a:t>
            </a:r>
            <a:r>
              <a:rPr lang="nb-NO" sz="2000" dirty="0">
                <a:highlight>
                  <a:srgbClr val="FFFF00"/>
                </a:highlight>
              </a:rPr>
              <a:t> variables </a:t>
            </a:r>
          </a:p>
        </p:txBody>
      </p:sp>
    </p:spTree>
    <p:extLst>
      <p:ext uri="{BB962C8B-B14F-4D97-AF65-F5344CB8AC3E}">
        <p14:creationId xmlns:p14="http://schemas.microsoft.com/office/powerpoint/2010/main" val="34811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9186" y="-35548"/>
            <a:ext cx="7772400" cy="1117599"/>
          </a:xfrm>
        </p:spPr>
        <p:txBody>
          <a:bodyPr>
            <a:normAutofit fontScale="90000"/>
          </a:bodyPr>
          <a:lstStyle/>
          <a:p>
            <a:br>
              <a:rPr lang="en-US" altLang="nb-NO" sz="3200" dirty="0"/>
            </a:br>
            <a:r>
              <a:rPr lang="en-US" altLang="nb-NO" dirty="0"/>
              <a:t>Conclusion Marathon runner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26" y="1019344"/>
            <a:ext cx="7885113" cy="2663825"/>
          </a:xfrm>
        </p:spPr>
        <p:txBody>
          <a:bodyPr/>
          <a:lstStyle/>
          <a:p>
            <a:endParaRPr lang="en-US" altLang="nb-NO">
              <a:solidFill>
                <a:srgbClr val="FF0000"/>
              </a:solidFill>
            </a:endParaRPr>
          </a:p>
          <a:p>
            <a:endParaRPr lang="en-US" altLang="nb-NO" b="1"/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260644"/>
            <a:ext cx="554513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616575" y="2003593"/>
            <a:ext cx="1276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 flipV="1">
            <a:off x="4008438" y="1409869"/>
            <a:ext cx="1530350" cy="71437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4008438" y="1405107"/>
            <a:ext cx="1446212" cy="71437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5735638" y="2629069"/>
            <a:ext cx="14970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CV</a:t>
            </a:r>
            <a:r>
              <a:rPr lang="en-US" altLang="nb-NO" sz="1400" baseline="-25000">
                <a:latin typeface="Arial" panose="020B0604020202020204" pitchFamily="34" charset="0"/>
              </a:rPr>
              <a:t>1</a:t>
            </a:r>
            <a:r>
              <a:rPr lang="en-US" altLang="nb-NO" sz="1400">
                <a:latin typeface="Arial" panose="020B0604020202020204" pitchFamily="34" charset="0"/>
              </a:rPr>
              <a:t> = heart rate</a:t>
            </a:r>
          </a:p>
        </p:txBody>
      </p:sp>
      <p:pic>
        <p:nvPicPr>
          <p:cNvPr id="4506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4078456"/>
            <a:ext cx="11525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7732714" y="1906756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select one measurement</a:t>
            </a:r>
          </a:p>
        </p:txBody>
      </p:sp>
      <p:sp>
        <p:nvSpPr>
          <p:cNvPr id="45069" name="Line 11"/>
          <p:cNvSpPr>
            <a:spLocks noChangeShapeType="1"/>
          </p:cNvSpPr>
          <p:nvPr/>
        </p:nvSpPr>
        <p:spPr bwMode="auto">
          <a:xfrm flipH="1">
            <a:off x="8256588" y="2197268"/>
            <a:ext cx="5762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2945710" y="5075155"/>
            <a:ext cx="75745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 CV = heart rate is good “self-optimizing” variable</a:t>
            </a:r>
          </a:p>
          <a:p>
            <a:pPr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 Simple and robust implementation</a:t>
            </a:r>
          </a:p>
          <a:p>
            <a:pPr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 Disturbances (d) are indirectly handled by keeping a constant heart rate</a:t>
            </a:r>
          </a:p>
          <a:p>
            <a:pPr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 </a:t>
            </a:r>
            <a:r>
              <a:rPr lang="en-US" altLang="nb-NO" sz="1800" u="sng" dirty="0">
                <a:latin typeface="Arial" panose="020B0604020202020204" pitchFamily="34" charset="0"/>
              </a:rPr>
              <a:t>May </a:t>
            </a:r>
            <a:r>
              <a:rPr lang="en-US" altLang="nb-NO" sz="1800" dirty="0">
                <a:latin typeface="Arial" panose="020B0604020202020204" pitchFamily="34" charset="0"/>
              </a:rPr>
              <a:t>have infrequent adjustment of setpoint (</a:t>
            </a:r>
            <a:r>
              <a:rPr lang="en-US" altLang="nb-NO" sz="1800" dirty="0" err="1">
                <a:latin typeface="Arial" panose="020B0604020202020204" pitchFamily="34" charset="0"/>
              </a:rPr>
              <a:t>c</a:t>
            </a:r>
            <a:r>
              <a:rPr lang="en-US" altLang="nb-NO" sz="1800" baseline="-25000" dirty="0" err="1">
                <a:latin typeface="Arial" panose="020B0604020202020204" pitchFamily="34" charset="0"/>
              </a:rPr>
              <a:t>s</a:t>
            </a:r>
            <a:r>
              <a:rPr lang="en-US" altLang="nb-NO" sz="1800" dirty="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45072" name="Group 15"/>
          <p:cNvGrpSpPr>
            <a:grpSpLocks/>
          </p:cNvGrpSpPr>
          <p:nvPr/>
        </p:nvGrpSpPr>
        <p:grpSpPr bwMode="auto">
          <a:xfrm>
            <a:off x="9408125" y="188912"/>
            <a:ext cx="2662237" cy="1547566"/>
            <a:chOff x="1557157" y="4403725"/>
            <a:chExt cx="4463188" cy="2314487"/>
          </a:xfrm>
        </p:grpSpPr>
        <p:sp>
          <p:nvSpPr>
            <p:cNvPr id="45074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5075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5076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latin typeface="Times New Roman" panose="02020603050405020304" pitchFamily="18" charset="0"/>
                </a:rPr>
                <a:t>c=heart rate</a:t>
              </a:r>
              <a:endParaRPr lang="en-GB" altLang="nb-NO" sz="1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5077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45078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45081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082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5079" name="Text Box 16"/>
            <p:cNvSpPr txBox="1">
              <a:spLocks noChangeArrowheads="1"/>
            </p:cNvSpPr>
            <p:nvPr/>
          </p:nvSpPr>
          <p:spPr bwMode="auto">
            <a:xfrm>
              <a:off x="3630613" y="6165851"/>
              <a:ext cx="860507" cy="55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45080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4507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295569"/>
            <a:ext cx="1200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0178A3-9321-4227-868C-61F549696D99}"/>
              </a:ext>
            </a:extLst>
          </p:cNvPr>
          <p:cNvSpPr txBox="1"/>
          <p:nvPr/>
        </p:nvSpPr>
        <p:spPr>
          <a:xfrm>
            <a:off x="0" y="51004"/>
            <a:ext cx="3654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 Control </a:t>
            </a:r>
            <a:r>
              <a:rPr lang="nb-NO" sz="2000" dirty="0" err="1">
                <a:highlight>
                  <a:srgbClr val="FFFF00"/>
                </a:highlight>
              </a:rPr>
              <a:t>self-optimizing</a:t>
            </a:r>
            <a:r>
              <a:rPr lang="nb-NO" sz="2000" dirty="0">
                <a:highlight>
                  <a:srgbClr val="FFFF00"/>
                </a:highlight>
              </a:rPr>
              <a:t> variables </a:t>
            </a:r>
          </a:p>
        </p:txBody>
      </p:sp>
    </p:spTree>
    <p:extLst>
      <p:ext uri="{BB962C8B-B14F-4D97-AF65-F5344CB8AC3E}">
        <p14:creationId xmlns:p14="http://schemas.microsoft.com/office/powerpoint/2010/main" val="36431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23E5-107A-4D3E-8B2E-58C5B74D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</a:t>
            </a:r>
            <a:r>
              <a:rPr lang="nb-NO" dirty="0" err="1"/>
              <a:t>Unconstrained</a:t>
            </a:r>
            <a:r>
              <a:rPr lang="nb-NO" dirty="0"/>
              <a:t> </a:t>
            </a:r>
            <a:r>
              <a:rPr lang="nb-NO" dirty="0" err="1"/>
              <a:t>optimization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BF40-8B1C-4342-B8AB-0332E0CB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Have </a:t>
            </a:r>
            <a:r>
              <a:rPr lang="nb-NO" dirty="0" err="1"/>
              <a:t>unconstrained</a:t>
            </a:r>
            <a:r>
              <a:rPr lang="nb-NO" dirty="0"/>
              <a:t> </a:t>
            </a:r>
            <a:r>
              <a:rPr lang="nb-NO" dirty="0" err="1"/>
              <a:t>degree</a:t>
            </a:r>
            <a:r>
              <a:rPr lang="nb-NO" dirty="0"/>
              <a:t> of </a:t>
            </a:r>
            <a:r>
              <a:rPr lang="nb-NO" dirty="0" err="1"/>
              <a:t>freedom</a:t>
            </a:r>
            <a:r>
              <a:rPr lang="nb-NO" dirty="0"/>
              <a:t> (u)</a:t>
            </a:r>
          </a:p>
          <a:p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measurements</a:t>
            </a:r>
            <a:r>
              <a:rPr lang="nb-NO" dirty="0"/>
              <a:t>: y</a:t>
            </a:r>
          </a:p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control (c=CV1=Hy)?</a:t>
            </a:r>
          </a:p>
          <a:p>
            <a:pPr lvl="1"/>
            <a:r>
              <a:rPr lang="nb-NO" dirty="0"/>
              <a:t>Not at all </a:t>
            </a:r>
            <a:r>
              <a:rPr lang="nb-NO" dirty="0" err="1"/>
              <a:t>obvious</a:t>
            </a:r>
            <a:endParaRPr lang="nb-NO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F03ACB-B731-4E3D-9A3E-A690965D6BAD}"/>
              </a:ext>
            </a:extLst>
          </p:cNvPr>
          <p:cNvGrpSpPr>
            <a:grpSpLocks/>
          </p:cNvGrpSpPr>
          <p:nvPr/>
        </p:nvGrpSpPr>
        <p:grpSpPr bwMode="auto">
          <a:xfrm>
            <a:off x="5943601" y="2373495"/>
            <a:ext cx="2662237" cy="1547812"/>
            <a:chOff x="1557157" y="4403725"/>
            <a:chExt cx="4463188" cy="2314373"/>
          </a:xfrm>
        </p:grpSpPr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6AC68BDB-0BB7-4353-A51A-DA286682F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3E259215-B00E-46D5-9015-99AAD1243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DF686008-FF14-48E8-97FC-37E0F23F0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u</a:t>
              </a:r>
              <a:endParaRPr lang="en-GB" altLang="nb-NO" sz="1400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6B4B633E-EFCB-4386-9820-AD3CC4A9B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  <a:endParaRPr lang="en-GB" altLang="nb-NO" sz="1800" i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C235EB40-EF8E-4D84-AD9C-9CCFB76A5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12" name="Arc 14">
                <a:extLst>
                  <a:ext uri="{FF2B5EF4-FFF2-40B4-BE49-F238E27FC236}">
                    <a16:creationId xmlns:a16="http://schemas.microsoft.com/office/drawing/2014/main" id="{E75BD819-D9AB-4B25-AEA2-E29D8493849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Arc 15">
                <a:extLst>
                  <a:ext uri="{FF2B5EF4-FFF2-40B4-BE49-F238E27FC236}">
                    <a16:creationId xmlns:a16="http://schemas.microsoft.com/office/drawing/2014/main" id="{FD381288-4A81-48EE-AD4A-6B6B14E810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D78C881F-C485-44BF-91F1-BBBEB71C1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r>
                <a:rPr lang="nb-NO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26043C38-321B-4828-8AAE-1B1FF8F90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870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/>
              <a:t>Self-optimizing control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419225"/>
            <a:ext cx="10229850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latin typeface="+mn-lt"/>
              </a:rPr>
              <a:t>Self-optimizing control </a:t>
            </a:r>
            <a:r>
              <a:rPr lang="en-US" sz="2400" i="1" dirty="0">
                <a:latin typeface="+mn-lt"/>
              </a:rPr>
              <a:t>is when we can achieve an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acceptable economic loss (between re-optimizations) </a:t>
            </a:r>
            <a:r>
              <a:rPr lang="en-US" sz="2400" i="1" dirty="0">
                <a:latin typeface="+mn-lt"/>
              </a:rPr>
              <a:t>with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constant setpoint </a:t>
            </a:r>
            <a:r>
              <a:rPr lang="en-US" sz="2400" i="1" dirty="0">
                <a:latin typeface="+mn-lt"/>
              </a:rPr>
              <a:t>values for the controlled variables (c=CV1) </a:t>
            </a:r>
          </a:p>
          <a:p>
            <a:pPr marL="0" indent="0">
              <a:buNone/>
            </a:pPr>
            <a:endParaRPr lang="en-US" altLang="nb-NO" sz="2400" i="1" dirty="0">
              <a:latin typeface="+mn-lt"/>
            </a:endParaRPr>
          </a:p>
          <a:p>
            <a:pPr marL="0" indent="0">
              <a:buNone/>
            </a:pPr>
            <a:r>
              <a:rPr lang="en-US" altLang="nb-NO" sz="2400" dirty="0">
                <a:latin typeface="+mn-lt"/>
              </a:rPr>
              <a:t>Self-optimizing control is an old idea (Morari </a:t>
            </a:r>
            <a:r>
              <a:rPr lang="en-US" altLang="nb-NO" sz="2400" i="1" dirty="0">
                <a:latin typeface="+mn-lt"/>
              </a:rPr>
              <a:t>et al.</a:t>
            </a:r>
            <a:r>
              <a:rPr lang="en-US" altLang="nb-NO" sz="2400" dirty="0">
                <a:latin typeface="+mn-lt"/>
              </a:rPr>
              <a:t>, 1980):</a:t>
            </a:r>
          </a:p>
          <a:p>
            <a:pPr>
              <a:defRPr/>
            </a:pPr>
            <a:endParaRPr lang="en-US" altLang="nb-NO" sz="700" dirty="0">
              <a:solidFill>
                <a:srgbClr val="FF0000"/>
              </a:solidFill>
              <a:latin typeface="+mn-lt"/>
            </a:endParaRPr>
          </a:p>
          <a:p>
            <a:pPr>
              <a:buFontTx/>
              <a:buNone/>
              <a:defRPr/>
            </a:pPr>
            <a:r>
              <a:rPr lang="en-US" altLang="nb-NO" sz="2000" i="1" dirty="0">
                <a:solidFill>
                  <a:srgbClr val="FF0000"/>
                </a:solidFill>
                <a:latin typeface="+mn-lt"/>
              </a:rPr>
              <a:t>	“We want to find a function c of the process variables which when held constant, leads automatically to the optimal adjustments of the manipulated variables, and with it, the optimal operating conditions.”</a:t>
            </a:r>
          </a:p>
          <a:p>
            <a:pPr marL="0" indent="0">
              <a:buNone/>
            </a:pPr>
            <a:endParaRPr lang="en-GB" sz="2400" i="1" dirty="0">
              <a:latin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3271D-9238-435A-9FD4-3EB3A58EE623}"/>
              </a:ext>
            </a:extLst>
          </p:cNvPr>
          <p:cNvSpPr txBox="1"/>
          <p:nvPr/>
        </p:nvSpPr>
        <p:spPr>
          <a:xfrm>
            <a:off x="250370" y="5796694"/>
            <a:ext cx="8205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Times New Roman" panose="02020603050405020304" pitchFamily="18" charset="0"/>
              </a:rPr>
              <a:t>S. Skogestad 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``Plantwide control: the search for the self-optimizing control structure'', 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J. Proc. Control, 2000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15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B4387A-5C13-814B-9861-E20C1738B473}" type="datetimeFigureOut">
              <a:rPr lang="nb-NO" smtClean="0"/>
              <a:pPr>
                <a:defRPr/>
              </a:pPr>
              <a:t>13.06.2022</a:t>
            </a:fld>
            <a:endParaRPr lang="nn-NO"/>
          </a:p>
        </p:txBody>
      </p:sp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845820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nn-NO" sz="1400"/>
          </a:p>
          <a:p>
            <a:pPr algn="r">
              <a:defRPr/>
            </a:pPr>
            <a:r>
              <a:rPr lang="nn-NO" sz="1400"/>
              <a:t> </a:t>
            </a:r>
          </a:p>
          <a:p>
            <a:pPr algn="r">
              <a:defRPr/>
            </a:pPr>
            <a:endParaRPr lang="nn-NO" sz="140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2438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n-NO" sz="1400"/>
          </a:p>
          <a:p>
            <a:pPr>
              <a:defRPr/>
            </a:pPr>
            <a:endParaRPr lang="nn-NO" sz="1400"/>
          </a:p>
        </p:txBody>
      </p:sp>
      <p:sp>
        <p:nvSpPr>
          <p:cNvPr id="491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84" y="467661"/>
            <a:ext cx="12104016" cy="1325563"/>
          </a:xfrm>
        </p:spPr>
        <p:txBody>
          <a:bodyPr>
            <a:normAutofit/>
          </a:bodyPr>
          <a:lstStyle/>
          <a:p>
            <a:r>
              <a:rPr lang="en-US" altLang="nb-NO" dirty="0"/>
              <a:t>The ideal “self-optimizing” variable is the gradient, J</a:t>
            </a:r>
            <a:r>
              <a:rPr lang="en-US" altLang="nb-NO" baseline="-25000" dirty="0"/>
              <a:t>u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9984" y="1290637"/>
            <a:ext cx="8496300" cy="1123950"/>
          </a:xfrm>
        </p:spPr>
        <p:txBody>
          <a:bodyPr/>
          <a:lstStyle/>
          <a:p>
            <a:endParaRPr lang="en-US" altLang="nb-NO" sz="700" dirty="0"/>
          </a:p>
          <a:p>
            <a:pPr>
              <a:buFontTx/>
              <a:buNone/>
            </a:pPr>
            <a:r>
              <a:rPr lang="nb-NO" altLang="nb-NO" sz="2800" dirty="0"/>
              <a:t>			c = </a:t>
            </a:r>
            <a:r>
              <a:rPr lang="nb-NO" altLang="nb-NO" sz="2800" dirty="0">
                <a:latin typeface="Symbol" panose="05050102010706020507" pitchFamily="18" charset="2"/>
                <a:sym typeface="Symbol" panose="05050102010706020507" pitchFamily="18" charset="2"/>
              </a:rPr>
              <a:t></a:t>
            </a:r>
            <a:r>
              <a:rPr lang="nb-NO" altLang="nb-NO" sz="2800" dirty="0"/>
              <a:t> J/</a:t>
            </a:r>
            <a:r>
              <a:rPr lang="nb-NO" altLang="nb-NO" sz="2800" dirty="0">
                <a:latin typeface="Symbol" panose="05050102010706020507" pitchFamily="18" charset="2"/>
                <a:sym typeface="Symbol" panose="05050102010706020507" pitchFamily="18" charset="2"/>
              </a:rPr>
              <a:t></a:t>
            </a:r>
            <a:r>
              <a:rPr lang="nb-NO" altLang="nb-NO" sz="2800" dirty="0"/>
              <a:t> u = J</a:t>
            </a:r>
            <a:r>
              <a:rPr lang="nb-NO" altLang="nb-NO" sz="2800" baseline="-25000" dirty="0"/>
              <a:t>u</a:t>
            </a:r>
            <a:endParaRPr lang="nb-NO" altLang="nb-NO" sz="2800" dirty="0"/>
          </a:p>
          <a:p>
            <a:pPr marL="762000" lvl="1" indent="-304800"/>
            <a:r>
              <a:rPr lang="nb-NO" altLang="nb-NO" dirty="0" err="1"/>
              <a:t>Keep</a:t>
            </a:r>
            <a:r>
              <a:rPr lang="nb-NO" altLang="nb-NO" dirty="0"/>
              <a:t> gradient at zero for all </a:t>
            </a:r>
            <a:r>
              <a:rPr lang="nb-NO" altLang="nb-NO" dirty="0" err="1"/>
              <a:t>disturbances</a:t>
            </a:r>
            <a:r>
              <a:rPr lang="nb-NO" altLang="nb-NO" dirty="0"/>
              <a:t> (</a:t>
            </a:r>
            <a:r>
              <a:rPr lang="nb-NO" altLang="nb-NO" dirty="0">
                <a:solidFill>
                  <a:srgbClr val="FF3300"/>
                </a:solidFill>
              </a:rPr>
              <a:t>c = J</a:t>
            </a:r>
            <a:r>
              <a:rPr lang="nb-NO" altLang="nb-NO" baseline="-25000" dirty="0">
                <a:solidFill>
                  <a:srgbClr val="FF3300"/>
                </a:solidFill>
              </a:rPr>
              <a:t>u</a:t>
            </a:r>
            <a:r>
              <a:rPr lang="nb-NO" altLang="nb-NO" dirty="0">
                <a:solidFill>
                  <a:srgbClr val="FF3300"/>
                </a:solidFill>
              </a:rPr>
              <a:t>=0</a:t>
            </a:r>
            <a:r>
              <a:rPr lang="nb-NO" altLang="nb-NO" dirty="0"/>
              <a:t>)</a:t>
            </a:r>
          </a:p>
          <a:p>
            <a:pPr marL="762000" lvl="1" indent="-304800"/>
            <a:endParaRPr lang="en-US" altLang="nb-NO" sz="1600" dirty="0">
              <a:solidFill>
                <a:srgbClr val="0000FF"/>
              </a:solidFill>
            </a:endParaRPr>
          </a:p>
        </p:txBody>
      </p:sp>
      <p:grpSp>
        <p:nvGrpSpPr>
          <p:cNvPr id="11273" name="Group 7"/>
          <p:cNvGrpSpPr>
            <a:grpSpLocks/>
          </p:cNvGrpSpPr>
          <p:nvPr/>
        </p:nvGrpSpPr>
        <p:grpSpPr bwMode="auto">
          <a:xfrm>
            <a:off x="3071812" y="2600180"/>
            <a:ext cx="3444876" cy="1984344"/>
            <a:chOff x="3197224" y="4214812"/>
            <a:chExt cx="3445264" cy="1984344"/>
          </a:xfrm>
        </p:grpSpPr>
        <p:grpSp>
          <p:nvGrpSpPr>
            <p:cNvPr id="49171" name="Group 6"/>
            <p:cNvGrpSpPr>
              <a:grpSpLocks/>
            </p:cNvGrpSpPr>
            <p:nvPr/>
          </p:nvGrpSpPr>
          <p:grpSpPr bwMode="auto">
            <a:xfrm>
              <a:off x="3197224" y="4214812"/>
              <a:ext cx="3341829" cy="1984344"/>
              <a:chOff x="5500688" y="5002213"/>
              <a:chExt cx="2916278" cy="1753535"/>
            </a:xfrm>
          </p:grpSpPr>
          <p:grpSp>
            <p:nvGrpSpPr>
              <p:cNvPr id="49174" name="Group 3"/>
              <p:cNvGrpSpPr>
                <a:grpSpLocks/>
              </p:cNvGrpSpPr>
              <p:nvPr/>
            </p:nvGrpSpPr>
            <p:grpSpPr bwMode="auto">
              <a:xfrm>
                <a:off x="5500688" y="5002213"/>
                <a:ext cx="2916278" cy="1753535"/>
                <a:chOff x="5500688" y="5002213"/>
                <a:chExt cx="2916278" cy="1753535"/>
              </a:xfrm>
            </p:grpSpPr>
            <p:grpSp>
              <p:nvGrpSpPr>
                <p:cNvPr id="49176" name="Group 2"/>
                <p:cNvGrpSpPr>
                  <a:grpSpLocks/>
                </p:cNvGrpSpPr>
                <p:nvPr/>
              </p:nvGrpSpPr>
              <p:grpSpPr bwMode="auto">
                <a:xfrm>
                  <a:off x="5500688" y="5002213"/>
                  <a:ext cx="2916278" cy="1753535"/>
                  <a:chOff x="5500688" y="5002213"/>
                  <a:chExt cx="2916278" cy="1753535"/>
                </a:xfrm>
              </p:grpSpPr>
              <p:grpSp>
                <p:nvGrpSpPr>
                  <p:cNvPr id="49178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5500688" y="5002213"/>
                    <a:ext cx="2916278" cy="1753535"/>
                    <a:chOff x="5500688" y="5002213"/>
                    <a:chExt cx="2916278" cy="1753535"/>
                  </a:xfrm>
                </p:grpSpPr>
                <p:cxnSp>
                  <p:nvCxnSpPr>
                    <p:cNvPr id="49182" name="Straight Arrow Connector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15063" y="6572250"/>
                      <a:ext cx="1785937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9183" name="Straight Arrow Connector 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430044" y="5787232"/>
                      <a:ext cx="1571625" cy="1587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49184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43875" y="6429375"/>
                      <a:ext cx="273091" cy="3263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9185" name="Text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0688" y="5214938"/>
                      <a:ext cx="687205" cy="3263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cost J</a:t>
                      </a:r>
                    </a:p>
                  </p:txBody>
                </p:sp>
              </p:grpSp>
              <p:sp>
                <p:nvSpPr>
                  <p:cNvPr id="49179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6376988" y="5556250"/>
                    <a:ext cx="1552575" cy="730250"/>
                  </a:xfrm>
                  <a:custGeom>
                    <a:avLst/>
                    <a:gdLst>
                      <a:gd name="T0" fmla="*/ 0 w 1230923"/>
                      <a:gd name="T1" fmla="*/ 0 h 520153"/>
                      <a:gd name="T2" fmla="*/ 2147483646 w 1230923"/>
                      <a:gd name="T3" fmla="*/ 2147483646 h 520153"/>
                      <a:gd name="T4" fmla="*/ 2147483646 w 1230923"/>
                      <a:gd name="T5" fmla="*/ 2147483646 h 520153"/>
                      <a:gd name="T6" fmla="*/ 2147483646 w 1230923"/>
                      <a:gd name="T7" fmla="*/ 2147483646 h 520153"/>
                      <a:gd name="T8" fmla="*/ 2147483646 w 1230923"/>
                      <a:gd name="T9" fmla="*/ 2147483646 h 520153"/>
                      <a:gd name="T10" fmla="*/ 2147483646 w 1230923"/>
                      <a:gd name="T11" fmla="*/ 2147483646 h 520153"/>
                      <a:gd name="T12" fmla="*/ 2147483646 w 1230923"/>
                      <a:gd name="T13" fmla="*/ 2147483646 h 520153"/>
                      <a:gd name="T14" fmla="*/ 2147483646 w 1230923"/>
                      <a:gd name="T15" fmla="*/ 2147483646 h 520153"/>
                      <a:gd name="T16" fmla="*/ 2147483646 w 1230923"/>
                      <a:gd name="T17" fmla="*/ 2147483646 h 520153"/>
                      <a:gd name="T18" fmla="*/ 2147483646 w 1230923"/>
                      <a:gd name="T19" fmla="*/ 2147483646 h 520153"/>
                      <a:gd name="T20" fmla="*/ 2147483646 w 1230923"/>
                      <a:gd name="T21" fmla="*/ 2147483646 h 520153"/>
                      <a:gd name="T22" fmla="*/ 2147483646 w 1230923"/>
                      <a:gd name="T23" fmla="*/ 2147483646 h 520153"/>
                      <a:gd name="T24" fmla="*/ 2147483646 w 1230923"/>
                      <a:gd name="T25" fmla="*/ 2147483646 h 520153"/>
                      <a:gd name="T26" fmla="*/ 2147483646 w 1230923"/>
                      <a:gd name="T27" fmla="*/ 2147483646 h 520153"/>
                      <a:gd name="T28" fmla="*/ 2147483646 w 1230923"/>
                      <a:gd name="T29" fmla="*/ 2147483646 h 52015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30923"/>
                      <a:gd name="T46" fmla="*/ 0 h 520153"/>
                      <a:gd name="T47" fmla="*/ 1230923 w 1230923"/>
                      <a:gd name="T48" fmla="*/ 520153 h 52015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30923" h="520153">
                        <a:moveTo>
                          <a:pt x="0" y="0"/>
                        </a:moveTo>
                        <a:cubicBezTo>
                          <a:pt x="4141" y="33131"/>
                          <a:pt x="10113" y="130716"/>
                          <a:pt x="35169" y="164124"/>
                        </a:cubicBezTo>
                        <a:cubicBezTo>
                          <a:pt x="46892" y="179755"/>
                          <a:pt x="57472" y="196312"/>
                          <a:pt x="70338" y="211016"/>
                        </a:cubicBezTo>
                        <a:cubicBezTo>
                          <a:pt x="110978" y="257461"/>
                          <a:pt x="175886" y="308736"/>
                          <a:pt x="222738" y="339970"/>
                        </a:cubicBezTo>
                        <a:cubicBezTo>
                          <a:pt x="234461" y="347785"/>
                          <a:pt x="245675" y="356426"/>
                          <a:pt x="257908" y="363416"/>
                        </a:cubicBezTo>
                        <a:cubicBezTo>
                          <a:pt x="273081" y="372086"/>
                          <a:pt x="289815" y="377871"/>
                          <a:pt x="304800" y="386862"/>
                        </a:cubicBezTo>
                        <a:cubicBezTo>
                          <a:pt x="404495" y="446679"/>
                          <a:pt x="338680" y="424640"/>
                          <a:pt x="422031" y="445477"/>
                        </a:cubicBezTo>
                        <a:cubicBezTo>
                          <a:pt x="445477" y="457200"/>
                          <a:pt x="467734" y="471689"/>
                          <a:pt x="492369" y="480647"/>
                        </a:cubicBezTo>
                        <a:cubicBezTo>
                          <a:pt x="601007" y="520153"/>
                          <a:pt x="850837" y="460242"/>
                          <a:pt x="879231" y="457200"/>
                        </a:cubicBezTo>
                        <a:cubicBezTo>
                          <a:pt x="981263" y="413472"/>
                          <a:pt x="964312" y="430735"/>
                          <a:pt x="1055077" y="339970"/>
                        </a:cubicBezTo>
                        <a:cubicBezTo>
                          <a:pt x="1089648" y="305399"/>
                          <a:pt x="1107009" y="277409"/>
                          <a:pt x="1125415" y="234462"/>
                        </a:cubicBezTo>
                        <a:cubicBezTo>
                          <a:pt x="1130283" y="223104"/>
                          <a:pt x="1131137" y="210095"/>
                          <a:pt x="1137138" y="199293"/>
                        </a:cubicBezTo>
                        <a:cubicBezTo>
                          <a:pt x="1150823" y="174660"/>
                          <a:pt x="1165475" y="150161"/>
                          <a:pt x="1184031" y="128954"/>
                        </a:cubicBezTo>
                        <a:cubicBezTo>
                          <a:pt x="1193309" y="118351"/>
                          <a:pt x="1207929" y="113962"/>
                          <a:pt x="1219200" y="105508"/>
                        </a:cubicBezTo>
                        <a:cubicBezTo>
                          <a:pt x="1223621" y="102192"/>
                          <a:pt x="1227015" y="97693"/>
                          <a:pt x="1230923" y="93785"/>
                        </a:cubicBezTo>
                      </a:path>
                    </a:pathLst>
                  </a:cu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 bwMode="auto">
                  <a:xfrm>
                    <a:off x="6804445" y="6236721"/>
                    <a:ext cx="79250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181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2088" y="6092825"/>
                    <a:ext cx="565489" cy="326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J</a:t>
                    </a:r>
                    <a:r>
                      <a:rPr lang="en-GB" altLang="nb-NO" sz="1800" baseline="-250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=0</a:t>
                    </a:r>
                  </a:p>
                </p:txBody>
              </p:sp>
            </p:grpSp>
            <p:cxnSp>
              <p:nvCxnSpPr>
                <p:cNvPr id="49177" name="Straight Connector 1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00788" y="5661025"/>
                  <a:ext cx="431800" cy="43180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9175" name="TextBox 20"/>
              <p:cNvSpPr txBox="1">
                <a:spLocks noChangeArrowheads="1"/>
              </p:cNvSpPr>
              <p:nvPr/>
            </p:nvSpPr>
            <p:spPr bwMode="auto">
              <a:xfrm>
                <a:off x="5946337" y="5805488"/>
                <a:ext cx="565426" cy="326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GB" altLang="nb-NO" sz="1800" baseline="-25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&lt;0</a:t>
                </a:r>
              </a:p>
            </p:txBody>
          </p:sp>
        </p:grpSp>
        <p:sp>
          <p:nvSpPr>
            <p:cNvPr id="49172" name="TextBox 20"/>
            <p:cNvSpPr txBox="1">
              <a:spLocks noChangeArrowheads="1"/>
            </p:cNvSpPr>
            <p:nvPr/>
          </p:nvSpPr>
          <p:spPr bwMode="auto">
            <a:xfrm>
              <a:off x="5994553" y="4967546"/>
              <a:ext cx="647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J</a:t>
              </a:r>
              <a:r>
                <a:rPr lang="en-GB" altLang="nb-NO" sz="1800" baseline="-25000">
                  <a:solidFill>
                    <a:srgbClr val="FF3300"/>
                  </a:solidFill>
                  <a:latin typeface="Arial" panose="020B0604020202020204" pitchFamily="34" charset="0"/>
                </a:rPr>
                <a:t>u</a:t>
              </a: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&lt;0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5651776" y="4967288"/>
              <a:ext cx="338175" cy="48101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302001" y="3971782"/>
            <a:ext cx="2613025" cy="1755775"/>
            <a:chOff x="1777331" y="4944459"/>
            <a:chExt cx="2613050" cy="1756379"/>
          </a:xfrm>
        </p:grpSpPr>
        <p:cxnSp>
          <p:nvCxnSpPr>
            <p:cNvPr id="49164" name="Straight Connector 9"/>
            <p:cNvCxnSpPr>
              <a:cxnSpLocks noChangeShapeType="1"/>
            </p:cNvCxnSpPr>
            <p:nvPr/>
          </p:nvCxnSpPr>
          <p:spPr bwMode="auto">
            <a:xfrm>
              <a:off x="3441401" y="4944459"/>
              <a:ext cx="0" cy="152777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5" name="TextBox 11"/>
            <p:cNvSpPr txBox="1">
              <a:spLocks noChangeArrowheads="1"/>
            </p:cNvSpPr>
            <p:nvPr/>
          </p:nvSpPr>
          <p:spPr bwMode="auto">
            <a:xfrm>
              <a:off x="3222053" y="5289594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u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>
                <a:latin typeface="Arial" panose="020B0604020202020204" pitchFamily="34" charset="0"/>
              </a:endParaRPr>
            </a:p>
          </p:txBody>
        </p:sp>
        <p:cxnSp>
          <p:nvCxnSpPr>
            <p:cNvPr id="49166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2411760" y="5534595"/>
              <a:ext cx="14553" cy="9376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7" name="TextBox 15"/>
            <p:cNvSpPr txBox="1">
              <a:spLocks noChangeArrowheads="1"/>
            </p:cNvSpPr>
            <p:nvPr/>
          </p:nvSpPr>
          <p:spPr bwMode="auto">
            <a:xfrm>
              <a:off x="1777331" y="5853166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J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49168" name="Straight Connector 19"/>
            <p:cNvCxnSpPr>
              <a:cxnSpLocks noChangeShapeType="1"/>
            </p:cNvCxnSpPr>
            <p:nvPr/>
          </p:nvCxnSpPr>
          <p:spPr bwMode="auto">
            <a:xfrm>
              <a:off x="2339752" y="6037832"/>
              <a:ext cx="205062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9" name="TextBox 20"/>
            <p:cNvSpPr txBox="1">
              <a:spLocks noChangeArrowheads="1"/>
            </p:cNvSpPr>
            <p:nvPr/>
          </p:nvSpPr>
          <p:spPr bwMode="auto">
            <a:xfrm>
              <a:off x="2113407" y="58468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49170" name="Straight Connector 24"/>
            <p:cNvCxnSpPr>
              <a:cxnSpLocks noChangeShapeType="1"/>
            </p:cNvCxnSpPr>
            <p:nvPr/>
          </p:nvCxnSpPr>
          <p:spPr bwMode="auto">
            <a:xfrm flipV="1">
              <a:off x="2514600" y="5534595"/>
              <a:ext cx="1681750" cy="116624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300" y="5959331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Problem: Usually no measurement of gradient</a:t>
            </a:r>
            <a:endParaRPr lang="en-US" altLang="nb-NO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73" y="0"/>
            <a:ext cx="5313627" cy="686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6923" y="1076265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Trondheim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4100" y="1476375"/>
            <a:ext cx="600075" cy="904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6"/>
          <a:stretch/>
        </p:blipFill>
        <p:spPr>
          <a:xfrm>
            <a:off x="842777" y="3246368"/>
            <a:ext cx="5828659" cy="31946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682343" y="1317956"/>
            <a:ext cx="143435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2220" y="9813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Arctic </a:t>
            </a:r>
            <a:r>
              <a:rPr lang="nb-NO" dirty="0" err="1"/>
              <a:t>circle</a:t>
            </a:r>
            <a:endParaRPr lang="nb-NO" dirty="0"/>
          </a:p>
        </p:txBody>
      </p:sp>
      <p:pic>
        <p:nvPicPr>
          <p:cNvPr id="10" name="Picture 19" descr="290px-Geirangerfjord_from_Flydalsjuvet">
            <a:extLst>
              <a:ext uri="{FF2B5EF4-FFF2-40B4-BE49-F238E27FC236}">
                <a16:creationId xmlns:a16="http://schemas.microsoft.com/office/drawing/2014/main" id="{39F552C7-221E-4A29-A2D6-05705EB1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80" y="-79583"/>
            <a:ext cx="3608508" cy="2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53988C-AE24-45D9-9015-F446932FD674}"/>
              </a:ext>
            </a:extLst>
          </p:cNvPr>
          <p:cNvSpPr txBox="1"/>
          <p:nvPr/>
        </p:nvSpPr>
        <p:spPr>
          <a:xfrm>
            <a:off x="4010693" y="2288104"/>
            <a:ext cx="160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Geiranger fjord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79CC2-969D-4ADB-9808-9D8E80132910}"/>
              </a:ext>
            </a:extLst>
          </p:cNvPr>
          <p:cNvSpPr txBox="1"/>
          <p:nvPr/>
        </p:nvSpPr>
        <p:spPr>
          <a:xfrm>
            <a:off x="1508603" y="6071691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Trondheim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72B12-C16B-4F3A-BC45-BAE07F7F6691}"/>
              </a:ext>
            </a:extLst>
          </p:cNvPr>
          <p:cNvCxnSpPr>
            <a:cxnSpLocks/>
          </p:cNvCxnSpPr>
          <p:nvPr/>
        </p:nvCxnSpPr>
        <p:spPr>
          <a:xfrm>
            <a:off x="7483354" y="2366442"/>
            <a:ext cx="2575893" cy="526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midnattsol">
            <a:extLst>
              <a:ext uri="{FF2B5EF4-FFF2-40B4-BE49-F238E27FC236}">
                <a16:creationId xmlns:a16="http://schemas.microsoft.com/office/drawing/2014/main" id="{8F65B9A9-F994-4181-940E-EBFC7ED9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227490"/>
            <a:ext cx="3470061" cy="2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5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B4387A-5C13-814B-9861-E20C1738B473}" type="datetimeFigureOut">
              <a:rPr lang="nb-NO" smtClean="0"/>
              <a:pPr>
                <a:defRPr/>
              </a:pPr>
              <a:t>13.06.2022</a:t>
            </a:fld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</p:txBody>
      </p:sp>
      <p:pic>
        <p:nvPicPr>
          <p:cNvPr id="52228" name="Picture 2" descr="cont_red_flow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1" y="2147888"/>
            <a:ext cx="36734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4654551" y="4021571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388033"/>
            <a:ext cx="5486397" cy="22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234881" y="349976"/>
            <a:ext cx="119571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3200" dirty="0">
                <a:latin typeface="Arial" panose="020B0604020202020204" pitchFamily="34" charset="0"/>
              </a:rPr>
              <a:t>Ideal: c = </a:t>
            </a:r>
            <a:r>
              <a:rPr lang="en-GB" altLang="nb-NO" sz="3200" dirty="0" err="1">
                <a:latin typeface="Arial" panose="020B0604020202020204" pitchFamily="34" charset="0"/>
              </a:rPr>
              <a:t>J</a:t>
            </a:r>
            <a:r>
              <a:rPr lang="en-GB" altLang="nb-NO" sz="3200" baseline="-25000" dirty="0" err="1">
                <a:latin typeface="Arial" panose="020B0604020202020204" pitchFamily="34" charset="0"/>
              </a:rPr>
              <a:t>u</a:t>
            </a:r>
            <a:endParaRPr lang="en-GB" altLang="nb-NO" sz="3200" baseline="-25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3200" dirty="0">
                <a:latin typeface="Arial" panose="020B0604020202020204" pitchFamily="34" charset="0"/>
              </a:rPr>
              <a:t>In practise, use available measurements: c = H y. </a:t>
            </a:r>
            <a:r>
              <a:rPr lang="en-GB" altLang="nb-NO" sz="3200" dirty="0">
                <a:solidFill>
                  <a:srgbClr val="FF0000"/>
                </a:solidFill>
                <a:latin typeface="Arial" panose="020B0604020202020204" pitchFamily="34" charset="0"/>
              </a:rPr>
              <a:t>Task: Select H!</a:t>
            </a:r>
          </a:p>
        </p:txBody>
      </p:sp>
    </p:spTree>
    <p:extLst>
      <p:ext uri="{BB962C8B-B14F-4D97-AF65-F5344CB8AC3E}">
        <p14:creationId xmlns:p14="http://schemas.microsoft.com/office/powerpoint/2010/main" val="22805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91126" y="1717008"/>
            <a:ext cx="12009748" cy="1143000"/>
          </a:xfrm>
        </p:spPr>
        <p:txBody>
          <a:bodyPr>
            <a:normAutofit fontScale="90000"/>
          </a:bodyPr>
          <a:lstStyle/>
          <a:p>
            <a:r>
              <a:rPr lang="en-US" altLang="nb-NO" sz="4400" dirty="0"/>
              <a:t>Self-optimizing variables: Model-based methods for c=</a:t>
            </a:r>
            <a:r>
              <a:rPr lang="en-US" altLang="nb-NO" sz="4400" dirty="0">
                <a:solidFill>
                  <a:srgbClr val="FF0000"/>
                </a:solidFill>
              </a:rPr>
              <a:t>H</a:t>
            </a:r>
            <a:r>
              <a:rPr lang="en-US" altLang="nb-NO" sz="4400" dirty="0"/>
              <a:t>y</a:t>
            </a:r>
            <a:br>
              <a:rPr lang="en-US" altLang="nb-NO" dirty="0"/>
            </a:br>
            <a:br>
              <a:rPr lang="en-US" altLang="nb-NO" dirty="0"/>
            </a:br>
            <a:r>
              <a:rPr lang="en-US" altLang="nb-NO" dirty="0"/>
              <a:t>     </a:t>
            </a:r>
            <a:r>
              <a:rPr lang="en-US" altLang="nb-NO" b="1" dirty="0">
                <a:latin typeface="+mj-lt"/>
              </a:rPr>
              <a:t>Nullspace method </a:t>
            </a:r>
            <a:r>
              <a:rPr lang="en-US" altLang="nb-NO" dirty="0">
                <a:latin typeface="+mj-lt"/>
              </a:rPr>
              <a:t>for </a:t>
            </a:r>
            <a:r>
              <a:rPr lang="en-US" altLang="nb-NO" dirty="0">
                <a:solidFill>
                  <a:srgbClr val="FF0000"/>
                </a:solidFill>
                <a:latin typeface="+mj-lt"/>
              </a:rPr>
              <a:t>H</a:t>
            </a:r>
            <a:br>
              <a:rPr lang="en-US" altLang="nb-NO" dirty="0">
                <a:latin typeface="+mj-lt"/>
              </a:rPr>
            </a:br>
            <a:r>
              <a:rPr lang="en-US" altLang="nb-NO" dirty="0">
                <a:latin typeface="+mj-lt"/>
              </a:rPr>
              <a:t>	       </a:t>
            </a:r>
            <a:r>
              <a:rPr lang="en-US" altLang="nb-NO" b="1" dirty="0">
                <a:solidFill>
                  <a:srgbClr val="FF0000"/>
                </a:solidFill>
                <a:latin typeface="+mj-lt"/>
              </a:rPr>
              <a:t>HF=0</a:t>
            </a:r>
            <a:r>
              <a:rPr lang="en-US" altLang="nb-NO" dirty="0">
                <a:latin typeface="+mj-lt"/>
              </a:rPr>
              <a:t> where F=</a:t>
            </a:r>
            <a:r>
              <a:rPr lang="en-US" altLang="nb-NO" dirty="0" err="1">
                <a:latin typeface="+mj-lt"/>
              </a:rPr>
              <a:t>dy</a:t>
            </a:r>
            <a:r>
              <a:rPr lang="en-US" altLang="nb-NO" baseline="-25000" dirty="0" err="1">
                <a:latin typeface="+mj-lt"/>
              </a:rPr>
              <a:t>opt</a:t>
            </a:r>
            <a:r>
              <a:rPr lang="en-US" altLang="nb-NO" dirty="0">
                <a:latin typeface="+mj-lt"/>
              </a:rPr>
              <a:t>/dd</a:t>
            </a:r>
            <a:br>
              <a:rPr lang="en-US" altLang="nb-NO" dirty="0">
                <a:latin typeface="+mj-lt"/>
              </a:rPr>
            </a:br>
            <a:endParaRPr lang="en-US" altLang="nb-NO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38946-9B56-44F6-B786-3E5E0576E537}"/>
              </a:ext>
            </a:extLst>
          </p:cNvPr>
          <p:cNvSpPr txBox="1"/>
          <p:nvPr/>
        </p:nvSpPr>
        <p:spPr>
          <a:xfrm>
            <a:off x="1549399" y="2895508"/>
            <a:ext cx="80561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nb-NO" dirty="0"/>
            </a:br>
            <a:r>
              <a:rPr lang="en-US" altLang="nb-NO" sz="2000" dirty="0"/>
              <a:t>Proof: Want </a:t>
            </a:r>
            <a:r>
              <a:rPr lang="en-US" altLang="nb-NO" sz="2000" dirty="0" err="1"/>
              <a:t>c</a:t>
            </a:r>
            <a:r>
              <a:rPr lang="en-US" altLang="nb-NO" sz="2000" baseline="-25000" dirty="0" err="1"/>
              <a:t>opt</a:t>
            </a:r>
            <a:r>
              <a:rPr lang="en-US" altLang="nb-NO" sz="2000" dirty="0"/>
              <a:t> independent of disturbance d</a:t>
            </a:r>
          </a:p>
          <a:p>
            <a:r>
              <a:rPr lang="en-US" altLang="nb-NO" sz="2000" dirty="0"/>
              <a:t>		Have. </a:t>
            </a:r>
            <a:r>
              <a:rPr lang="en-US" altLang="nb-NO" sz="2000" dirty="0" err="1"/>
              <a:t>y</a:t>
            </a:r>
            <a:r>
              <a:rPr lang="en-US" altLang="nb-NO" sz="2000" baseline="-25000" dirty="0" err="1"/>
              <a:t>opt</a:t>
            </a:r>
            <a:r>
              <a:rPr lang="en-US" altLang="nb-NO" sz="2000" dirty="0"/>
              <a:t> = F d, so    </a:t>
            </a:r>
            <a:r>
              <a:rPr lang="en-US" altLang="nb-NO" sz="2000" dirty="0" err="1"/>
              <a:t>c</a:t>
            </a:r>
            <a:r>
              <a:rPr lang="en-US" altLang="nb-NO" sz="2000" baseline="-25000" dirty="0" err="1"/>
              <a:t>opt</a:t>
            </a:r>
            <a:r>
              <a:rPr lang="en-US" altLang="nb-NO" sz="2000" dirty="0"/>
              <a:t> = H </a:t>
            </a:r>
            <a:r>
              <a:rPr lang="en-US" altLang="nb-NO" sz="2000" dirty="0" err="1"/>
              <a:t>y</a:t>
            </a:r>
            <a:r>
              <a:rPr lang="en-US" altLang="nb-NO" sz="2000" baseline="-25000" dirty="0" err="1"/>
              <a:t>opt</a:t>
            </a:r>
            <a:r>
              <a:rPr lang="en-US" altLang="nb-NO" sz="2000" dirty="0"/>
              <a:t> = HF d  -&gt; </a:t>
            </a:r>
            <a:r>
              <a:rPr lang="en-US" altLang="nb-NO" sz="2000" b="1" dirty="0">
                <a:solidFill>
                  <a:srgbClr val="FF0000"/>
                </a:solidFill>
              </a:rPr>
              <a:t>HF=0</a:t>
            </a:r>
            <a:endParaRPr lang="nb-NO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84245-4527-4FD7-ADD2-527C4561F901}"/>
              </a:ext>
            </a:extLst>
          </p:cNvPr>
          <p:cNvSpPr txBox="1"/>
          <p:nvPr/>
        </p:nvSpPr>
        <p:spPr>
          <a:xfrm>
            <a:off x="91126" y="5871311"/>
            <a:ext cx="106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V. Alstad and S. Skogestad, 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3"/>
              </a:rPr>
              <a:t>``Null Space Method for Selecting Optimal Measurement Combinations as Controlled Variables'',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Ind.Eng.Chem.Res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46 (3), 846-853 (2007)</a:t>
            </a:r>
          </a:p>
          <a:p>
            <a:endParaRPr lang="nb-NO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6CDBD-4DC3-4DF7-A971-EC322FA45ABD}"/>
              </a:ext>
            </a:extLst>
          </p:cNvPr>
          <p:cNvSpPr txBox="1">
            <a:spLocks/>
          </p:cNvSpPr>
          <p:nvPr/>
        </p:nvSpPr>
        <p:spPr>
          <a:xfrm>
            <a:off x="677863" y="3950633"/>
            <a:ext cx="7772400" cy="7016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b="1" kern="0" dirty="0">
                <a:solidFill>
                  <a:schemeClr val="tx1"/>
                </a:solidFill>
              </a:rPr>
              <a:t>Exact local method for </a:t>
            </a:r>
            <a:r>
              <a:rPr lang="en-US" altLang="nb-NO" b="1" kern="0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13" name="Picture 61" descr="txp_fig">
            <a:extLst>
              <a:ext uri="{FF2B5EF4-FFF2-40B4-BE49-F238E27FC236}">
                <a16:creationId xmlns:a16="http://schemas.microsoft.com/office/drawing/2014/main" id="{25B81FA6-D3CE-430D-9639-664ED1AA82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638422"/>
            <a:ext cx="613727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094C68-83EB-48B2-9640-BDD0A7DCD341}"/>
              </a:ext>
            </a:extLst>
          </p:cNvPr>
          <p:cNvSpPr txBox="1"/>
          <p:nvPr/>
        </p:nvSpPr>
        <p:spPr>
          <a:xfrm>
            <a:off x="64399" y="6129143"/>
            <a:ext cx="10744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V. Alstad, S. Skogestad and E.S. Hori, 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5"/>
              </a:rPr>
              <a:t>``Optimal measurement combinations as controlled variables'',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Process Control, Vol.19, 128-148 (2009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8563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76286" y="385763"/>
            <a:ext cx="11595755" cy="1325563"/>
          </a:xfrm>
        </p:spPr>
        <p:txBody>
          <a:bodyPr/>
          <a:lstStyle/>
          <a:p>
            <a:r>
              <a:rPr lang="nb-NO" altLang="nb-NO" dirty="0" err="1"/>
              <a:t>Example</a:t>
            </a:r>
            <a:r>
              <a:rPr lang="nb-NO" altLang="nb-NO" dirty="0"/>
              <a:t>. Nullspace Method for Marathon runner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09600" y="1618435"/>
            <a:ext cx="109728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nb-NO" altLang="nb-NO" dirty="0"/>
              <a:t>u = </a:t>
            </a:r>
            <a:r>
              <a:rPr lang="nb-NO" altLang="nb-NO" dirty="0" err="1"/>
              <a:t>power</a:t>
            </a:r>
            <a:r>
              <a:rPr lang="nb-NO" altLang="nb-NO" dirty="0"/>
              <a:t>, d = </a:t>
            </a:r>
            <a:r>
              <a:rPr lang="nb-NO" altLang="nb-NO" dirty="0" err="1"/>
              <a:t>slope</a:t>
            </a:r>
            <a:r>
              <a:rPr lang="nb-NO" altLang="nb-NO" dirty="0"/>
              <a:t> [</a:t>
            </a:r>
            <a:r>
              <a:rPr lang="nb-NO" altLang="nb-NO" dirty="0" err="1"/>
              <a:t>degrees</a:t>
            </a:r>
            <a:r>
              <a:rPr lang="nb-NO" altLang="nb-NO" dirty="0"/>
              <a:t>], J=Time</a:t>
            </a:r>
          </a:p>
          <a:p>
            <a:pPr>
              <a:buFontTx/>
              <a:buNone/>
            </a:pPr>
            <a:r>
              <a:rPr lang="nb-NO" altLang="nb-NO" dirty="0"/>
              <a:t>y</a:t>
            </a:r>
            <a:r>
              <a:rPr lang="nb-NO" altLang="nb-NO" baseline="-25000" dirty="0"/>
              <a:t>1</a:t>
            </a:r>
            <a:r>
              <a:rPr lang="nb-NO" altLang="nb-NO" dirty="0"/>
              <a:t> = </a:t>
            </a:r>
            <a:r>
              <a:rPr lang="nb-NO" altLang="nb-NO" dirty="0" err="1"/>
              <a:t>hr</a:t>
            </a:r>
            <a:r>
              <a:rPr lang="nb-NO" altLang="nb-NO" dirty="0"/>
              <a:t> [beat/min], y</a:t>
            </a:r>
            <a:r>
              <a:rPr lang="nb-NO" altLang="nb-NO" baseline="-25000" dirty="0"/>
              <a:t>2</a:t>
            </a:r>
            <a:r>
              <a:rPr lang="nb-NO" altLang="nb-NO" dirty="0"/>
              <a:t> = v [m/s]</a:t>
            </a:r>
          </a:p>
          <a:p>
            <a:pPr>
              <a:buFontTx/>
              <a:buNone/>
            </a:pPr>
            <a:r>
              <a:rPr lang="nb-NO" altLang="nb-NO" dirty="0"/>
              <a:t>c = Hy = h</a:t>
            </a:r>
            <a:r>
              <a:rPr lang="nb-NO" altLang="nb-NO" baseline="-25000" dirty="0"/>
              <a:t>1</a:t>
            </a:r>
            <a:r>
              <a:rPr lang="nb-NO" altLang="nb-NO" dirty="0"/>
              <a:t> y</a:t>
            </a:r>
            <a:r>
              <a:rPr lang="nb-NO" altLang="nb-NO" baseline="-25000" dirty="0"/>
              <a:t>1</a:t>
            </a:r>
            <a:r>
              <a:rPr lang="nb-NO" altLang="nb-NO" dirty="0"/>
              <a:t>+ h</a:t>
            </a:r>
            <a:r>
              <a:rPr lang="nb-NO" altLang="nb-NO" baseline="-25000" dirty="0"/>
              <a:t>2</a:t>
            </a:r>
            <a:r>
              <a:rPr lang="nb-NO" altLang="nb-NO" dirty="0"/>
              <a:t> y</a:t>
            </a:r>
            <a:r>
              <a:rPr lang="nb-NO" altLang="nb-NO" baseline="-25000" dirty="0"/>
              <a:t>2</a:t>
            </a:r>
            <a:endParaRPr lang="nb-NO" altLang="nb-NO" dirty="0"/>
          </a:p>
          <a:p>
            <a:pPr>
              <a:buFontTx/>
              <a:buNone/>
            </a:pPr>
            <a:endParaRPr lang="nb-NO" altLang="nb-NO" dirty="0"/>
          </a:p>
          <a:p>
            <a:pPr>
              <a:buFontTx/>
              <a:buNone/>
            </a:pPr>
            <a:r>
              <a:rPr lang="nb-NO" altLang="nb-NO" dirty="0">
                <a:highlight>
                  <a:srgbClr val="FFFF00"/>
                </a:highlight>
              </a:rPr>
              <a:t>From </a:t>
            </a:r>
            <a:r>
              <a:rPr lang="nb-NO" altLang="nb-NO" dirty="0" err="1">
                <a:highlight>
                  <a:srgbClr val="FFFF00"/>
                </a:highlight>
              </a:rPr>
              <a:t>model</a:t>
            </a:r>
            <a:r>
              <a:rPr lang="nb-NO" altLang="nb-NO" dirty="0">
                <a:highlight>
                  <a:srgbClr val="FFFF00"/>
                </a:highlight>
              </a:rPr>
              <a:t> or data: F = </a:t>
            </a:r>
            <a:r>
              <a:rPr lang="nb-NO" altLang="nb-NO" dirty="0" err="1">
                <a:highlight>
                  <a:srgbClr val="FFFF00"/>
                </a:highlight>
              </a:rPr>
              <a:t>dy</a:t>
            </a:r>
            <a:r>
              <a:rPr lang="nb-NO" altLang="nb-NO" baseline="-25000" dirty="0" err="1">
                <a:highlight>
                  <a:srgbClr val="FFFF00"/>
                </a:highlight>
              </a:rPr>
              <a:t>opt</a:t>
            </a:r>
            <a:r>
              <a:rPr lang="nb-NO" altLang="nb-NO" dirty="0">
                <a:highlight>
                  <a:srgbClr val="FFFF00"/>
                </a:highlight>
              </a:rPr>
              <a:t>/</a:t>
            </a:r>
            <a:r>
              <a:rPr lang="nb-NO" altLang="nb-NO" dirty="0" err="1">
                <a:highlight>
                  <a:srgbClr val="FFFF00"/>
                </a:highlight>
              </a:rPr>
              <a:t>dd</a:t>
            </a:r>
            <a:r>
              <a:rPr lang="nb-NO" altLang="nb-NO" dirty="0">
                <a:highlight>
                  <a:srgbClr val="FFFF00"/>
                </a:highlight>
              </a:rPr>
              <a:t> = [0.25  -0.2]’</a:t>
            </a:r>
          </a:p>
          <a:p>
            <a:pPr>
              <a:buFontTx/>
              <a:buNone/>
            </a:pPr>
            <a:r>
              <a:rPr lang="nb-NO" altLang="nb-NO" b="1" dirty="0">
                <a:solidFill>
                  <a:srgbClr val="FF3300"/>
                </a:solidFill>
                <a:highlight>
                  <a:srgbClr val="FFFF00"/>
                </a:highlight>
              </a:rPr>
              <a:t>HF = 0  </a:t>
            </a:r>
            <a:r>
              <a:rPr lang="nb-NO" altLang="nb-NO" b="1" dirty="0">
                <a:solidFill>
                  <a:srgbClr val="FF3300"/>
                </a:solidFill>
              </a:rPr>
              <a:t>-&gt; </a:t>
            </a:r>
            <a:r>
              <a:rPr lang="nb-NO" altLang="nb-NO" dirty="0"/>
              <a:t>h</a:t>
            </a:r>
            <a:r>
              <a:rPr lang="nb-NO" altLang="nb-NO" baseline="-25000" dirty="0"/>
              <a:t>1</a:t>
            </a:r>
            <a:r>
              <a:rPr lang="nb-NO" altLang="nb-NO" dirty="0"/>
              <a:t> f</a:t>
            </a:r>
            <a:r>
              <a:rPr lang="nb-NO" altLang="nb-NO" baseline="-25000" dirty="0"/>
              <a:t>1</a:t>
            </a:r>
            <a:r>
              <a:rPr lang="nb-NO" altLang="nb-NO" dirty="0"/>
              <a:t> + h</a:t>
            </a:r>
            <a:r>
              <a:rPr lang="nb-NO" altLang="nb-NO" baseline="-25000" dirty="0"/>
              <a:t>2</a:t>
            </a:r>
            <a:r>
              <a:rPr lang="nb-NO" altLang="nb-NO" dirty="0"/>
              <a:t> f</a:t>
            </a:r>
            <a:r>
              <a:rPr lang="nb-NO" altLang="nb-NO" baseline="-25000" dirty="0"/>
              <a:t>2</a:t>
            </a:r>
            <a:r>
              <a:rPr lang="nb-NO" altLang="nb-NO" dirty="0"/>
              <a:t> = 0.25 h</a:t>
            </a:r>
            <a:r>
              <a:rPr lang="nb-NO" altLang="nb-NO" baseline="-25000" dirty="0"/>
              <a:t>1</a:t>
            </a:r>
            <a:r>
              <a:rPr lang="nb-NO" altLang="nb-NO" dirty="0"/>
              <a:t> – 0.2 h</a:t>
            </a:r>
            <a:r>
              <a:rPr lang="nb-NO" altLang="nb-NO" baseline="-25000" dirty="0"/>
              <a:t>2</a:t>
            </a:r>
            <a:r>
              <a:rPr lang="nb-NO" altLang="nb-NO" dirty="0"/>
              <a:t> = 0</a:t>
            </a:r>
          </a:p>
          <a:p>
            <a:pPr>
              <a:buFontTx/>
              <a:buNone/>
            </a:pPr>
            <a:r>
              <a:rPr lang="nb-NO" altLang="nb-NO" dirty="0" err="1"/>
              <a:t>Choose</a:t>
            </a:r>
            <a:r>
              <a:rPr lang="nb-NO" altLang="nb-NO" dirty="0"/>
              <a:t> h</a:t>
            </a:r>
            <a:r>
              <a:rPr lang="nb-NO" altLang="nb-NO" baseline="-25000" dirty="0"/>
              <a:t>1</a:t>
            </a:r>
            <a:r>
              <a:rPr lang="nb-NO" altLang="nb-NO" dirty="0"/>
              <a:t> = 1 </a:t>
            </a:r>
            <a:r>
              <a:rPr lang="nb-NO" altLang="nb-NO" dirty="0">
                <a:solidFill>
                  <a:srgbClr val="FF3300"/>
                </a:solidFill>
              </a:rPr>
              <a:t>-&gt;</a:t>
            </a:r>
            <a:r>
              <a:rPr lang="nb-NO" altLang="nb-NO" dirty="0"/>
              <a:t>  h</a:t>
            </a:r>
            <a:r>
              <a:rPr lang="nb-NO" altLang="nb-NO" baseline="-25000" dirty="0"/>
              <a:t>2</a:t>
            </a:r>
            <a:r>
              <a:rPr lang="nb-NO" altLang="nb-NO" dirty="0"/>
              <a:t> = 0.25/0.2 = 1.25</a:t>
            </a:r>
          </a:p>
          <a:p>
            <a:pPr>
              <a:buFontTx/>
              <a:buNone/>
            </a:pPr>
            <a:endParaRPr lang="nb-NO" altLang="nb-NO" dirty="0"/>
          </a:p>
          <a:p>
            <a:pPr>
              <a:buFontTx/>
              <a:buNone/>
            </a:pPr>
            <a:r>
              <a:rPr lang="nb-NO" altLang="nb-NO" dirty="0" err="1"/>
              <a:t>Conclusion</a:t>
            </a:r>
            <a:r>
              <a:rPr lang="nb-NO" altLang="nb-NO" dirty="0"/>
              <a:t>: </a:t>
            </a:r>
            <a:r>
              <a:rPr lang="nb-NO" altLang="nb-NO" b="1" dirty="0">
                <a:solidFill>
                  <a:srgbClr val="FF3300"/>
                </a:solidFill>
              </a:rPr>
              <a:t>c = </a:t>
            </a:r>
            <a:r>
              <a:rPr lang="nb-NO" altLang="nb-NO" b="1" dirty="0" err="1">
                <a:solidFill>
                  <a:srgbClr val="FF3300"/>
                </a:solidFill>
              </a:rPr>
              <a:t>hr</a:t>
            </a:r>
            <a:r>
              <a:rPr lang="nb-NO" altLang="nb-NO" b="1" dirty="0">
                <a:solidFill>
                  <a:srgbClr val="FF3300"/>
                </a:solidFill>
              </a:rPr>
              <a:t> + 1.25 v</a:t>
            </a:r>
          </a:p>
          <a:p>
            <a:pPr>
              <a:buFontTx/>
              <a:buNone/>
            </a:pPr>
            <a:r>
              <a:rPr lang="nb-NO" altLang="nb-NO" dirty="0"/>
              <a:t>Control </a:t>
            </a:r>
            <a:r>
              <a:rPr lang="nb-NO" altLang="nb-NO" b="1" dirty="0">
                <a:solidFill>
                  <a:srgbClr val="FF3300"/>
                </a:solidFill>
              </a:rPr>
              <a:t>c = </a:t>
            </a:r>
            <a:r>
              <a:rPr lang="nb-NO" altLang="nb-NO" b="1" dirty="0" err="1">
                <a:solidFill>
                  <a:srgbClr val="FF3300"/>
                </a:solidFill>
              </a:rPr>
              <a:t>constant</a:t>
            </a:r>
            <a:r>
              <a:rPr lang="nb-NO" altLang="nb-NO" dirty="0"/>
              <a:t> -&gt; </a:t>
            </a:r>
            <a:r>
              <a:rPr lang="nb-NO" altLang="nb-NO" dirty="0" err="1"/>
              <a:t>hr</a:t>
            </a:r>
            <a:r>
              <a:rPr lang="nb-NO" altLang="nb-NO" dirty="0"/>
              <a:t> </a:t>
            </a:r>
            <a:r>
              <a:rPr lang="nb-NO" altLang="nb-NO" dirty="0" err="1"/>
              <a:t>increases</a:t>
            </a:r>
            <a:r>
              <a:rPr lang="nb-NO" altLang="nb-NO" dirty="0"/>
              <a:t> </a:t>
            </a:r>
            <a:r>
              <a:rPr lang="nb-NO" altLang="nb-NO" dirty="0" err="1"/>
              <a:t>when</a:t>
            </a:r>
            <a:r>
              <a:rPr lang="nb-NO" altLang="nb-NO" dirty="0"/>
              <a:t> v </a:t>
            </a:r>
            <a:r>
              <a:rPr lang="nb-NO" altLang="nb-NO" dirty="0" err="1"/>
              <a:t>decreases</a:t>
            </a:r>
            <a:r>
              <a:rPr lang="nb-NO" altLang="nb-NO" dirty="0"/>
              <a:t> (OK </a:t>
            </a:r>
            <a:r>
              <a:rPr lang="nb-NO" altLang="nb-NO" dirty="0" err="1"/>
              <a:t>uphill</a:t>
            </a:r>
            <a:r>
              <a:rPr lang="nb-NO" altLang="nb-NO" dirty="0"/>
              <a:t>!)</a:t>
            </a:r>
          </a:p>
          <a:p>
            <a:pPr>
              <a:buFontTx/>
              <a:buNone/>
            </a:pPr>
            <a:endParaRPr lang="nb-NO" alt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B4387A-5C13-814B-9861-E20C1738B473}" type="datetimeFigureOut">
              <a:rPr lang="nb-NO" smtClean="0"/>
              <a:pPr>
                <a:defRPr/>
              </a:pPr>
              <a:t>13.06.2022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9758C5-4EDA-47FF-B4AB-502D23D3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9" y="2137743"/>
            <a:ext cx="1649411" cy="122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4955387" y="3429000"/>
            <a:ext cx="5184775" cy="1439862"/>
            <a:chOff x="1519" y="3430"/>
            <a:chExt cx="3266" cy="907"/>
          </a:xfrm>
        </p:grpSpPr>
        <p:grpSp>
          <p:nvGrpSpPr>
            <p:cNvPr id="59402" name="Group 8"/>
            <p:cNvGrpSpPr>
              <a:grpSpLocks/>
            </p:cNvGrpSpPr>
            <p:nvPr/>
          </p:nvGrpSpPr>
          <p:grpSpPr bwMode="auto">
            <a:xfrm>
              <a:off x="1608" y="3430"/>
              <a:ext cx="3177" cy="884"/>
              <a:chOff x="672" y="1104"/>
              <a:chExt cx="4981" cy="1532"/>
            </a:xfrm>
          </p:grpSpPr>
          <p:pic>
            <p:nvPicPr>
              <p:cNvPr id="5940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104"/>
                <a:ext cx="4630" cy="1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405" name="Text Box 10"/>
              <p:cNvSpPr txBox="1">
                <a:spLocks noChangeArrowheads="1"/>
              </p:cNvSpPr>
              <p:nvPr/>
            </p:nvSpPr>
            <p:spPr bwMode="auto">
              <a:xfrm>
                <a:off x="4729" y="1392"/>
                <a:ext cx="924" cy="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BAD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06" name="Text Box 11"/>
              <p:cNvSpPr txBox="1">
                <a:spLocks noChangeArrowheads="1"/>
              </p:cNvSpPr>
              <p:nvPr/>
            </p:nvSpPr>
            <p:spPr bwMode="auto">
              <a:xfrm>
                <a:off x="2502" y="1392"/>
                <a:ext cx="962" cy="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Good</a:t>
                </a:r>
                <a:endParaRPr lang="en-GB" altLang="nb-NO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07" name="Text Box 12"/>
              <p:cNvSpPr txBox="1">
                <a:spLocks noChangeArrowheads="1"/>
              </p:cNvSpPr>
              <p:nvPr/>
            </p:nvSpPr>
            <p:spPr bwMode="auto">
              <a:xfrm>
                <a:off x="821" y="1343"/>
                <a:ext cx="963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Good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9403" name="Rectangle 13"/>
            <p:cNvSpPr>
              <a:spLocks noChangeArrowheads="1"/>
            </p:cNvSpPr>
            <p:nvPr/>
          </p:nvSpPr>
          <p:spPr bwMode="auto">
            <a:xfrm>
              <a:off x="1519" y="3430"/>
              <a:ext cx="1043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nb-NO" sz="1800">
                <a:latin typeface="Arial" panose="020B0604020202020204" pitchFamily="34" charset="0"/>
              </a:endParaRPr>
            </a:p>
          </p:txBody>
        </p:sp>
      </p:grp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291029" y="252541"/>
            <a:ext cx="12271169" cy="1143000"/>
          </a:xfrm>
        </p:spPr>
        <p:txBody>
          <a:bodyPr>
            <a:normAutofit/>
          </a:bodyPr>
          <a:lstStyle/>
          <a:p>
            <a:r>
              <a:rPr lang="en-US" altLang="nb-NO" sz="4400" dirty="0"/>
              <a:t>Self-optimizing variables: What should we control? </a:t>
            </a:r>
            <a:r>
              <a:rPr lang="en-US" altLang="nb-NO" dirty="0"/>
              <a:t> </a:t>
            </a:r>
            <a:endParaRPr lang="en-US" altLang="nb-NO" sz="5400" dirty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901" y="1754467"/>
            <a:ext cx="837175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nb-NO" b="1" dirty="0">
                <a:solidFill>
                  <a:srgbClr val="FF0000"/>
                </a:solidFill>
              </a:rPr>
              <a:t>Engineering insight may be used if we don’t have model</a:t>
            </a:r>
          </a:p>
          <a:p>
            <a:pPr marL="381000" indent="-381000" algn="just">
              <a:buFontTx/>
              <a:buAutoNum type="arabicPeriod"/>
            </a:pPr>
            <a:r>
              <a:rPr lang="en-US" altLang="nb-NO" sz="2000" b="1" dirty="0">
                <a:solidFill>
                  <a:srgbClr val="FF0000"/>
                </a:solidFill>
              </a:rPr>
              <a:t>The </a:t>
            </a:r>
            <a:r>
              <a:rPr lang="en-US" altLang="nb-NO" sz="2000" b="1" i="1" dirty="0">
                <a:solidFill>
                  <a:srgbClr val="FF0000"/>
                </a:solidFill>
              </a:rPr>
              <a:t>optimal value</a:t>
            </a:r>
            <a:r>
              <a:rPr lang="en-US" altLang="nb-NO" sz="2000" b="1" dirty="0">
                <a:solidFill>
                  <a:srgbClr val="FF0000"/>
                </a:solidFill>
              </a:rPr>
              <a:t> of c should be </a:t>
            </a:r>
            <a:r>
              <a:rPr lang="en-US" altLang="nb-NO" sz="2000" b="1" i="1" dirty="0">
                <a:solidFill>
                  <a:srgbClr val="FF0000"/>
                </a:solidFill>
              </a:rPr>
              <a:t>insensitive</a:t>
            </a:r>
            <a:r>
              <a:rPr lang="en-US" altLang="nb-NO" sz="2000" b="1" dirty="0">
                <a:solidFill>
                  <a:srgbClr val="FF0000"/>
                </a:solidFill>
              </a:rPr>
              <a:t> to disturbances </a:t>
            </a:r>
          </a:p>
          <a:p>
            <a:pPr marL="990600" lvl="1" indent="-533400" algn="just">
              <a:buFontTx/>
              <a:buChar char="•"/>
            </a:pPr>
            <a:r>
              <a:rPr lang="nb-NO" altLang="nb-NO" dirty="0"/>
              <a:t>Small </a:t>
            </a:r>
            <a:r>
              <a:rPr lang="nb-NO" altLang="nb-NO" dirty="0" err="1">
                <a:solidFill>
                  <a:srgbClr val="FF0000"/>
                </a:solidFill>
              </a:rPr>
              <a:t>F</a:t>
            </a:r>
            <a:r>
              <a:rPr lang="nb-NO" altLang="nb-NO" baseline="30000" dirty="0" err="1">
                <a:solidFill>
                  <a:srgbClr val="FF0000"/>
                </a:solidFill>
              </a:rPr>
              <a:t>c</a:t>
            </a:r>
            <a:r>
              <a:rPr lang="nb-NO" altLang="nb-NO" dirty="0"/>
              <a:t> =  HF = </a:t>
            </a:r>
            <a:r>
              <a:rPr lang="nb-NO" altLang="nb-NO" dirty="0" err="1"/>
              <a:t>dc</a:t>
            </a:r>
            <a:r>
              <a:rPr lang="nb-NO" altLang="nb-NO" baseline="-25000" dirty="0" err="1"/>
              <a:t>opt</a:t>
            </a:r>
            <a:r>
              <a:rPr lang="nb-NO" altLang="nb-NO" dirty="0"/>
              <a:t>/</a:t>
            </a:r>
            <a:r>
              <a:rPr lang="nb-NO" altLang="nb-NO" dirty="0" err="1"/>
              <a:t>dd</a:t>
            </a:r>
            <a:r>
              <a:rPr lang="nb-NO" altLang="nb-NO" dirty="0"/>
              <a:t> </a:t>
            </a:r>
          </a:p>
          <a:p>
            <a:pPr marL="381000" indent="-381000" algn="just">
              <a:buFontTx/>
              <a:buAutoNum type="arabicPeriod"/>
            </a:pPr>
            <a:r>
              <a:rPr lang="en-US" altLang="nb-NO" sz="2000" b="1" dirty="0">
                <a:solidFill>
                  <a:srgbClr val="FF0000"/>
                </a:solidFill>
              </a:rPr>
              <a:t>The </a:t>
            </a:r>
            <a:r>
              <a:rPr lang="en-US" altLang="nb-NO" sz="2000" b="1" i="1" dirty="0">
                <a:solidFill>
                  <a:srgbClr val="FF0000"/>
                </a:solidFill>
              </a:rPr>
              <a:t>value</a:t>
            </a:r>
            <a:r>
              <a:rPr lang="en-US" altLang="nb-NO" sz="2000" b="1" dirty="0">
                <a:solidFill>
                  <a:srgbClr val="FF0000"/>
                </a:solidFill>
              </a:rPr>
              <a:t> of c should be </a:t>
            </a:r>
            <a:r>
              <a:rPr lang="en-US" altLang="nb-NO" sz="2000" b="1" i="1" dirty="0">
                <a:solidFill>
                  <a:srgbClr val="FF0000"/>
                </a:solidFill>
              </a:rPr>
              <a:t>sensitive</a:t>
            </a:r>
            <a:r>
              <a:rPr lang="en-US" altLang="nb-NO" sz="2000" b="1" dirty="0">
                <a:solidFill>
                  <a:srgbClr val="FF0000"/>
                </a:solidFill>
              </a:rPr>
              <a:t> to the inputs </a:t>
            </a:r>
            <a:r>
              <a:rPr lang="en-US" altLang="nb-NO" sz="2000" dirty="0">
                <a:solidFill>
                  <a:srgbClr val="FF0000"/>
                </a:solidFill>
              </a:rPr>
              <a:t> (“</a:t>
            </a:r>
            <a:r>
              <a:rPr lang="en-US" altLang="nb-NO" sz="2000" b="1" dirty="0">
                <a:solidFill>
                  <a:srgbClr val="FF0000"/>
                </a:solidFill>
              </a:rPr>
              <a:t>maximum gain rule</a:t>
            </a:r>
            <a:r>
              <a:rPr lang="en-US" altLang="nb-NO" sz="2000" dirty="0">
                <a:solidFill>
                  <a:srgbClr val="FF0000"/>
                </a:solidFill>
              </a:rPr>
              <a:t>”)</a:t>
            </a:r>
          </a:p>
          <a:p>
            <a:pPr marL="990600" lvl="1" indent="-533400" algn="just">
              <a:buFontTx/>
              <a:buChar char="•"/>
            </a:pPr>
            <a:r>
              <a:rPr lang="nb-NO" altLang="nb-NO" dirty="0"/>
              <a:t>Large </a:t>
            </a:r>
            <a:r>
              <a:rPr lang="nb-NO" altLang="nb-NO" dirty="0" err="1"/>
              <a:t>gain</a:t>
            </a:r>
            <a:r>
              <a:rPr lang="nb-NO" altLang="nb-NO" dirty="0"/>
              <a:t>, </a:t>
            </a:r>
            <a:r>
              <a:rPr lang="nb-NO" altLang="nb-NO" dirty="0" err="1">
                <a:solidFill>
                  <a:schemeClr val="accent2"/>
                </a:solidFill>
              </a:rPr>
              <a:t>G</a:t>
            </a:r>
            <a:r>
              <a:rPr lang="nb-NO" altLang="nb-NO" baseline="30000" dirty="0" err="1">
                <a:solidFill>
                  <a:schemeClr val="accent2"/>
                </a:solidFill>
              </a:rPr>
              <a:t>c</a:t>
            </a:r>
            <a:r>
              <a:rPr lang="nb-NO" altLang="nb-NO" baseline="30000" dirty="0">
                <a:solidFill>
                  <a:schemeClr val="accent2"/>
                </a:solidFill>
              </a:rPr>
              <a:t> </a:t>
            </a:r>
            <a:r>
              <a:rPr lang="nb-NO" altLang="nb-NO" dirty="0">
                <a:solidFill>
                  <a:schemeClr val="accent2"/>
                </a:solidFill>
              </a:rPr>
              <a:t> </a:t>
            </a:r>
            <a:r>
              <a:rPr lang="nb-NO" altLang="nb-NO" dirty="0"/>
              <a:t>= </a:t>
            </a:r>
            <a:r>
              <a:rPr lang="nb-NO" altLang="nb-NO" dirty="0" err="1"/>
              <a:t>HG</a:t>
            </a:r>
            <a:r>
              <a:rPr lang="nb-NO" altLang="nb-NO" baseline="30000" dirty="0" err="1"/>
              <a:t>y</a:t>
            </a:r>
            <a:r>
              <a:rPr lang="nb-NO" altLang="nb-NO" dirty="0"/>
              <a:t> = dc/du </a:t>
            </a:r>
          </a:p>
          <a:p>
            <a:pPr marL="990600" lvl="1" indent="-533400" algn="just">
              <a:buFontTx/>
              <a:buChar char="•"/>
            </a:pPr>
            <a:r>
              <a:rPr lang="nb-NO" altLang="nb-NO" dirty="0" err="1"/>
              <a:t>Equivalent</a:t>
            </a:r>
            <a:r>
              <a:rPr lang="nb-NO" altLang="nb-NO" dirty="0"/>
              <a:t>: </a:t>
            </a:r>
            <a:r>
              <a:rPr lang="nb-NO" altLang="nb-NO" dirty="0" err="1"/>
              <a:t>Want</a:t>
            </a:r>
            <a:r>
              <a:rPr lang="nb-NO" altLang="nb-NO" dirty="0"/>
              <a:t> flat optimum</a:t>
            </a:r>
          </a:p>
          <a:p>
            <a:pPr marL="990600" lvl="1" indent="-533400" algn="just">
              <a:buFontTx/>
              <a:buChar char="•"/>
            </a:pPr>
            <a:endParaRPr lang="nb-NO" altLang="nb-NO" dirty="0"/>
          </a:p>
          <a:p>
            <a:pPr marL="990600" lvl="1" indent="-533400" algn="just">
              <a:buFontTx/>
              <a:buChar char="•"/>
            </a:pPr>
            <a:endParaRPr lang="nb-NO" altLang="nb-NO" dirty="0"/>
          </a:p>
          <a:p>
            <a:pPr marL="990600" lvl="1" indent="-533400" algn="just">
              <a:buFontTx/>
              <a:buChar char="•"/>
            </a:pPr>
            <a:endParaRPr lang="en-US" altLang="nb-NO" sz="2400" baseline="30000" dirty="0"/>
          </a:p>
          <a:p>
            <a:pPr marL="381000" indent="-381000" algn="just">
              <a:buNone/>
            </a:pPr>
            <a:r>
              <a:rPr lang="en-US" altLang="nb-NO" sz="1800" dirty="0"/>
              <a:t>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5DDE23-9A30-435A-963F-EF31705A8F74}"/>
              </a:ext>
            </a:extLst>
          </p:cNvPr>
          <p:cNvSpPr txBox="1"/>
          <p:nvPr/>
        </p:nvSpPr>
        <p:spPr>
          <a:xfrm>
            <a:off x="120129" y="6094543"/>
            <a:ext cx="10558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I.J. Halvorsen, S. Skogestad, J.C. Morud and V. Alstad, </a:t>
            </a:r>
            <a:r>
              <a:rPr lang="nb-NO" sz="1200" b="0" i="0" dirty="0">
                <a:effectLst/>
                <a:latin typeface="Times New Roman" panose="02020603050405020304" pitchFamily="18" charset="0"/>
                <a:hlinkClick r:id="rId4"/>
              </a:rPr>
              <a:t>``Optimal </a:t>
            </a:r>
            <a:r>
              <a:rPr lang="nb-NO" sz="1200" b="0" i="0" dirty="0" err="1">
                <a:effectLst/>
                <a:latin typeface="Times New Roman" panose="02020603050405020304" pitchFamily="18" charset="0"/>
                <a:hlinkClick r:id="rId4"/>
              </a:rPr>
              <a:t>selection</a:t>
            </a:r>
            <a:r>
              <a:rPr lang="nb-NO" sz="1200" b="0" i="0" dirty="0">
                <a:effectLst/>
                <a:latin typeface="Times New Roman" panose="02020603050405020304" pitchFamily="18" charset="0"/>
                <a:hlinkClick r:id="rId4"/>
              </a:rPr>
              <a:t> of </a:t>
            </a:r>
            <a:r>
              <a:rPr lang="nb-NO" sz="1200" b="0" i="0" dirty="0" err="1">
                <a:effectLst/>
                <a:latin typeface="Times New Roman" panose="02020603050405020304" pitchFamily="18" charset="0"/>
                <a:hlinkClick r:id="rId4"/>
              </a:rPr>
              <a:t>controlled</a:t>
            </a:r>
            <a:r>
              <a:rPr lang="nb-NO" sz="1200" b="0" i="0" dirty="0">
                <a:effectLst/>
                <a:latin typeface="Times New Roman" panose="02020603050405020304" pitchFamily="18" charset="0"/>
                <a:hlinkClick r:id="rId4"/>
              </a:rPr>
              <a:t> variables'', </a:t>
            </a:r>
            <a:r>
              <a:rPr lang="nb-NO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Ind. Eng. </a:t>
            </a:r>
            <a:r>
              <a:rPr lang="nb-NO" sz="12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Chem</a:t>
            </a:r>
            <a:r>
              <a:rPr lang="nb-NO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Res.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nb-NO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42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(14), 3273-3284 (2003)</a:t>
            </a:r>
            <a:endParaRPr lang="nb-NO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6AA8C-4A18-4FB5-A915-8D17457DBFA8}"/>
              </a:ext>
            </a:extLst>
          </p:cNvPr>
          <p:cNvSpPr txBox="1"/>
          <p:nvPr/>
        </p:nvSpPr>
        <p:spPr>
          <a:xfrm>
            <a:off x="557901" y="5065050"/>
            <a:ext cx="7103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>
              <a:buNone/>
              <a:defRPr/>
            </a:pPr>
            <a:r>
              <a:rPr lang="en-US" b="1" dirty="0"/>
              <a:t>NEVER try to control a variable that reaches max or min at the optimum</a:t>
            </a:r>
          </a:p>
          <a:p>
            <a:pPr marL="857250" lvl="1" indent="-457200">
              <a:defRPr/>
            </a:pPr>
            <a:r>
              <a:rPr lang="en-US" dirty="0"/>
              <a:t>In particular, never try to control directly the cost J</a:t>
            </a:r>
            <a:endParaRPr lang="nb-NO" alt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5665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BC535-37FD-4950-9899-60D09BC07AC1}"/>
              </a:ext>
            </a:extLst>
          </p:cNvPr>
          <p:cNvGrpSpPr/>
          <p:nvPr/>
        </p:nvGrpSpPr>
        <p:grpSpPr>
          <a:xfrm>
            <a:off x="5895441" y="1372195"/>
            <a:ext cx="6277509" cy="3955248"/>
            <a:chOff x="5225144" y="1338262"/>
            <a:chExt cx="6829425" cy="4181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299E90-6739-487E-BED3-7E88E632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5144" y="1338262"/>
              <a:ext cx="6829425" cy="41814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2E0C73-2B06-4078-96CF-69B5F1ABAC26}"/>
                </a:ext>
              </a:extLst>
            </p:cNvPr>
            <p:cNvSpPr txBox="1"/>
            <p:nvPr/>
          </p:nvSpPr>
          <p:spPr>
            <a:xfrm>
              <a:off x="6592389" y="1994263"/>
              <a:ext cx="949234" cy="400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8736C5-CAF4-43BC-8D58-945E65AC78E2}"/>
                </a:ext>
              </a:extLst>
            </p:cNvPr>
            <p:cNvSpPr txBox="1"/>
            <p:nvPr/>
          </p:nvSpPr>
          <p:spPr>
            <a:xfrm>
              <a:off x="6897189" y="2380626"/>
              <a:ext cx="644434" cy="400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12AED0-234A-4A05-A638-8E9EED6F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538"/>
            <a:ext cx="10972800" cy="1143000"/>
          </a:xfrm>
        </p:spPr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Maximize</a:t>
            </a:r>
            <a:r>
              <a:rPr lang="nb-NO" dirty="0"/>
              <a:t> </a:t>
            </a:r>
            <a:r>
              <a:rPr lang="nb-NO" dirty="0" err="1"/>
              <a:t>growth</a:t>
            </a:r>
            <a:r>
              <a:rPr lang="nb-NO" dirty="0"/>
              <a:t> of </a:t>
            </a:r>
            <a:r>
              <a:rPr lang="nb-NO" dirty="0" err="1"/>
              <a:t>salmon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(RAS)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E605-EF0C-4EE9-86C2-78667721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9" y="1494359"/>
            <a:ext cx="6363291" cy="4525963"/>
          </a:xfrm>
        </p:spPr>
        <p:txBody>
          <a:bodyPr/>
          <a:lstStyle/>
          <a:p>
            <a:r>
              <a:rPr lang="nb-NO" dirty="0"/>
              <a:t>One </a:t>
            </a:r>
            <a:r>
              <a:rPr lang="nb-NO" dirty="0" err="1"/>
              <a:t>unconstrained</a:t>
            </a:r>
            <a:r>
              <a:rPr lang="nb-NO" dirty="0"/>
              <a:t> </a:t>
            </a:r>
            <a:r>
              <a:rPr lang="nb-NO" dirty="0" err="1"/>
              <a:t>degree</a:t>
            </a:r>
            <a:r>
              <a:rPr lang="nb-NO" dirty="0"/>
              <a:t> of </a:t>
            </a:r>
            <a:r>
              <a:rPr lang="nb-NO" dirty="0" err="1"/>
              <a:t>freedom</a:t>
            </a:r>
            <a:r>
              <a:rPr lang="nb-NO" dirty="0"/>
              <a:t>: Buffer/base </a:t>
            </a:r>
            <a:r>
              <a:rPr lang="nb-NO" dirty="0" err="1"/>
              <a:t>addition</a:t>
            </a:r>
            <a:endParaRPr lang="nb-NO" dirty="0"/>
          </a:p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control?</a:t>
            </a:r>
          </a:p>
          <a:p>
            <a:r>
              <a:rPr lang="nb-NO" dirty="0" err="1"/>
              <a:t>Self-optimizing</a:t>
            </a:r>
            <a:r>
              <a:rPr lang="nb-NO" dirty="0"/>
              <a:t> variable (CV1): </a:t>
            </a:r>
            <a:r>
              <a:rPr lang="nb-NO" b="1" dirty="0">
                <a:solidFill>
                  <a:srgbClr val="FF0000"/>
                </a:solidFill>
              </a:rPr>
              <a:t>pH in Fish tank </a:t>
            </a:r>
          </a:p>
          <a:p>
            <a:pPr lvl="1"/>
            <a:r>
              <a:rPr lang="nb-NO" b="1" dirty="0">
                <a:solidFill>
                  <a:srgbClr val="FF0000"/>
                </a:solidFill>
              </a:rPr>
              <a:t>Large </a:t>
            </a:r>
            <a:r>
              <a:rPr lang="nb-NO" b="1" dirty="0" err="1">
                <a:solidFill>
                  <a:srgbClr val="FF0000"/>
                </a:solidFill>
              </a:rPr>
              <a:t>gain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dirty="0"/>
              <a:t>(sensitive to </a:t>
            </a:r>
            <a:r>
              <a:rPr lang="nb-NO" dirty="0" err="1"/>
              <a:t>changes</a:t>
            </a:r>
            <a:r>
              <a:rPr lang="nb-NO" dirty="0"/>
              <a:t> in buffer/base)</a:t>
            </a:r>
          </a:p>
          <a:p>
            <a:pPr lvl="1"/>
            <a:r>
              <a:rPr lang="nb-NO" dirty="0"/>
              <a:t>Small </a:t>
            </a:r>
            <a:r>
              <a:rPr lang="nb-NO" dirty="0" err="1"/>
              <a:t>variations</a:t>
            </a:r>
            <a:r>
              <a:rPr lang="nb-NO" dirty="0"/>
              <a:t> in optimal setpoint (7-7.5)</a:t>
            </a:r>
          </a:p>
          <a:p>
            <a:pPr lvl="1"/>
            <a:endParaRPr lang="nb-NO" dirty="0"/>
          </a:p>
          <a:p>
            <a:pPr lvl="1"/>
            <a:r>
              <a:rPr lang="nb-NO" sz="2400" dirty="0" err="1">
                <a:solidFill>
                  <a:srgbClr val="FF0000"/>
                </a:solidFill>
              </a:rPr>
              <a:t>Optimize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with</a:t>
            </a:r>
            <a:r>
              <a:rPr lang="nb-NO" sz="2400" dirty="0">
                <a:solidFill>
                  <a:srgbClr val="FF0000"/>
                </a:solidFill>
              </a:rPr>
              <a:t> simple pH-controller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6E41B-7184-4EAD-81E2-D754EBAD1620}"/>
              </a:ext>
            </a:extLst>
          </p:cNvPr>
          <p:cNvSpPr txBox="1"/>
          <p:nvPr/>
        </p:nvSpPr>
        <p:spPr>
          <a:xfrm>
            <a:off x="409302" y="5987664"/>
            <a:ext cx="108160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Allyne M. dos Santos et al., </a:t>
            </a:r>
            <a:r>
              <a:rPr lang="nb-NO" sz="1200" dirty="0">
                <a:solidFill>
                  <a:schemeClr val="accent1"/>
                </a:solidFill>
              </a:rPr>
              <a:t>Soft sensor of </a:t>
            </a:r>
            <a:r>
              <a:rPr lang="nb-NO" sz="1200" dirty="0" err="1">
                <a:solidFill>
                  <a:schemeClr val="accent1"/>
                </a:solidFill>
              </a:rPr>
              <a:t>key</a:t>
            </a:r>
            <a:r>
              <a:rPr lang="nb-NO" sz="1200" dirty="0">
                <a:solidFill>
                  <a:schemeClr val="accent1"/>
                </a:solidFill>
              </a:rPr>
              <a:t> </a:t>
            </a:r>
            <a:r>
              <a:rPr lang="nb-NO" sz="1200" dirty="0" err="1">
                <a:solidFill>
                  <a:schemeClr val="accent1"/>
                </a:solidFill>
              </a:rPr>
              <a:t>components</a:t>
            </a:r>
            <a:r>
              <a:rPr lang="nb-NO" sz="1200" dirty="0">
                <a:solidFill>
                  <a:schemeClr val="accent1"/>
                </a:solidFill>
              </a:rPr>
              <a:t> in </a:t>
            </a:r>
            <a:r>
              <a:rPr lang="nb-NO" sz="1200" dirty="0" err="1">
                <a:solidFill>
                  <a:schemeClr val="accent1"/>
                </a:solidFill>
              </a:rPr>
              <a:t>recirculation</a:t>
            </a:r>
            <a:r>
              <a:rPr lang="nb-NO" sz="1200" dirty="0">
                <a:solidFill>
                  <a:schemeClr val="accent1"/>
                </a:solidFill>
              </a:rPr>
              <a:t> </a:t>
            </a:r>
            <a:r>
              <a:rPr lang="nb-NO" sz="1200" dirty="0" err="1">
                <a:solidFill>
                  <a:schemeClr val="accent1"/>
                </a:solidFill>
              </a:rPr>
              <a:t>aquaculture</a:t>
            </a:r>
            <a:r>
              <a:rPr lang="nb-NO" sz="1200" dirty="0">
                <a:solidFill>
                  <a:schemeClr val="accent1"/>
                </a:solidFill>
              </a:rPr>
              <a:t> systems, </a:t>
            </a:r>
            <a:r>
              <a:rPr lang="nb-NO" sz="1200" dirty="0" err="1">
                <a:solidFill>
                  <a:schemeClr val="accent1"/>
                </a:solidFill>
              </a:rPr>
              <a:t>using</a:t>
            </a:r>
            <a:r>
              <a:rPr lang="nb-NO" sz="1200" dirty="0">
                <a:solidFill>
                  <a:schemeClr val="accent1"/>
                </a:solidFill>
              </a:rPr>
              <a:t> </a:t>
            </a:r>
            <a:r>
              <a:rPr lang="nb-NO" sz="1200" dirty="0" err="1">
                <a:solidFill>
                  <a:schemeClr val="accent1"/>
                </a:solidFill>
              </a:rPr>
              <a:t>feedforward</a:t>
            </a:r>
            <a:r>
              <a:rPr lang="nb-NO" sz="1200" dirty="0">
                <a:solidFill>
                  <a:schemeClr val="accent1"/>
                </a:solidFill>
              </a:rPr>
              <a:t> </a:t>
            </a:r>
            <a:r>
              <a:rPr lang="nb-NO" sz="1200" dirty="0" err="1">
                <a:solidFill>
                  <a:schemeClr val="accent1"/>
                </a:solidFill>
              </a:rPr>
              <a:t>networks</a:t>
            </a:r>
            <a:r>
              <a:rPr lang="nb-NO" sz="1200" dirty="0">
                <a:solidFill>
                  <a:schemeClr val="accent1"/>
                </a:solidFill>
              </a:rPr>
              <a:t>, </a:t>
            </a:r>
            <a:r>
              <a:rPr lang="nb-NO" sz="1200" dirty="0"/>
              <a:t>ESCAPE-32 Toulouse, 2022 </a:t>
            </a:r>
            <a:r>
              <a:rPr lang="nb-NO" sz="1200" b="1" dirty="0">
                <a:solidFill>
                  <a:srgbClr val="FF0000"/>
                </a:solidFill>
              </a:rPr>
              <a:t>(Poster </a:t>
            </a:r>
            <a:r>
              <a:rPr lang="nb-NO" sz="1200" b="1" dirty="0" err="1">
                <a:solidFill>
                  <a:srgbClr val="FF0000"/>
                </a:solidFill>
              </a:rPr>
              <a:t>today</a:t>
            </a:r>
            <a:r>
              <a:rPr lang="nb-NO" sz="1200" b="1" dirty="0">
                <a:solidFill>
                  <a:srgbClr val="FF0000"/>
                </a:solidFill>
              </a:rPr>
              <a:t>)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D10A45-9C8D-4BBB-98D2-E37323CD1B62}"/>
              </a:ext>
            </a:extLst>
          </p:cNvPr>
          <p:cNvGrpSpPr/>
          <p:nvPr/>
        </p:nvGrpSpPr>
        <p:grpSpPr>
          <a:xfrm>
            <a:off x="7460936" y="2112229"/>
            <a:ext cx="1406839" cy="849072"/>
            <a:chOff x="7451411" y="2234393"/>
            <a:chExt cx="1406839" cy="849072"/>
          </a:xfrm>
        </p:grpSpPr>
        <p:sp>
          <p:nvSpPr>
            <p:cNvPr id="13" name="Oval 40">
              <a:extLst>
                <a:ext uri="{FF2B5EF4-FFF2-40B4-BE49-F238E27FC236}">
                  <a16:creationId xmlns:a16="http://schemas.microsoft.com/office/drawing/2014/main" id="{4020E0C0-EFA6-4A21-8EE4-9AA173034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411" y="2234393"/>
              <a:ext cx="524583" cy="491869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>
                  <a:solidFill>
                    <a:srgbClr val="FF0000"/>
                  </a:solidFill>
                </a:rPr>
                <a:t>pHC</a:t>
              </a:r>
              <a:endParaRPr lang="en-US" altLang="nb-NO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025ED39-3971-4300-9179-9140F7FEBBA8}"/>
                </a:ext>
              </a:extLst>
            </p:cNvPr>
            <p:cNvCxnSpPr/>
            <p:nvPr/>
          </p:nvCxnSpPr>
          <p:spPr>
            <a:xfrm flipV="1">
              <a:off x="7713702" y="2726262"/>
              <a:ext cx="0" cy="35720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46D2D1-59EA-4D5B-95CC-CBFB4677B1BA}"/>
                </a:ext>
              </a:extLst>
            </p:cNvPr>
            <p:cNvCxnSpPr>
              <a:cxnSpLocks/>
            </p:cNvCxnSpPr>
            <p:nvPr/>
          </p:nvCxnSpPr>
          <p:spPr>
            <a:xfrm>
              <a:off x="7975994" y="2534859"/>
              <a:ext cx="88225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40">
            <a:extLst>
              <a:ext uri="{FF2B5EF4-FFF2-40B4-BE49-F238E27FC236}">
                <a16:creationId xmlns:a16="http://schemas.microsoft.com/office/drawing/2014/main" id="{D8F5C322-0EF4-40FD-9474-6357D504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626" y="4809181"/>
            <a:ext cx="524583" cy="491869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>
                <a:solidFill>
                  <a:srgbClr val="FF0000"/>
                </a:solidFill>
              </a:rPr>
              <a:t>pHC</a:t>
            </a:r>
            <a:endParaRPr lang="en-US" altLang="nb-NO" sz="1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A3722-6D3D-4AF6-8C5E-2C9DAB5919BA}"/>
              </a:ext>
            </a:extLst>
          </p:cNvPr>
          <p:cNvSpPr txBox="1"/>
          <p:nvPr/>
        </p:nvSpPr>
        <p:spPr>
          <a:xfrm flipH="1">
            <a:off x="622527" y="5301050"/>
            <a:ext cx="606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Regulatory</a:t>
            </a:r>
            <a:r>
              <a:rPr lang="nb-NO" dirty="0"/>
              <a:t> </a:t>
            </a:r>
            <a:r>
              <a:rPr lang="nb-NO" dirty="0" err="1"/>
              <a:t>layer</a:t>
            </a:r>
            <a:r>
              <a:rPr lang="nb-NO" dirty="0"/>
              <a:t>: pH-control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provides</a:t>
            </a:r>
            <a:r>
              <a:rPr lang="nb-NO"/>
              <a:t> stabilization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	so </a:t>
            </a:r>
            <a:r>
              <a:rPr lang="nb-NO" dirty="0" err="1"/>
              <a:t>we</a:t>
            </a:r>
            <a:r>
              <a:rPr lang="nb-NO" dirty="0"/>
              <a:t> have CV2=CV!=pH, </a:t>
            </a:r>
            <a:r>
              <a:rPr lang="nb-NO" dirty="0" err="1"/>
              <a:t>which</a:t>
            </a:r>
            <a:r>
              <a:rPr lang="nb-NO" dirty="0"/>
              <a:t> is ideal</a:t>
            </a:r>
          </a:p>
        </p:txBody>
      </p:sp>
    </p:spTree>
    <p:extLst>
      <p:ext uri="{BB962C8B-B14F-4D97-AF65-F5344CB8AC3E}">
        <p14:creationId xmlns:p14="http://schemas.microsoft.com/office/powerpoint/2010/main" val="3639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23E5-107A-4D3E-8B2E-58C5B74D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</a:t>
            </a:r>
            <a:r>
              <a:rPr lang="nb-NO" dirty="0" err="1"/>
              <a:t>Constrained</a:t>
            </a:r>
            <a:r>
              <a:rPr lang="nb-NO" dirty="0"/>
              <a:t> </a:t>
            </a:r>
            <a:r>
              <a:rPr lang="nb-NO" dirty="0" err="1"/>
              <a:t>optimization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BF40-8B1C-4342-B8AB-0332E0CB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Obvious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control: </a:t>
            </a:r>
            <a:r>
              <a:rPr lang="nb-NO" b="1" dirty="0">
                <a:solidFill>
                  <a:srgbClr val="FF0000"/>
                </a:solidFill>
              </a:rPr>
              <a:t>Active </a:t>
            </a:r>
            <a:r>
              <a:rPr lang="nb-NO" b="1" dirty="0" err="1">
                <a:solidFill>
                  <a:srgbClr val="FF0000"/>
                </a:solidFill>
              </a:rPr>
              <a:t>constraints</a:t>
            </a:r>
            <a:endParaRPr lang="nb-NO" b="1" dirty="0">
              <a:solidFill>
                <a:srgbClr val="FF0000"/>
              </a:solidFill>
            </a:endParaRPr>
          </a:p>
          <a:p>
            <a:pPr lvl="1"/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measured</a:t>
            </a:r>
            <a:r>
              <a:rPr lang="nb-NO" dirty="0"/>
              <a:t> in most cases and </a:t>
            </a:r>
            <a:r>
              <a:rPr lang="nb-NO" dirty="0" err="1"/>
              <a:t>controlled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PID-controller</a:t>
            </a:r>
          </a:p>
          <a:p>
            <a:r>
              <a:rPr lang="nb-NO" dirty="0" err="1"/>
              <a:t>Reason</a:t>
            </a:r>
            <a:r>
              <a:rPr lang="nb-NO" dirty="0"/>
              <a:t> for </a:t>
            </a:r>
            <a:r>
              <a:rPr lang="nb-NO" dirty="0" err="1"/>
              <a:t>change</a:t>
            </a:r>
            <a:r>
              <a:rPr lang="nb-NO" dirty="0"/>
              <a:t> in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 </a:t>
            </a:r>
            <a:r>
              <a:rPr lang="nb-NO" dirty="0" err="1"/>
              <a:t>are</a:t>
            </a:r>
            <a:endParaRPr lang="nb-NO" dirty="0"/>
          </a:p>
          <a:p>
            <a:pPr lvl="1"/>
            <a:r>
              <a:rPr lang="nb-NO" dirty="0" err="1"/>
              <a:t>Disturbances</a:t>
            </a:r>
            <a:r>
              <a:rPr lang="nb-NO" dirty="0"/>
              <a:t> </a:t>
            </a:r>
            <a:r>
              <a:rPr lang="nb-NO" sz="1800" dirty="0"/>
              <a:t>(</a:t>
            </a:r>
            <a:r>
              <a:rPr lang="nb-NO" sz="1800" dirty="0" err="1"/>
              <a:t>including</a:t>
            </a:r>
            <a:r>
              <a:rPr lang="nb-NO" sz="1800" dirty="0"/>
              <a:t> </a:t>
            </a:r>
            <a:r>
              <a:rPr lang="nb-NO" sz="1800" dirty="0" err="1"/>
              <a:t>changes</a:t>
            </a:r>
            <a:r>
              <a:rPr lang="nb-NO" sz="1800" dirty="0"/>
              <a:t> in parameters and </a:t>
            </a:r>
            <a:r>
              <a:rPr lang="nb-NO" sz="1800" dirty="0" err="1"/>
              <a:t>prices</a:t>
            </a:r>
            <a:r>
              <a:rPr lang="nb-NO" sz="1800" dirty="0"/>
              <a:t>)</a:t>
            </a:r>
          </a:p>
          <a:p>
            <a:r>
              <a:rPr lang="nb-NO" dirty="0"/>
              <a:t>Challenge control: Switch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</p:txBody>
      </p:sp>
      <p:grpSp>
        <p:nvGrpSpPr>
          <p:cNvPr id="14" name="Gruppe 17">
            <a:extLst>
              <a:ext uri="{FF2B5EF4-FFF2-40B4-BE49-F238E27FC236}">
                <a16:creationId xmlns:a16="http://schemas.microsoft.com/office/drawing/2014/main" id="{F9A3BFE0-9BB6-4531-976C-4972793E3CE5}"/>
              </a:ext>
            </a:extLst>
          </p:cNvPr>
          <p:cNvGrpSpPr/>
          <p:nvPr/>
        </p:nvGrpSpPr>
        <p:grpSpPr>
          <a:xfrm>
            <a:off x="7897277" y="3196007"/>
            <a:ext cx="2894173" cy="2459757"/>
            <a:chOff x="5273754" y="1597970"/>
            <a:chExt cx="4805694" cy="3707686"/>
          </a:xfrm>
        </p:grpSpPr>
        <p:sp>
          <p:nvSpPr>
            <p:cNvPr id="15" name="Frihåndsform 84">
              <a:extLst>
                <a:ext uri="{FF2B5EF4-FFF2-40B4-BE49-F238E27FC236}">
                  <a16:creationId xmlns:a16="http://schemas.microsoft.com/office/drawing/2014/main" id="{3BF28571-57ED-4640-A05B-CFDC0B343D97}"/>
                </a:ext>
              </a:extLst>
            </p:cNvPr>
            <p:cNvSpPr/>
            <p:nvPr/>
          </p:nvSpPr>
          <p:spPr>
            <a:xfrm>
              <a:off x="6394857" y="2062611"/>
              <a:ext cx="3287139" cy="2648467"/>
            </a:xfrm>
            <a:custGeom>
              <a:avLst/>
              <a:gdLst>
                <a:gd name="connsiteX0" fmla="*/ 0 w 2812211"/>
                <a:gd name="connsiteY0" fmla="*/ 0 h 2113471"/>
                <a:gd name="connsiteX1" fmla="*/ 327804 w 2812211"/>
                <a:gd name="connsiteY1" fmla="*/ 8626 h 2113471"/>
                <a:gd name="connsiteX2" fmla="*/ 2812211 w 2812211"/>
                <a:gd name="connsiteY2" fmla="*/ 2113471 h 2113471"/>
                <a:gd name="connsiteX3" fmla="*/ 0 w 2812211"/>
                <a:gd name="connsiteY3" fmla="*/ 2113471 h 2113471"/>
                <a:gd name="connsiteX4" fmla="*/ 0 w 2812211"/>
                <a:gd name="connsiteY4" fmla="*/ 0 h 211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2113471">
                  <a:moveTo>
                    <a:pt x="0" y="0"/>
                  </a:moveTo>
                  <a:lnTo>
                    <a:pt x="327804" y="8626"/>
                  </a:lnTo>
                  <a:lnTo>
                    <a:pt x="2812211" y="2113471"/>
                  </a:lnTo>
                  <a:lnTo>
                    <a:pt x="0" y="2113471"/>
                  </a:lnTo>
                  <a:cubicBezTo>
                    <a:pt x="2876" y="1408981"/>
                    <a:pt x="5751" y="70449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85">
              <a:extLst>
                <a:ext uri="{FF2B5EF4-FFF2-40B4-BE49-F238E27FC236}">
                  <a16:creationId xmlns:a16="http://schemas.microsoft.com/office/drawing/2014/main" id="{3433F2F1-613C-4243-8E33-7F1255984344}"/>
                </a:ext>
              </a:extLst>
            </p:cNvPr>
            <p:cNvGrpSpPr/>
            <p:nvPr/>
          </p:nvGrpSpPr>
          <p:grpSpPr>
            <a:xfrm>
              <a:off x="5273754" y="1883924"/>
              <a:ext cx="4805694" cy="3421732"/>
              <a:chOff x="1002262" y="2643395"/>
              <a:chExt cx="4111364" cy="2730535"/>
            </a:xfrm>
          </p:grpSpPr>
          <p:grpSp>
            <p:nvGrpSpPr>
              <p:cNvPr id="22" name="Gruppe 91">
                <a:extLst>
                  <a:ext uri="{FF2B5EF4-FFF2-40B4-BE49-F238E27FC236}">
                    <a16:creationId xmlns:a16="http://schemas.microsoft.com/office/drawing/2014/main" id="{0D05DDBB-8DFE-4911-8945-7DF804C89A61}"/>
                  </a:ext>
                </a:extLst>
              </p:cNvPr>
              <p:cNvGrpSpPr/>
              <p:nvPr/>
            </p:nvGrpSpPr>
            <p:grpSpPr>
              <a:xfrm>
                <a:off x="1045542" y="2643395"/>
                <a:ext cx="4068084" cy="2730535"/>
                <a:chOff x="4016399" y="1940717"/>
                <a:chExt cx="4068084" cy="2730535"/>
              </a:xfrm>
            </p:grpSpPr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E5890942-38AC-4386-B403-3BFE6101F2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6399" y="2040652"/>
                  <a:ext cx="1191052" cy="73808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" name="Group 13">
                  <a:extLst>
                    <a:ext uri="{FF2B5EF4-FFF2-40B4-BE49-F238E27FC236}">
                      <a16:creationId xmlns:a16="http://schemas.microsoft.com/office/drawing/2014/main" id="{15099ECD-D4DD-4CD5-BE7F-E0A5ADC1E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3661" y="2064244"/>
                  <a:ext cx="2494525" cy="1579091"/>
                  <a:chOff x="2448" y="864"/>
                  <a:chExt cx="1248" cy="1056"/>
                </a:xfrm>
              </p:grpSpPr>
              <p:sp>
                <p:nvSpPr>
                  <p:cNvPr id="35" name="Arc 14">
                    <a:extLst>
                      <a:ext uri="{FF2B5EF4-FFF2-40B4-BE49-F238E27FC236}">
                        <a16:creationId xmlns:a16="http://schemas.microsoft.com/office/drawing/2014/main" id="{C25EEC38-6823-439B-A4CA-3881CDDA6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36" name="Arc 15">
                    <a:extLst>
                      <a:ext uri="{FF2B5EF4-FFF2-40B4-BE49-F238E27FC236}">
                        <a16:creationId xmlns:a16="http://schemas.microsoft.com/office/drawing/2014/main" id="{CF79A336-1BC3-40C8-8DBF-3C961B83BF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26" name="Text Box 16">
                  <a:extLst>
                    <a:ext uri="{FF2B5EF4-FFF2-40B4-BE49-F238E27FC236}">
                      <a16:creationId xmlns:a16="http://schemas.microsoft.com/office/drawing/2014/main" id="{076C124F-D6DE-4F29-BB15-DD7119F8DC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5287" y="4250825"/>
                  <a:ext cx="605327" cy="4204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27" name="Line 18">
                  <a:extLst>
                    <a:ext uri="{FF2B5EF4-FFF2-40B4-BE49-F238E27FC236}">
                      <a16:creationId xmlns:a16="http://schemas.microsoft.com/office/drawing/2014/main" id="{7C27DBC7-C8CB-4920-8109-25DECE27C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49139" y="3665982"/>
                  <a:ext cx="7230" cy="526680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28" name="Line 18">
                  <a:extLst>
                    <a:ext uri="{FF2B5EF4-FFF2-40B4-BE49-F238E27FC236}">
                      <a16:creationId xmlns:a16="http://schemas.microsoft.com/office/drawing/2014/main" id="{311630A7-942A-43FD-9CAC-ABB14A9D9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55631" y="3538387"/>
                  <a:ext cx="0" cy="660822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cxnSp>
              <p:nvCxnSpPr>
                <p:cNvPr id="29" name="Rett pilkobling 99">
                  <a:extLst>
                    <a:ext uri="{FF2B5EF4-FFF2-40B4-BE49-F238E27FC236}">
                      <a16:creationId xmlns:a16="http://schemas.microsoft.com/office/drawing/2014/main" id="{18169744-CADB-467E-B255-C98971D48DC4}"/>
                    </a:ext>
                  </a:extLst>
                </p:cNvPr>
                <p:cNvCxnSpPr/>
                <p:nvPr/>
              </p:nvCxnSpPr>
              <p:spPr>
                <a:xfrm>
                  <a:off x="6503201" y="3945977"/>
                  <a:ext cx="405599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Line 18">
                  <a:extLst>
                    <a:ext uri="{FF2B5EF4-FFF2-40B4-BE49-F238E27FC236}">
                      <a16:creationId xmlns:a16="http://schemas.microsoft.com/office/drawing/2014/main" id="{666C8A3A-DEDA-4571-8A34-F6674B4A3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923850" y="3643335"/>
                  <a:ext cx="1525290" cy="2264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31" name="Line 18">
                  <a:extLst>
                    <a:ext uri="{FF2B5EF4-FFF2-40B4-BE49-F238E27FC236}">
                      <a16:creationId xmlns:a16="http://schemas.microsoft.com/office/drawing/2014/main" id="{46D19BA6-C85F-47E9-8CEA-27F2B87F5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921919" y="3497151"/>
                  <a:ext cx="2033711" cy="2264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cxnSp>
              <p:nvCxnSpPr>
                <p:cNvPr id="32" name="Rett pilkobling 102">
                  <a:extLst>
                    <a:ext uri="{FF2B5EF4-FFF2-40B4-BE49-F238E27FC236}">
                      <a16:creationId xmlns:a16="http://schemas.microsoft.com/office/drawing/2014/main" id="{ED0D90D5-ADED-4E27-8F7D-C0900A28945C}"/>
                    </a:ext>
                  </a:extLst>
                </p:cNvPr>
                <p:cNvCxnSpPr/>
                <p:nvPr/>
              </p:nvCxnSpPr>
              <p:spPr>
                <a:xfrm flipV="1">
                  <a:off x="5709451" y="3479283"/>
                  <a:ext cx="0" cy="280462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Line 9">
                  <a:extLst>
                    <a:ext uri="{FF2B5EF4-FFF2-40B4-BE49-F238E27FC236}">
                      <a16:creationId xmlns:a16="http://schemas.microsoft.com/office/drawing/2014/main" id="{6BA4C9D6-1914-418D-991D-1DE961163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21920" y="1940717"/>
                  <a:ext cx="1930" cy="2258491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34" name="Line 10">
                  <a:extLst>
                    <a:ext uri="{FF2B5EF4-FFF2-40B4-BE49-F238E27FC236}">
                      <a16:creationId xmlns:a16="http://schemas.microsoft.com/office/drawing/2014/main" id="{83812AC2-FC16-41CD-BA5F-C43377A5F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21920" y="4195091"/>
                  <a:ext cx="3162563" cy="411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23" name="Text Box 12">
                <a:extLst>
                  <a:ext uri="{FF2B5EF4-FFF2-40B4-BE49-F238E27FC236}">
                    <a16:creationId xmlns:a16="http://schemas.microsoft.com/office/drawing/2014/main" id="{E1C28923-B1C2-4077-9C5C-62FA08F3B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2262" y="4033899"/>
                <a:ext cx="1191052" cy="73808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Ellipse 86">
              <a:extLst>
                <a:ext uri="{FF2B5EF4-FFF2-40B4-BE49-F238E27FC236}">
                  <a16:creationId xmlns:a16="http://schemas.microsoft.com/office/drawing/2014/main" id="{26A27287-AB19-4E41-96A5-C3BADDCED8A4}"/>
                </a:ext>
              </a:extLst>
            </p:cNvPr>
            <p:cNvSpPr/>
            <p:nvPr/>
          </p:nvSpPr>
          <p:spPr>
            <a:xfrm>
              <a:off x="8126671" y="3959758"/>
              <a:ext cx="104148" cy="119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8" name="Rett linje 87">
              <a:extLst>
                <a:ext uri="{FF2B5EF4-FFF2-40B4-BE49-F238E27FC236}">
                  <a16:creationId xmlns:a16="http://schemas.microsoft.com/office/drawing/2014/main" id="{9C69A5A2-2BFE-4CAA-B3E4-2A8E8AB5BFB6}"/>
                </a:ext>
              </a:extLst>
            </p:cNvPr>
            <p:cNvCxnSpPr/>
            <p:nvPr/>
          </p:nvCxnSpPr>
          <p:spPr>
            <a:xfrm>
              <a:off x="6535882" y="1883924"/>
              <a:ext cx="3146114" cy="2821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88">
              <a:extLst>
                <a:ext uri="{FF2B5EF4-FFF2-40B4-BE49-F238E27FC236}">
                  <a16:creationId xmlns:a16="http://schemas.microsoft.com/office/drawing/2014/main" id="{1C51360C-C482-43A1-9496-9A799E500F5F}"/>
                </a:ext>
              </a:extLst>
            </p:cNvPr>
            <p:cNvSpPr/>
            <p:nvPr/>
          </p:nvSpPr>
          <p:spPr>
            <a:xfrm>
              <a:off x="8718223" y="3794010"/>
              <a:ext cx="104148" cy="119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005C3726-126A-4FD7-BE95-325B2DED6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8322" y="1597970"/>
              <a:ext cx="2689965" cy="5567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 err="1">
                  <a:solidFill>
                    <a:schemeClr val="accent1"/>
                  </a:solidFill>
                  <a:latin typeface="+mj-lt"/>
                </a:rPr>
                <a:t>constraint</a:t>
              </a:r>
              <a:endParaRPr lang="en-US" altLang="nb-NO" sz="1800" baseline="3000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21" name="Rett pilkobling 90">
              <a:extLst>
                <a:ext uri="{FF2B5EF4-FFF2-40B4-BE49-F238E27FC236}">
                  <a16:creationId xmlns:a16="http://schemas.microsoft.com/office/drawing/2014/main" id="{481EE47F-224B-4662-BFB9-F1A7606F2CA4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7329498" y="2154678"/>
              <a:ext cx="1123806" cy="4377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1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Conventional</a:t>
            </a:r>
            <a:r>
              <a:rPr lang="nb-NO" dirty="0"/>
              <a:t> </a:t>
            </a:r>
            <a:r>
              <a:rPr lang="nb-NO" dirty="0" err="1"/>
              <a:t>advanced</a:t>
            </a:r>
            <a:r>
              <a:rPr lang="nb-NO" dirty="0"/>
              <a:t> control </a:t>
            </a:r>
            <a:r>
              <a:rPr lang="nb-NO" dirty="0" err="1"/>
              <a:t>structures</a:t>
            </a:r>
            <a:r>
              <a:rPr lang="nb-NO" dirty="0"/>
              <a:t> (ACS)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Used </a:t>
            </a:r>
            <a:r>
              <a:rPr lang="nb-NO" dirty="0" err="1"/>
              <a:t>when</a:t>
            </a:r>
            <a:r>
              <a:rPr lang="nb-NO" dirty="0"/>
              <a:t> single-loop PID is not </a:t>
            </a:r>
            <a:r>
              <a:rPr lang="nb-NO" dirty="0" err="1"/>
              <a:t>sufficient</a:t>
            </a:r>
            <a:r>
              <a:rPr lang="nb-NO" dirty="0"/>
              <a:t>. </a:t>
            </a:r>
          </a:p>
          <a:p>
            <a:r>
              <a:rPr lang="nb-NO" dirty="0" err="1"/>
              <a:t>Examples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Cascade</a:t>
            </a:r>
            <a:r>
              <a:rPr lang="nb-NO" dirty="0"/>
              <a:t> </a:t>
            </a:r>
            <a:r>
              <a:rPr lang="nb-NO" dirty="0" err="1"/>
              <a:t>control</a:t>
            </a:r>
            <a:endParaRPr lang="nb-NO" dirty="0"/>
          </a:p>
          <a:p>
            <a:pPr lvl="1"/>
            <a:r>
              <a:rPr lang="nb-NO" dirty="0" err="1"/>
              <a:t>Feedforward</a:t>
            </a:r>
            <a:r>
              <a:rPr lang="nb-NO" dirty="0"/>
              <a:t> control / Ratio control</a:t>
            </a:r>
          </a:p>
          <a:p>
            <a:pPr lvl="1"/>
            <a:r>
              <a:rPr lang="nb-NO" dirty="0" err="1"/>
              <a:t>Decoupling</a:t>
            </a:r>
            <a:endParaRPr lang="nb-NO" dirty="0"/>
          </a:p>
          <a:p>
            <a:pPr lvl="1"/>
            <a:r>
              <a:rPr lang="nb-NO" dirty="0" err="1"/>
              <a:t>Selectors</a:t>
            </a:r>
            <a:endParaRPr lang="nb-NO" dirty="0"/>
          </a:p>
          <a:p>
            <a:pPr lvl="1"/>
            <a:r>
              <a:rPr lang="nb-NO" dirty="0"/>
              <a:t>Split range control (SRC)</a:t>
            </a:r>
          </a:p>
          <a:p>
            <a:pPr lvl="1"/>
            <a:r>
              <a:rPr lang="nb-NO" dirty="0"/>
              <a:t>Input resetting or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(VPC)</a:t>
            </a:r>
          </a:p>
          <a:p>
            <a:pPr lvl="1"/>
            <a:endParaRPr lang="nb-NO" dirty="0"/>
          </a:p>
        </p:txBody>
      </p:sp>
      <p:sp>
        <p:nvSpPr>
          <p:cNvPr id="4" name="Høyre klammeparentes 3"/>
          <p:cNvSpPr/>
          <p:nvPr/>
        </p:nvSpPr>
        <p:spPr>
          <a:xfrm>
            <a:off x="6726446" y="3526193"/>
            <a:ext cx="218365" cy="1187355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240514" y="3765927"/>
            <a:ext cx="219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/>
              <a:t>Can</a:t>
            </a:r>
            <a:r>
              <a:rPr lang="nb-NO" sz="2000" dirty="0"/>
              <a:t> handle </a:t>
            </a:r>
            <a:r>
              <a:rPr lang="nb-NO" sz="2000" dirty="0" err="1"/>
              <a:t>constraint</a:t>
            </a:r>
            <a:r>
              <a:rPr lang="nb-NO" sz="2000" dirty="0"/>
              <a:t> </a:t>
            </a:r>
            <a:r>
              <a:rPr lang="nb-NO" sz="2000" dirty="0" err="1"/>
              <a:t>changes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130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2CE6-FF6A-4EF5-9AC4-5F4BB445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Conventional</a:t>
            </a:r>
            <a:r>
              <a:rPr lang="nb-NO" dirty="0"/>
              <a:t> APC for </a:t>
            </a:r>
            <a:r>
              <a:rPr lang="nb-NO" dirty="0" err="1"/>
              <a:t>changing</a:t>
            </a:r>
            <a:r>
              <a:rPr lang="nb-NO" dirty="0"/>
              <a:t>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51E18-AD97-4972-8A51-30CE1596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9559452" cy="2984108"/>
          </a:xfrm>
        </p:spPr>
        <p:txBody>
          <a:bodyPr/>
          <a:lstStyle/>
          <a:p>
            <a:r>
              <a:rPr lang="nb-NO" dirty="0"/>
              <a:t>Four cases:</a:t>
            </a:r>
          </a:p>
          <a:p>
            <a:pPr lvl="1"/>
            <a:r>
              <a:rPr lang="nb-NO" dirty="0"/>
              <a:t>MV-MV </a:t>
            </a:r>
            <a:r>
              <a:rPr lang="nb-NO" dirty="0" err="1"/>
              <a:t>switching</a:t>
            </a:r>
            <a:r>
              <a:rPr lang="nb-NO" dirty="0"/>
              <a:t>                -&gt; Split Range Control + 2 more </a:t>
            </a:r>
            <a:r>
              <a:rPr lang="nb-NO" dirty="0" err="1"/>
              <a:t>options</a:t>
            </a:r>
            <a:endParaRPr lang="nb-NO" dirty="0"/>
          </a:p>
          <a:p>
            <a:pPr lvl="1"/>
            <a:r>
              <a:rPr lang="nb-NO" dirty="0"/>
              <a:t>CV-CV </a:t>
            </a:r>
            <a:r>
              <a:rPr lang="nb-NO" dirty="0" err="1"/>
              <a:t>switching</a:t>
            </a:r>
            <a:r>
              <a:rPr lang="nb-NO" dirty="0"/>
              <a:t>                   -&gt; </a:t>
            </a:r>
            <a:r>
              <a:rPr lang="nb-NO" dirty="0" err="1"/>
              <a:t>Selectors</a:t>
            </a:r>
            <a:endParaRPr lang="nb-NO" dirty="0"/>
          </a:p>
          <a:p>
            <a:pPr lvl="1"/>
            <a:r>
              <a:rPr lang="nb-NO" dirty="0"/>
              <a:t>Simple CV-MV </a:t>
            </a:r>
            <a:r>
              <a:rPr lang="nb-NO" dirty="0" err="1"/>
              <a:t>switching</a:t>
            </a:r>
            <a:r>
              <a:rPr lang="nb-NO" dirty="0"/>
              <a:t>    -&gt; Do </a:t>
            </a:r>
            <a:r>
              <a:rPr lang="nb-NO" dirty="0" err="1"/>
              <a:t>nothing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Complex</a:t>
            </a:r>
            <a:r>
              <a:rPr lang="nb-NO" dirty="0"/>
              <a:t> CV-MV </a:t>
            </a:r>
            <a:r>
              <a:rPr lang="nb-NO" dirty="0" err="1"/>
              <a:t>switching</a:t>
            </a:r>
            <a:endParaRPr lang="nb-N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A0B593-FF58-4EBB-8168-6D4F13715BD7}"/>
              </a:ext>
            </a:extLst>
          </p:cNvPr>
          <p:cNvSpPr txBox="1"/>
          <p:nvPr/>
        </p:nvSpPr>
        <p:spPr>
          <a:xfrm>
            <a:off x="534579" y="4931758"/>
            <a:ext cx="3786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MV = Manipulated Variable = Input (u)</a:t>
            </a:r>
          </a:p>
          <a:p>
            <a:r>
              <a:rPr lang="nb-NO" dirty="0"/>
              <a:t>CV = </a:t>
            </a:r>
            <a:r>
              <a:rPr lang="nb-NO" dirty="0" err="1"/>
              <a:t>Controlled</a:t>
            </a:r>
            <a:r>
              <a:rPr lang="nb-NO" dirty="0"/>
              <a:t> Variable = Output (y)</a:t>
            </a:r>
          </a:p>
          <a:p>
            <a:r>
              <a:rPr lang="nb-NO" dirty="0"/>
              <a:t>DV = </a:t>
            </a:r>
            <a:r>
              <a:rPr lang="nb-NO" dirty="0" err="1"/>
              <a:t>Disturbance</a:t>
            </a:r>
            <a:r>
              <a:rPr lang="nb-NO" dirty="0"/>
              <a:t> Variable (d)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0B1627-353E-4661-97E9-410960649273}"/>
              </a:ext>
            </a:extLst>
          </p:cNvPr>
          <p:cNvGrpSpPr/>
          <p:nvPr/>
        </p:nvGrpSpPr>
        <p:grpSpPr>
          <a:xfrm>
            <a:off x="8566777" y="2026376"/>
            <a:ext cx="2241131" cy="1447867"/>
            <a:chOff x="8629378" y="1618752"/>
            <a:chExt cx="2241131" cy="14478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EB3580-82B6-49DC-A700-0837BB168C95}"/>
                </a:ext>
              </a:extLst>
            </p:cNvPr>
            <p:cNvGrpSpPr/>
            <p:nvPr/>
          </p:nvGrpSpPr>
          <p:grpSpPr>
            <a:xfrm>
              <a:off x="8948719" y="2353457"/>
              <a:ext cx="1859189" cy="713162"/>
              <a:chOff x="8175448" y="158071"/>
              <a:chExt cx="2178614" cy="81957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1471296-1931-4B8B-A079-592DEE67EF62}"/>
                  </a:ext>
                </a:extLst>
              </p:cNvPr>
              <p:cNvGrpSpPr/>
              <p:nvPr/>
            </p:nvGrpSpPr>
            <p:grpSpPr>
              <a:xfrm>
                <a:off x="8184233" y="285068"/>
                <a:ext cx="2169829" cy="692574"/>
                <a:chOff x="8163946" y="776718"/>
                <a:chExt cx="2169829" cy="69257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2EAD8A6-9C31-490F-ABFD-54B2A29E298E}"/>
                    </a:ext>
                  </a:extLst>
                </p:cNvPr>
                <p:cNvSpPr/>
                <p:nvPr/>
              </p:nvSpPr>
              <p:spPr>
                <a:xfrm>
                  <a:off x="8664366" y="776718"/>
                  <a:ext cx="1158240" cy="692574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>
                      <a:solidFill>
                        <a:srgbClr val="FF0000"/>
                      </a:solidFill>
                    </a:rPr>
                    <a:t>Process</a:t>
                  </a: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9B3AA1DC-D784-4A45-BAD9-C8BF7145CB4F}"/>
                    </a:ext>
                  </a:extLst>
                </p:cNvPr>
                <p:cNvCxnSpPr/>
                <p:nvPr/>
              </p:nvCxnSpPr>
              <p:spPr>
                <a:xfrm>
                  <a:off x="8163946" y="1297494"/>
                  <a:ext cx="500419" cy="0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9D9D5E56-2133-4775-88C7-D0E862A341A7}"/>
                    </a:ext>
                  </a:extLst>
                </p:cNvPr>
                <p:cNvCxnSpPr/>
                <p:nvPr/>
              </p:nvCxnSpPr>
              <p:spPr>
                <a:xfrm>
                  <a:off x="8163947" y="1007228"/>
                  <a:ext cx="50041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F05A6F24-F496-44FA-B8D1-3865758EAF92}"/>
                    </a:ext>
                  </a:extLst>
                </p:cNvPr>
                <p:cNvCxnSpPr/>
                <p:nvPr/>
              </p:nvCxnSpPr>
              <p:spPr>
                <a:xfrm>
                  <a:off x="9833356" y="1041333"/>
                  <a:ext cx="50041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D48519A-D51D-41BD-8165-8182E17408EF}"/>
                    </a:ext>
                  </a:extLst>
                </p:cNvPr>
                <p:cNvCxnSpPr/>
                <p:nvPr/>
              </p:nvCxnSpPr>
              <p:spPr>
                <a:xfrm>
                  <a:off x="9833356" y="1296093"/>
                  <a:ext cx="500419" cy="0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AD74B-C5CA-4178-9C61-F5E4BE4BA4E9}"/>
                  </a:ext>
                </a:extLst>
              </p:cNvPr>
              <p:cNvSpPr txBox="1"/>
              <p:nvPr/>
            </p:nvSpPr>
            <p:spPr>
              <a:xfrm>
                <a:off x="8182669" y="52534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b-NO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70FE2-C1F4-4C07-886F-21F13F1F8121}"/>
                  </a:ext>
                </a:extLst>
              </p:cNvPr>
              <p:cNvSpPr txBox="1"/>
              <p:nvPr/>
            </p:nvSpPr>
            <p:spPr>
              <a:xfrm>
                <a:off x="8175448" y="158071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b-NO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0D48BF-48CA-4F21-8CE7-F8C0CFBC61DB}"/>
                  </a:ext>
                </a:extLst>
              </p:cNvPr>
              <p:cNvSpPr txBox="1"/>
              <p:nvPr/>
            </p:nvSpPr>
            <p:spPr>
              <a:xfrm>
                <a:off x="9894609" y="54762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b-NO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8F4E2F-5C61-4530-9FE6-2F2736C8BD8D}"/>
                  </a:ext>
                </a:extLst>
              </p:cNvPr>
              <p:cNvSpPr txBox="1"/>
              <p:nvPr/>
            </p:nvSpPr>
            <p:spPr>
              <a:xfrm>
                <a:off x="9887388" y="180351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b-NO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94A432-2CDC-492D-9A9A-48992A4FD0A6}"/>
                </a:ext>
              </a:extLst>
            </p:cNvPr>
            <p:cNvSpPr txBox="1"/>
            <p:nvPr/>
          </p:nvSpPr>
          <p:spPr>
            <a:xfrm>
              <a:off x="8629378" y="2227303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MV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273E09-F8CE-487E-A5B6-61D107EA624D}"/>
                </a:ext>
              </a:extLst>
            </p:cNvPr>
            <p:cNvSpPr txBox="1"/>
            <p:nvPr/>
          </p:nvSpPr>
          <p:spPr>
            <a:xfrm>
              <a:off x="10430965" y="2184187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CV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7917DC6-D6B1-4D72-A4B3-49B15150E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2944" y="1932527"/>
              <a:ext cx="1" cy="5314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BD963-8082-48E3-8203-691D071CF8F3}"/>
                </a:ext>
              </a:extLst>
            </p:cNvPr>
            <p:cNvSpPr txBox="1"/>
            <p:nvPr/>
          </p:nvSpPr>
          <p:spPr>
            <a:xfrm>
              <a:off x="9620834" y="1618752"/>
              <a:ext cx="456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DV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C2C5840-07D8-41C2-B0A9-9939A821D9CD}"/>
              </a:ext>
            </a:extLst>
          </p:cNvPr>
          <p:cNvSpPr txBox="1"/>
          <p:nvPr/>
        </p:nvSpPr>
        <p:spPr>
          <a:xfrm>
            <a:off x="157326" y="6110755"/>
            <a:ext cx="10650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Adriana Reyes-Lua and Sigurd Skogestad, </a:t>
            </a:r>
            <a:r>
              <a:rPr lang="en-US" sz="1200" dirty="0">
                <a:solidFill>
                  <a:schemeClr val="accent1"/>
                </a:solidFill>
              </a:rPr>
              <a:t>Systematic Design of Active Constraint Switching Using Classical Advanced Control Structures</a:t>
            </a:r>
            <a:r>
              <a:rPr lang="en-US" sz="1200" dirty="0"/>
              <a:t>, </a:t>
            </a:r>
            <a:r>
              <a:rPr lang="en-US" sz="1200" dirty="0" err="1"/>
              <a:t>Ind.Eng.Chem.Res</a:t>
            </a:r>
            <a:r>
              <a:rPr lang="en-US" sz="1200" dirty="0"/>
              <a:t>, 2020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25071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163"/>
            <a:ext cx="10972800" cy="1143000"/>
          </a:xfrm>
        </p:spPr>
        <p:txBody>
          <a:bodyPr/>
          <a:lstStyle/>
          <a:p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PI-controller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</a:t>
            </a:r>
            <a:r>
              <a:rPr lang="nb-NO" b="1" dirty="0" err="1">
                <a:solidFill>
                  <a:srgbClr val="FF0000"/>
                </a:solidFill>
              </a:rPr>
              <a:t>Minimize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heating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cost</a:t>
            </a:r>
            <a:r>
              <a:rPr lang="nb-NO" dirty="0"/>
              <a:t> (Norway)   </a:t>
            </a:r>
          </a:p>
          <a:p>
            <a:pPr marL="0" indent="0">
              <a:buNone/>
            </a:pPr>
            <a:r>
              <a:rPr lang="nb-NO" dirty="0"/>
              <a:t>      min </a:t>
            </a:r>
            <a:r>
              <a:rPr lang="nb-NO" i="1" dirty="0"/>
              <a:t>u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 ≥ </a:t>
            </a:r>
            <a:r>
              <a:rPr lang="nb-NO" i="1" dirty="0" err="1"/>
              <a:t>y</a:t>
            </a:r>
            <a:r>
              <a:rPr lang="nb-NO" i="1" baseline="30000" dirty="0" err="1"/>
              <a:t>min</a:t>
            </a:r>
            <a:endParaRPr lang="nb-NO" i="1" baseline="30000" dirty="0"/>
          </a:p>
          <a:p>
            <a:pPr marL="0" indent="0">
              <a:buNone/>
            </a:pPr>
            <a:r>
              <a:rPr lang="nb-NO" dirty="0"/>
              <a:t> 		  </a:t>
            </a:r>
            <a:r>
              <a:rPr lang="nb-NO" i="1" dirty="0"/>
              <a:t>u ≥ </a:t>
            </a:r>
            <a:r>
              <a:rPr lang="nb-NO" i="1" dirty="0" err="1"/>
              <a:t>u</a:t>
            </a:r>
            <a:r>
              <a:rPr lang="nb-NO" i="1" baseline="30000" dirty="0" err="1"/>
              <a:t>min</a:t>
            </a:r>
            <a:r>
              <a:rPr lang="nb-NO" i="1" baseline="-25000" dirty="0"/>
              <a:t> </a:t>
            </a:r>
            <a:r>
              <a:rPr lang="nb-NO" i="1" dirty="0"/>
              <a:t>= 0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heating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temperature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 err="1">
                <a:solidFill>
                  <a:srgbClr val="FF0000"/>
                </a:solidFill>
              </a:rPr>
              <a:t>y</a:t>
            </a:r>
            <a:r>
              <a:rPr lang="nb-NO" i="1" baseline="30000" dirty="0" err="1">
                <a:solidFill>
                  <a:srgbClr val="FF0000"/>
                </a:solidFill>
              </a:rPr>
              <a:t>min</a:t>
            </a:r>
            <a:r>
              <a:rPr lang="nb-NO" dirty="0">
                <a:solidFill>
                  <a:srgbClr val="FF0000"/>
                </a:solidFill>
              </a:rPr>
              <a:t>=22 </a:t>
            </a:r>
            <a:r>
              <a:rPr lang="es-MX" dirty="0">
                <a:solidFill>
                  <a:srgbClr val="FF0000"/>
                </a:solidFill>
              </a:rPr>
              <a:t>°</a:t>
            </a:r>
            <a:r>
              <a:rPr lang="nb-NO" dirty="0">
                <a:solidFill>
                  <a:srgbClr val="FF0000"/>
                </a:solidFill>
              </a:rPr>
              <a:t>C)</a:t>
            </a: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r>
              <a:rPr lang="nb-NO" b="1" dirty="0" err="1">
                <a:solidFill>
                  <a:schemeClr val="accent1"/>
                </a:solidFill>
              </a:rPr>
              <a:t>Disturbance</a:t>
            </a:r>
            <a:r>
              <a:rPr lang="nb-NO" b="1" dirty="0">
                <a:solidFill>
                  <a:schemeClr val="accent1"/>
                </a:solidFill>
              </a:rPr>
              <a:t> (d): </a:t>
            </a:r>
            <a:r>
              <a:rPr lang="nb-NO" b="1" dirty="0" err="1">
                <a:solidFill>
                  <a:schemeClr val="accent1"/>
                </a:solidFill>
              </a:rPr>
              <a:t>Outdoor</a:t>
            </a:r>
            <a:r>
              <a:rPr lang="nb-NO" b="1" dirty="0">
                <a:solidFill>
                  <a:schemeClr val="accent1"/>
                </a:solidFill>
              </a:rPr>
              <a:t> </a:t>
            </a:r>
            <a:r>
              <a:rPr lang="nb-NO" b="1" dirty="0" err="1">
                <a:solidFill>
                  <a:schemeClr val="accent1"/>
                </a:solidFill>
              </a:rPr>
              <a:t>temperature</a:t>
            </a:r>
            <a:endParaRPr lang="nb-NO" b="1" dirty="0">
              <a:solidFill>
                <a:schemeClr val="accent1"/>
              </a:solidFill>
            </a:endParaRPr>
          </a:p>
          <a:p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two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CV=y = </a:t>
            </a:r>
            <a:r>
              <a:rPr lang="nb-NO" b="1" i="1" dirty="0" err="1"/>
              <a:t>y</a:t>
            </a:r>
            <a:r>
              <a:rPr lang="nb-NO" b="1" i="1" baseline="30000" dirty="0" err="1"/>
              <a:t>min</a:t>
            </a:r>
            <a:r>
              <a:rPr lang="nb-NO" b="1" i="1" dirty="0"/>
              <a:t>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minimum </a:t>
            </a:r>
            <a:r>
              <a:rPr lang="nb-NO" b="1" dirty="0" err="1"/>
              <a:t>temperature</a:t>
            </a:r>
            <a:r>
              <a:rPr lang="nb-NO" b="1" dirty="0"/>
              <a:t> </a:t>
            </a:r>
            <a:r>
              <a:rPr lang="nb-NO" b="1" dirty="0">
                <a:solidFill>
                  <a:schemeClr val="accent1"/>
                </a:solidFill>
              </a:rPr>
              <a:t>(</a:t>
            </a:r>
            <a:r>
              <a:rPr lang="nb-NO" b="1" dirty="0" err="1">
                <a:solidFill>
                  <a:schemeClr val="accent1"/>
                </a:solidFill>
              </a:rPr>
              <a:t>winter</a:t>
            </a:r>
            <a:r>
              <a:rPr lang="nb-NO" b="1" dirty="0">
                <a:solidFill>
                  <a:schemeClr val="accent1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MV=u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min</a:t>
            </a:r>
            <a:r>
              <a:rPr lang="nb-NO" b="1" i="1" dirty="0"/>
              <a:t>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 err="1"/>
              <a:t>heating</a:t>
            </a:r>
            <a:r>
              <a:rPr lang="nb-NO" b="1" dirty="0"/>
              <a:t> </a:t>
            </a:r>
            <a:r>
              <a:rPr lang="nb-NO" b="1" dirty="0" err="1"/>
              <a:t>off</a:t>
            </a:r>
            <a:r>
              <a:rPr lang="nb-NO" b="1" dirty="0"/>
              <a:t> </a:t>
            </a:r>
            <a:r>
              <a:rPr lang="nb-NO" b="1" dirty="0">
                <a:solidFill>
                  <a:schemeClr val="accent1"/>
                </a:solidFill>
              </a:rPr>
              <a:t>(summer)</a:t>
            </a:r>
          </a:p>
          <a:p>
            <a:pPr marL="457200" lvl="1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No </a:t>
            </a:r>
            <a:r>
              <a:rPr lang="nb-NO" b="1" dirty="0" err="1">
                <a:solidFill>
                  <a:schemeClr val="accent1"/>
                </a:solidFill>
              </a:rPr>
              <a:t>unconstrained</a:t>
            </a:r>
            <a:r>
              <a:rPr lang="nb-NO" b="1" dirty="0">
                <a:solidFill>
                  <a:schemeClr val="accent1"/>
                </a:solidFill>
              </a:rPr>
              <a:t> region</a:t>
            </a:r>
          </a:p>
          <a:p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PI-controller («</a:t>
            </a:r>
            <a:r>
              <a:rPr lang="nb-NO" b="1" dirty="0" err="1"/>
              <a:t>thermostat</a:t>
            </a:r>
            <a:r>
              <a:rPr lang="nb-NO" b="1" dirty="0"/>
              <a:t>»)</a:t>
            </a:r>
          </a:p>
          <a:p>
            <a:pPr lvl="1"/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min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endParaRPr lang="nb-NO" i="1" baseline="30000" dirty="0"/>
          </a:p>
        </p:txBody>
      </p:sp>
      <p:grpSp>
        <p:nvGrpSpPr>
          <p:cNvPr id="14" name="Gruppe 13"/>
          <p:cNvGrpSpPr/>
          <p:nvPr/>
        </p:nvGrpSpPr>
        <p:grpSpPr>
          <a:xfrm>
            <a:off x="7733020" y="435939"/>
            <a:ext cx="3356622" cy="3491517"/>
            <a:chOff x="8348610" y="2542625"/>
            <a:chExt cx="3703300" cy="3850789"/>
          </a:xfrm>
        </p:grpSpPr>
        <p:pic>
          <p:nvPicPr>
            <p:cNvPr id="11" name="Bilde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1" t="88487" r="63582"/>
            <a:stretch/>
          </p:blipFill>
          <p:spPr>
            <a:xfrm>
              <a:off x="8348610" y="2542625"/>
              <a:ext cx="3703300" cy="385078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4" t="84577"/>
            <a:stretch/>
          </p:blipFill>
          <p:spPr>
            <a:xfrm>
              <a:off x="9218290" y="3953439"/>
              <a:ext cx="1293301" cy="1057700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8" t="85231" r="44277"/>
            <a:stretch/>
          </p:blipFill>
          <p:spPr>
            <a:xfrm>
              <a:off x="9475241" y="4466829"/>
              <a:ext cx="2102823" cy="148435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5" t="75821" r="29424" b="14295"/>
            <a:stretch/>
          </p:blipFill>
          <p:spPr>
            <a:xfrm>
              <a:off x="9761079" y="3548418"/>
              <a:ext cx="1614643" cy="810043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/>
          </p:nvSpPr>
          <p:spPr>
            <a:xfrm>
              <a:off x="10131990" y="4485201"/>
              <a:ext cx="355969" cy="403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23C589-1453-4AB3-AFF9-FF0E5D4D46A3}"/>
              </a:ext>
            </a:extLst>
          </p:cNvPr>
          <p:cNvGrpSpPr/>
          <p:nvPr/>
        </p:nvGrpSpPr>
        <p:grpSpPr>
          <a:xfrm>
            <a:off x="6901459" y="3853638"/>
            <a:ext cx="4773305" cy="2208213"/>
            <a:chOff x="7247658" y="3289598"/>
            <a:chExt cx="4773305" cy="2208213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301" y="3289598"/>
              <a:ext cx="4284662" cy="220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D9C4A3-7A7B-4127-BE0F-A15523AEDA7B}"/>
                </a:ext>
              </a:extLst>
            </p:cNvPr>
            <p:cNvGrpSpPr/>
            <p:nvPr/>
          </p:nvGrpSpPr>
          <p:grpSpPr>
            <a:xfrm>
              <a:off x="7247658" y="4006649"/>
              <a:ext cx="2124100" cy="439871"/>
              <a:chOff x="7020678" y="1289650"/>
              <a:chExt cx="2124100" cy="439871"/>
            </a:xfrm>
          </p:grpSpPr>
          <p:sp>
            <p:nvSpPr>
              <p:cNvPr id="15" name="TekstSylinder 14"/>
              <p:cNvSpPr txBox="1"/>
              <p:nvPr/>
            </p:nvSpPr>
            <p:spPr>
              <a:xfrm>
                <a:off x="7020678" y="1360189"/>
                <a:ext cx="10102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b="1" i="1" dirty="0" err="1">
                    <a:solidFill>
                      <a:srgbClr val="00B050"/>
                    </a:solidFill>
                  </a:rPr>
                  <a:t>y</a:t>
                </a:r>
                <a:r>
                  <a:rPr lang="nb-NO" b="1" i="1" baseline="30000" dirty="0" err="1">
                    <a:solidFill>
                      <a:srgbClr val="00B050"/>
                    </a:solidFill>
                  </a:rPr>
                  <a:t>sp</a:t>
                </a:r>
                <a:r>
                  <a:rPr lang="nb-NO" b="1" i="1" dirty="0">
                    <a:solidFill>
                      <a:srgbClr val="00B050"/>
                    </a:solidFill>
                  </a:rPr>
                  <a:t> = </a:t>
                </a:r>
                <a:r>
                  <a:rPr lang="nb-NO" b="1" i="1" dirty="0" err="1">
                    <a:solidFill>
                      <a:srgbClr val="00B050"/>
                    </a:solidFill>
                  </a:rPr>
                  <a:t>y</a:t>
                </a:r>
                <a:r>
                  <a:rPr lang="nb-NO" b="1" i="1" baseline="30000" dirty="0" err="1">
                    <a:solidFill>
                      <a:srgbClr val="00B050"/>
                    </a:solidFill>
                  </a:rPr>
                  <a:t>min</a:t>
                </a:r>
                <a:endParaRPr lang="nb-NO" b="1" i="1" baseline="30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783782" y="1289650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PI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0220EA-FA39-40D8-92F1-14DDD42F95D5}"/>
              </a:ext>
            </a:extLst>
          </p:cNvPr>
          <p:cNvSpPr txBox="1"/>
          <p:nvPr/>
        </p:nvSpPr>
        <p:spPr>
          <a:xfrm>
            <a:off x="0" y="23890"/>
            <a:ext cx="312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simple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1DB59-80EE-4C3F-BED0-5C0E158441CE}"/>
              </a:ext>
            </a:extLst>
          </p:cNvPr>
          <p:cNvSpPr txBox="1"/>
          <p:nvPr/>
        </p:nvSpPr>
        <p:spPr>
          <a:xfrm>
            <a:off x="8064086" y="5839736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7E4320-25C9-4BA9-A352-FF1F50F680EA}"/>
              </a:ext>
            </a:extLst>
          </p:cNvPr>
          <p:cNvSpPr txBox="1"/>
          <p:nvPr/>
        </p:nvSpPr>
        <p:spPr>
          <a:xfrm>
            <a:off x="389744" y="5736768"/>
            <a:ext cx="70296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satisfy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: </a:t>
            </a:r>
          </a:p>
          <a:p>
            <a:r>
              <a:rPr lang="nb-NO" dirty="0"/>
              <a:t>«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MV (u) </a:t>
            </a:r>
            <a:r>
              <a:rPr lang="nb-NO" dirty="0" err="1"/>
              <a:t>saturates</a:t>
            </a:r>
            <a:r>
              <a:rPr lang="nb-NO" dirty="0"/>
              <a:t> (at 0), control of </a:t>
            </a:r>
            <a:r>
              <a:rPr lang="nb-NO" dirty="0" err="1"/>
              <a:t>the</a:t>
            </a:r>
            <a:r>
              <a:rPr lang="nb-NO" dirty="0"/>
              <a:t> CV (y) </a:t>
            </a:r>
            <a:r>
              <a:rPr lang="nb-NO" dirty="0" err="1"/>
              <a:t>can</a:t>
            </a:r>
            <a:r>
              <a:rPr lang="nb-NO" dirty="0"/>
              <a:t> be given up»</a:t>
            </a:r>
          </a:p>
        </p:txBody>
      </p:sp>
    </p:spTree>
    <p:extLst>
      <p:ext uri="{BB962C8B-B14F-4D97-AF65-F5344CB8AC3E}">
        <p14:creationId xmlns:p14="http://schemas.microsoft.com/office/powerpoint/2010/main" val="27381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/>
          <p:cNvGrpSpPr/>
          <p:nvPr/>
        </p:nvGrpSpPr>
        <p:grpSpPr>
          <a:xfrm>
            <a:off x="1163843" y="962642"/>
            <a:ext cx="2635250" cy="2335213"/>
            <a:chOff x="5573958" y="1777389"/>
            <a:chExt cx="2635250" cy="2335213"/>
          </a:xfrm>
        </p:grpSpPr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5573958" y="1777389"/>
              <a:ext cx="2635250" cy="2335213"/>
              <a:chOff x="3528" y="1642"/>
              <a:chExt cx="1660" cy="1471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528" y="1642"/>
                <a:ext cx="1660" cy="1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3545" y="1658"/>
                <a:ext cx="1621" cy="300"/>
              </a:xfrm>
              <a:custGeom>
                <a:avLst/>
                <a:gdLst>
                  <a:gd name="T0" fmla="*/ 1617 w 1621"/>
                  <a:gd name="T1" fmla="*/ 300 h 300"/>
                  <a:gd name="T2" fmla="*/ 811 w 1621"/>
                  <a:gd name="T3" fmla="*/ 13 h 300"/>
                  <a:gd name="T4" fmla="*/ 815 w 1621"/>
                  <a:gd name="T5" fmla="*/ 13 h 300"/>
                  <a:gd name="T6" fmla="*/ 14 w 1621"/>
                  <a:gd name="T7" fmla="*/ 298 h 300"/>
                  <a:gd name="T8" fmla="*/ 12 w 1621"/>
                  <a:gd name="T9" fmla="*/ 286 h 300"/>
                  <a:gd name="T10" fmla="*/ 1619 w 1621"/>
                  <a:gd name="T11" fmla="*/ 286 h 300"/>
                  <a:gd name="T12" fmla="*/ 1619 w 1621"/>
                  <a:gd name="T13" fmla="*/ 298 h 300"/>
                  <a:gd name="T14" fmla="*/ 1 w 1621"/>
                  <a:gd name="T15" fmla="*/ 298 h 300"/>
                  <a:gd name="T16" fmla="*/ 0 w 1621"/>
                  <a:gd name="T17" fmla="*/ 290 h 300"/>
                  <a:gd name="T18" fmla="*/ 813 w 1621"/>
                  <a:gd name="T19" fmla="*/ 0 h 300"/>
                  <a:gd name="T20" fmla="*/ 1621 w 1621"/>
                  <a:gd name="T21" fmla="*/ 289 h 300"/>
                  <a:gd name="T22" fmla="*/ 1617 w 1621"/>
                  <a:gd name="T23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1" h="300">
                    <a:moveTo>
                      <a:pt x="1617" y="300"/>
                    </a:moveTo>
                    <a:lnTo>
                      <a:pt x="811" y="13"/>
                    </a:lnTo>
                    <a:lnTo>
                      <a:pt x="815" y="13"/>
                    </a:lnTo>
                    <a:lnTo>
                      <a:pt x="14" y="298"/>
                    </a:lnTo>
                    <a:lnTo>
                      <a:pt x="12" y="286"/>
                    </a:lnTo>
                    <a:lnTo>
                      <a:pt x="1619" y="286"/>
                    </a:lnTo>
                    <a:lnTo>
                      <a:pt x="1619" y="298"/>
                    </a:lnTo>
                    <a:lnTo>
                      <a:pt x="1" y="298"/>
                    </a:lnTo>
                    <a:lnTo>
                      <a:pt x="0" y="290"/>
                    </a:lnTo>
                    <a:lnTo>
                      <a:pt x="813" y="0"/>
                    </a:lnTo>
                    <a:lnTo>
                      <a:pt x="1621" y="289"/>
                    </a:lnTo>
                    <a:lnTo>
                      <a:pt x="1617" y="3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3556" y="1657"/>
                <a:ext cx="1601" cy="286"/>
              </a:xfrm>
              <a:custGeom>
                <a:avLst/>
                <a:gdLst>
                  <a:gd name="T0" fmla="*/ 1601 w 1601"/>
                  <a:gd name="T1" fmla="*/ 286 h 286"/>
                  <a:gd name="T2" fmla="*/ 801 w 1601"/>
                  <a:gd name="T3" fmla="*/ 0 h 286"/>
                  <a:gd name="T4" fmla="*/ 0 w 1601"/>
                  <a:gd name="T5" fmla="*/ 286 h 286"/>
                  <a:gd name="T6" fmla="*/ 1601 w 1601"/>
                  <a:gd name="T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1" h="286">
                    <a:moveTo>
                      <a:pt x="1601" y="286"/>
                    </a:moveTo>
                    <a:lnTo>
                      <a:pt x="801" y="0"/>
                    </a:lnTo>
                    <a:lnTo>
                      <a:pt x="0" y="286"/>
                    </a:lnTo>
                    <a:lnTo>
                      <a:pt x="1601" y="28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3648" y="1944"/>
                <a:ext cx="1374" cy="964"/>
              </a:xfrm>
              <a:custGeom>
                <a:avLst/>
                <a:gdLst>
                  <a:gd name="T0" fmla="*/ 0 w 1374"/>
                  <a:gd name="T1" fmla="*/ 952 h 964"/>
                  <a:gd name="T2" fmla="*/ 1368 w 1374"/>
                  <a:gd name="T3" fmla="*/ 952 h 964"/>
                  <a:gd name="T4" fmla="*/ 1362 w 1374"/>
                  <a:gd name="T5" fmla="*/ 958 h 964"/>
                  <a:gd name="T6" fmla="*/ 1362 w 1374"/>
                  <a:gd name="T7" fmla="*/ 6 h 964"/>
                  <a:gd name="T8" fmla="*/ 1368 w 1374"/>
                  <a:gd name="T9" fmla="*/ 12 h 964"/>
                  <a:gd name="T10" fmla="*/ 6 w 1374"/>
                  <a:gd name="T11" fmla="*/ 12 h 964"/>
                  <a:gd name="T12" fmla="*/ 13 w 1374"/>
                  <a:gd name="T13" fmla="*/ 6 h 964"/>
                  <a:gd name="T14" fmla="*/ 13 w 1374"/>
                  <a:gd name="T15" fmla="*/ 964 h 964"/>
                  <a:gd name="T16" fmla="*/ 0 w 1374"/>
                  <a:gd name="T17" fmla="*/ 964 h 964"/>
                  <a:gd name="T18" fmla="*/ 0 w 1374"/>
                  <a:gd name="T19" fmla="*/ 0 h 964"/>
                  <a:gd name="T20" fmla="*/ 1374 w 1374"/>
                  <a:gd name="T21" fmla="*/ 0 h 964"/>
                  <a:gd name="T22" fmla="*/ 1374 w 1374"/>
                  <a:gd name="T23" fmla="*/ 964 h 964"/>
                  <a:gd name="T24" fmla="*/ 0 w 1374"/>
                  <a:gd name="T25" fmla="*/ 964 h 964"/>
                  <a:gd name="T26" fmla="*/ 0 w 1374"/>
                  <a:gd name="T27" fmla="*/ 952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4" h="964">
                    <a:moveTo>
                      <a:pt x="0" y="952"/>
                    </a:moveTo>
                    <a:lnTo>
                      <a:pt x="1368" y="952"/>
                    </a:lnTo>
                    <a:lnTo>
                      <a:pt x="1362" y="958"/>
                    </a:lnTo>
                    <a:lnTo>
                      <a:pt x="1362" y="6"/>
                    </a:lnTo>
                    <a:lnTo>
                      <a:pt x="1368" y="12"/>
                    </a:lnTo>
                    <a:lnTo>
                      <a:pt x="6" y="12"/>
                    </a:lnTo>
                    <a:lnTo>
                      <a:pt x="13" y="6"/>
                    </a:lnTo>
                    <a:lnTo>
                      <a:pt x="13" y="964"/>
                    </a:lnTo>
                    <a:lnTo>
                      <a:pt x="0" y="964"/>
                    </a:lnTo>
                    <a:lnTo>
                      <a:pt x="0" y="0"/>
                    </a:lnTo>
                    <a:lnTo>
                      <a:pt x="1374" y="0"/>
                    </a:lnTo>
                    <a:lnTo>
                      <a:pt x="1374" y="964"/>
                    </a:lnTo>
                    <a:lnTo>
                      <a:pt x="0" y="964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3652" y="1943"/>
                <a:ext cx="1362" cy="95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3648" y="2892"/>
                <a:ext cx="1374" cy="204"/>
              </a:xfrm>
              <a:custGeom>
                <a:avLst/>
                <a:gdLst>
                  <a:gd name="T0" fmla="*/ 0 w 1374"/>
                  <a:gd name="T1" fmla="*/ 192 h 204"/>
                  <a:gd name="T2" fmla="*/ 1368 w 1374"/>
                  <a:gd name="T3" fmla="*/ 192 h 204"/>
                  <a:gd name="T4" fmla="*/ 1362 w 1374"/>
                  <a:gd name="T5" fmla="*/ 198 h 204"/>
                  <a:gd name="T6" fmla="*/ 1362 w 1374"/>
                  <a:gd name="T7" fmla="*/ 6 h 204"/>
                  <a:gd name="T8" fmla="*/ 1368 w 1374"/>
                  <a:gd name="T9" fmla="*/ 11 h 204"/>
                  <a:gd name="T10" fmla="*/ 6 w 1374"/>
                  <a:gd name="T11" fmla="*/ 11 h 204"/>
                  <a:gd name="T12" fmla="*/ 13 w 1374"/>
                  <a:gd name="T13" fmla="*/ 6 h 204"/>
                  <a:gd name="T14" fmla="*/ 13 w 1374"/>
                  <a:gd name="T15" fmla="*/ 204 h 204"/>
                  <a:gd name="T16" fmla="*/ 0 w 1374"/>
                  <a:gd name="T17" fmla="*/ 204 h 204"/>
                  <a:gd name="T18" fmla="*/ 0 w 1374"/>
                  <a:gd name="T19" fmla="*/ 0 h 204"/>
                  <a:gd name="T20" fmla="*/ 1374 w 1374"/>
                  <a:gd name="T21" fmla="*/ 0 h 204"/>
                  <a:gd name="T22" fmla="*/ 1374 w 1374"/>
                  <a:gd name="T23" fmla="*/ 204 h 204"/>
                  <a:gd name="T24" fmla="*/ 0 w 1374"/>
                  <a:gd name="T25" fmla="*/ 204 h 204"/>
                  <a:gd name="T26" fmla="*/ 0 w 1374"/>
                  <a:gd name="T27" fmla="*/ 19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4" h="204">
                    <a:moveTo>
                      <a:pt x="0" y="192"/>
                    </a:moveTo>
                    <a:lnTo>
                      <a:pt x="1368" y="192"/>
                    </a:lnTo>
                    <a:lnTo>
                      <a:pt x="1362" y="198"/>
                    </a:lnTo>
                    <a:lnTo>
                      <a:pt x="1362" y="6"/>
                    </a:lnTo>
                    <a:lnTo>
                      <a:pt x="1368" y="11"/>
                    </a:lnTo>
                    <a:lnTo>
                      <a:pt x="6" y="11"/>
                    </a:lnTo>
                    <a:lnTo>
                      <a:pt x="13" y="6"/>
                    </a:lnTo>
                    <a:lnTo>
                      <a:pt x="13" y="204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1374" y="0"/>
                    </a:lnTo>
                    <a:lnTo>
                      <a:pt x="1374" y="204"/>
                    </a:lnTo>
                    <a:lnTo>
                      <a:pt x="0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3652" y="2889"/>
                <a:ext cx="1362" cy="19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3652" y="2889"/>
                <a:ext cx="1362" cy="1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pic>
            <p:nvPicPr>
              <p:cNvPr id="28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4" y="2627"/>
                <a:ext cx="24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" y="2054"/>
                <a:ext cx="287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" y="2740"/>
                <a:ext cx="32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506" y="3516496"/>
              <a:ext cx="5207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Bild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802" y="3587155"/>
            <a:ext cx="3930573" cy="2521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79540-F957-4933-BDFD-CA9E56A7015D}"/>
              </a:ext>
            </a:extLst>
          </p:cNvPr>
          <p:cNvSpPr txBox="1"/>
          <p:nvPr/>
        </p:nvSpPr>
        <p:spPr>
          <a:xfrm>
            <a:off x="4175539" y="1173781"/>
            <a:ext cx="3277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MVs:</a:t>
            </a:r>
          </a:p>
          <a:p>
            <a:pPr marL="342900" indent="-342900">
              <a:buAutoNum type="arabicPeriod"/>
            </a:pPr>
            <a:r>
              <a:rPr lang="nb-NO" dirty="0"/>
              <a:t>AC (</a:t>
            </a:r>
            <a:r>
              <a:rPr lang="nb-NO" dirty="0" err="1"/>
              <a:t>expensive</a:t>
            </a:r>
            <a:r>
              <a:rPr lang="nb-NO" dirty="0"/>
              <a:t> </a:t>
            </a:r>
            <a:r>
              <a:rPr lang="nb-NO" dirty="0" err="1"/>
              <a:t>cooling</a:t>
            </a:r>
            <a:r>
              <a:rPr lang="nb-NO" dirty="0"/>
              <a:t>)</a:t>
            </a:r>
          </a:p>
          <a:p>
            <a:pPr marL="342900" indent="-342900">
              <a:buAutoNum type="arabicPeriod"/>
            </a:pPr>
            <a:r>
              <a:rPr lang="nb-NO" dirty="0"/>
              <a:t>CW (</a:t>
            </a:r>
            <a:r>
              <a:rPr lang="nb-NO" dirty="0" err="1"/>
              <a:t>cooling</a:t>
            </a:r>
            <a:r>
              <a:rPr lang="nb-NO" dirty="0"/>
              <a:t> water; </a:t>
            </a:r>
            <a:r>
              <a:rPr lang="nb-NO" dirty="0" err="1"/>
              <a:t>cheap</a:t>
            </a:r>
            <a:r>
              <a:rPr lang="nb-NO" dirty="0"/>
              <a:t>)</a:t>
            </a:r>
          </a:p>
          <a:p>
            <a:pPr marL="342900" indent="-342900">
              <a:buAutoNum type="arabicPeriod"/>
            </a:pPr>
            <a:r>
              <a:rPr lang="nb-NO" dirty="0"/>
              <a:t>HW (hot water,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cheap</a:t>
            </a:r>
            <a:r>
              <a:rPr lang="nb-NO" dirty="0"/>
              <a:t>)</a:t>
            </a:r>
          </a:p>
          <a:p>
            <a:pPr marL="342900" indent="-342900">
              <a:buAutoNum type="arabicPeriod"/>
            </a:pPr>
            <a:r>
              <a:rPr lang="nb-NO" dirty="0"/>
              <a:t>Electric heat, EH (</a:t>
            </a:r>
            <a:r>
              <a:rPr lang="nb-NO" dirty="0" err="1"/>
              <a:t>expensive</a:t>
            </a:r>
            <a:r>
              <a:rPr lang="nb-NO" dirty="0"/>
              <a:t>)</a:t>
            </a:r>
          </a:p>
        </p:txBody>
      </p:sp>
      <p:pic>
        <p:nvPicPr>
          <p:cNvPr id="35" name="Bilde 5">
            <a:extLst>
              <a:ext uri="{FF2B5EF4-FFF2-40B4-BE49-F238E27FC236}">
                <a16:creationId xmlns:a16="http://schemas.microsoft.com/office/drawing/2014/main" id="{0E294048-E3AE-4FC8-A16C-0C630F634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99" y="3696667"/>
            <a:ext cx="3885710" cy="20729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9F37BF-D17A-4D87-B5BE-48F80A6A3193}"/>
              </a:ext>
            </a:extLst>
          </p:cNvPr>
          <p:cNvSpPr txBox="1"/>
          <p:nvPr/>
        </p:nvSpPr>
        <p:spPr>
          <a:xfrm>
            <a:off x="2375311" y="200529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y=T</a:t>
            </a:r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FCB1338B-C1B5-4E47-ABAF-198289329C3A}"/>
              </a:ext>
            </a:extLst>
          </p:cNvPr>
          <p:cNvSpPr txBox="1">
            <a:spLocks/>
          </p:cNvSpPr>
          <p:nvPr/>
        </p:nvSpPr>
        <p:spPr>
          <a:xfrm>
            <a:off x="579956" y="-101332"/>
            <a:ext cx="11880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sz="4000" dirty="0" err="1"/>
              <a:t>Temeperature</a:t>
            </a:r>
            <a:r>
              <a:rPr lang="nb-NO" sz="4000" dirty="0"/>
              <a:t> control </a:t>
            </a:r>
            <a:r>
              <a:rPr lang="nb-NO" sz="4000" dirty="0" err="1"/>
              <a:t>with</a:t>
            </a:r>
            <a:r>
              <a:rPr lang="nb-NO" sz="4000" dirty="0"/>
              <a:t> 4 inputs (MVs)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3A6CE-FCDA-4643-8CFA-1B8258D177CB}"/>
              </a:ext>
            </a:extLst>
          </p:cNvPr>
          <p:cNvSpPr txBox="1"/>
          <p:nvPr/>
        </p:nvSpPr>
        <p:spPr>
          <a:xfrm>
            <a:off x="276245" y="2164405"/>
            <a:ext cx="7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d=</a:t>
            </a:r>
            <a:r>
              <a:rPr lang="nb-NO" dirty="0" err="1"/>
              <a:t>T</a:t>
            </a:r>
            <a:r>
              <a:rPr lang="nb-NO" baseline="30000" dirty="0" err="1"/>
              <a:t>amb</a:t>
            </a:r>
            <a:endParaRPr lang="nb-NO" baseline="30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564AE3-63DE-4690-8BAE-21A0522623BD}"/>
              </a:ext>
            </a:extLst>
          </p:cNvPr>
          <p:cNvSpPr txBox="1"/>
          <p:nvPr/>
        </p:nvSpPr>
        <p:spPr>
          <a:xfrm>
            <a:off x="665652" y="5827172"/>
            <a:ext cx="583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</a:t>
            </a:r>
            <a:r>
              <a:rPr lang="nb-NO" baseline="-25000" dirty="0"/>
              <a:t>PI</a:t>
            </a:r>
            <a:r>
              <a:rPr lang="nb-NO" dirty="0"/>
              <a:t> – same controller for all inputs (</a:t>
            </a:r>
            <a:r>
              <a:rPr lang="nb-NO" dirty="0" err="1"/>
              <a:t>one</a:t>
            </a:r>
            <a:r>
              <a:rPr lang="nb-NO" dirty="0"/>
              <a:t> integral time)</a:t>
            </a:r>
          </a:p>
          <a:p>
            <a:r>
              <a:rPr lang="nb-NO" dirty="0"/>
              <a:t>        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different </a:t>
            </a:r>
            <a:r>
              <a:rPr lang="nb-NO" dirty="0" err="1"/>
              <a:t>gains</a:t>
            </a:r>
            <a:r>
              <a:rPr lang="nb-NO" dirty="0"/>
              <a:t> by </a:t>
            </a:r>
            <a:r>
              <a:rPr lang="nb-NO" dirty="0" err="1"/>
              <a:t>adjusting</a:t>
            </a:r>
            <a:r>
              <a:rPr lang="nb-NO" dirty="0"/>
              <a:t> </a:t>
            </a:r>
            <a:r>
              <a:rPr lang="nb-NO" dirty="0" err="1"/>
              <a:t>slopes</a:t>
            </a:r>
            <a:r>
              <a:rPr lang="nb-NO" dirty="0"/>
              <a:t> </a:t>
            </a:r>
            <a:r>
              <a:rPr lang="el-GR" dirty="0"/>
              <a:t>α</a:t>
            </a:r>
            <a:r>
              <a:rPr lang="nb-NO" dirty="0"/>
              <a:t> in SR-</a:t>
            </a:r>
            <a:r>
              <a:rPr lang="nb-NO" dirty="0" err="1"/>
              <a:t>block</a:t>
            </a:r>
            <a:endParaRPr lang="nb-NO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300517-58BE-4246-8678-4044E42246BA}"/>
              </a:ext>
            </a:extLst>
          </p:cNvPr>
          <p:cNvSpPr txBox="1"/>
          <p:nvPr/>
        </p:nvSpPr>
        <p:spPr>
          <a:xfrm>
            <a:off x="-49987" y="-32576"/>
            <a:ext cx="252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MV-MV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BD708-9EA3-4460-B01D-B0EF562E8451}"/>
              </a:ext>
            </a:extLst>
          </p:cNvPr>
          <p:cNvSpPr txBox="1"/>
          <p:nvPr/>
        </p:nvSpPr>
        <p:spPr>
          <a:xfrm>
            <a:off x="4175539" y="2767114"/>
            <a:ext cx="740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Objective</a:t>
            </a:r>
            <a:r>
              <a:rPr lang="nb-NO" b="1" dirty="0"/>
              <a:t>: </a:t>
            </a:r>
            <a:r>
              <a:rPr lang="nb-NO" b="1" dirty="0" err="1"/>
              <a:t>Minimize</a:t>
            </a:r>
            <a:r>
              <a:rPr lang="nb-NO" b="1" dirty="0"/>
              <a:t> </a:t>
            </a:r>
            <a:r>
              <a:rPr lang="nb-NO" b="1" dirty="0" err="1"/>
              <a:t>cost</a:t>
            </a:r>
            <a:r>
              <a:rPr lang="nb-NO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Use</a:t>
            </a:r>
            <a:r>
              <a:rPr lang="nb-NO" b="1" dirty="0"/>
              <a:t> </a:t>
            </a:r>
            <a:r>
              <a:rPr lang="nb-NO" b="1" dirty="0" err="1"/>
              <a:t>cheap</a:t>
            </a:r>
            <a:r>
              <a:rPr lang="nb-NO" b="1" dirty="0"/>
              <a:t> MVs first and </a:t>
            </a:r>
            <a:r>
              <a:rPr lang="nb-NO" b="1" dirty="0" err="1"/>
              <a:t>use</a:t>
            </a:r>
            <a:r>
              <a:rPr lang="nb-NO" b="1" dirty="0"/>
              <a:t> </a:t>
            </a:r>
            <a:r>
              <a:rPr lang="nb-NO" b="1" dirty="0" err="1"/>
              <a:t>only</a:t>
            </a:r>
            <a:r>
              <a:rPr lang="nb-NO" b="1" dirty="0"/>
              <a:t> </a:t>
            </a:r>
            <a:r>
              <a:rPr lang="nb-NO" b="1" dirty="0" err="1"/>
              <a:t>one</a:t>
            </a:r>
            <a:r>
              <a:rPr lang="nb-NO" b="1" dirty="0"/>
              <a:t> MV at </a:t>
            </a:r>
            <a:r>
              <a:rPr lang="nb-NO" b="1" dirty="0" err="1"/>
              <a:t>the</a:t>
            </a:r>
            <a:r>
              <a:rPr lang="nb-NO" b="1" dirty="0"/>
              <a:t> time (</a:t>
            </a:r>
            <a:r>
              <a:rPr lang="nb-NO" b="1" dirty="0" err="1"/>
              <a:t>difficult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MPC)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AF232-28F1-4FD5-8443-A6D8212FBDCF}"/>
              </a:ext>
            </a:extLst>
          </p:cNvPr>
          <p:cNvSpPr txBox="1"/>
          <p:nvPr/>
        </p:nvSpPr>
        <p:spPr>
          <a:xfrm>
            <a:off x="276245" y="3507698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Solution: Split range control (SRC):</a:t>
            </a:r>
          </a:p>
        </p:txBody>
      </p:sp>
    </p:spTree>
    <p:extLst>
      <p:ext uri="{BB962C8B-B14F-4D97-AF65-F5344CB8AC3E}">
        <p14:creationId xmlns:p14="http://schemas.microsoft.com/office/powerpoint/2010/main" val="15102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8143-9944-4E7A-99E8-F073839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About</a:t>
            </a:r>
            <a:r>
              <a:rPr lang="nb-NO" dirty="0"/>
              <a:t> Sigurd Skogestad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94D3-8571-4C90-9FDD-226C36C0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17638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nn-NO" dirty="0"/>
              <a:t>1955: Born in Flekkefjord, Norway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nn-NO" dirty="0"/>
              <a:t>1956-1961: </a:t>
            </a:r>
            <a:r>
              <a:rPr lang="nn-NO" dirty="0" err="1"/>
              <a:t>Lived</a:t>
            </a:r>
            <a:r>
              <a:rPr lang="nn-NO" dirty="0"/>
              <a:t> in South </a:t>
            </a:r>
            <a:r>
              <a:rPr lang="nn-NO" dirty="0" err="1"/>
              <a:t>Africa</a:t>
            </a:r>
            <a:endParaRPr lang="nn-NO" dirty="0"/>
          </a:p>
          <a:p>
            <a:pPr marL="0" indent="0">
              <a:buNone/>
            </a:pPr>
            <a:r>
              <a:rPr lang="en-US" dirty="0"/>
              <a:t>•1974-1978: MS (</a:t>
            </a:r>
            <a:r>
              <a:rPr lang="en-US" dirty="0" err="1"/>
              <a:t>Siv.ing</a:t>
            </a:r>
            <a:r>
              <a:rPr lang="en-US" dirty="0"/>
              <a:t>.) studies in chemical engineering at NTNU</a:t>
            </a:r>
          </a:p>
          <a:p>
            <a:pPr marL="0" indent="0">
              <a:buNone/>
            </a:pPr>
            <a:r>
              <a:rPr lang="en-US" dirty="0"/>
              <a:t>•1979-1983: Worked at Norsk Hydro co. (process simulation)</a:t>
            </a:r>
          </a:p>
          <a:p>
            <a:pPr marL="0" indent="0">
              <a:buNone/>
            </a:pPr>
            <a:r>
              <a:rPr lang="en-US" dirty="0"/>
              <a:t>•1983-1987: PhD student at Caltech (supervisor: Manfred Morari)</a:t>
            </a:r>
          </a:p>
          <a:p>
            <a:pPr marL="0" indent="0">
              <a:buNone/>
            </a:pPr>
            <a:r>
              <a:rPr lang="en-US" dirty="0"/>
              <a:t>•1987-present: Professor of chemical engineering at NTNU</a:t>
            </a:r>
          </a:p>
          <a:p>
            <a:pPr marL="0" indent="0">
              <a:buNone/>
            </a:pPr>
            <a:r>
              <a:rPr lang="en-US" dirty="0"/>
              <a:t>• 1994-95: Visiting Professor UC Berkeley</a:t>
            </a:r>
          </a:p>
          <a:p>
            <a:pPr marL="0" indent="0">
              <a:buNone/>
            </a:pPr>
            <a:r>
              <a:rPr lang="en-US" dirty="0"/>
              <a:t>• 2001-02: Visiting Professor UC Santa Barbara</a:t>
            </a:r>
          </a:p>
          <a:p>
            <a:pPr marL="0" indent="0">
              <a:buNone/>
            </a:pPr>
            <a:r>
              <a:rPr lang="nb-NO" dirty="0"/>
              <a:t>•1999-2009: Head of </a:t>
            </a:r>
            <a:r>
              <a:rPr lang="nb-NO" dirty="0" err="1"/>
              <a:t>ChE</a:t>
            </a:r>
            <a:r>
              <a:rPr lang="nb-NO" dirty="0"/>
              <a:t> Department, NTNU</a:t>
            </a:r>
          </a:p>
          <a:p>
            <a:pPr marL="0" indent="0">
              <a:buNone/>
            </a:pPr>
            <a:r>
              <a:rPr lang="en-US" dirty="0"/>
              <a:t>•2015-..: Director SUBPRO (Subsea research center at NTNU)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Non-professional interests:</a:t>
            </a:r>
          </a:p>
          <a:p>
            <a:r>
              <a:rPr lang="en-US" b="1" dirty="0"/>
              <a:t> mountain skiing (cross country) </a:t>
            </a:r>
          </a:p>
          <a:p>
            <a:r>
              <a:rPr lang="en-US" b="1" dirty="0"/>
              <a:t>orienteering (running around with a map) </a:t>
            </a:r>
          </a:p>
          <a:p>
            <a:r>
              <a:rPr lang="en-US" b="1" dirty="0"/>
              <a:t>grouse hunting</a:t>
            </a:r>
            <a:endParaRPr lang="en-US" dirty="0"/>
          </a:p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E27C8-F1C7-4087-8C26-173F73E2A62B}"/>
              </a:ext>
            </a:extLst>
          </p:cNvPr>
          <p:cNvSpPr txBox="1"/>
          <p:nvPr/>
        </p:nvSpPr>
        <p:spPr>
          <a:xfrm>
            <a:off x="9115124" y="560314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1973</a:t>
            </a:r>
          </a:p>
        </p:txBody>
      </p:sp>
    </p:spTree>
    <p:extLst>
      <p:ext uri="{BB962C8B-B14F-4D97-AF65-F5344CB8AC3E}">
        <p14:creationId xmlns:p14="http://schemas.microsoft.com/office/powerpoint/2010/main" val="20932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536FA-7353-46CC-BDB1-D5407B023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491" y="792953"/>
            <a:ext cx="6164192" cy="4539951"/>
          </a:xfr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709EC82A-F1F1-4BC1-BF5F-54D4F9C4EFA3}"/>
              </a:ext>
            </a:extLst>
          </p:cNvPr>
          <p:cNvSpPr txBox="1">
            <a:spLocks/>
          </p:cNvSpPr>
          <p:nvPr/>
        </p:nvSpPr>
        <p:spPr>
          <a:xfrm>
            <a:off x="699756" y="252627"/>
            <a:ext cx="11238815" cy="1121618"/>
          </a:xfrm>
          <a:prstGeom prst="rect">
            <a:avLst/>
          </a:prstGeom>
        </p:spPr>
        <p:txBody>
          <a:bodyPr lIns="51435" tIns="25718" rIns="51435" bIns="25718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en-US" sz="2900" dirty="0"/>
              <a:t>Split-range control (SRC): Simulation of disturbances in ambient temperature</a:t>
            </a:r>
            <a:r>
              <a:rPr lang="en-US" sz="2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336C1-33D4-49FE-8B8A-F09D6AECA7D1}"/>
              </a:ext>
            </a:extLst>
          </p:cNvPr>
          <p:cNvSpPr txBox="1"/>
          <p:nvPr/>
        </p:nvSpPr>
        <p:spPr>
          <a:xfrm>
            <a:off x="506669" y="5352523"/>
            <a:ext cx="1021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MPC: </a:t>
            </a:r>
            <a:r>
              <a:rPr lang="nb-NO" dirty="0" err="1"/>
              <a:t>Similar</a:t>
            </a:r>
            <a:r>
              <a:rPr lang="nb-NO" dirty="0"/>
              <a:t> output </a:t>
            </a:r>
            <a:r>
              <a:rPr lang="nb-NO" dirty="0" err="1"/>
              <a:t>responses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(y)</a:t>
            </a:r>
            <a:r>
              <a:rPr lang="nb-NO" dirty="0"/>
              <a:t>, BUT different inputs (u).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heating</a:t>
            </a:r>
            <a:r>
              <a:rPr lang="nb-NO" dirty="0"/>
              <a:t> and </a:t>
            </a:r>
            <a:r>
              <a:rPr lang="nb-NO" dirty="0" err="1"/>
              <a:t>cooling</a:t>
            </a:r>
            <a:r>
              <a:rPr lang="nb-NO" dirty="0"/>
              <a:t> in </a:t>
            </a:r>
            <a:r>
              <a:rPr lang="nb-NO" dirty="0" err="1"/>
              <a:t>some</a:t>
            </a:r>
            <a:r>
              <a:rPr lang="nb-NO" dirty="0"/>
              <a:t>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MPC: </a:t>
            </a:r>
            <a:r>
              <a:rPr lang="nb-NO" dirty="0" err="1"/>
              <a:t>Needs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+ more </a:t>
            </a:r>
            <a:r>
              <a:rPr lang="nb-NO" dirty="0" err="1"/>
              <a:t>difficult</a:t>
            </a:r>
            <a:r>
              <a:rPr lang="nb-NO" dirty="0"/>
              <a:t> to </a:t>
            </a:r>
            <a:r>
              <a:rPr lang="nb-NO" dirty="0" err="1"/>
              <a:t>implement</a:t>
            </a:r>
            <a:r>
              <a:rPr lang="nb-NO" dirty="0"/>
              <a:t> and tune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985BA-A3D4-400C-83FA-DCE5E240FA0E}"/>
              </a:ext>
            </a:extLst>
          </p:cNvPr>
          <p:cNvSpPr txBox="1"/>
          <p:nvPr/>
        </p:nvSpPr>
        <p:spPr>
          <a:xfrm>
            <a:off x="1981843" y="1857157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y(t)</a:t>
            </a:r>
            <a:r>
              <a:rPr lang="nb-NO" sz="2800" dirty="0"/>
              <a:t>, </a:t>
            </a:r>
            <a:r>
              <a:rPr lang="nb-NO" sz="2800" dirty="0">
                <a:solidFill>
                  <a:srgbClr val="00B050"/>
                </a:solidFill>
              </a:rPr>
              <a:t>d(t)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CBD88-19F8-4731-9B56-C9759868A581}"/>
              </a:ext>
            </a:extLst>
          </p:cNvPr>
          <p:cNvSpPr txBox="1"/>
          <p:nvPr/>
        </p:nvSpPr>
        <p:spPr>
          <a:xfrm>
            <a:off x="2652437" y="3542873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u(t)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90BF1-412E-402C-9319-BFFDD9F2C24F}"/>
              </a:ext>
            </a:extLst>
          </p:cNvPr>
          <p:cNvSpPr txBox="1"/>
          <p:nvPr/>
        </p:nvSpPr>
        <p:spPr>
          <a:xfrm>
            <a:off x="82003" y="6065047"/>
            <a:ext cx="12027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t1-gul-regular-italic"/>
              </a:rPr>
              <a:t>A. Reyes-Lúa and S. Skogestad. “</a:t>
            </a:r>
            <a:r>
              <a:rPr lang="en-US" sz="1100" b="0" i="0" u="none" strike="noStrike" baseline="0" dirty="0">
                <a:solidFill>
                  <a:schemeClr val="accent1"/>
                </a:solidFill>
                <a:latin typeface="t1-gul-regular"/>
              </a:rPr>
              <a:t>Multi-input single-output control for extending the operating range: Generalized split range control using the baton strategy</a:t>
            </a:r>
            <a:r>
              <a:rPr lang="en-US" sz="1100" b="0" i="0" u="none" strike="noStrike" baseline="0" dirty="0">
                <a:latin typeface="t1-gul-regular"/>
              </a:rPr>
              <a:t>”. </a:t>
            </a:r>
            <a:r>
              <a:rPr lang="en-US" sz="1100" b="0" i="0" u="none" strike="noStrike" baseline="0" dirty="0">
                <a:latin typeface="t1-gul-regular-italic"/>
              </a:rPr>
              <a:t> Journal of Process Control 91 (2020)</a:t>
            </a:r>
            <a:endParaRPr lang="nb-NO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C7D90-202F-4A72-A31F-B6A39B546470}"/>
              </a:ext>
            </a:extLst>
          </p:cNvPr>
          <p:cNvSpPr txBox="1"/>
          <p:nvPr/>
        </p:nvSpPr>
        <p:spPr>
          <a:xfrm>
            <a:off x="-49987" y="-32576"/>
            <a:ext cx="252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MV-MV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4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45" y="307952"/>
            <a:ext cx="10515600" cy="1325563"/>
          </a:xfrm>
        </p:spPr>
        <p:txBody>
          <a:bodyPr/>
          <a:lstStyle/>
          <a:p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PI-controller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9"/>
            <a:ext cx="11268364" cy="4204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Drive as fast as </a:t>
            </a:r>
            <a:r>
              <a:rPr lang="nb-NO" b="1" dirty="0" err="1">
                <a:solidFill>
                  <a:srgbClr val="FF0000"/>
                </a:solidFill>
              </a:rPr>
              <a:t>possible</a:t>
            </a:r>
            <a:r>
              <a:rPr lang="nb-NO" b="1" dirty="0">
                <a:solidFill>
                  <a:srgbClr val="FF0000"/>
                </a:solidFill>
              </a:rPr>
              <a:t> to airport </a:t>
            </a:r>
            <a:r>
              <a:rPr lang="nb-NO" b="1" dirty="0" err="1">
                <a:solidFill>
                  <a:srgbClr val="FF0000"/>
                </a:solidFill>
              </a:rPr>
              <a:t>with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small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car</a:t>
            </a:r>
            <a:r>
              <a:rPr lang="nb-NO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/>
              <a:t> 	</a:t>
            </a:r>
            <a:r>
              <a:rPr lang="nb-NO" dirty="0" err="1"/>
              <a:t>max</a:t>
            </a:r>
            <a:r>
              <a:rPr lang="nb-NO" dirty="0"/>
              <a:t> </a:t>
            </a:r>
            <a:r>
              <a:rPr lang="nb-NO" i="1" dirty="0"/>
              <a:t>y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</a:t>
            </a:r>
            <a:r>
              <a:rPr lang="nb-NO" dirty="0"/>
              <a:t> </a:t>
            </a:r>
            <a:r>
              <a:rPr lang="nb-NO" i="1" dirty="0"/>
              <a:t>≤ </a:t>
            </a:r>
            <a:r>
              <a:rPr lang="nb-NO" i="1" dirty="0" err="1"/>
              <a:t>y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pPr marL="0" indent="0">
              <a:buNone/>
            </a:pPr>
            <a:r>
              <a:rPr lang="nb-NO" i="1" dirty="0"/>
              <a:t>                u ≤ 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power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=speed)</a:t>
            </a:r>
          </a:p>
          <a:p>
            <a:pPr marL="0" indent="0">
              <a:buNone/>
            </a:pPr>
            <a:endParaRPr lang="nb-NO" i="1" baseline="30000" dirty="0"/>
          </a:p>
          <a:p>
            <a:pPr marL="0" indent="0">
              <a:buNone/>
            </a:pPr>
            <a:r>
              <a:rPr lang="nb-NO" b="1" dirty="0" err="1">
                <a:solidFill>
                  <a:schemeClr val="accent1"/>
                </a:solidFill>
              </a:rPr>
              <a:t>Disturbance</a:t>
            </a:r>
            <a:r>
              <a:rPr lang="nb-NO" b="1" dirty="0">
                <a:solidFill>
                  <a:schemeClr val="accent1"/>
                </a:solidFill>
              </a:rPr>
              <a:t> (d): </a:t>
            </a:r>
            <a:r>
              <a:rPr lang="nb-NO" b="1" dirty="0" err="1">
                <a:solidFill>
                  <a:schemeClr val="accent1"/>
                </a:solidFill>
              </a:rPr>
              <a:t>Slope</a:t>
            </a:r>
            <a:r>
              <a:rPr lang="nb-NO" b="1" dirty="0">
                <a:solidFill>
                  <a:schemeClr val="accent1"/>
                </a:solidFill>
              </a:rPr>
              <a:t> of </a:t>
            </a:r>
            <a:r>
              <a:rPr lang="nb-NO" b="1" dirty="0" err="1">
                <a:solidFill>
                  <a:schemeClr val="accent1"/>
                </a:solidFill>
              </a:rPr>
              <a:t>road</a:t>
            </a:r>
            <a:endParaRPr lang="nb-NO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two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CV=y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r>
              <a:rPr lang="nb-NO" b="1" i="1" dirty="0">
                <a:solidFill>
                  <a:srgbClr val="00B050"/>
                </a:solidFill>
              </a:rPr>
              <a:t>  = 120 km/h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speed limit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MV=u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max</a:t>
            </a:r>
            <a:r>
              <a:rPr lang="nb-NO" b="1" i="1" dirty="0"/>
              <a:t> </a:t>
            </a:r>
            <a:r>
              <a:rPr lang="nb-NO" b="1" dirty="0"/>
              <a:t>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 err="1"/>
              <a:t>max</a:t>
            </a:r>
            <a:r>
              <a:rPr lang="nb-NO" b="1" dirty="0"/>
              <a:t> </a:t>
            </a:r>
            <a:r>
              <a:rPr lang="nb-NO" b="1" dirty="0" err="1"/>
              <a:t>power</a:t>
            </a:r>
            <a:r>
              <a:rPr lang="nb-NO" b="1" dirty="0"/>
              <a:t> </a:t>
            </a:r>
            <a:r>
              <a:rPr lang="nb-NO" b="1" dirty="0">
                <a:solidFill>
                  <a:schemeClr val="accent1"/>
                </a:solidFill>
              </a:rPr>
              <a:t>(</a:t>
            </a:r>
            <a:r>
              <a:rPr lang="nb-NO" b="1" dirty="0" err="1">
                <a:solidFill>
                  <a:schemeClr val="accent1"/>
                </a:solidFill>
              </a:rPr>
              <a:t>steep</a:t>
            </a:r>
            <a:r>
              <a:rPr lang="nb-NO" b="1" dirty="0">
                <a:solidFill>
                  <a:schemeClr val="accent1"/>
                </a:solidFill>
              </a:rPr>
              <a:t> hill)</a:t>
            </a:r>
          </a:p>
          <a:p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PI-controller («cruise controller»)</a:t>
            </a:r>
          </a:p>
          <a:p>
            <a:pPr lvl="1"/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/>
              <a:t>u=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endParaRPr lang="nb-NO" i="1" baseline="30000" dirty="0"/>
          </a:p>
          <a:p>
            <a:endParaRPr lang="nb-NO" i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8265701" y="719147"/>
            <a:ext cx="2730205" cy="2509824"/>
            <a:chOff x="8422428" y="3511035"/>
            <a:chExt cx="2730205" cy="250982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0" b="85473"/>
            <a:stretch/>
          </p:blipFill>
          <p:spPr>
            <a:xfrm>
              <a:off x="8422428" y="4222084"/>
              <a:ext cx="2031126" cy="1798775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6" t="38607" r="45493" b="41691"/>
            <a:stretch/>
          </p:blipFill>
          <p:spPr>
            <a:xfrm>
              <a:off x="9665026" y="3511035"/>
              <a:ext cx="1487607" cy="13511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FE589C-4BDD-4F88-907F-A5160C90BE73}"/>
              </a:ext>
            </a:extLst>
          </p:cNvPr>
          <p:cNvGrpSpPr/>
          <p:nvPr/>
        </p:nvGrpSpPr>
        <p:grpSpPr>
          <a:xfrm>
            <a:off x="7254159" y="3413977"/>
            <a:ext cx="4664085" cy="2208213"/>
            <a:chOff x="7360778" y="1614105"/>
            <a:chExt cx="4664085" cy="22082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AD9EF3C-2D77-4D1E-9A40-049AC0FC1E4F}"/>
                </a:ext>
              </a:extLst>
            </p:cNvPr>
            <p:cNvGrpSpPr/>
            <p:nvPr/>
          </p:nvGrpSpPr>
          <p:grpSpPr>
            <a:xfrm>
              <a:off x="7360778" y="1614105"/>
              <a:ext cx="4664085" cy="2208213"/>
              <a:chOff x="7121515" y="531929"/>
              <a:chExt cx="4664085" cy="2208213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938" y="531929"/>
                <a:ext cx="4284662" cy="220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kstSylinder 6"/>
              <p:cNvSpPr txBox="1"/>
              <p:nvPr/>
            </p:nvSpPr>
            <p:spPr>
              <a:xfrm>
                <a:off x="7121515" y="1332893"/>
                <a:ext cx="10422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b="1" i="1" dirty="0" err="1">
                    <a:solidFill>
                      <a:srgbClr val="00B050"/>
                    </a:solidFill>
                  </a:rPr>
                  <a:t>y</a:t>
                </a:r>
                <a:r>
                  <a:rPr lang="nb-NO" b="1" i="1" baseline="30000" dirty="0" err="1">
                    <a:solidFill>
                      <a:srgbClr val="00B050"/>
                    </a:solidFill>
                  </a:rPr>
                  <a:t>sp</a:t>
                </a:r>
                <a:r>
                  <a:rPr lang="nb-NO" b="1" i="1" dirty="0">
                    <a:solidFill>
                      <a:srgbClr val="00B050"/>
                    </a:solidFill>
                  </a:rPr>
                  <a:t> = </a:t>
                </a:r>
                <a:r>
                  <a:rPr lang="nb-NO" b="1" i="1" dirty="0" err="1">
                    <a:solidFill>
                      <a:srgbClr val="00B050"/>
                    </a:solidFill>
                  </a:rPr>
                  <a:t>y</a:t>
                </a:r>
                <a:r>
                  <a:rPr lang="nb-NO" b="1" i="1" baseline="30000" dirty="0" err="1">
                    <a:solidFill>
                      <a:srgbClr val="00B050"/>
                    </a:solidFill>
                  </a:rPr>
                  <a:t>max</a:t>
                </a:r>
                <a:endParaRPr lang="nb-NO" b="1" i="1" baseline="300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010760" y="232482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D31CCC-EE00-4539-B182-4C336D8C4629}"/>
              </a:ext>
            </a:extLst>
          </p:cNvPr>
          <p:cNvSpPr txBox="1"/>
          <p:nvPr/>
        </p:nvSpPr>
        <p:spPr>
          <a:xfrm>
            <a:off x="-15325" y="10698"/>
            <a:ext cx="31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simple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93742-0A55-475D-932C-1DDAA2D0BC9A}"/>
              </a:ext>
            </a:extLst>
          </p:cNvPr>
          <p:cNvSpPr txBox="1"/>
          <p:nvPr/>
        </p:nvSpPr>
        <p:spPr>
          <a:xfrm>
            <a:off x="8064086" y="5839736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9B7DF-3C6D-452F-8549-6D5140C59818}"/>
              </a:ext>
            </a:extLst>
          </p:cNvPr>
          <p:cNvSpPr txBox="1"/>
          <p:nvPr/>
        </p:nvSpPr>
        <p:spPr>
          <a:xfrm>
            <a:off x="389744" y="5736768"/>
            <a:ext cx="64803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satisfy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: </a:t>
            </a:r>
          </a:p>
          <a:p>
            <a:r>
              <a:rPr lang="nb-NO" dirty="0"/>
              <a:t>«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MV (u) </a:t>
            </a:r>
            <a:r>
              <a:rPr lang="nb-NO" dirty="0" err="1"/>
              <a:t>saturates</a:t>
            </a:r>
            <a:r>
              <a:rPr lang="nb-NO" dirty="0"/>
              <a:t>, control of </a:t>
            </a:r>
            <a:r>
              <a:rPr lang="nb-NO" dirty="0" err="1"/>
              <a:t>the</a:t>
            </a:r>
            <a:r>
              <a:rPr lang="nb-NO" dirty="0"/>
              <a:t> CV (y) </a:t>
            </a:r>
            <a:r>
              <a:rPr lang="nb-NO" dirty="0" err="1"/>
              <a:t>can</a:t>
            </a:r>
            <a:r>
              <a:rPr lang="nb-NO" dirty="0"/>
              <a:t> be given up»</a:t>
            </a:r>
          </a:p>
        </p:txBody>
      </p:sp>
    </p:spTree>
    <p:extLst>
      <p:ext uri="{BB962C8B-B14F-4D97-AF65-F5344CB8AC3E}">
        <p14:creationId xmlns:p14="http://schemas.microsoft.com/office/powerpoint/2010/main" val="3304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45" y="307952"/>
            <a:ext cx="10515600" cy="1325563"/>
          </a:xfrm>
        </p:spPr>
        <p:txBody>
          <a:bodyPr/>
          <a:lstStyle/>
          <a:p>
            <a:r>
              <a:rPr lang="nb-NO" dirty="0"/>
              <a:t>Optimization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safety</a:t>
            </a:r>
            <a:r>
              <a:rPr lang="nb-NO" dirty="0"/>
              <a:t> </a:t>
            </a:r>
            <a:r>
              <a:rPr lang="nb-NO" dirty="0" err="1"/>
              <a:t>constraint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1268364" cy="4990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Drive as fast as </a:t>
            </a:r>
            <a:r>
              <a:rPr lang="nb-NO" b="1" dirty="0" err="1">
                <a:solidFill>
                  <a:srgbClr val="FF0000"/>
                </a:solidFill>
              </a:rPr>
              <a:t>possible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but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safely</a:t>
            </a:r>
            <a:r>
              <a:rPr lang="nb-NO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/>
              <a:t> 	</a:t>
            </a:r>
            <a:r>
              <a:rPr lang="nb-NO" dirty="0" err="1"/>
              <a:t>max</a:t>
            </a:r>
            <a:r>
              <a:rPr lang="nb-NO" dirty="0"/>
              <a:t> </a:t>
            </a:r>
            <a:r>
              <a:rPr lang="nb-NO" i="1" dirty="0"/>
              <a:t>y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</a:t>
            </a:r>
            <a:r>
              <a:rPr lang="nb-NO" i="1" baseline="-25000" dirty="0"/>
              <a:t>1</a:t>
            </a:r>
            <a:r>
              <a:rPr lang="nb-NO" dirty="0"/>
              <a:t> </a:t>
            </a:r>
            <a:r>
              <a:rPr lang="nb-NO" i="1" dirty="0"/>
              <a:t>≤ y</a:t>
            </a:r>
            <a:r>
              <a:rPr lang="nb-NO" i="1" baseline="-25000" dirty="0"/>
              <a:t>1</a:t>
            </a:r>
            <a:r>
              <a:rPr lang="nb-NO" i="1" baseline="30000" dirty="0"/>
              <a:t>max</a:t>
            </a:r>
          </a:p>
          <a:p>
            <a:pPr marL="0" indent="0">
              <a:buNone/>
            </a:pPr>
            <a:r>
              <a:rPr lang="nb-NO" i="1" dirty="0"/>
              <a:t>                u ≤ 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pPr marL="0" indent="0">
              <a:buNone/>
            </a:pPr>
            <a:r>
              <a:rPr lang="nb-NO" i="1" dirty="0"/>
              <a:t>	       </a:t>
            </a:r>
            <a:r>
              <a:rPr lang="nb-NO" i="1" dirty="0">
                <a:highlight>
                  <a:srgbClr val="FFFF00"/>
                </a:highlight>
              </a:rPr>
              <a:t>y</a:t>
            </a:r>
            <a:r>
              <a:rPr lang="nb-NO" i="1" baseline="-25000" dirty="0">
                <a:highlight>
                  <a:srgbClr val="FFFF00"/>
                </a:highlight>
              </a:rPr>
              <a:t>2</a:t>
            </a:r>
            <a:r>
              <a:rPr lang="nb-NO" i="1" dirty="0">
                <a:highlight>
                  <a:srgbClr val="FFFF00"/>
                </a:highlight>
              </a:rPr>
              <a:t> ≥ y</a:t>
            </a:r>
            <a:r>
              <a:rPr lang="nb-NO" i="1" baseline="-25000" dirty="0">
                <a:highlight>
                  <a:srgbClr val="FFFF00"/>
                </a:highlight>
              </a:rPr>
              <a:t>2</a:t>
            </a:r>
            <a:r>
              <a:rPr lang="nb-NO" i="1" baseline="30000" dirty="0">
                <a:highlight>
                  <a:srgbClr val="FFFF00"/>
                </a:highlight>
              </a:rPr>
              <a:t>min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power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=speed, y</a:t>
            </a:r>
            <a:r>
              <a:rPr lang="nb-NO" baseline="-25000" dirty="0">
                <a:solidFill>
                  <a:srgbClr val="FF0000"/>
                </a:solidFill>
              </a:rPr>
              <a:t>2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distance</a:t>
            </a:r>
            <a:r>
              <a:rPr lang="nb-NO" dirty="0">
                <a:solidFill>
                  <a:srgbClr val="FF0000"/>
                </a:solidFill>
              </a:rPr>
              <a:t> to </a:t>
            </a:r>
            <a:r>
              <a:rPr lang="nb-NO" dirty="0" err="1">
                <a:solidFill>
                  <a:srgbClr val="FF0000"/>
                </a:solidFill>
              </a:rPr>
              <a:t>car</a:t>
            </a:r>
            <a:r>
              <a:rPr lang="nb-NO" dirty="0">
                <a:solidFill>
                  <a:srgbClr val="FF0000"/>
                </a:solidFill>
              </a:rPr>
              <a:t> in front)</a:t>
            </a:r>
          </a:p>
          <a:p>
            <a:pPr marL="0" indent="0">
              <a:buNone/>
            </a:pPr>
            <a:endParaRPr lang="nb-NO" i="1" baseline="30000" dirty="0"/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>
                <a:solidFill>
                  <a:schemeClr val="accent1"/>
                </a:solidFill>
              </a:rPr>
              <a:t>Disturbances</a:t>
            </a:r>
            <a:r>
              <a:rPr lang="nb-NO" b="1" dirty="0">
                <a:solidFill>
                  <a:schemeClr val="accent1"/>
                </a:solidFill>
              </a:rPr>
              <a:t> (d): </a:t>
            </a:r>
            <a:r>
              <a:rPr lang="nb-NO" b="1" dirty="0" err="1">
                <a:solidFill>
                  <a:schemeClr val="accent1"/>
                </a:solidFill>
              </a:rPr>
              <a:t>Slope</a:t>
            </a:r>
            <a:r>
              <a:rPr lang="nb-NO" b="1" dirty="0">
                <a:solidFill>
                  <a:schemeClr val="accent1"/>
                </a:solidFill>
              </a:rPr>
              <a:t> of </a:t>
            </a:r>
            <a:r>
              <a:rPr lang="nb-NO" b="1" dirty="0" err="1">
                <a:solidFill>
                  <a:schemeClr val="accent1"/>
                </a:solidFill>
              </a:rPr>
              <a:t>road</a:t>
            </a:r>
            <a:r>
              <a:rPr lang="nb-NO" b="1" dirty="0">
                <a:solidFill>
                  <a:schemeClr val="accent1"/>
                </a:solidFill>
              </a:rPr>
              <a:t>, </a:t>
            </a:r>
            <a:r>
              <a:rPr lang="nb-NO" b="1" dirty="0" err="1">
                <a:solidFill>
                  <a:schemeClr val="accent1"/>
                </a:solidFill>
              </a:rPr>
              <a:t>other</a:t>
            </a:r>
            <a:r>
              <a:rPr lang="nb-NO" b="1" dirty="0">
                <a:solidFill>
                  <a:schemeClr val="accent1"/>
                </a:solidFill>
              </a:rPr>
              <a:t> </a:t>
            </a:r>
            <a:r>
              <a:rPr lang="nb-NO" b="1" dirty="0" err="1">
                <a:solidFill>
                  <a:schemeClr val="accent1"/>
                </a:solidFill>
              </a:rPr>
              <a:t>cars</a:t>
            </a:r>
            <a:endParaRPr lang="nb-NO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three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CV=y</a:t>
            </a:r>
            <a:r>
              <a:rPr lang="nb-NO" b="1" i="1" baseline="-25000" dirty="0"/>
              <a:t>1</a:t>
            </a:r>
            <a:r>
              <a:rPr lang="nb-NO" b="1" i="1" dirty="0"/>
              <a:t> = </a:t>
            </a:r>
            <a:r>
              <a:rPr lang="nb-NO" b="1" i="1" dirty="0">
                <a:solidFill>
                  <a:srgbClr val="00B050"/>
                </a:solidFill>
              </a:rPr>
              <a:t>y</a:t>
            </a:r>
            <a:r>
              <a:rPr lang="nb-NO" b="1" i="1" baseline="-25000" dirty="0">
                <a:solidFill>
                  <a:srgbClr val="00B050"/>
                </a:solidFill>
              </a:rPr>
              <a:t>1</a:t>
            </a:r>
            <a:r>
              <a:rPr lang="nb-NO" b="1" i="1" baseline="30000" dirty="0">
                <a:solidFill>
                  <a:srgbClr val="00B050"/>
                </a:solidFill>
              </a:rPr>
              <a:t>max</a:t>
            </a:r>
            <a:r>
              <a:rPr lang="nb-NO" b="1" i="1" dirty="0">
                <a:solidFill>
                  <a:srgbClr val="00B050"/>
                </a:solidFill>
              </a:rPr>
              <a:t>  = 120 km/h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speed limit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MV=u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max</a:t>
            </a:r>
            <a:r>
              <a:rPr lang="nb-NO" b="1" i="1" dirty="0"/>
              <a:t> </a:t>
            </a:r>
            <a:r>
              <a:rPr lang="nb-NO" b="1" dirty="0"/>
              <a:t>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 err="1"/>
              <a:t>max</a:t>
            </a:r>
            <a:r>
              <a:rPr lang="nb-NO" b="1" dirty="0"/>
              <a:t> </a:t>
            </a:r>
            <a:r>
              <a:rPr lang="nb-NO" b="1" dirty="0" err="1"/>
              <a:t>power</a:t>
            </a:r>
            <a:r>
              <a:rPr lang="nb-NO" b="1" dirty="0"/>
              <a:t> </a:t>
            </a:r>
            <a:r>
              <a:rPr lang="nb-NO" b="1" dirty="0">
                <a:solidFill>
                  <a:schemeClr val="accent1"/>
                </a:solidFill>
              </a:rPr>
              <a:t>(</a:t>
            </a:r>
            <a:r>
              <a:rPr lang="nb-NO" b="1" dirty="0" err="1">
                <a:solidFill>
                  <a:schemeClr val="accent1"/>
                </a:solidFill>
              </a:rPr>
              <a:t>steep</a:t>
            </a:r>
            <a:r>
              <a:rPr lang="nb-NO" b="1" dirty="0">
                <a:solidFill>
                  <a:schemeClr val="accent1"/>
                </a:solidFill>
              </a:rPr>
              <a:t> hill)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>
                <a:highlight>
                  <a:srgbClr val="FFFF00"/>
                </a:highlight>
              </a:rPr>
              <a:t>CV=y</a:t>
            </a:r>
            <a:r>
              <a:rPr lang="nb-NO" b="1" i="1" baseline="-25000" dirty="0">
                <a:highlight>
                  <a:srgbClr val="FFFF00"/>
                </a:highlight>
              </a:rPr>
              <a:t>2</a:t>
            </a:r>
            <a:r>
              <a:rPr lang="nb-NO" b="1" i="1" dirty="0">
                <a:highlight>
                  <a:srgbClr val="FFFF00"/>
                </a:highlight>
              </a:rPr>
              <a:t> = y</a:t>
            </a:r>
            <a:r>
              <a:rPr lang="nb-NO" b="1" i="1" baseline="-25000" dirty="0">
                <a:highlight>
                  <a:srgbClr val="FFFF00"/>
                </a:highlight>
              </a:rPr>
              <a:t>2</a:t>
            </a:r>
            <a:r>
              <a:rPr lang="nb-NO" b="1" i="1" baseline="30000" dirty="0">
                <a:highlight>
                  <a:srgbClr val="FFFF00"/>
                </a:highlight>
              </a:rPr>
              <a:t>min</a:t>
            </a:r>
            <a:r>
              <a:rPr lang="nb-NO" b="1" i="1" dirty="0">
                <a:highlight>
                  <a:srgbClr val="FFFF00"/>
                </a:highlight>
              </a:rPr>
              <a:t> </a:t>
            </a:r>
            <a:r>
              <a:rPr lang="nb-NO" b="1" dirty="0">
                <a:highlight>
                  <a:srgbClr val="FFFF00"/>
                </a:highlight>
              </a:rPr>
              <a:t>    </a:t>
            </a:r>
            <a:r>
              <a:rPr lang="nb-NO" b="1" dirty="0">
                <a:highlight>
                  <a:srgbClr val="FFFF00"/>
                </a:highlight>
                <a:sym typeface="Wingdings" panose="05000000000000000000" pitchFamily="2" charset="2"/>
              </a:rPr>
              <a:t> minimum </a:t>
            </a:r>
            <a:r>
              <a:rPr lang="nb-NO" b="1" dirty="0" err="1">
                <a:highlight>
                  <a:srgbClr val="FFFF00"/>
                </a:highlight>
                <a:sym typeface="Wingdings" panose="05000000000000000000" pitchFamily="2" charset="2"/>
              </a:rPr>
              <a:t>distance</a:t>
            </a:r>
            <a:r>
              <a:rPr lang="nb-NO" b="1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nb-NO" b="1" dirty="0">
                <a:solidFill>
                  <a:schemeClr val="accent1"/>
                </a:solidFill>
              </a:rPr>
              <a:t>(</a:t>
            </a:r>
            <a:r>
              <a:rPr lang="nb-NO" b="1" dirty="0" err="1">
                <a:solidFill>
                  <a:schemeClr val="accent1"/>
                </a:solidFill>
              </a:rPr>
              <a:t>busy</a:t>
            </a:r>
            <a:r>
              <a:rPr lang="nb-NO" b="1" dirty="0">
                <a:solidFill>
                  <a:schemeClr val="accent1"/>
                </a:solidFill>
              </a:rPr>
              <a:t> </a:t>
            </a:r>
            <a:r>
              <a:rPr lang="nb-NO" b="1" dirty="0" err="1">
                <a:solidFill>
                  <a:schemeClr val="accent1"/>
                </a:solidFill>
              </a:rPr>
              <a:t>road</a:t>
            </a:r>
            <a:r>
              <a:rPr lang="nb-NO" b="1" dirty="0">
                <a:solidFill>
                  <a:schemeClr val="accent1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nb-NO" b="1" dirty="0">
              <a:solidFill>
                <a:schemeClr val="accent1"/>
              </a:solidFill>
            </a:endParaRPr>
          </a:p>
          <a:p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two</a:t>
            </a:r>
            <a:r>
              <a:rPr lang="nb-NO" b="1" dirty="0"/>
              <a:t> PI-</a:t>
            </a:r>
            <a:r>
              <a:rPr lang="nb-NO" b="1" dirty="0" err="1"/>
              <a:t>controllers</a:t>
            </a:r>
            <a:r>
              <a:rPr lang="nb-NO" b="1" dirty="0"/>
              <a:t> and min-</a:t>
            </a:r>
            <a:r>
              <a:rPr lang="nb-NO" b="1" dirty="0" err="1"/>
              <a:t>selector</a:t>
            </a:r>
            <a:r>
              <a:rPr lang="nb-NO" b="1" dirty="0"/>
              <a:t> («adaptive cruise control»)</a:t>
            </a:r>
          </a:p>
          <a:p>
            <a:pPr lvl="1"/>
            <a:r>
              <a:rPr lang="nb-NO" b="1" i="1" dirty="0">
                <a:solidFill>
                  <a:srgbClr val="00B050"/>
                </a:solidFill>
              </a:rPr>
              <a:t>C</a:t>
            </a:r>
            <a:r>
              <a:rPr lang="nb-NO" b="1" i="1" baseline="-25000" dirty="0">
                <a:solidFill>
                  <a:srgbClr val="00B050"/>
                </a:solidFill>
              </a:rPr>
              <a:t>1</a:t>
            </a:r>
            <a:r>
              <a:rPr lang="nb-NO" b="1" i="1" dirty="0">
                <a:solidFill>
                  <a:srgbClr val="00B050"/>
                </a:solidFill>
              </a:rPr>
              <a:t>: Cruise controller </a:t>
            </a:r>
            <a:r>
              <a:rPr lang="nb-NO" b="1" i="1" dirty="0" err="1">
                <a:solidFill>
                  <a:srgbClr val="00B050"/>
                </a:solidFill>
              </a:rPr>
              <a:t>with</a:t>
            </a:r>
            <a:r>
              <a:rPr lang="nb-NO" b="1" i="1" dirty="0">
                <a:solidFill>
                  <a:srgbClr val="00B050"/>
                </a:solidFill>
              </a:rPr>
              <a:t> y</a:t>
            </a:r>
            <a:r>
              <a:rPr lang="nb-NO" b="1" i="1" baseline="-25000" dirty="0">
                <a:solidFill>
                  <a:srgbClr val="00B050"/>
                </a:solidFill>
              </a:rPr>
              <a:t>1</a:t>
            </a:r>
            <a:r>
              <a:rPr lang="nb-NO" b="1" i="1" baseline="30000" dirty="0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y</a:t>
            </a:r>
            <a:r>
              <a:rPr lang="nb-NO" b="1" i="1" baseline="-25000" dirty="0">
                <a:solidFill>
                  <a:srgbClr val="00B050"/>
                </a:solidFill>
              </a:rPr>
              <a:t>1</a:t>
            </a:r>
            <a:r>
              <a:rPr lang="nb-NO" b="1" i="1" baseline="30000" dirty="0">
                <a:solidFill>
                  <a:srgbClr val="00B050"/>
                </a:solidFill>
              </a:rPr>
              <a:t>max</a:t>
            </a:r>
          </a:p>
          <a:p>
            <a:pPr lvl="1"/>
            <a:r>
              <a:rPr lang="nb-NO" dirty="0">
                <a:highlight>
                  <a:srgbClr val="FFFF00"/>
                </a:highlight>
              </a:rPr>
              <a:t>C</a:t>
            </a:r>
            <a:r>
              <a:rPr lang="nb-NO" baseline="-25000" dirty="0">
                <a:highlight>
                  <a:srgbClr val="FFFF00"/>
                </a:highlight>
              </a:rPr>
              <a:t>2</a:t>
            </a:r>
            <a:r>
              <a:rPr lang="nb-NO" dirty="0">
                <a:highlight>
                  <a:srgbClr val="FFFF00"/>
                </a:highlight>
              </a:rPr>
              <a:t>: </a:t>
            </a:r>
            <a:r>
              <a:rPr lang="nb-NO" dirty="0" err="1">
                <a:highlight>
                  <a:srgbClr val="FFFF00"/>
                </a:highlight>
              </a:rPr>
              <a:t>Distance</a:t>
            </a:r>
            <a:r>
              <a:rPr lang="nb-NO" dirty="0">
                <a:highlight>
                  <a:srgbClr val="FFFF00"/>
                </a:highlight>
              </a:rPr>
              <a:t> controller </a:t>
            </a:r>
            <a:r>
              <a:rPr lang="nb-NO" dirty="0" err="1">
                <a:highlight>
                  <a:srgbClr val="FFFF00"/>
                </a:highlight>
              </a:rPr>
              <a:t>with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b="1" i="1" dirty="0">
                <a:highlight>
                  <a:srgbClr val="FFFF00"/>
                </a:highlight>
              </a:rPr>
              <a:t>y</a:t>
            </a:r>
            <a:r>
              <a:rPr lang="nb-NO" b="1" i="1" baseline="-25000" dirty="0">
                <a:highlight>
                  <a:srgbClr val="FFFF00"/>
                </a:highlight>
              </a:rPr>
              <a:t>2</a:t>
            </a:r>
            <a:r>
              <a:rPr lang="nb-NO" b="1" i="1" baseline="30000" dirty="0">
                <a:highlight>
                  <a:srgbClr val="FFFF00"/>
                </a:highlight>
              </a:rPr>
              <a:t>sp</a:t>
            </a:r>
            <a:r>
              <a:rPr lang="nb-NO" b="1" i="1" dirty="0">
                <a:highlight>
                  <a:srgbClr val="FFFF00"/>
                </a:highlight>
              </a:rPr>
              <a:t>= y</a:t>
            </a:r>
            <a:r>
              <a:rPr lang="nb-NO" b="1" i="1" baseline="-25000" dirty="0">
                <a:highlight>
                  <a:srgbClr val="FFFF00"/>
                </a:highlight>
              </a:rPr>
              <a:t>2</a:t>
            </a:r>
            <a:r>
              <a:rPr lang="nb-NO" b="1" i="1" baseline="30000" dirty="0">
                <a:highlight>
                  <a:srgbClr val="FFFF00"/>
                </a:highlight>
              </a:rPr>
              <a:t>min</a:t>
            </a:r>
            <a:r>
              <a:rPr lang="nb-NO" b="1" i="1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nb-NO" b="1" i="1" dirty="0" err="1"/>
              <a:t>Both</a:t>
            </a:r>
            <a:r>
              <a:rPr lang="nb-NO" b="1" i="1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anti-</a:t>
            </a:r>
            <a:r>
              <a:rPr lang="nb-NO" dirty="0" err="1"/>
              <a:t>windup</a:t>
            </a:r>
            <a:r>
              <a:rPr lang="nb-NO" dirty="0"/>
              <a:t> (turn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inactive</a:t>
            </a:r>
            <a:r>
              <a:rPr lang="nb-NO" dirty="0"/>
              <a:t>)</a:t>
            </a:r>
            <a:endParaRPr lang="nb-NO" i="1" baseline="30000" dirty="0"/>
          </a:p>
          <a:p>
            <a:endParaRPr lang="nb-NO" i="1" baseline="30000" dirty="0"/>
          </a:p>
          <a:p>
            <a:endParaRPr lang="nb-NO" i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8265701" y="709622"/>
            <a:ext cx="2730205" cy="2509824"/>
            <a:chOff x="8422428" y="3511035"/>
            <a:chExt cx="2730205" cy="250982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0" b="85473"/>
            <a:stretch/>
          </p:blipFill>
          <p:spPr>
            <a:xfrm>
              <a:off x="8422428" y="4222084"/>
              <a:ext cx="2031126" cy="1798775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6" t="38607" r="45493" b="41691"/>
            <a:stretch/>
          </p:blipFill>
          <p:spPr>
            <a:xfrm>
              <a:off x="9665026" y="3511035"/>
              <a:ext cx="1487607" cy="135112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22A8A81-D2F5-4FD8-A628-1B2F859D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1324" y="1666828"/>
            <a:ext cx="1846822" cy="13811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70E066B-E414-4747-A593-288168ADD147}"/>
              </a:ext>
            </a:extLst>
          </p:cNvPr>
          <p:cNvGrpSpPr/>
          <p:nvPr/>
        </p:nvGrpSpPr>
        <p:grpSpPr>
          <a:xfrm>
            <a:off x="8827072" y="3779532"/>
            <a:ext cx="3511607" cy="1568121"/>
            <a:chOff x="8300466" y="3853922"/>
            <a:chExt cx="3511607" cy="15681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C32BC40-30D7-4F53-AF5C-12430321727D}"/>
                </a:ext>
              </a:extLst>
            </p:cNvPr>
            <p:cNvGrpSpPr/>
            <p:nvPr/>
          </p:nvGrpSpPr>
          <p:grpSpPr>
            <a:xfrm>
              <a:off x="8300466" y="3853922"/>
              <a:ext cx="3511607" cy="1518031"/>
              <a:chOff x="5481806" y="2976593"/>
              <a:chExt cx="3231956" cy="110683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7BDC94-AEF6-4917-8787-DECBF0CB38B5}"/>
                  </a:ext>
                </a:extLst>
              </p:cNvPr>
              <p:cNvSpPr txBox="1"/>
              <p:nvPr/>
            </p:nvSpPr>
            <p:spPr>
              <a:xfrm>
                <a:off x="6999578" y="3320376"/>
                <a:ext cx="541747" cy="47125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MIN</a:t>
                </a:r>
              </a:p>
              <a:p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49F377E-7503-4412-BF08-83AF7D0EEFBB}"/>
                  </a:ext>
                </a:extLst>
              </p:cNvPr>
              <p:cNvCxnSpPr/>
              <p:nvPr/>
            </p:nvCxnSpPr>
            <p:spPr>
              <a:xfrm>
                <a:off x="6495521" y="3663608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A24ACD4-19BD-4787-9AC2-D96DFEE0D879}"/>
                  </a:ext>
                </a:extLst>
              </p:cNvPr>
              <p:cNvCxnSpPr/>
              <p:nvPr/>
            </p:nvCxnSpPr>
            <p:spPr>
              <a:xfrm>
                <a:off x="6495521" y="3356992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EBAFA68-0189-4114-8AAE-B6F4E8CB6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1325" y="3544692"/>
                <a:ext cx="56565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37D2AA-8B15-4425-BE16-72BFE72FD792}"/>
                  </a:ext>
                </a:extLst>
              </p:cNvPr>
              <p:cNvSpPr txBox="1"/>
              <p:nvPr/>
            </p:nvSpPr>
            <p:spPr>
              <a:xfrm>
                <a:off x="6578218" y="3108676"/>
                <a:ext cx="354379" cy="60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</a:t>
                </a:r>
                <a:r>
                  <a:rPr lang="en-US" baseline="-25000" dirty="0"/>
                  <a:t>1</a:t>
                </a:r>
              </a:p>
              <a:p>
                <a:endParaRPr lang="en-US" baseline="-25000" dirty="0"/>
              </a:p>
              <a:p>
                <a:r>
                  <a:rPr lang="en-US" dirty="0"/>
                  <a:t>u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4B8C36-2C29-4408-87FF-F6EAC90FEA0C}"/>
                  </a:ext>
                </a:extLst>
              </p:cNvPr>
              <p:cNvSpPr txBox="1"/>
              <p:nvPr/>
            </p:nvSpPr>
            <p:spPr>
              <a:xfrm>
                <a:off x="7571549" y="3252280"/>
                <a:ext cx="1142213" cy="381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u=min(u</a:t>
                </a:r>
                <a:r>
                  <a:rPr lang="en-US" sz="1600" baseline="-25000" dirty="0"/>
                  <a:t>1</a:t>
                </a:r>
                <a:r>
                  <a:rPr lang="en-US" sz="1600" dirty="0"/>
                  <a:t>,u</a:t>
                </a:r>
                <a:r>
                  <a:rPr lang="en-US" sz="1600" baseline="-25000" dirty="0"/>
                  <a:t>2</a:t>
                </a:r>
                <a:r>
                  <a:rPr lang="en-US" sz="1600" dirty="0"/>
                  <a:t>)</a:t>
                </a:r>
                <a:endParaRPr lang="en-US" sz="1600" baseline="-25000" dirty="0"/>
              </a:p>
              <a:p>
                <a:endParaRPr lang="en-US" baseline="-250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41880-6B5F-431E-B162-C8C37747283A}"/>
                  </a:ext>
                </a:extLst>
              </p:cNvPr>
              <p:cNvSpPr txBox="1"/>
              <p:nvPr/>
            </p:nvSpPr>
            <p:spPr>
              <a:xfrm>
                <a:off x="6142175" y="3188786"/>
                <a:ext cx="332248" cy="26929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9D1C48-1044-41D0-B778-265FEEC8C0FE}"/>
                  </a:ext>
                </a:extLst>
              </p:cNvPr>
              <p:cNvSpPr txBox="1"/>
              <p:nvPr/>
            </p:nvSpPr>
            <p:spPr>
              <a:xfrm>
                <a:off x="6129547" y="3510300"/>
                <a:ext cx="360996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AC96D-D244-4E62-BB51-FADFAB12E568}"/>
                  </a:ext>
                </a:extLst>
              </p:cNvPr>
              <p:cNvSpPr txBox="1"/>
              <p:nvPr/>
            </p:nvSpPr>
            <p:spPr>
              <a:xfrm>
                <a:off x="5481806" y="3079872"/>
                <a:ext cx="338149" cy="60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  <a:r>
                  <a:rPr lang="en-US" baseline="-25000" dirty="0"/>
                  <a:t>1</a:t>
                </a:r>
              </a:p>
              <a:p>
                <a:endParaRPr lang="en-US" baseline="-25000" dirty="0"/>
              </a:p>
              <a:p>
                <a:r>
                  <a:rPr lang="en-US" dirty="0"/>
                  <a:t>y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0605B60-8384-4585-9A9A-D0003B5E42FA}"/>
                  </a:ext>
                </a:extLst>
              </p:cNvPr>
              <p:cNvCxnSpPr/>
              <p:nvPr/>
            </p:nvCxnSpPr>
            <p:spPr>
              <a:xfrm>
                <a:off x="5625491" y="334579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F4EA02E-4C94-4D76-8569-D42746E32E43}"/>
                  </a:ext>
                </a:extLst>
              </p:cNvPr>
              <p:cNvCxnSpPr/>
              <p:nvPr/>
            </p:nvCxnSpPr>
            <p:spPr>
              <a:xfrm>
                <a:off x="5625491" y="3671638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0528698-4979-4024-8459-BDDCE1D3FFAC}"/>
                  </a:ext>
                </a:extLst>
              </p:cNvPr>
              <p:cNvSpPr/>
              <p:nvPr/>
            </p:nvSpPr>
            <p:spPr bwMode="auto">
              <a:xfrm>
                <a:off x="6027765" y="2976593"/>
                <a:ext cx="1507310" cy="110683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latin typeface="Arial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07B255-2E1B-485B-BFF8-EF6832C68E7A}"/>
                </a:ext>
              </a:extLst>
            </p:cNvPr>
            <p:cNvSpPr txBox="1"/>
            <p:nvPr/>
          </p:nvSpPr>
          <p:spPr>
            <a:xfrm>
              <a:off x="9004254" y="5052711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PI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82CB3E-7B52-4C87-AB57-05461AFABCAB}"/>
              </a:ext>
            </a:extLst>
          </p:cNvPr>
          <p:cNvSpPr txBox="1"/>
          <p:nvPr/>
        </p:nvSpPr>
        <p:spPr>
          <a:xfrm>
            <a:off x="7523491" y="5645563"/>
            <a:ext cx="462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All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satisfied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small</a:t>
            </a:r>
            <a:r>
              <a:rPr lang="nb-NO" dirty="0"/>
              <a:t> 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B1E097-066D-4555-8E78-5E29DDF14AA7}"/>
              </a:ext>
            </a:extLst>
          </p:cNvPr>
          <p:cNvSpPr txBox="1"/>
          <p:nvPr/>
        </p:nvSpPr>
        <p:spPr>
          <a:xfrm>
            <a:off x="0" y="0"/>
            <a:ext cx="325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Selector</a:t>
            </a:r>
            <a:r>
              <a:rPr lang="nb-NO" dirty="0">
                <a:highlight>
                  <a:srgbClr val="FFFF00"/>
                </a:highlight>
              </a:rPr>
              <a:t>: This is CV-CV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75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18B1-FE5E-4773-9706-46F44CA0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3" y="170258"/>
            <a:ext cx="10515600" cy="1325563"/>
          </a:xfrm>
        </p:spPr>
        <p:txBody>
          <a:bodyPr/>
          <a:lstStyle/>
          <a:p>
            <a:r>
              <a:rPr lang="nb-NO" dirty="0"/>
              <a:t>Anti-</a:t>
            </a:r>
            <a:r>
              <a:rPr lang="nb-NO" dirty="0" err="1"/>
              <a:t>windup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F3AF-D5E3-4A79-B26E-60532604D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01" y="1253331"/>
            <a:ext cx="10515600" cy="4351338"/>
          </a:xfrm>
        </p:spPr>
        <p:txBody>
          <a:bodyPr/>
          <a:lstStyle/>
          <a:p>
            <a:r>
              <a:rPr lang="nb-NO" dirty="0"/>
              <a:t>All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shown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anti-</a:t>
            </a:r>
            <a:r>
              <a:rPr lang="nb-NO" dirty="0" err="1"/>
              <a:t>windup</a:t>
            </a:r>
            <a:r>
              <a:rPr lang="nb-NO" dirty="0"/>
              <a:t> to «stop </a:t>
            </a:r>
            <a:r>
              <a:rPr lang="nb-NO" dirty="0" err="1"/>
              <a:t>integration</a:t>
            </a:r>
            <a:r>
              <a:rPr lang="nb-NO" dirty="0"/>
              <a:t>» during </a:t>
            </a:r>
            <a:r>
              <a:rPr lang="nb-NO" dirty="0" err="1"/>
              <a:t>periods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control action (v</a:t>
            </a:r>
            <a:r>
              <a:rPr lang="nb-NO" baseline="-25000" dirty="0"/>
              <a:t>i</a:t>
            </a:r>
            <a:r>
              <a:rPr lang="nb-NO" dirty="0"/>
              <a:t>) is not </a:t>
            </a:r>
            <a:r>
              <a:rPr lang="nb-NO" dirty="0" err="1"/>
              <a:t>affecting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Controller is </a:t>
            </a:r>
            <a:r>
              <a:rPr lang="nb-NO" dirty="0" err="1"/>
              <a:t>disconnected</a:t>
            </a:r>
            <a:r>
              <a:rPr lang="nb-NO" dirty="0"/>
              <a:t> (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selector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Physical</a:t>
            </a:r>
            <a:r>
              <a:rPr lang="nb-NO" dirty="0"/>
              <a:t> MV </a:t>
            </a:r>
            <a:r>
              <a:rPr lang="nb-NO" dirty="0" err="1"/>
              <a:t>u</a:t>
            </a:r>
            <a:r>
              <a:rPr lang="nb-NO" baseline="-25000" dirty="0" err="1"/>
              <a:t>i</a:t>
            </a:r>
            <a:r>
              <a:rPr lang="nb-NO" baseline="-25000" dirty="0"/>
              <a:t> </a:t>
            </a:r>
            <a:r>
              <a:rPr lang="nb-NO" dirty="0"/>
              <a:t>is </a:t>
            </a:r>
            <a:r>
              <a:rPr lang="nb-NO" dirty="0" err="1"/>
              <a:t>saturated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469E5-351B-4B5E-AB26-E7E0D88F1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27" y="3429000"/>
            <a:ext cx="7496175" cy="1838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27615-8A14-4473-9CDB-C046693A9D9A}"/>
              </a:ext>
            </a:extLst>
          </p:cNvPr>
          <p:cNvSpPr txBox="1"/>
          <p:nvPr/>
        </p:nvSpPr>
        <p:spPr>
          <a:xfrm>
            <a:off x="2866527" y="5786651"/>
            <a:ext cx="739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back-</a:t>
            </a:r>
            <a:r>
              <a:rPr lang="nb-NO" dirty="0" err="1"/>
              <a:t>calculation</a:t>
            </a:r>
            <a:r>
              <a:rPr lang="nb-NO" dirty="0"/>
              <a:t>. </a:t>
            </a:r>
            <a:r>
              <a:rPr lang="nb-NO" dirty="0" err="1"/>
              <a:t>Typical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for </a:t>
            </a:r>
            <a:r>
              <a:rPr lang="nb-NO" dirty="0" err="1"/>
              <a:t>tracking</a:t>
            </a:r>
            <a:r>
              <a:rPr lang="nb-NO" dirty="0"/>
              <a:t> </a:t>
            </a:r>
            <a:r>
              <a:rPr lang="nb-NO" dirty="0" err="1"/>
              <a:t>constant</a:t>
            </a:r>
            <a:r>
              <a:rPr lang="nb-NO" dirty="0"/>
              <a:t>, </a:t>
            </a:r>
            <a:r>
              <a:rPr lang="nb-NO" dirty="0">
                <a:highlight>
                  <a:srgbClr val="FFFF00"/>
                </a:highlight>
              </a:rPr>
              <a:t>K</a:t>
            </a:r>
            <a:r>
              <a:rPr lang="nb-NO" baseline="-25000" dirty="0">
                <a:highlight>
                  <a:srgbClr val="FFFF00"/>
                </a:highlight>
              </a:rPr>
              <a:t>T</a:t>
            </a:r>
            <a:r>
              <a:rPr lang="nb-NO" dirty="0">
                <a:highlight>
                  <a:srgbClr val="FFFF00"/>
                </a:highlight>
              </a:rPr>
              <a:t>=1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2F274-2DF1-4AF8-B583-8A2714601A34}"/>
              </a:ext>
            </a:extLst>
          </p:cNvPr>
          <p:cNvSpPr txBox="1"/>
          <p:nvPr/>
        </p:nvSpPr>
        <p:spPr>
          <a:xfrm>
            <a:off x="5657803" y="4818436"/>
            <a:ext cx="4381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K</a:t>
            </a:r>
            <a:r>
              <a:rPr lang="nb-NO" baseline="-25000" dirty="0" err="1"/>
              <a:t>T,i</a:t>
            </a:r>
            <a:endParaRPr lang="nb-NO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DCF74-7295-4617-B383-39FFA65F4CAE}"/>
              </a:ext>
            </a:extLst>
          </p:cNvPr>
          <p:cNvSpPr txBox="1"/>
          <p:nvPr/>
        </p:nvSpPr>
        <p:spPr>
          <a:xfrm>
            <a:off x="7256460" y="2984827"/>
            <a:ext cx="97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Selector</a:t>
            </a:r>
            <a:r>
              <a:rPr lang="nb-NO" sz="1400" dirty="0"/>
              <a:t> or</a:t>
            </a:r>
          </a:p>
          <a:p>
            <a:r>
              <a:rPr lang="nb-NO" sz="1400" dirty="0" err="1"/>
              <a:t>saturation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5099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FE22-5369-412B-A368-63B3D039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687"/>
            <a:ext cx="10972800" cy="1143000"/>
          </a:xfrm>
        </p:spPr>
        <p:txBody>
          <a:bodyPr/>
          <a:lstStyle/>
          <a:p>
            <a:r>
              <a:rPr lang="nb-NO" dirty="0"/>
              <a:t>Design of </a:t>
            </a:r>
            <a:r>
              <a:rPr lang="nb-NO" dirty="0" err="1"/>
              <a:t>selector</a:t>
            </a:r>
            <a:r>
              <a:rPr lang="nb-NO" dirty="0"/>
              <a:t> </a:t>
            </a:r>
            <a:r>
              <a:rPr lang="nb-NO" dirty="0" err="1"/>
              <a:t>structure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1538-83A6-4B5F-B8DB-285E8BFA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Rule</a:t>
            </a:r>
            <a:r>
              <a:rPr lang="nb-NO" b="1" dirty="0">
                <a:solidFill>
                  <a:srgbClr val="FF0000"/>
                </a:solidFill>
              </a:rPr>
              <a:t> 1 (</a:t>
            </a:r>
            <a:r>
              <a:rPr lang="nb-NO" b="1" dirty="0" err="1">
                <a:solidFill>
                  <a:srgbClr val="FF0000"/>
                </a:solidFill>
              </a:rPr>
              <a:t>max</a:t>
            </a:r>
            <a:r>
              <a:rPr lang="nb-NO" b="1" dirty="0">
                <a:solidFill>
                  <a:srgbClr val="FF0000"/>
                </a:solidFill>
              </a:rPr>
              <a:t> or min </a:t>
            </a:r>
            <a:r>
              <a:rPr lang="nb-NO" b="1" dirty="0" err="1">
                <a:solidFill>
                  <a:srgbClr val="FF0000"/>
                </a:solidFill>
              </a:rPr>
              <a:t>selector</a:t>
            </a:r>
            <a:r>
              <a:rPr lang="nb-NO" b="1" dirty="0">
                <a:solidFill>
                  <a:srgbClr val="FF0000"/>
                </a:solidFill>
              </a:rPr>
              <a:t>)</a:t>
            </a:r>
          </a:p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max-selector</a:t>
            </a:r>
            <a:r>
              <a:rPr lang="nb-NO" dirty="0"/>
              <a:t> for </a:t>
            </a:r>
            <a:r>
              <a:rPr lang="nb-NO" dirty="0" err="1"/>
              <a:t>constraints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satisfied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large</a:t>
            </a:r>
            <a:r>
              <a:rPr lang="nb-NO" dirty="0"/>
              <a:t> input</a:t>
            </a:r>
          </a:p>
          <a:p>
            <a:r>
              <a:rPr lang="nb-NO" dirty="0" err="1"/>
              <a:t>Use</a:t>
            </a:r>
            <a:r>
              <a:rPr lang="nb-NO" dirty="0"/>
              <a:t> min-</a:t>
            </a:r>
            <a:r>
              <a:rPr lang="nb-NO" dirty="0" err="1"/>
              <a:t>selector</a:t>
            </a:r>
            <a:r>
              <a:rPr lang="nb-NO" dirty="0"/>
              <a:t> for </a:t>
            </a:r>
            <a:r>
              <a:rPr lang="nb-NO" dirty="0" err="1"/>
              <a:t>constraints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satisfied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small</a:t>
            </a:r>
            <a:r>
              <a:rPr lang="nb-NO" dirty="0"/>
              <a:t> input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Rule</a:t>
            </a:r>
            <a:r>
              <a:rPr lang="nb-NO" b="1" dirty="0">
                <a:solidFill>
                  <a:srgbClr val="FF0000"/>
                </a:solidFill>
              </a:rPr>
              <a:t> 2 (order of </a:t>
            </a:r>
            <a:r>
              <a:rPr lang="nb-NO" b="1" dirty="0" err="1">
                <a:solidFill>
                  <a:srgbClr val="FF0000"/>
                </a:solidFill>
              </a:rPr>
              <a:t>max</a:t>
            </a:r>
            <a:r>
              <a:rPr lang="nb-NO" b="1" dirty="0">
                <a:solidFill>
                  <a:srgbClr val="FF0000"/>
                </a:solidFill>
              </a:rPr>
              <a:t> and min </a:t>
            </a:r>
            <a:r>
              <a:rPr lang="nb-NO" b="1" dirty="0" err="1">
                <a:solidFill>
                  <a:srgbClr val="FF0000"/>
                </a:solidFill>
              </a:rPr>
              <a:t>selectors</a:t>
            </a:r>
            <a:r>
              <a:rPr lang="nb-NO" b="1" dirty="0">
                <a:solidFill>
                  <a:srgbClr val="FF0000"/>
                </a:solidFill>
              </a:rPr>
              <a:t>): </a:t>
            </a:r>
          </a:p>
          <a:p>
            <a:r>
              <a:rPr lang="nb-NO" dirty="0"/>
              <a:t>If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max</a:t>
            </a:r>
            <a:r>
              <a:rPr lang="nb-NO" dirty="0"/>
              <a:t> and min </a:t>
            </a:r>
            <a:r>
              <a:rPr lang="nb-NO" dirty="0" err="1"/>
              <a:t>selector</a:t>
            </a:r>
            <a:r>
              <a:rPr lang="nb-NO" dirty="0"/>
              <a:t>: </a:t>
            </a:r>
            <a:r>
              <a:rPr lang="nb-NO" dirty="0" err="1"/>
              <a:t>Potential</a:t>
            </a:r>
            <a:r>
              <a:rPr lang="nb-NO" dirty="0"/>
              <a:t> </a:t>
            </a:r>
            <a:r>
              <a:rPr lang="nb-NO" dirty="0" err="1"/>
              <a:t>infeasibility</a:t>
            </a:r>
            <a:endParaRPr lang="nb-NO" dirty="0"/>
          </a:p>
          <a:p>
            <a:r>
              <a:rPr lang="nb-NO" dirty="0"/>
              <a:t>Order </a:t>
            </a:r>
            <a:r>
              <a:rPr lang="nb-NO" dirty="0" err="1"/>
              <a:t>does</a:t>
            </a:r>
            <a:r>
              <a:rPr lang="nb-NO" dirty="0"/>
              <a:t> not matter </a:t>
            </a:r>
            <a:r>
              <a:rPr lang="nb-NO" dirty="0" err="1"/>
              <a:t>if</a:t>
            </a:r>
            <a:r>
              <a:rPr lang="nb-NO" dirty="0"/>
              <a:t> problem is </a:t>
            </a:r>
            <a:r>
              <a:rPr lang="nb-NO" dirty="0" err="1"/>
              <a:t>feasible</a:t>
            </a:r>
            <a:endParaRPr lang="nb-NO" dirty="0"/>
          </a:p>
          <a:p>
            <a:r>
              <a:rPr lang="nb-NO" dirty="0"/>
              <a:t>If </a:t>
            </a:r>
            <a:r>
              <a:rPr lang="nb-NO" dirty="0" err="1"/>
              <a:t>infeasible</a:t>
            </a:r>
            <a:r>
              <a:rPr lang="nb-NO" dirty="0"/>
              <a:t>: </a:t>
            </a:r>
            <a:r>
              <a:rPr lang="nb-NO" dirty="0" err="1"/>
              <a:t>Put</a:t>
            </a:r>
            <a:r>
              <a:rPr lang="nb-NO" dirty="0"/>
              <a:t> </a:t>
            </a:r>
            <a:r>
              <a:rPr lang="nb-NO" dirty="0" err="1"/>
              <a:t>highest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 </a:t>
            </a:r>
            <a:r>
              <a:rPr lang="nb-NO" dirty="0" err="1"/>
              <a:t>constraint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CD4F7-AEAC-40F2-BAFB-07FD723B009F}"/>
              </a:ext>
            </a:extLst>
          </p:cNvPr>
          <p:cNvSpPr txBox="1"/>
          <p:nvPr/>
        </p:nvSpPr>
        <p:spPr>
          <a:xfrm>
            <a:off x="517025" y="5992876"/>
            <a:ext cx="1303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</a:t>
            </a:r>
            <a:r>
              <a:rPr lang="en-US" sz="1400" dirty="0">
                <a:solidFill>
                  <a:schemeClr val="accent1"/>
                </a:solidFill>
              </a:rPr>
              <a:t>Systematic design of active constraint switching using selectors</a:t>
            </a:r>
            <a:r>
              <a:rPr lang="en-US" sz="1400" dirty="0"/>
              <a:t>.” Dinesh Krishnamoorthy , Sigurd Skogestad. </a:t>
            </a:r>
            <a:r>
              <a:rPr lang="nb-NO" sz="1400" u="sng" dirty="0">
                <a:hlinkClick r:id="rId2" tooltip="Go to Computers &amp; Chemical Engineering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Computers &amp; Chemical Engineering</a:t>
            </a:r>
            <a:r>
              <a:rPr lang="nb-NO" sz="1400" u="sng" dirty="0"/>
              <a:t>, </a:t>
            </a:r>
            <a:r>
              <a:rPr lang="nb-NO" sz="1400" dirty="0"/>
              <a:t>2020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047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FDF8-3A00-472F-903A-03BC8F3C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Valves have “built-in” selectors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C9D7-635C-4C63-A15D-08578900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658600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 min-flow (z=0) gives a “built-in” max-selector (to avoid negative flow)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 max-flow (z=1) gives a “built-in” min-selector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So it’s not necessary to add these as selector blocks (but it will not be wrong).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Both will always be satisfied because physical input constraints can never be violated.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There is no danger of infeasibility /inconsistency here because we cannot have both z=0 and z=1 at the same time.</a:t>
            </a: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2142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D8EA-B01E-4EF6-8D7F-BBA78F80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52" y="342694"/>
            <a:ext cx="10972800" cy="1143000"/>
          </a:xfrm>
        </p:spPr>
        <p:txBody>
          <a:bodyPr/>
          <a:lstStyle/>
          <a:p>
            <a:r>
              <a:rPr lang="nb-NO" dirty="0"/>
              <a:t>Anti-</a:t>
            </a:r>
            <a:r>
              <a:rPr lang="nb-NO" dirty="0" err="1"/>
              <a:t>surge</a:t>
            </a:r>
            <a:r>
              <a:rPr lang="nb-NO" dirty="0"/>
              <a:t> control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EAA88C-C86F-42F6-A8A7-EF2EB095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488243" cy="412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Minimize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compression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cost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but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keep</a:t>
            </a:r>
            <a:r>
              <a:rPr lang="nb-NO" b="1" dirty="0">
                <a:solidFill>
                  <a:srgbClr val="FF0000"/>
                </a:solidFill>
              </a:rPr>
              <a:t> safe </a:t>
            </a:r>
            <a:r>
              <a:rPr lang="nb-NO" b="1" dirty="0" err="1">
                <a:solidFill>
                  <a:srgbClr val="FF0000"/>
                </a:solidFill>
              </a:rPr>
              <a:t>operation</a:t>
            </a:r>
            <a:r>
              <a:rPr lang="nb-NO" b="1" dirty="0">
                <a:solidFill>
                  <a:srgbClr val="FF0000"/>
                </a:solidFill>
              </a:rPr>
              <a:t> (F&gt;</a:t>
            </a:r>
            <a:r>
              <a:rPr lang="nb-NO" b="1" dirty="0" err="1">
                <a:solidFill>
                  <a:srgbClr val="FF0000"/>
                </a:solidFill>
              </a:rPr>
              <a:t>F</a:t>
            </a:r>
            <a:r>
              <a:rPr lang="nb-NO" b="1" baseline="30000" dirty="0" err="1">
                <a:solidFill>
                  <a:srgbClr val="FF0000"/>
                </a:solidFill>
              </a:rPr>
              <a:t>min</a:t>
            </a:r>
            <a:r>
              <a:rPr lang="nb-NO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nb-NO" dirty="0"/>
              <a:t> 	min </a:t>
            </a:r>
            <a:r>
              <a:rPr lang="nb-NO" i="1" dirty="0"/>
              <a:t>u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</a:t>
            </a:r>
            <a:r>
              <a:rPr lang="nb-NO" dirty="0"/>
              <a:t> </a:t>
            </a:r>
            <a:r>
              <a:rPr lang="nb-NO" i="1" dirty="0"/>
              <a:t>≥ </a:t>
            </a:r>
            <a:r>
              <a:rPr lang="nb-NO" i="1" dirty="0" err="1"/>
              <a:t>y</a:t>
            </a:r>
            <a:r>
              <a:rPr lang="nb-NO" i="1" baseline="30000" dirty="0" err="1"/>
              <a:t>min</a:t>
            </a:r>
            <a:r>
              <a:rPr lang="nb-NO" i="1" baseline="-25000" dirty="0"/>
              <a:t>    </a:t>
            </a:r>
            <a:r>
              <a:rPr lang="nb-NO" i="1" dirty="0"/>
              <a:t>(</a:t>
            </a:r>
            <a:r>
              <a:rPr lang="nb-NO" i="1" dirty="0" err="1"/>
              <a:t>safety</a:t>
            </a:r>
            <a:r>
              <a:rPr lang="nb-NO" i="1" dirty="0"/>
              <a:t> </a:t>
            </a:r>
            <a:r>
              <a:rPr lang="nb-NO" i="1" dirty="0" err="1"/>
              <a:t>constraint</a:t>
            </a:r>
            <a:r>
              <a:rPr lang="nb-NO" i="1" dirty="0"/>
              <a:t>)</a:t>
            </a:r>
            <a:endParaRPr lang="nb-NO" i="1" baseline="30000" dirty="0"/>
          </a:p>
          <a:p>
            <a:pPr marL="0" indent="0">
              <a:buNone/>
            </a:pPr>
            <a:r>
              <a:rPr lang="nb-NO" i="1" dirty="0"/>
              <a:t>                u ≥ </a:t>
            </a:r>
            <a:r>
              <a:rPr lang="nb-NO" i="1" dirty="0" err="1"/>
              <a:t>u</a:t>
            </a:r>
            <a:r>
              <a:rPr lang="nb-NO" i="1" baseline="30000" dirty="0" err="1"/>
              <a:t>min</a:t>
            </a:r>
            <a:r>
              <a:rPr lang="nb-NO" i="1" dirty="0"/>
              <a:t> = 0 </a:t>
            </a:r>
            <a:endParaRPr lang="nb-NO" i="1" baseline="30000" dirty="0"/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 F</a:t>
            </a:r>
            <a:r>
              <a:rPr lang="nb-NO" baseline="-25000" dirty="0">
                <a:solidFill>
                  <a:srgbClr val="FF0000"/>
                </a:solidFill>
              </a:rPr>
              <a:t>R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recycle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flow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=F=</a:t>
            </a:r>
            <a:r>
              <a:rPr lang="nb-NO" dirty="0" err="1">
                <a:solidFill>
                  <a:srgbClr val="FF0000"/>
                </a:solidFill>
              </a:rPr>
              <a:t>flow</a:t>
            </a:r>
            <a:r>
              <a:rPr lang="nb-NO" dirty="0">
                <a:solidFill>
                  <a:srgbClr val="FF0000"/>
                </a:solidFill>
              </a:rPr>
              <a:t> in </a:t>
            </a:r>
            <a:r>
              <a:rPr lang="nb-NO" dirty="0" err="1">
                <a:solidFill>
                  <a:srgbClr val="FF0000"/>
                </a:solidFill>
              </a:rPr>
              <a:t>compressor</a:t>
            </a:r>
            <a:r>
              <a:rPr lang="nb-NO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err="1">
                <a:solidFill>
                  <a:schemeClr val="accent1"/>
                </a:solidFill>
              </a:rPr>
              <a:t>Disturbance</a:t>
            </a:r>
            <a:r>
              <a:rPr lang="nb-NO" b="1" dirty="0">
                <a:solidFill>
                  <a:schemeClr val="accent1"/>
                </a:solidFill>
              </a:rPr>
              <a:t> (d): </a:t>
            </a:r>
            <a:r>
              <a:rPr lang="nb-NO" b="1" dirty="0" err="1">
                <a:solidFill>
                  <a:schemeClr val="accent1"/>
                </a:solidFill>
              </a:rPr>
              <a:t>Feed</a:t>
            </a:r>
            <a:r>
              <a:rPr lang="nb-NO" b="1" dirty="0">
                <a:solidFill>
                  <a:schemeClr val="accent1"/>
                </a:solidFill>
              </a:rPr>
              <a:t> </a:t>
            </a:r>
            <a:r>
              <a:rPr lang="nb-NO" b="1" dirty="0" err="1">
                <a:solidFill>
                  <a:schemeClr val="accent1"/>
                </a:solidFill>
              </a:rPr>
              <a:t>flow</a:t>
            </a:r>
            <a:r>
              <a:rPr lang="nb-NO" b="1" dirty="0">
                <a:solidFill>
                  <a:schemeClr val="accent1"/>
                </a:solidFill>
              </a:rPr>
              <a:t> F</a:t>
            </a:r>
            <a:r>
              <a:rPr lang="nb-NO" b="1" baseline="-25000" dirty="0">
                <a:solidFill>
                  <a:schemeClr val="accent1"/>
                </a:solidFill>
              </a:rPr>
              <a:t>0</a:t>
            </a:r>
          </a:p>
          <a:p>
            <a:pPr marL="0" indent="0">
              <a:buNone/>
            </a:pPr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two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CV=y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min</a:t>
            </a:r>
            <a:r>
              <a:rPr lang="nb-NO" b="1" i="1" dirty="0">
                <a:solidFill>
                  <a:srgbClr val="00B050"/>
                </a:solidFill>
              </a:rPr>
              <a:t>   </a:t>
            </a:r>
            <a:r>
              <a:rPr lang="nb-NO" b="1" dirty="0"/>
              <a:t>        </a:t>
            </a:r>
            <a:r>
              <a:rPr lang="nb-NO" dirty="0">
                <a:solidFill>
                  <a:schemeClr val="accent1"/>
                </a:solidFill>
              </a:rPr>
              <a:t>(for </a:t>
            </a:r>
            <a:r>
              <a:rPr lang="nb-NO" dirty="0" err="1">
                <a:solidFill>
                  <a:schemeClr val="accent1"/>
                </a:solidFill>
              </a:rPr>
              <a:t>small</a:t>
            </a:r>
            <a:r>
              <a:rPr lang="nb-NO" dirty="0">
                <a:solidFill>
                  <a:schemeClr val="accent1"/>
                </a:solidFill>
              </a:rPr>
              <a:t> F</a:t>
            </a:r>
            <a:r>
              <a:rPr lang="nb-NO" baseline="-25000" dirty="0">
                <a:solidFill>
                  <a:schemeClr val="accent1"/>
                </a:solidFill>
              </a:rPr>
              <a:t>0</a:t>
            </a:r>
            <a:r>
              <a:rPr lang="nb-NO" dirty="0">
                <a:solidFill>
                  <a:schemeClr val="accent1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MV=u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min</a:t>
            </a:r>
            <a:r>
              <a:rPr lang="nb-NO" b="1" i="1" dirty="0"/>
              <a:t> </a:t>
            </a:r>
            <a:r>
              <a:rPr lang="nb-NO" b="1" dirty="0"/>
              <a:t> = 0   </a:t>
            </a:r>
            <a:r>
              <a:rPr lang="nb-NO" dirty="0">
                <a:solidFill>
                  <a:schemeClr val="accent1"/>
                </a:solidFill>
              </a:rPr>
              <a:t>(for </a:t>
            </a:r>
            <a:r>
              <a:rPr lang="nb-NO" dirty="0" err="1">
                <a:solidFill>
                  <a:schemeClr val="accent1"/>
                </a:solidFill>
              </a:rPr>
              <a:t>large</a:t>
            </a:r>
            <a:r>
              <a:rPr lang="nb-NO" dirty="0">
                <a:solidFill>
                  <a:schemeClr val="accent1"/>
                </a:solidFill>
              </a:rPr>
              <a:t> F</a:t>
            </a:r>
            <a:r>
              <a:rPr lang="nb-NO" baseline="-25000" dirty="0">
                <a:solidFill>
                  <a:schemeClr val="accent1"/>
                </a:solidFill>
              </a:rPr>
              <a:t>0</a:t>
            </a:r>
            <a:r>
              <a:rPr lang="nb-NO" dirty="0">
                <a:solidFill>
                  <a:schemeClr val="accent1"/>
                </a:solidFill>
              </a:rPr>
              <a:t>)</a:t>
            </a:r>
          </a:p>
          <a:p>
            <a:pPr marL="57150" indent="0">
              <a:buNone/>
            </a:pPr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PI-controller («anti-</a:t>
            </a:r>
            <a:r>
              <a:rPr lang="nb-NO" b="1" dirty="0" err="1"/>
              <a:t>surge</a:t>
            </a:r>
            <a:r>
              <a:rPr lang="nb-NO" b="1" dirty="0"/>
              <a:t> control»)</a:t>
            </a:r>
          </a:p>
          <a:p>
            <a:pPr lvl="1"/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min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/>
              <a:t>u=</a:t>
            </a:r>
            <a:r>
              <a:rPr lang="nb-NO" i="1" dirty="0" err="1"/>
              <a:t>u</a:t>
            </a:r>
            <a:r>
              <a:rPr lang="nb-NO" i="1" baseline="30000" dirty="0" err="1"/>
              <a:t>min</a:t>
            </a:r>
            <a:r>
              <a:rPr lang="nb-NO" i="1" dirty="0"/>
              <a:t>=0</a:t>
            </a:r>
            <a:endParaRPr lang="nb-NO" i="1" baseline="30000" dirty="0"/>
          </a:p>
          <a:p>
            <a:endParaRPr lang="nb-NO" i="1" baseline="30000" dirty="0"/>
          </a:p>
          <a:p>
            <a:endParaRPr lang="nb-NO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ABE9D8-5003-4987-B49D-AA7773774718}"/>
              </a:ext>
            </a:extLst>
          </p:cNvPr>
          <p:cNvCxnSpPr/>
          <p:nvPr/>
        </p:nvCxnSpPr>
        <p:spPr>
          <a:xfrm>
            <a:off x="8042223" y="2923082"/>
            <a:ext cx="13790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1AF6E3-5BC0-4F68-A566-C62AF65F00F4}"/>
              </a:ext>
            </a:extLst>
          </p:cNvPr>
          <p:cNvCxnSpPr/>
          <p:nvPr/>
        </p:nvCxnSpPr>
        <p:spPr>
          <a:xfrm>
            <a:off x="9421318" y="2533338"/>
            <a:ext cx="0" cy="809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5FFD9-1CA0-48F8-961C-59B5EB42F366}"/>
              </a:ext>
            </a:extLst>
          </p:cNvPr>
          <p:cNvCxnSpPr>
            <a:cxnSpLocks/>
          </p:cNvCxnSpPr>
          <p:nvPr/>
        </p:nvCxnSpPr>
        <p:spPr>
          <a:xfrm flipH="1">
            <a:off x="10058400" y="2765686"/>
            <a:ext cx="7495" cy="3447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B2738-7238-4831-A605-DDDECC166027}"/>
              </a:ext>
            </a:extLst>
          </p:cNvPr>
          <p:cNvCxnSpPr>
            <a:cxnSpLocks/>
          </p:cNvCxnSpPr>
          <p:nvPr/>
        </p:nvCxnSpPr>
        <p:spPr>
          <a:xfrm>
            <a:off x="9421318" y="2533338"/>
            <a:ext cx="637081" cy="232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614BD1-D35E-48A0-8EE5-C9BBAE094796}"/>
              </a:ext>
            </a:extLst>
          </p:cNvPr>
          <p:cNvCxnSpPr>
            <a:cxnSpLocks/>
          </p:cNvCxnSpPr>
          <p:nvPr/>
        </p:nvCxnSpPr>
        <p:spPr>
          <a:xfrm flipV="1">
            <a:off x="9421318" y="3110459"/>
            <a:ext cx="637082" cy="232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4741E9-4E1B-4E64-A1A6-BEC3C3C207B7}"/>
              </a:ext>
            </a:extLst>
          </p:cNvPr>
          <p:cNvCxnSpPr>
            <a:cxnSpLocks/>
          </p:cNvCxnSpPr>
          <p:nvPr/>
        </p:nvCxnSpPr>
        <p:spPr>
          <a:xfrm>
            <a:off x="10065895" y="2910590"/>
            <a:ext cx="15165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F0B592-FF5E-41C7-9D29-B733FEFD7B76}"/>
              </a:ext>
            </a:extLst>
          </p:cNvPr>
          <p:cNvGrpSpPr/>
          <p:nvPr/>
        </p:nvGrpSpPr>
        <p:grpSpPr>
          <a:xfrm>
            <a:off x="9617409" y="4393608"/>
            <a:ext cx="363967" cy="279698"/>
            <a:chOff x="8052099" y="6068347"/>
            <a:chExt cx="363967" cy="27969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7544D0-8A51-44C7-B7C9-BE034679F0D2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7EAC91-2A41-4A12-AD93-3979CBC4E8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3FC8C4-C4B0-44B8-A91C-A2D5F1A2BCF7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23F8C2-1F87-40B8-BD05-85956A995802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33C69-56E4-4492-BC34-EDA8A5E54615}"/>
              </a:ext>
            </a:extLst>
          </p:cNvPr>
          <p:cNvCxnSpPr>
            <a:cxnSpLocks/>
          </p:cNvCxnSpPr>
          <p:nvPr/>
        </p:nvCxnSpPr>
        <p:spPr>
          <a:xfrm>
            <a:off x="11160177" y="2936222"/>
            <a:ext cx="0" cy="1631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CC80F72-F85A-4EBD-958E-81738360FB82}"/>
              </a:ext>
            </a:extLst>
          </p:cNvPr>
          <p:cNvCxnSpPr>
            <a:cxnSpLocks/>
          </p:cNvCxnSpPr>
          <p:nvPr/>
        </p:nvCxnSpPr>
        <p:spPr>
          <a:xfrm flipH="1">
            <a:off x="9965240" y="4538319"/>
            <a:ext cx="1194937" cy="3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91BAD3-F8FF-4926-9948-5427184E3948}"/>
              </a:ext>
            </a:extLst>
          </p:cNvPr>
          <p:cNvCxnSpPr/>
          <p:nvPr/>
        </p:nvCxnSpPr>
        <p:spPr>
          <a:xfrm flipH="1">
            <a:off x="8731770" y="4538319"/>
            <a:ext cx="885639" cy="3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658911-D362-49BD-AF59-B1E7204B1141}"/>
              </a:ext>
            </a:extLst>
          </p:cNvPr>
          <p:cNvCxnSpPr/>
          <p:nvPr/>
        </p:nvCxnSpPr>
        <p:spPr>
          <a:xfrm flipV="1">
            <a:off x="8740331" y="2936222"/>
            <a:ext cx="0" cy="1592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D4083BF-9B71-4C0C-807B-2F8DD2A0088D}"/>
              </a:ext>
            </a:extLst>
          </p:cNvPr>
          <p:cNvSpPr txBox="1"/>
          <p:nvPr/>
        </p:nvSpPr>
        <p:spPr>
          <a:xfrm>
            <a:off x="8042223" y="247505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</a:t>
            </a:r>
            <a:r>
              <a:rPr lang="nb-NO" baseline="-250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26A73B-EB28-41A3-97DF-18C7DE26F36B}"/>
              </a:ext>
            </a:extLst>
          </p:cNvPr>
          <p:cNvSpPr txBox="1"/>
          <p:nvPr/>
        </p:nvSpPr>
        <p:spPr>
          <a:xfrm>
            <a:off x="10320824" y="2432608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y=F</a:t>
            </a:r>
            <a:endParaRPr lang="nb-NO" sz="2000" baseline="-25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46B317-2EED-49C8-9DCD-FD29B9BF41E7}"/>
              </a:ext>
            </a:extLst>
          </p:cNvPr>
          <p:cNvSpPr txBox="1"/>
          <p:nvPr/>
        </p:nvSpPr>
        <p:spPr>
          <a:xfrm>
            <a:off x="9577158" y="463705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u=F</a:t>
            </a:r>
            <a:r>
              <a:rPr lang="nb-NO" sz="2000" baseline="-25000" dirty="0"/>
              <a:t>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43FD54-E72D-49F6-8DD4-AB33DD034CC6}"/>
              </a:ext>
            </a:extLst>
          </p:cNvPr>
          <p:cNvGrpSpPr/>
          <p:nvPr/>
        </p:nvGrpSpPr>
        <p:grpSpPr>
          <a:xfrm>
            <a:off x="9806564" y="2915222"/>
            <a:ext cx="1581242" cy="1618005"/>
            <a:chOff x="7490638" y="652887"/>
            <a:chExt cx="1581242" cy="1618005"/>
          </a:xfrm>
          <a:solidFill>
            <a:srgbClr val="FFFFFF"/>
          </a:solidFill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7BB3225-34D3-4F42-8699-1633E8998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9513" y="1309290"/>
              <a:ext cx="266613" cy="0"/>
            </a:xfrm>
            <a:prstGeom prst="straightConnector1">
              <a:avLst/>
            </a:prstGeom>
            <a:grpFill/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79F17A-8339-4E77-A7E5-389C34002EA6}"/>
                </a:ext>
              </a:extLst>
            </p:cNvPr>
            <p:cNvGrpSpPr/>
            <p:nvPr/>
          </p:nvGrpSpPr>
          <p:grpSpPr>
            <a:xfrm>
              <a:off x="7490638" y="652887"/>
              <a:ext cx="1581242" cy="1618005"/>
              <a:chOff x="9806564" y="2910590"/>
              <a:chExt cx="1581242" cy="1618005"/>
            </a:xfrm>
            <a:grpFill/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4299A4A-0261-48DC-83F4-43A06AC8CB83}"/>
                  </a:ext>
                </a:extLst>
              </p:cNvPr>
              <p:cNvCxnSpPr/>
              <p:nvPr/>
            </p:nvCxnSpPr>
            <p:spPr>
              <a:xfrm>
                <a:off x="10400992" y="2910590"/>
                <a:ext cx="0" cy="432217"/>
              </a:xfrm>
              <a:prstGeom prst="straightConnector1">
                <a:avLst/>
              </a:prstGeom>
              <a:grpFill/>
              <a:ln w="127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0">
                <a:extLst>
                  <a:ext uri="{FF2B5EF4-FFF2-40B4-BE49-F238E27FC236}">
                    <a16:creationId xmlns:a16="http://schemas.microsoft.com/office/drawing/2014/main" id="{97E04AEC-EC70-47DA-BF0E-6A02017C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3589" y="3342807"/>
                <a:ext cx="504825" cy="448372"/>
              </a:xfrm>
              <a:prstGeom prst="ellipse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solidFill>
                      <a:srgbClr val="FF0000"/>
                    </a:solidFill>
                  </a:rPr>
                  <a:t>FC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FC5067-1B40-40D4-BF56-7F382F0D677D}"/>
                  </a:ext>
                </a:extLst>
              </p:cNvPr>
              <p:cNvSpPr txBox="1"/>
              <p:nvPr/>
            </p:nvSpPr>
            <p:spPr>
              <a:xfrm>
                <a:off x="10573159" y="3202193"/>
                <a:ext cx="8146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err="1">
                    <a:solidFill>
                      <a:srgbClr val="FF0000"/>
                    </a:solidFill>
                  </a:rPr>
                  <a:t>F</a:t>
                </a:r>
                <a:r>
                  <a:rPr lang="nb-NO" sz="1600" baseline="30000" dirty="0" err="1">
                    <a:solidFill>
                      <a:srgbClr val="FF0000"/>
                    </a:solidFill>
                  </a:rPr>
                  <a:t>sp</a:t>
                </a:r>
                <a:r>
                  <a:rPr lang="nb-NO" sz="1600" dirty="0">
                    <a:solidFill>
                      <a:srgbClr val="FF0000"/>
                    </a:solidFill>
                  </a:rPr>
                  <a:t>=</a:t>
                </a:r>
                <a:r>
                  <a:rPr lang="nb-NO" sz="1600" dirty="0" err="1">
                    <a:solidFill>
                      <a:srgbClr val="FF0000"/>
                    </a:solidFill>
                  </a:rPr>
                  <a:t>F</a:t>
                </a:r>
                <a:r>
                  <a:rPr lang="nb-NO" sz="1600" baseline="30000" dirty="0" err="1">
                    <a:solidFill>
                      <a:srgbClr val="FF0000"/>
                    </a:solidFill>
                  </a:rPr>
                  <a:t>min</a:t>
                </a:r>
                <a:endParaRPr lang="nb-NO" sz="16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446623AC-D951-4F51-BE7A-CFB3B47D0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6564" y="3588895"/>
                <a:ext cx="0" cy="939700"/>
              </a:xfrm>
              <a:prstGeom prst="straightConnector1">
                <a:avLst/>
              </a:prstGeom>
              <a:grpFill/>
              <a:ln w="127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36F0C7D-D595-4C71-A1D6-8D70588C0F17}"/>
                </a:ext>
              </a:extLst>
            </p:cNvPr>
            <p:cNvCxnSpPr>
              <a:cxnSpLocks/>
            </p:cNvCxnSpPr>
            <p:nvPr/>
          </p:nvCxnSpPr>
          <p:spPr>
            <a:xfrm>
              <a:off x="7490638" y="1316785"/>
              <a:ext cx="315543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0D5C3A-9825-4AD0-A245-317F4EDB6401}"/>
              </a:ext>
            </a:extLst>
          </p:cNvPr>
          <p:cNvGrpSpPr/>
          <p:nvPr/>
        </p:nvGrpSpPr>
        <p:grpSpPr>
          <a:xfrm>
            <a:off x="8886268" y="3730869"/>
            <a:ext cx="1179627" cy="553023"/>
            <a:chOff x="8886268" y="3730869"/>
            <a:chExt cx="1179627" cy="55302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73F04C3-77A1-4267-8AE2-AC0F8ACCD16B}"/>
                </a:ext>
              </a:extLst>
            </p:cNvPr>
            <p:cNvCxnSpPr>
              <a:cxnSpLocks/>
            </p:cNvCxnSpPr>
            <p:nvPr/>
          </p:nvCxnSpPr>
          <p:spPr>
            <a:xfrm>
              <a:off x="9154871" y="4038646"/>
              <a:ext cx="364078" cy="0"/>
            </a:xfrm>
            <a:prstGeom prst="straightConnector1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9B0D1F-BBC9-4E03-9755-6457A047FE3A}"/>
                </a:ext>
              </a:extLst>
            </p:cNvPr>
            <p:cNvGrpSpPr/>
            <p:nvPr/>
          </p:nvGrpSpPr>
          <p:grpSpPr>
            <a:xfrm>
              <a:off x="8886268" y="3730869"/>
              <a:ext cx="1179627" cy="553023"/>
              <a:chOff x="8886268" y="3730869"/>
              <a:chExt cx="1179627" cy="553023"/>
            </a:xfrm>
          </p:grpSpPr>
          <p:sp>
            <p:nvSpPr>
              <p:cNvPr id="45" name="Oval 40">
                <a:extLst>
                  <a:ext uri="{FF2B5EF4-FFF2-40B4-BE49-F238E27FC236}">
                    <a16:creationId xmlns:a16="http://schemas.microsoft.com/office/drawing/2014/main" id="{1A9C8B28-6A46-435D-BA49-FEE5F10D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8949" y="3742003"/>
                <a:ext cx="546946" cy="541889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600" dirty="0">
                    <a:solidFill>
                      <a:srgbClr val="FF0000"/>
                    </a:solidFill>
                  </a:rPr>
                  <a:t>MAX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E0F58F-54A6-4BF6-9461-5AF391328887}"/>
                  </a:ext>
                </a:extLst>
              </p:cNvPr>
              <p:cNvSpPr txBox="1"/>
              <p:nvPr/>
            </p:nvSpPr>
            <p:spPr>
              <a:xfrm>
                <a:off x="8886268" y="3730869"/>
                <a:ext cx="9012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b-NO" sz="1400" dirty="0" err="1">
                    <a:solidFill>
                      <a:srgbClr val="FF0000"/>
                    </a:solidFill>
                  </a:rPr>
                  <a:t>u</a:t>
                </a:r>
                <a:r>
                  <a:rPr lang="nb-NO" sz="1400" baseline="30000" dirty="0" err="1">
                    <a:solidFill>
                      <a:srgbClr val="FF0000"/>
                    </a:solidFill>
                  </a:rPr>
                  <a:t>min</a:t>
                </a:r>
                <a:r>
                  <a:rPr lang="nb-NO" sz="1400" dirty="0">
                    <a:solidFill>
                      <a:srgbClr val="FF0000"/>
                    </a:solidFill>
                  </a:rPr>
                  <a:t>=0</a:t>
                </a:r>
                <a:endParaRPr lang="nb-NO" sz="1400" baseline="30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75A9847-302E-4B10-B61F-E8B697806AB2}"/>
              </a:ext>
            </a:extLst>
          </p:cNvPr>
          <p:cNvSpPr txBox="1"/>
          <p:nvPr/>
        </p:nvSpPr>
        <p:spPr>
          <a:xfrm>
            <a:off x="7307482" y="5314353"/>
            <a:ext cx="4998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MAX-</a:t>
            </a:r>
            <a:r>
              <a:rPr lang="nb-NO" sz="1600" dirty="0" err="1">
                <a:solidFill>
                  <a:srgbClr val="FF0000"/>
                </a:solidFill>
              </a:rPr>
              <a:t>block</a:t>
            </a:r>
            <a:r>
              <a:rPr lang="nb-NO" sz="1600" dirty="0">
                <a:solidFill>
                  <a:srgbClr val="FF0000"/>
                </a:solidFill>
              </a:rPr>
              <a:t> to </a:t>
            </a:r>
            <a:r>
              <a:rPr lang="nb-NO" sz="1600" dirty="0" err="1">
                <a:solidFill>
                  <a:srgbClr val="FF0000"/>
                </a:solidFill>
              </a:rPr>
              <a:t>avoid</a:t>
            </a:r>
            <a:r>
              <a:rPr lang="nb-NO" sz="1600" dirty="0">
                <a:solidFill>
                  <a:srgbClr val="FF0000"/>
                </a:solidFill>
              </a:rPr>
              <a:t> negative </a:t>
            </a:r>
            <a:r>
              <a:rPr lang="nb-NO" sz="1600" dirty="0" err="1">
                <a:solidFill>
                  <a:srgbClr val="FF0000"/>
                </a:solidFill>
              </a:rPr>
              <a:t>flow</a:t>
            </a:r>
            <a:r>
              <a:rPr lang="nb-NO" sz="1600" dirty="0">
                <a:solidFill>
                  <a:srgbClr val="FF0000"/>
                </a:solidFill>
              </a:rPr>
              <a:t>. </a:t>
            </a:r>
          </a:p>
          <a:p>
            <a:r>
              <a:rPr lang="nb-NO" sz="1600" dirty="0">
                <a:solidFill>
                  <a:srgbClr val="FF0000"/>
                </a:solidFill>
              </a:rPr>
              <a:t>Not </a:t>
            </a:r>
            <a:r>
              <a:rPr lang="nb-NO" sz="1600" dirty="0" err="1">
                <a:solidFill>
                  <a:srgbClr val="FF0000"/>
                </a:solidFill>
              </a:rPr>
              <a:t>needed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because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the</a:t>
            </a:r>
            <a:r>
              <a:rPr lang="nb-NO" sz="1600" dirty="0">
                <a:solidFill>
                  <a:srgbClr val="FF0000"/>
                </a:solidFill>
              </a:rPr>
              <a:t> input (</a:t>
            </a:r>
            <a:r>
              <a:rPr lang="nb-NO" sz="1600" dirty="0" err="1">
                <a:solidFill>
                  <a:srgbClr val="FF0000"/>
                </a:solidFill>
              </a:rPr>
              <a:t>valve</a:t>
            </a:r>
            <a:r>
              <a:rPr lang="nb-NO" sz="1600" dirty="0">
                <a:solidFill>
                  <a:srgbClr val="FF0000"/>
                </a:solidFill>
              </a:rPr>
              <a:t>) has «</a:t>
            </a:r>
            <a:r>
              <a:rPr lang="nb-NO" sz="1600" dirty="0" err="1">
                <a:solidFill>
                  <a:srgbClr val="FF0000"/>
                </a:solidFill>
              </a:rPr>
              <a:t>built</a:t>
            </a:r>
            <a:r>
              <a:rPr lang="nb-NO" sz="1600" dirty="0">
                <a:solidFill>
                  <a:srgbClr val="FF0000"/>
                </a:solidFill>
              </a:rPr>
              <a:t>-in» u</a:t>
            </a:r>
            <a:r>
              <a:rPr lang="nb-NO" sz="1600" i="1" dirty="0">
                <a:solidFill>
                  <a:srgbClr val="FF0000"/>
                </a:solidFill>
              </a:rPr>
              <a:t> ≥ 0.</a:t>
            </a:r>
            <a:endParaRPr lang="nb-NO" sz="16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A059EE8-F1D8-4885-AA95-CD945A7064A7}"/>
              </a:ext>
            </a:extLst>
          </p:cNvPr>
          <p:cNvGrpSpPr/>
          <p:nvPr/>
        </p:nvGrpSpPr>
        <p:grpSpPr>
          <a:xfrm>
            <a:off x="7841370" y="320836"/>
            <a:ext cx="3748621" cy="1688749"/>
            <a:chOff x="7360778" y="1614105"/>
            <a:chExt cx="4664085" cy="220821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098A1C4-2B38-4708-8785-688927ED9CB7}"/>
                </a:ext>
              </a:extLst>
            </p:cNvPr>
            <p:cNvGrpSpPr/>
            <p:nvPr/>
          </p:nvGrpSpPr>
          <p:grpSpPr>
            <a:xfrm>
              <a:off x="7360778" y="1614105"/>
              <a:ext cx="4664085" cy="2208213"/>
              <a:chOff x="7121515" y="531929"/>
              <a:chExt cx="4664085" cy="2208213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C1861A4-9B0E-4C25-843A-788094BE7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938" y="531929"/>
                <a:ext cx="4284662" cy="2208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2" name="TekstSylinder 6">
                <a:extLst>
                  <a:ext uri="{FF2B5EF4-FFF2-40B4-BE49-F238E27FC236}">
                    <a16:creationId xmlns:a16="http://schemas.microsoft.com/office/drawing/2014/main" id="{93AAC8AE-FB61-4EFD-B033-FDC503D760B5}"/>
                  </a:ext>
                </a:extLst>
              </p:cNvPr>
              <p:cNvSpPr txBox="1"/>
              <p:nvPr/>
            </p:nvSpPr>
            <p:spPr>
              <a:xfrm>
                <a:off x="7121515" y="1195687"/>
                <a:ext cx="1256921" cy="4829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b="1" i="1" dirty="0" err="1">
                    <a:solidFill>
                      <a:srgbClr val="00B050"/>
                    </a:solidFill>
                  </a:rPr>
                  <a:t>y</a:t>
                </a:r>
                <a:r>
                  <a:rPr lang="nb-NO" b="1" i="1" baseline="30000" dirty="0" err="1">
                    <a:solidFill>
                      <a:srgbClr val="00B050"/>
                    </a:solidFill>
                  </a:rPr>
                  <a:t>sp</a:t>
                </a:r>
                <a:r>
                  <a:rPr lang="nb-NO" b="1" i="1" dirty="0">
                    <a:solidFill>
                      <a:srgbClr val="00B050"/>
                    </a:solidFill>
                  </a:rPr>
                  <a:t> = </a:t>
                </a:r>
                <a:r>
                  <a:rPr lang="nb-NO" b="1" i="1" dirty="0" err="1">
                    <a:solidFill>
                      <a:srgbClr val="00B050"/>
                    </a:solidFill>
                  </a:rPr>
                  <a:t>y</a:t>
                </a:r>
                <a:r>
                  <a:rPr lang="nb-NO" b="1" i="1" baseline="30000" dirty="0" err="1">
                    <a:solidFill>
                      <a:srgbClr val="00B050"/>
                    </a:solidFill>
                  </a:rPr>
                  <a:t>min</a:t>
                </a:r>
                <a:endParaRPr lang="nb-NO" b="1" i="1" baseline="300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6AC988B-81F3-4152-8105-C8784B8BF86C}"/>
                </a:ext>
              </a:extLst>
            </p:cNvPr>
            <p:cNvSpPr txBox="1"/>
            <p:nvPr/>
          </p:nvSpPr>
          <p:spPr>
            <a:xfrm>
              <a:off x="9010760" y="232482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PI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A823169-2398-4292-ADC6-1AB7CFC4D37B}"/>
              </a:ext>
            </a:extLst>
          </p:cNvPr>
          <p:cNvSpPr txBox="1"/>
          <p:nvPr/>
        </p:nvSpPr>
        <p:spPr>
          <a:xfrm>
            <a:off x="0" y="-2330"/>
            <a:ext cx="312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simple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A5F56B-DCE2-476A-9486-0A9024D0B5CD}"/>
              </a:ext>
            </a:extLst>
          </p:cNvPr>
          <p:cNvSpPr txBox="1"/>
          <p:nvPr/>
        </p:nvSpPr>
        <p:spPr>
          <a:xfrm>
            <a:off x="389744" y="5736768"/>
            <a:ext cx="64803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satisfy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: </a:t>
            </a:r>
          </a:p>
          <a:p>
            <a:r>
              <a:rPr lang="nb-NO" dirty="0"/>
              <a:t>«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MV (u) </a:t>
            </a:r>
            <a:r>
              <a:rPr lang="nb-NO" dirty="0" err="1"/>
              <a:t>saturates</a:t>
            </a:r>
            <a:r>
              <a:rPr lang="nb-NO" dirty="0"/>
              <a:t>, control of </a:t>
            </a:r>
            <a:r>
              <a:rPr lang="nb-NO" dirty="0" err="1"/>
              <a:t>the</a:t>
            </a:r>
            <a:r>
              <a:rPr lang="nb-NO" dirty="0"/>
              <a:t> CV (y) </a:t>
            </a:r>
            <a:r>
              <a:rPr lang="nb-NO" dirty="0" err="1"/>
              <a:t>can</a:t>
            </a:r>
            <a:r>
              <a:rPr lang="nb-NO" dirty="0"/>
              <a:t> be given up»</a:t>
            </a:r>
          </a:p>
        </p:txBody>
      </p:sp>
    </p:spTree>
    <p:extLst>
      <p:ext uri="{BB962C8B-B14F-4D97-AF65-F5344CB8AC3E}">
        <p14:creationId xmlns:p14="http://schemas.microsoft.com/office/powerpoint/2010/main" val="25780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2083" cy="33004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/>
          <p:nvPr/>
        </p:nvCxnSpPr>
        <p:spPr>
          <a:xfrm>
            <a:off x="8477035" y="4604273"/>
            <a:ext cx="925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72912" y="4629439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 (water)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 flipH="1">
            <a:off x="9993283" y="2103989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10382931" y="180277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</p:cNvCxnSpPr>
          <p:nvPr/>
        </p:nvCxnSpPr>
        <p:spPr>
          <a:xfrm flipH="1" flipV="1">
            <a:off x="5615434" y="2621603"/>
            <a:ext cx="101278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37BD8A-A13C-4C18-B782-DD2863E088E4}"/>
              </a:ext>
            </a:extLst>
          </p:cNvPr>
          <p:cNvSpPr txBox="1"/>
          <p:nvPr/>
        </p:nvSpPr>
        <p:spPr>
          <a:xfrm>
            <a:off x="305393" y="1951634"/>
            <a:ext cx="4316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T</a:t>
            </a:r>
            <a:r>
              <a:rPr lang="nb-NO" baseline="-25000" dirty="0"/>
              <a:t>1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r>
              <a:rPr lang="nb-NO" b="1" dirty="0">
                <a:solidFill>
                  <a:srgbClr val="FF0000"/>
                </a:solidFill>
              </a:rPr>
              <a:t>      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 = </a:t>
            </a:r>
            <a:r>
              <a:rPr lang="nb-NO" b="1" dirty="0" err="1">
                <a:solidFill>
                  <a:srgbClr val="FF0000"/>
                </a:solidFill>
              </a:rPr>
              <a:t>furnace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temperature</a:t>
            </a:r>
            <a:r>
              <a:rPr lang="nb-NO" b="1" dirty="0">
                <a:solidFill>
                  <a:srgbClr val="FF0000"/>
                </a:solidFill>
              </a:rPr>
              <a:t> 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b-NO" b="1" dirty="0">
                <a:solidFill>
                  <a:srgbClr val="FF0000"/>
                </a:solidFill>
              </a:rPr>
              <a:t>             (</a:t>
            </a:r>
            <a:r>
              <a:rPr lang="nb-NO" b="1" dirty="0" err="1">
                <a:solidFill>
                  <a:srgbClr val="FF0000"/>
                </a:solidFill>
              </a:rPr>
              <a:t>max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constraint</a:t>
            </a:r>
            <a:r>
              <a:rPr lang="nb-NO" b="1" dirty="0">
                <a:solidFill>
                  <a:srgbClr val="FF0000"/>
                </a:solidFill>
              </a:rPr>
              <a:t>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i="1" dirty="0" err="1"/>
              <a:t>Rule</a:t>
            </a:r>
            <a:r>
              <a:rPr lang="nb-NO" i="1" dirty="0"/>
              <a:t>: </a:t>
            </a:r>
            <a:r>
              <a:rPr lang="nb-NO" sz="1800" i="1" dirty="0" err="1"/>
              <a:t>Use</a:t>
            </a:r>
            <a:r>
              <a:rPr lang="nb-NO" sz="1800" i="1" dirty="0"/>
              <a:t> </a:t>
            </a:r>
            <a:r>
              <a:rPr lang="nb-NO" sz="1800" i="1" dirty="0">
                <a:solidFill>
                  <a:srgbClr val="FF0000"/>
                </a:solidFill>
              </a:rPr>
              <a:t>min-</a:t>
            </a:r>
            <a:r>
              <a:rPr lang="nb-NO" sz="1800" i="1" dirty="0" err="1">
                <a:solidFill>
                  <a:srgbClr val="FF0000"/>
                </a:solidFill>
              </a:rPr>
              <a:t>selector</a:t>
            </a:r>
            <a:r>
              <a:rPr lang="nb-NO" sz="1800" i="1" dirty="0">
                <a:solidFill>
                  <a:srgbClr val="FF0000"/>
                </a:solidFill>
              </a:rPr>
              <a:t> </a:t>
            </a:r>
            <a:r>
              <a:rPr lang="nb-NO" sz="1800" i="1" dirty="0"/>
              <a:t>for </a:t>
            </a:r>
            <a:r>
              <a:rPr lang="nb-NO" sz="1800" i="1" dirty="0" err="1"/>
              <a:t>constraints</a:t>
            </a:r>
            <a:r>
              <a:rPr lang="nb-NO" sz="1800" i="1" dirty="0"/>
              <a:t> </a:t>
            </a:r>
            <a:r>
              <a:rPr lang="nb-NO" sz="1800" i="1" dirty="0" err="1"/>
              <a:t>that</a:t>
            </a:r>
            <a:r>
              <a:rPr lang="nb-NO" sz="1800" i="1" dirty="0"/>
              <a:t> </a:t>
            </a:r>
            <a:r>
              <a:rPr lang="nb-NO" sz="1800" i="1" dirty="0" err="1"/>
              <a:t>are</a:t>
            </a:r>
            <a:r>
              <a:rPr lang="nb-NO" sz="1800" i="1" dirty="0"/>
              <a:t> </a:t>
            </a:r>
            <a:r>
              <a:rPr lang="nb-NO" sz="1800" i="1" dirty="0" err="1"/>
              <a:t>satisfied</a:t>
            </a:r>
            <a:r>
              <a:rPr lang="nb-NO" sz="1800" i="1" dirty="0"/>
              <a:t> </a:t>
            </a:r>
            <a:r>
              <a:rPr lang="nb-NO" sz="1800" i="1" dirty="0" err="1"/>
              <a:t>with</a:t>
            </a:r>
            <a:r>
              <a:rPr lang="nb-NO" sz="1800" i="1" dirty="0"/>
              <a:t> a </a:t>
            </a:r>
            <a:r>
              <a:rPr lang="nb-NO" sz="1800" i="1" dirty="0" err="1"/>
              <a:t>small</a:t>
            </a:r>
            <a:r>
              <a:rPr lang="nb-NO" sz="1800" i="1" dirty="0"/>
              <a:t> input</a:t>
            </a:r>
          </a:p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C9536-007E-4D31-BED8-EB9EEAA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1310"/>
            <a:ext cx="10972800" cy="1143000"/>
          </a:xfrm>
        </p:spPr>
        <p:txBody>
          <a:bodyPr/>
          <a:lstStyle/>
          <a:p>
            <a:r>
              <a:rPr lang="nb-NO" dirty="0" err="1"/>
              <a:t>Furnace</a:t>
            </a:r>
            <a:r>
              <a:rPr lang="nb-NO" dirty="0"/>
              <a:t> control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ED1092-6EEA-4E81-9CCC-7AD29F8983D8}"/>
              </a:ext>
            </a:extLst>
          </p:cNvPr>
          <p:cNvSpPr txBox="1"/>
          <p:nvPr/>
        </p:nvSpPr>
        <p:spPr>
          <a:xfrm>
            <a:off x="0" y="-33260"/>
            <a:ext cx="325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Selector</a:t>
            </a:r>
            <a:r>
              <a:rPr lang="nb-NO" dirty="0">
                <a:highlight>
                  <a:srgbClr val="FFFF00"/>
                </a:highlight>
              </a:rPr>
              <a:t>: This is CV-CV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FBA0D8-99D1-4734-8A60-F2D3A5E6704B}"/>
              </a:ext>
            </a:extLst>
          </p:cNvPr>
          <p:cNvSpPr txBox="1"/>
          <p:nvPr/>
        </p:nvSpPr>
        <p:spPr>
          <a:xfrm>
            <a:off x="8512015" y="5194975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55" name="Oval 40">
            <a:extLst>
              <a:ext uri="{FF2B5EF4-FFF2-40B4-BE49-F238E27FC236}">
                <a16:creationId xmlns:a16="http://schemas.microsoft.com/office/drawing/2014/main" id="{1CA5C307-787E-4341-A3AA-B9311321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122" y="2264624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B8A7DD-DECA-44DB-B818-A775FB759FBC}"/>
              </a:ext>
            </a:extLst>
          </p:cNvPr>
          <p:cNvSpPr txBox="1"/>
          <p:nvPr/>
        </p:nvSpPr>
        <p:spPr>
          <a:xfrm>
            <a:off x="126607" y="6131376"/>
            <a:ext cx="13033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</a:t>
            </a:r>
            <a:r>
              <a:rPr lang="en-US" sz="1200" dirty="0">
                <a:solidFill>
                  <a:schemeClr val="accent1"/>
                </a:solidFill>
              </a:rPr>
              <a:t>Systematic design of active constraint switching using selectors</a:t>
            </a:r>
            <a:r>
              <a:rPr lang="en-US" sz="1200" dirty="0"/>
              <a:t>.” Dinesh Krishnamoorthy , Sigurd Skogestad. </a:t>
            </a:r>
            <a:r>
              <a:rPr lang="nb-NO" sz="1200" u="sng" dirty="0">
                <a:hlinkClick r:id="rId2" tooltip="Go to Computers &amp; Chemical Engineering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Computers &amp; Chemical Engineering</a:t>
            </a:r>
            <a:r>
              <a:rPr lang="nb-NO" sz="1200" u="sng" dirty="0"/>
              <a:t>, </a:t>
            </a:r>
            <a:r>
              <a:rPr lang="nb-NO" sz="1200" dirty="0"/>
              <a:t>2020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2A0397F1-6D39-4980-B434-631D61A96160}"/>
              </a:ext>
            </a:extLst>
          </p:cNvPr>
          <p:cNvSpPr txBox="1">
            <a:spLocks/>
          </p:cNvSpPr>
          <p:nvPr/>
        </p:nvSpPr>
        <p:spPr>
          <a:xfrm>
            <a:off x="599322" y="18373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                              </a:t>
            </a:r>
            <a:r>
              <a:rPr lang="nb-NO" dirty="0" err="1">
                <a:solidFill>
                  <a:srgbClr val="FF0000"/>
                </a:solidFill>
              </a:rPr>
              <a:t>with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safety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constraint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ADACBB-890F-4830-94BF-3955C763D765}"/>
              </a:ext>
            </a:extLst>
          </p:cNvPr>
          <p:cNvSpPr txBox="1"/>
          <p:nvPr/>
        </p:nvSpPr>
        <p:spPr>
          <a:xfrm>
            <a:off x="7029302" y="347603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6D8A1-2101-45F7-A761-496FDA2CFC5A}"/>
              </a:ext>
            </a:extLst>
          </p:cNvPr>
          <p:cNvSpPr txBox="1"/>
          <p:nvPr/>
        </p:nvSpPr>
        <p:spPr>
          <a:xfrm>
            <a:off x="10744200" y="2831595"/>
            <a:ext cx="131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HP steam</a:t>
            </a:r>
          </a:p>
        </p:txBody>
      </p:sp>
    </p:spTree>
    <p:extLst>
      <p:ext uri="{BB962C8B-B14F-4D97-AF65-F5344CB8AC3E}">
        <p14:creationId xmlns:p14="http://schemas.microsoft.com/office/powerpoint/2010/main" val="2693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/>
      <p:bldP spid="89" grpId="0"/>
      <p:bldP spid="90" grpId="0"/>
      <p:bldP spid="52" grpId="0"/>
      <p:bldP spid="55" grpId="0" animBg="1"/>
      <p:bldP spid="56" grpId="0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2083" cy="33004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/>
          <p:nvPr/>
        </p:nvCxnSpPr>
        <p:spPr>
          <a:xfrm>
            <a:off x="8477035" y="4604273"/>
            <a:ext cx="925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15762" y="4629439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 flipH="1">
            <a:off x="9993283" y="2103989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10382931" y="180277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84FE23D-E0FD-40E5-94D8-7228F5B6DDBB}"/>
              </a:ext>
            </a:extLst>
          </p:cNvPr>
          <p:cNvSpPr/>
          <p:nvPr/>
        </p:nvSpPr>
        <p:spPr>
          <a:xfrm>
            <a:off x="4904382" y="232038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LS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  <a:endCxn id="82" idx="6"/>
          </p:cNvCxnSpPr>
          <p:nvPr/>
        </p:nvCxnSpPr>
        <p:spPr>
          <a:xfrm flipH="1" flipV="1">
            <a:off x="5582114" y="2621603"/>
            <a:ext cx="104610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01DEC2-317B-4B8A-8A59-43CE8DF81054}"/>
              </a:ext>
            </a:extLst>
          </p:cNvPr>
          <p:cNvSpPr txBox="1"/>
          <p:nvPr/>
        </p:nvSpPr>
        <p:spPr>
          <a:xfrm>
            <a:off x="7028686" y="33922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C9536-007E-4D31-BED8-EB9EEAA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0260"/>
            <a:ext cx="10972800" cy="1143000"/>
          </a:xfrm>
        </p:spPr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Furnace</a:t>
            </a:r>
            <a:r>
              <a:rPr lang="nb-NO" dirty="0"/>
              <a:t> control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3CDDBB4-1415-40F5-A795-8C521DB7F363}"/>
              </a:ext>
            </a:extLst>
          </p:cNvPr>
          <p:cNvSpPr txBox="1">
            <a:spLocks/>
          </p:cNvSpPr>
          <p:nvPr/>
        </p:nvSpPr>
        <p:spPr>
          <a:xfrm>
            <a:off x="718100" y="516336"/>
            <a:ext cx="109728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dirty="0" err="1"/>
              <a:t>Furnace</a:t>
            </a:r>
            <a:r>
              <a:rPr lang="nb-NO" dirty="0"/>
              <a:t> control :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 of y</a:t>
            </a:r>
            <a:r>
              <a:rPr lang="nb-NO" baseline="-25000" dirty="0"/>
              <a:t>1</a:t>
            </a:r>
            <a:r>
              <a:rPr lang="nb-NO" dirty="0"/>
              <a:t>=T</a:t>
            </a:r>
            <a:r>
              <a:rPr lang="nb-NO" baseline="-25000" dirty="0"/>
              <a:t>1</a:t>
            </a:r>
            <a:r>
              <a:rPr lang="nb-NO" dirty="0"/>
              <a:t>. </a:t>
            </a:r>
            <a:r>
              <a:rPr lang="nb-NO" dirty="0" err="1"/>
              <a:t>What</a:t>
            </a:r>
            <a:r>
              <a:rPr lang="nb-NO" dirty="0"/>
              <a:t> to do?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3DF02A-521D-47B2-878C-2355FD5F71E1}"/>
              </a:ext>
            </a:extLst>
          </p:cNvPr>
          <p:cNvSpPr txBox="1"/>
          <p:nvPr/>
        </p:nvSpPr>
        <p:spPr>
          <a:xfrm>
            <a:off x="348706" y="2570025"/>
            <a:ext cx="4316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Inputs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      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= Process 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flowrate</a:t>
            </a:r>
            <a:endParaRPr lang="nb-NO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T</a:t>
            </a:r>
            <a:r>
              <a:rPr lang="nb-NO" baseline="-25000" dirty="0"/>
              <a:t>1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6104B4-F6D9-4820-9F50-22983E9965D2}"/>
              </a:ext>
            </a:extLst>
          </p:cNvPr>
          <p:cNvCxnSpPr>
            <a:cxnSpLocks/>
          </p:cNvCxnSpPr>
          <p:nvPr/>
        </p:nvCxnSpPr>
        <p:spPr>
          <a:xfrm>
            <a:off x="8477035" y="4604273"/>
            <a:ext cx="356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DD1AC8-389C-4F74-8286-FCF5BA52F930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9488EA0-54D0-4E0F-AEF2-77000C5EDEDD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D5737A-D36D-45AF-83B7-765E912D5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2B27F35-5978-4CDE-814F-A1D8B0E80A31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E7EFA1-44F2-4C37-A57A-F7C5781E54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E505C18-B9F8-4C1F-B914-9C8357C5C032}"/>
              </a:ext>
            </a:extLst>
          </p:cNvPr>
          <p:cNvSpPr txBox="1"/>
          <p:nvPr/>
        </p:nvSpPr>
        <p:spPr>
          <a:xfrm>
            <a:off x="11305858" y="4755928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highlight>
                  <a:srgbClr val="FFFF00"/>
                </a:highlight>
              </a:rPr>
              <a:t>u</a:t>
            </a:r>
            <a:r>
              <a:rPr lang="nb-NO" sz="2400" baseline="-250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64" name="Oval 40">
            <a:extLst>
              <a:ext uri="{FF2B5EF4-FFF2-40B4-BE49-F238E27FC236}">
                <a16:creationId xmlns:a16="http://schemas.microsoft.com/office/drawing/2014/main" id="{9AAF94C1-AA15-4808-ABA7-852F7FAD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42" y="2255099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28548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3812" cy="32871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>
            <a:cxnSpLocks/>
          </p:cNvCxnSpPr>
          <p:nvPr/>
        </p:nvCxnSpPr>
        <p:spPr>
          <a:xfrm>
            <a:off x="8477035" y="4604273"/>
            <a:ext cx="356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15762" y="4629439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>
            <a:off x="9609154" y="1442803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9068964" y="118240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84FE23D-E0FD-40E5-94D8-7228F5B6DDBB}"/>
              </a:ext>
            </a:extLst>
          </p:cNvPr>
          <p:cNvSpPr/>
          <p:nvPr/>
        </p:nvSpPr>
        <p:spPr>
          <a:xfrm>
            <a:off x="4904382" y="232038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LS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  <a:endCxn id="82" idx="6"/>
          </p:cNvCxnSpPr>
          <p:nvPr/>
        </p:nvCxnSpPr>
        <p:spPr>
          <a:xfrm flipH="1" flipV="1">
            <a:off x="5582114" y="2621603"/>
            <a:ext cx="104610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01DEC2-317B-4B8A-8A59-43CE8DF81054}"/>
              </a:ext>
            </a:extLst>
          </p:cNvPr>
          <p:cNvSpPr txBox="1"/>
          <p:nvPr/>
        </p:nvSpPr>
        <p:spPr>
          <a:xfrm>
            <a:off x="7028686" y="33922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407CFF9C-2562-4BEA-8B26-CD827056B127}"/>
              </a:ext>
            </a:extLst>
          </p:cNvPr>
          <p:cNvSpPr/>
          <p:nvPr/>
        </p:nvSpPr>
        <p:spPr>
          <a:xfrm>
            <a:off x="10494282" y="177050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91516C-3B39-41E3-8FF5-853CEB3CFF2B}"/>
              </a:ext>
            </a:extLst>
          </p:cNvPr>
          <p:cNvCxnSpPr>
            <a:cxnSpLocks/>
          </p:cNvCxnSpPr>
          <p:nvPr/>
        </p:nvCxnSpPr>
        <p:spPr>
          <a:xfrm flipV="1">
            <a:off x="10807317" y="2372937"/>
            <a:ext cx="0" cy="1484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BE3FEF-1109-4908-B622-3FED6416512E}"/>
              </a:ext>
            </a:extLst>
          </p:cNvPr>
          <p:cNvCxnSpPr>
            <a:cxnSpLocks/>
          </p:cNvCxnSpPr>
          <p:nvPr/>
        </p:nvCxnSpPr>
        <p:spPr>
          <a:xfrm>
            <a:off x="10807317" y="1410537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E68F52-0567-41C7-9E91-10F252D8D645}"/>
              </a:ext>
            </a:extLst>
          </p:cNvPr>
          <p:cNvSpPr txBox="1"/>
          <p:nvPr/>
        </p:nvSpPr>
        <p:spPr>
          <a:xfrm>
            <a:off x="10267127" y="11501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T’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-5C=495C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AF9D3E-28F1-45D7-BE95-776079FA3FB8}"/>
              </a:ext>
            </a:extLst>
          </p:cNvPr>
          <p:cNvCxnSpPr>
            <a:cxnSpLocks/>
          </p:cNvCxnSpPr>
          <p:nvPr/>
        </p:nvCxnSpPr>
        <p:spPr>
          <a:xfrm>
            <a:off x="9609154" y="2521364"/>
            <a:ext cx="11981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9AFB35-D610-4C07-BEDA-4712ABABCA6E}"/>
              </a:ext>
            </a:extLst>
          </p:cNvPr>
          <p:cNvCxnSpPr>
            <a:cxnSpLocks/>
          </p:cNvCxnSpPr>
          <p:nvPr/>
        </p:nvCxnSpPr>
        <p:spPr>
          <a:xfrm>
            <a:off x="11140256" y="2103989"/>
            <a:ext cx="3468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C8497E-5C29-4A16-A0E6-0F9A3F69088C}"/>
              </a:ext>
            </a:extLst>
          </p:cNvPr>
          <p:cNvGrpSpPr/>
          <p:nvPr/>
        </p:nvGrpSpPr>
        <p:grpSpPr>
          <a:xfrm>
            <a:off x="11354285" y="4453407"/>
            <a:ext cx="363967" cy="279698"/>
            <a:chOff x="8052099" y="6068347"/>
            <a:chExt cx="363967" cy="27969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25A7403-D36D-4842-A9B6-466C6E2E1763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A7A5BB-CCD2-44CD-A681-F2F9BF97D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6AAB47-6438-455B-89CC-402ED12D13D3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E0F84B6-662C-4B8B-9C5C-9A855836BF12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AD48670-F147-42E2-A17E-75122B36563D}"/>
              </a:ext>
            </a:extLst>
          </p:cNvPr>
          <p:cNvSpPr txBox="1"/>
          <p:nvPr/>
        </p:nvSpPr>
        <p:spPr>
          <a:xfrm>
            <a:off x="11520121" y="36777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  <a:r>
              <a:rPr lang="nb-NO" baseline="-25000" dirty="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2B9B42C-6E0B-423A-8753-637162C3215B}"/>
              </a:ext>
            </a:extLst>
          </p:cNvPr>
          <p:cNvSpPr/>
          <p:nvPr/>
        </p:nvSpPr>
        <p:spPr>
          <a:xfrm>
            <a:off x="8304639" y="1142100"/>
            <a:ext cx="3049646" cy="13542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/>
              <a:t>TC</a:t>
            </a:r>
          </a:p>
          <a:p>
            <a:pPr algn="ctr"/>
            <a:r>
              <a:rPr lang="nb-NO" dirty="0"/>
              <a:t>Using Input-input </a:t>
            </a:r>
            <a:r>
              <a:rPr lang="nb-NO" dirty="0" err="1"/>
              <a:t>switching</a:t>
            </a:r>
            <a:r>
              <a:rPr lang="nb-NO" dirty="0"/>
              <a:t>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0876161-C6D5-4DBB-AB74-1DF3C7D31C9C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64E8BC-904E-4916-AFB7-0E69134CF37C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6F8E7B1-CEDA-42C6-B59D-0723903A9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6FC721-C401-492C-BC66-9F40F6411D1D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5EB3CE2-8766-4724-B935-D0BEB30E2CBD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69E6BF7-2E56-44DA-8E48-2FCAC3D17187}"/>
              </a:ext>
            </a:extLst>
          </p:cNvPr>
          <p:cNvSpPr txBox="1"/>
          <p:nvPr/>
        </p:nvSpPr>
        <p:spPr>
          <a:xfrm>
            <a:off x="348706" y="2570025"/>
            <a:ext cx="4316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Inputs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      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u2 = Process 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flowrate</a:t>
            </a:r>
            <a:endParaRPr lang="nb-NO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endParaRPr lang="nb-NO" dirty="0"/>
          </a:p>
          <a:p>
            <a:endParaRPr lang="nb-NO" dirty="0"/>
          </a:p>
          <a:p>
            <a:endParaRPr lang="nb-NO" dirty="0">
              <a:highlight>
                <a:srgbClr val="FFFF00"/>
              </a:highlight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2B19C0-0FA5-43B8-828A-5C26380F9DBD}"/>
              </a:ext>
            </a:extLst>
          </p:cNvPr>
          <p:cNvSpPr txBox="1"/>
          <p:nvPr/>
        </p:nvSpPr>
        <p:spPr>
          <a:xfrm>
            <a:off x="276004" y="4448346"/>
            <a:ext cx="4146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Note: Standard Split Range Control is not </a:t>
            </a:r>
            <a:r>
              <a:rPr lang="nb-NO" sz="1400" b="1" dirty="0" err="1"/>
              <a:t>good</a:t>
            </a:r>
            <a:r>
              <a:rPr lang="nb-NO" sz="1400" b="1" dirty="0"/>
              <a:t> </a:t>
            </a:r>
            <a:r>
              <a:rPr lang="nb-NO" sz="1400" b="1" dirty="0" err="1"/>
              <a:t>here</a:t>
            </a:r>
            <a:r>
              <a:rPr lang="nb-NO" sz="1400" b="1" dirty="0"/>
              <a:t>.</a:t>
            </a:r>
          </a:p>
          <a:p>
            <a:r>
              <a:rPr lang="nb-NO" sz="1400" dirty="0" err="1"/>
              <a:t>Could</a:t>
            </a:r>
            <a:r>
              <a:rPr lang="nb-NO" sz="1400" dirty="0"/>
              <a:t> be </a:t>
            </a:r>
            <a:r>
              <a:rPr lang="nb-NO" sz="1400" dirty="0" err="1"/>
              <a:t>two</a:t>
            </a:r>
            <a:r>
              <a:rPr lang="nb-NO" sz="1400" dirty="0"/>
              <a:t> </a:t>
            </a:r>
            <a:r>
              <a:rPr lang="nb-NO" sz="1400" dirty="0" err="1"/>
              <a:t>reasons</a:t>
            </a:r>
            <a:r>
              <a:rPr lang="nb-NO" sz="1400" dirty="0"/>
              <a:t> for </a:t>
            </a:r>
            <a:r>
              <a:rPr lang="nb-NO" sz="1400" dirty="0" err="1"/>
              <a:t>too</a:t>
            </a:r>
            <a:r>
              <a:rPr lang="nb-NO" sz="1400" dirty="0"/>
              <a:t> </a:t>
            </a:r>
            <a:r>
              <a:rPr lang="nb-NO" sz="1400" dirty="0" err="1"/>
              <a:t>little</a:t>
            </a:r>
            <a:r>
              <a:rPr lang="nb-NO" sz="1400" dirty="0"/>
              <a:t> </a:t>
            </a:r>
            <a:r>
              <a:rPr lang="nb-NO" sz="1400" dirty="0" err="1"/>
              <a:t>fuel</a:t>
            </a: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Fuel</a:t>
            </a:r>
            <a:r>
              <a:rPr lang="nb-NO" sz="1400" dirty="0"/>
              <a:t> is </a:t>
            </a:r>
            <a:r>
              <a:rPr lang="nb-NO" sz="1400" dirty="0" err="1"/>
              <a:t>cut</a:t>
            </a:r>
            <a:r>
              <a:rPr lang="nb-NO" sz="1400" dirty="0"/>
              <a:t> back by </a:t>
            </a:r>
            <a:r>
              <a:rPr lang="nb-NO" sz="1400" dirty="0" err="1"/>
              <a:t>override</a:t>
            </a:r>
            <a:r>
              <a:rPr lang="nb-NO" sz="1400" dirty="0"/>
              <a:t> (</a:t>
            </a:r>
            <a:r>
              <a:rPr lang="nb-NO" sz="1400" dirty="0" err="1"/>
              <a:t>safety</a:t>
            </a:r>
            <a:r>
              <a:rPr lang="nb-NO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Fuel</a:t>
            </a:r>
            <a:r>
              <a:rPr lang="nb-NO" sz="1400" dirty="0"/>
              <a:t> at </a:t>
            </a:r>
            <a:r>
              <a:rPr lang="nb-NO" sz="1400" dirty="0" err="1"/>
              <a:t>max</a:t>
            </a:r>
            <a:r>
              <a:rPr lang="nb-NO" sz="1400" dirty="0"/>
              <a:t>, </a:t>
            </a:r>
          </a:p>
          <a:p>
            <a:r>
              <a:rPr lang="nb-NO" sz="1400" dirty="0"/>
              <a:t>So </a:t>
            </a:r>
            <a:r>
              <a:rPr lang="nb-NO" sz="1400" dirty="0" err="1"/>
              <a:t>don’t</a:t>
            </a:r>
            <a:r>
              <a:rPr lang="nb-NO" sz="1400" dirty="0"/>
              <a:t> </a:t>
            </a:r>
            <a:r>
              <a:rPr lang="nb-NO" sz="1400" dirty="0" err="1"/>
              <a:t>know</a:t>
            </a:r>
            <a:r>
              <a:rPr lang="nb-NO" sz="1400" dirty="0"/>
              <a:t> limit for MV1 to </a:t>
            </a:r>
            <a:r>
              <a:rPr lang="nb-NO" sz="1400" dirty="0" err="1"/>
              <a:t>use</a:t>
            </a:r>
            <a:r>
              <a:rPr lang="nb-NO" sz="1400" dirty="0"/>
              <a:t> in SRC-</a:t>
            </a:r>
            <a:r>
              <a:rPr lang="nb-NO" sz="1400" dirty="0" err="1"/>
              <a:t>block</a:t>
            </a:r>
            <a:r>
              <a:rPr lang="nb-NO" sz="1400" dirty="0"/>
              <a:t>.</a:t>
            </a:r>
            <a:endParaRPr lang="nb-NO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A64F7-8FE1-4B9D-9997-C58F177E0999}"/>
              </a:ext>
            </a:extLst>
          </p:cNvPr>
          <p:cNvSpPr txBox="1"/>
          <p:nvPr/>
        </p:nvSpPr>
        <p:spPr>
          <a:xfrm>
            <a:off x="-139150" y="-38879"/>
            <a:ext cx="3288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</a:t>
            </a:r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3BB2CC-9CE3-4699-B14D-6C6E41663CD6}"/>
              </a:ext>
            </a:extLst>
          </p:cNvPr>
          <p:cNvSpPr txBox="1"/>
          <p:nvPr/>
        </p:nvSpPr>
        <p:spPr>
          <a:xfrm>
            <a:off x="8064086" y="5839736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95" name="Oval 40">
            <a:extLst>
              <a:ext uri="{FF2B5EF4-FFF2-40B4-BE49-F238E27FC236}">
                <a16:creationId xmlns:a16="http://schemas.microsoft.com/office/drawing/2014/main" id="{40BCF52A-F02E-4636-8B10-98F8DCFE8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42" y="2264624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B738525-F28C-4C56-BD93-E5D771C4C5B4}"/>
              </a:ext>
            </a:extLst>
          </p:cNvPr>
          <p:cNvCxnSpPr>
            <a:cxnSpLocks/>
          </p:cNvCxnSpPr>
          <p:nvPr/>
        </p:nvCxnSpPr>
        <p:spPr>
          <a:xfrm>
            <a:off x="11445463" y="2103988"/>
            <a:ext cx="90517" cy="24954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1">
            <a:extLst>
              <a:ext uri="{FF2B5EF4-FFF2-40B4-BE49-F238E27FC236}">
                <a16:creationId xmlns:a16="http://schemas.microsoft.com/office/drawing/2014/main" id="{C89D2758-3B37-4507-A5C3-63CFCABD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9" y="93586"/>
            <a:ext cx="10972800" cy="109425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controlling T</a:t>
            </a:r>
            <a:r>
              <a:rPr lang="nb-NO" baseline="-25000" dirty="0"/>
              <a:t>1</a:t>
            </a:r>
            <a:br>
              <a:rPr lang="nb-NO" dirty="0"/>
            </a:br>
            <a:r>
              <a:rPr lang="nb-NO" sz="3600" dirty="0"/>
              <a:t>Solution: </a:t>
            </a:r>
            <a:r>
              <a:rPr lang="nb-NO" sz="3600" dirty="0" err="1"/>
              <a:t>Cut</a:t>
            </a:r>
            <a:r>
              <a:rPr lang="nb-NO" sz="3600" dirty="0"/>
              <a:t> back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process</a:t>
            </a:r>
            <a:r>
              <a:rPr lang="nb-NO" sz="3600" dirty="0"/>
              <a:t> </a:t>
            </a:r>
            <a:r>
              <a:rPr lang="nb-NO" sz="3600" dirty="0" err="1"/>
              <a:t>feed</a:t>
            </a:r>
            <a:r>
              <a:rPr lang="nb-NO" sz="3600" dirty="0"/>
              <a:t> (u</a:t>
            </a:r>
            <a:r>
              <a:rPr lang="nb-NO" sz="3600" baseline="-25000" dirty="0"/>
              <a:t>2</a:t>
            </a:r>
            <a:r>
              <a:rPr lang="nb-NO" sz="3600" dirty="0"/>
              <a:t>) </a:t>
            </a:r>
            <a:r>
              <a:rPr lang="nb-NO" sz="3600" dirty="0" err="1"/>
              <a:t>when</a:t>
            </a:r>
            <a:r>
              <a:rPr lang="nb-NO" sz="3600" dirty="0"/>
              <a:t> T</a:t>
            </a:r>
            <a:r>
              <a:rPr lang="nb-NO" sz="3600" baseline="-25000" dirty="0"/>
              <a:t>1</a:t>
            </a:r>
            <a:r>
              <a:rPr lang="nb-NO" sz="3600" dirty="0"/>
              <a:t> drops </a:t>
            </a:r>
            <a:r>
              <a:rPr lang="nb-NO" sz="3600" dirty="0" err="1"/>
              <a:t>too</a:t>
            </a:r>
            <a:r>
              <a:rPr lang="nb-NO" sz="3600" dirty="0"/>
              <a:t> </a:t>
            </a:r>
            <a:r>
              <a:rPr lang="nb-NO" sz="3600" dirty="0" err="1"/>
              <a:t>low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10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3386-1393-47CF-B730-72CCF00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94" y="1341435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goal of my research is to develop simple yet rigorous methods to solve problems of engineering significance” 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08F46-D2ED-4069-94B0-1A4E4A33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38" y="274637"/>
            <a:ext cx="5202162" cy="5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9536-007E-4D31-BED8-EB9EEAA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9" y="84061"/>
            <a:ext cx="10972800" cy="109425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controlling T</a:t>
            </a:r>
            <a:r>
              <a:rPr lang="nb-NO" baseline="-25000" dirty="0"/>
              <a:t>1</a:t>
            </a:r>
            <a:br>
              <a:rPr lang="nb-NO" dirty="0"/>
            </a:br>
            <a:r>
              <a:rPr lang="nb-NO" sz="3600" dirty="0"/>
              <a:t>Solution: </a:t>
            </a:r>
            <a:r>
              <a:rPr lang="nb-NO" sz="3600" dirty="0" err="1"/>
              <a:t>Cut</a:t>
            </a:r>
            <a:r>
              <a:rPr lang="nb-NO" sz="3600" dirty="0"/>
              <a:t> back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process</a:t>
            </a:r>
            <a:r>
              <a:rPr lang="nb-NO" sz="3600" dirty="0"/>
              <a:t> </a:t>
            </a:r>
            <a:r>
              <a:rPr lang="nb-NO" sz="3600" dirty="0" err="1"/>
              <a:t>feed</a:t>
            </a:r>
            <a:r>
              <a:rPr lang="nb-NO" sz="3600" dirty="0"/>
              <a:t> (u</a:t>
            </a:r>
            <a:r>
              <a:rPr lang="nb-NO" sz="3600" baseline="-25000" dirty="0"/>
              <a:t>2</a:t>
            </a:r>
            <a:r>
              <a:rPr lang="nb-NO" sz="3600" dirty="0"/>
              <a:t>) </a:t>
            </a:r>
            <a:r>
              <a:rPr lang="nb-NO" sz="3600" dirty="0" err="1"/>
              <a:t>when</a:t>
            </a:r>
            <a:r>
              <a:rPr lang="nb-NO" sz="3600" dirty="0"/>
              <a:t> T</a:t>
            </a:r>
            <a:r>
              <a:rPr lang="nb-NO" sz="3600" baseline="-25000" dirty="0"/>
              <a:t>1</a:t>
            </a:r>
            <a:r>
              <a:rPr lang="nb-NO" sz="3600" dirty="0"/>
              <a:t> drops </a:t>
            </a:r>
            <a:r>
              <a:rPr lang="nb-NO" sz="3600" dirty="0" err="1"/>
              <a:t>too</a:t>
            </a:r>
            <a:r>
              <a:rPr lang="nb-NO" sz="3600" dirty="0"/>
              <a:t> </a:t>
            </a:r>
            <a:r>
              <a:rPr lang="nb-NO" sz="3600" dirty="0" err="1"/>
              <a:t>low</a:t>
            </a:r>
            <a:endParaRPr lang="nb-N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3812" cy="32871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>
            <a:cxnSpLocks/>
          </p:cNvCxnSpPr>
          <p:nvPr/>
        </p:nvCxnSpPr>
        <p:spPr>
          <a:xfrm>
            <a:off x="8477035" y="4604273"/>
            <a:ext cx="356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15762" y="4629439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>
            <a:off x="9609154" y="1442803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9068964" y="118240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84FE23D-E0FD-40E5-94D8-7228F5B6DDBB}"/>
              </a:ext>
            </a:extLst>
          </p:cNvPr>
          <p:cNvSpPr/>
          <p:nvPr/>
        </p:nvSpPr>
        <p:spPr>
          <a:xfrm>
            <a:off x="4904382" y="232038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LS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  <a:endCxn id="82" idx="6"/>
          </p:cNvCxnSpPr>
          <p:nvPr/>
        </p:nvCxnSpPr>
        <p:spPr>
          <a:xfrm flipH="1" flipV="1">
            <a:off x="5582114" y="2621603"/>
            <a:ext cx="104610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01DEC2-317B-4B8A-8A59-43CE8DF81054}"/>
              </a:ext>
            </a:extLst>
          </p:cNvPr>
          <p:cNvSpPr txBox="1"/>
          <p:nvPr/>
        </p:nvSpPr>
        <p:spPr>
          <a:xfrm>
            <a:off x="7028686" y="33922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37BD8A-A13C-4C18-B782-DD2863E088E4}"/>
              </a:ext>
            </a:extLst>
          </p:cNvPr>
          <p:cNvSpPr txBox="1"/>
          <p:nvPr/>
        </p:nvSpPr>
        <p:spPr>
          <a:xfrm>
            <a:off x="348706" y="2570025"/>
            <a:ext cx="4316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Inputs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      </a:t>
            </a:r>
            <a:r>
              <a:rPr lang="nb-NO" dirty="0">
                <a:solidFill>
                  <a:srgbClr val="FF0000"/>
                </a:solidFill>
              </a:rPr>
              <a:t>u2 = Process </a:t>
            </a:r>
            <a:r>
              <a:rPr lang="nb-NO" dirty="0" err="1">
                <a:solidFill>
                  <a:srgbClr val="FF0000"/>
                </a:solidFill>
              </a:rPr>
              <a:t>flowrate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407CFF9C-2562-4BEA-8B26-CD827056B127}"/>
              </a:ext>
            </a:extLst>
          </p:cNvPr>
          <p:cNvSpPr/>
          <p:nvPr/>
        </p:nvSpPr>
        <p:spPr>
          <a:xfrm>
            <a:off x="10494282" y="177050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91516C-3B39-41E3-8FF5-853CEB3CFF2B}"/>
              </a:ext>
            </a:extLst>
          </p:cNvPr>
          <p:cNvCxnSpPr>
            <a:cxnSpLocks/>
          </p:cNvCxnSpPr>
          <p:nvPr/>
        </p:nvCxnSpPr>
        <p:spPr>
          <a:xfrm flipV="1">
            <a:off x="10807317" y="2372937"/>
            <a:ext cx="0" cy="1484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BE3FEF-1109-4908-B622-3FED6416512E}"/>
              </a:ext>
            </a:extLst>
          </p:cNvPr>
          <p:cNvCxnSpPr>
            <a:cxnSpLocks/>
          </p:cNvCxnSpPr>
          <p:nvPr/>
        </p:nvCxnSpPr>
        <p:spPr>
          <a:xfrm>
            <a:off x="10807317" y="1410537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E68F52-0567-41C7-9E91-10F252D8D645}"/>
              </a:ext>
            </a:extLst>
          </p:cNvPr>
          <p:cNvSpPr txBox="1"/>
          <p:nvPr/>
        </p:nvSpPr>
        <p:spPr>
          <a:xfrm>
            <a:off x="10267127" y="11501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T’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-5C=495C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AF9D3E-28F1-45D7-BE95-776079FA3FB8}"/>
              </a:ext>
            </a:extLst>
          </p:cNvPr>
          <p:cNvCxnSpPr>
            <a:cxnSpLocks/>
          </p:cNvCxnSpPr>
          <p:nvPr/>
        </p:nvCxnSpPr>
        <p:spPr>
          <a:xfrm>
            <a:off x="9609154" y="2521364"/>
            <a:ext cx="11981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9AFB35-D610-4C07-BEDA-4712ABABCA6E}"/>
              </a:ext>
            </a:extLst>
          </p:cNvPr>
          <p:cNvCxnSpPr>
            <a:cxnSpLocks/>
          </p:cNvCxnSpPr>
          <p:nvPr/>
        </p:nvCxnSpPr>
        <p:spPr>
          <a:xfrm>
            <a:off x="11140256" y="2103989"/>
            <a:ext cx="3468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C8497E-5C29-4A16-A0E6-0F9A3F69088C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25A7403-D36D-4842-A9B6-466C6E2E1763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A7A5BB-CCD2-44CD-A681-F2F9BF97D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6AAB47-6438-455B-89CC-402ED12D13D3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E0F84B6-662C-4B8B-9C5C-9A855836BF12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B738525-F28C-4C56-BD93-E5D771C4C5B4}"/>
              </a:ext>
            </a:extLst>
          </p:cNvPr>
          <p:cNvCxnSpPr>
            <a:cxnSpLocks/>
          </p:cNvCxnSpPr>
          <p:nvPr/>
        </p:nvCxnSpPr>
        <p:spPr>
          <a:xfrm>
            <a:off x="11445463" y="2103988"/>
            <a:ext cx="90517" cy="24954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AD48670-F147-42E2-A17E-75122B36563D}"/>
              </a:ext>
            </a:extLst>
          </p:cNvPr>
          <p:cNvSpPr txBox="1"/>
          <p:nvPr/>
        </p:nvSpPr>
        <p:spPr>
          <a:xfrm>
            <a:off x="11520121" y="368966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  <a:r>
              <a:rPr lang="nb-NO" baseline="-25000" dirty="0"/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89567D-4F5E-4797-B515-1BE542A90D33}"/>
              </a:ext>
            </a:extLst>
          </p:cNvPr>
          <p:cNvSpPr txBox="1"/>
          <p:nvPr/>
        </p:nvSpPr>
        <p:spPr>
          <a:xfrm>
            <a:off x="-82000" y="-76647"/>
            <a:ext cx="32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</a:t>
            </a:r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3AEE17B-118D-400E-A7BB-E746F7E9A336}"/>
              </a:ext>
            </a:extLst>
          </p:cNvPr>
          <p:cNvSpPr txBox="1"/>
          <p:nvPr/>
        </p:nvSpPr>
        <p:spPr>
          <a:xfrm>
            <a:off x="8064086" y="5839736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79" name="Oval 40">
            <a:extLst>
              <a:ext uri="{FF2B5EF4-FFF2-40B4-BE49-F238E27FC236}">
                <a16:creationId xmlns:a16="http://schemas.microsoft.com/office/drawing/2014/main" id="{EA8152ED-C2CB-4732-A598-2D5AA1A28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42" y="2264624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3EBEA4-4948-484D-8CC5-098F446EB4D0}"/>
              </a:ext>
            </a:extLst>
          </p:cNvPr>
          <p:cNvSpPr txBox="1"/>
          <p:nvPr/>
        </p:nvSpPr>
        <p:spPr>
          <a:xfrm>
            <a:off x="180519" y="4744122"/>
            <a:ext cx="414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highlight>
                  <a:srgbClr val="FFFF00"/>
                </a:highlight>
              </a:rPr>
              <a:t>Solution: </a:t>
            </a:r>
            <a:r>
              <a:rPr lang="nb-NO" dirty="0" err="1">
                <a:highlight>
                  <a:srgbClr val="FFFF00"/>
                </a:highlight>
              </a:rPr>
              <a:t>Two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controllers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with</a:t>
            </a:r>
            <a:r>
              <a:rPr lang="nb-NO" dirty="0">
                <a:highlight>
                  <a:srgbClr val="FFFF00"/>
                </a:highlight>
              </a:rPr>
              <a:t> different setpoints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04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1B18-4DF6-451D-90E6-DC57A7BC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Summary</a:t>
            </a:r>
            <a:r>
              <a:rPr lang="nb-NO" dirty="0"/>
              <a:t> </a:t>
            </a:r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switching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different cases (or </a:t>
            </a:r>
            <a:r>
              <a:rPr lang="nb-NO" dirty="0" err="1"/>
              <a:t>maybe</a:t>
            </a:r>
            <a:r>
              <a:rPr lang="nb-NO" dirty="0"/>
              <a:t> </a:t>
            </a:r>
            <a:r>
              <a:rPr lang="nb-NO" dirty="0" err="1"/>
              <a:t>four</a:t>
            </a:r>
            <a:r>
              <a:rPr lang="nb-NO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8249-48DD-4FC6-92A5-06098E2C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MV-MV </a:t>
            </a:r>
            <a:r>
              <a:rPr lang="nb-NO" dirty="0" err="1"/>
              <a:t>switching</a:t>
            </a:r>
            <a:endParaRPr lang="nb-NO" dirty="0"/>
          </a:p>
          <a:p>
            <a:pPr marL="857250" lvl="1" indent="-457200"/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MVs to cover </a:t>
            </a:r>
            <a:r>
              <a:rPr lang="nb-NO" dirty="0" err="1"/>
              <a:t>whole</a:t>
            </a:r>
            <a:r>
              <a:rPr lang="nb-NO" dirty="0"/>
              <a:t> steady-</a:t>
            </a:r>
            <a:r>
              <a:rPr lang="nb-NO" dirty="0" err="1"/>
              <a:t>state</a:t>
            </a:r>
            <a:r>
              <a:rPr lang="nb-NO" dirty="0"/>
              <a:t> range </a:t>
            </a:r>
          </a:p>
          <a:p>
            <a:pPr marL="857250" lvl="1" indent="-457200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MV at a time</a:t>
            </a:r>
          </a:p>
          <a:p>
            <a:pPr marL="857250" lvl="1" indent="-457200"/>
            <a:r>
              <a:rPr lang="nb-NO" dirty="0"/>
              <a:t>Three </a:t>
            </a:r>
            <a:r>
              <a:rPr lang="nb-NO" dirty="0" err="1"/>
              <a:t>options</a:t>
            </a:r>
            <a:r>
              <a:rPr lang="nb-NO" dirty="0"/>
              <a:t>: 1. Split range control, 2. Different setpoints, 3.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control (VPC)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CV-CV </a:t>
            </a:r>
            <a:r>
              <a:rPr lang="nb-NO" dirty="0" err="1"/>
              <a:t>switching</a:t>
            </a:r>
            <a:r>
              <a:rPr lang="nb-NO" dirty="0"/>
              <a:t> («</a:t>
            </a:r>
            <a:r>
              <a:rPr lang="nb-NO" dirty="0" err="1"/>
              <a:t>override</a:t>
            </a:r>
            <a:r>
              <a:rPr lang="nb-NO" dirty="0"/>
              <a:t>»)</a:t>
            </a:r>
          </a:p>
          <a:p>
            <a:pPr marL="857250" lvl="1" indent="-457200"/>
            <a:r>
              <a:rPr lang="nb-NO" dirty="0"/>
              <a:t>Must </a:t>
            </a:r>
            <a:r>
              <a:rPr lang="nb-NO" dirty="0" err="1"/>
              <a:t>select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CVs</a:t>
            </a:r>
          </a:p>
          <a:p>
            <a:pPr marL="857250" lvl="1" indent="-457200"/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: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Max-or min-</a:t>
            </a:r>
            <a:r>
              <a:rPr lang="nb-NO" dirty="0" err="1"/>
              <a:t>selector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CV-MV </a:t>
            </a:r>
            <a:r>
              <a:rPr lang="nb-NO" dirty="0" err="1"/>
              <a:t>switching</a:t>
            </a:r>
            <a:r>
              <a:rPr lang="nb-NO" dirty="0"/>
              <a:t> (</a:t>
            </a:r>
            <a:r>
              <a:rPr lang="nb-NO" dirty="0" err="1"/>
              <a:t>because</a:t>
            </a:r>
            <a:r>
              <a:rPr lang="nb-NO" dirty="0"/>
              <a:t> MV </a:t>
            </a:r>
            <a:r>
              <a:rPr lang="nb-NO" dirty="0" err="1"/>
              <a:t>saturates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3A.  Simple: CV </a:t>
            </a:r>
            <a:r>
              <a:rPr lang="nb-NO" dirty="0" err="1"/>
              <a:t>can</a:t>
            </a:r>
            <a:r>
              <a:rPr lang="nb-NO" dirty="0"/>
              <a:t> be given up (</a:t>
            </a:r>
            <a:r>
              <a:rPr lang="nb-NO" dirty="0" err="1"/>
              <a:t>follow</a:t>
            </a:r>
            <a:r>
              <a:rPr lang="nb-NO" dirty="0"/>
              <a:t> «input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»)</a:t>
            </a:r>
          </a:p>
          <a:p>
            <a:pPr lvl="1" indent="-342900"/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do </a:t>
            </a:r>
            <a:r>
              <a:rPr lang="nb-NO" dirty="0" err="1"/>
              <a:t>anything</a:t>
            </a:r>
            <a:r>
              <a:rPr lang="nb-NO" dirty="0"/>
              <a:t> (</a:t>
            </a:r>
            <a:r>
              <a:rPr lang="nb-NO" dirty="0" err="1"/>
              <a:t>except</a:t>
            </a:r>
            <a:r>
              <a:rPr lang="nb-NO" dirty="0"/>
              <a:t> anti-</a:t>
            </a:r>
            <a:r>
              <a:rPr lang="nb-NO" dirty="0" err="1"/>
              <a:t>windup</a:t>
            </a:r>
            <a:r>
              <a:rPr lang="nb-NO" dirty="0"/>
              <a:t> in controller)</a:t>
            </a:r>
          </a:p>
          <a:p>
            <a:pPr marL="0" indent="0">
              <a:buNone/>
            </a:pPr>
            <a:r>
              <a:rPr lang="nb-NO" dirty="0"/>
              <a:t>3B.  </a:t>
            </a:r>
            <a:r>
              <a:rPr lang="nb-NO" dirty="0" err="1"/>
              <a:t>Complex</a:t>
            </a:r>
            <a:r>
              <a:rPr lang="nb-NO" dirty="0"/>
              <a:t>: CV </a:t>
            </a:r>
            <a:r>
              <a:rPr lang="nb-NO" dirty="0" err="1"/>
              <a:t>cannot</a:t>
            </a:r>
            <a:r>
              <a:rPr lang="nb-NO" dirty="0"/>
              <a:t> be given up</a:t>
            </a:r>
          </a:p>
          <a:p>
            <a:pPr lvl="1"/>
            <a:r>
              <a:rPr lang="nb-NO" dirty="0" err="1"/>
              <a:t>Combine</a:t>
            </a:r>
            <a:r>
              <a:rPr lang="nb-NO" dirty="0"/>
              <a:t> MV-MC </a:t>
            </a:r>
            <a:r>
              <a:rPr lang="nb-NO" dirty="0" err="1"/>
              <a:t>switching</a:t>
            </a:r>
            <a:r>
              <a:rPr lang="nb-NO" dirty="0"/>
              <a:t> (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options</a:t>
            </a:r>
            <a:r>
              <a:rPr lang="nb-NO" dirty="0"/>
              <a:t>) </a:t>
            </a:r>
            <a:r>
              <a:rPr lang="nb-NO" dirty="0" err="1"/>
              <a:t>with</a:t>
            </a:r>
            <a:r>
              <a:rPr lang="nb-NO" dirty="0"/>
              <a:t> CV-CV </a:t>
            </a:r>
            <a:r>
              <a:rPr lang="nb-NO" dirty="0" err="1"/>
              <a:t>switching</a:t>
            </a:r>
            <a:r>
              <a:rPr lang="nb-NO" dirty="0"/>
              <a:t> (</a:t>
            </a:r>
            <a:r>
              <a:rPr lang="nb-NO" dirty="0" err="1"/>
              <a:t>selector</a:t>
            </a:r>
            <a:r>
              <a:rPr lang="nb-NO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E1CDC4-BC51-406D-880E-EDCEE5E2B52A}"/>
              </a:ext>
            </a:extLst>
          </p:cNvPr>
          <p:cNvGrpSpPr/>
          <p:nvPr/>
        </p:nvGrpSpPr>
        <p:grpSpPr>
          <a:xfrm>
            <a:off x="9413416" y="1839108"/>
            <a:ext cx="2159078" cy="692574"/>
            <a:chOff x="8690994" y="907627"/>
            <a:chExt cx="2159078" cy="6925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B4DCF2-2FBA-489E-A6D8-A6899B048221}"/>
                </a:ext>
              </a:extLst>
            </p:cNvPr>
            <p:cNvSpPr/>
            <p:nvPr/>
          </p:nvSpPr>
          <p:spPr>
            <a:xfrm>
              <a:off x="9191413" y="907627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C07BA0-BAA1-4D7F-A82A-37B5833B71E2}"/>
                </a:ext>
              </a:extLst>
            </p:cNvPr>
            <p:cNvCxnSpPr/>
            <p:nvPr/>
          </p:nvCxnSpPr>
          <p:spPr>
            <a:xfrm>
              <a:off x="8690994" y="100667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C80C7A-60C0-4401-A121-EB36AA72CD83}"/>
                </a:ext>
              </a:extLst>
            </p:cNvPr>
            <p:cNvCxnSpPr/>
            <p:nvPr/>
          </p:nvCxnSpPr>
          <p:spPr>
            <a:xfrm>
              <a:off x="8690994" y="1177255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CFE0E2-59A7-40FF-8257-E9EB50AE9AD0}"/>
                </a:ext>
              </a:extLst>
            </p:cNvPr>
            <p:cNvCxnSpPr/>
            <p:nvPr/>
          </p:nvCxnSpPr>
          <p:spPr>
            <a:xfrm>
              <a:off x="8690994" y="133105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324BF7-3784-4644-8FC7-0019232AD322}"/>
                </a:ext>
              </a:extLst>
            </p:cNvPr>
            <p:cNvCxnSpPr/>
            <p:nvPr/>
          </p:nvCxnSpPr>
          <p:spPr>
            <a:xfrm>
              <a:off x="8690994" y="149324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30049E-7509-443E-B27A-19F18513B8CA}"/>
                </a:ext>
              </a:extLst>
            </p:cNvPr>
            <p:cNvCxnSpPr/>
            <p:nvPr/>
          </p:nvCxnSpPr>
          <p:spPr>
            <a:xfrm>
              <a:off x="10349653" y="120524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9C9BA-23FF-4582-B561-6F05DC5ABAD9}"/>
              </a:ext>
            </a:extLst>
          </p:cNvPr>
          <p:cNvGrpSpPr/>
          <p:nvPr/>
        </p:nvGrpSpPr>
        <p:grpSpPr>
          <a:xfrm>
            <a:off x="9372200" y="3303997"/>
            <a:ext cx="1627371" cy="519431"/>
            <a:chOff x="8063279" y="889729"/>
            <a:chExt cx="2169828" cy="6925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0A6A6-AF66-4540-B0CD-20014D63E210}"/>
                </a:ext>
              </a:extLst>
            </p:cNvPr>
            <p:cNvSpPr/>
            <p:nvPr/>
          </p:nvSpPr>
          <p:spPr>
            <a:xfrm>
              <a:off x="8563698" y="889729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350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AB05F8-269A-4513-B13F-207C5F72793F}"/>
                </a:ext>
              </a:extLst>
            </p:cNvPr>
            <p:cNvCxnSpPr/>
            <p:nvPr/>
          </p:nvCxnSpPr>
          <p:spPr>
            <a:xfrm>
              <a:off x="9721938" y="105589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3E9F80B-9778-440A-AA30-1F00942F6A21}"/>
                </a:ext>
              </a:extLst>
            </p:cNvPr>
            <p:cNvCxnSpPr/>
            <p:nvPr/>
          </p:nvCxnSpPr>
          <p:spPr>
            <a:xfrm>
              <a:off x="9721938" y="134381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663E1B0-FC59-43B8-B32F-E6019EBBF15B}"/>
                </a:ext>
              </a:extLst>
            </p:cNvPr>
            <p:cNvCxnSpPr/>
            <p:nvPr/>
          </p:nvCxnSpPr>
          <p:spPr>
            <a:xfrm>
              <a:off x="9732688" y="147761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62672A2-4B71-4680-AC09-2FDEEE696865}"/>
                </a:ext>
              </a:extLst>
            </p:cNvPr>
            <p:cNvCxnSpPr/>
            <p:nvPr/>
          </p:nvCxnSpPr>
          <p:spPr>
            <a:xfrm>
              <a:off x="8063279" y="128239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06FFA2-E0F8-489D-ACBA-7B1AF018C6B4}"/>
                </a:ext>
              </a:extLst>
            </p:cNvPr>
            <p:cNvCxnSpPr/>
            <p:nvPr/>
          </p:nvCxnSpPr>
          <p:spPr>
            <a:xfrm>
              <a:off x="9721938" y="118735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F5AF8D-D502-4349-941E-886E9421E61C}"/>
              </a:ext>
            </a:extLst>
          </p:cNvPr>
          <p:cNvGrpSpPr/>
          <p:nvPr/>
        </p:nvGrpSpPr>
        <p:grpSpPr>
          <a:xfrm>
            <a:off x="9413416" y="4670222"/>
            <a:ext cx="1712228" cy="484331"/>
            <a:chOff x="8163947" y="776718"/>
            <a:chExt cx="2169828" cy="6925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84BD79-14E0-4827-8491-AF17DA61C1B2}"/>
                </a:ext>
              </a:extLst>
            </p:cNvPr>
            <p:cNvSpPr/>
            <p:nvPr/>
          </p:nvSpPr>
          <p:spPr>
            <a:xfrm>
              <a:off x="8664366" y="776718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30D3F6F-F93F-4EC7-88EC-8AD9FC91F02F}"/>
                </a:ext>
              </a:extLst>
            </p:cNvPr>
            <p:cNvCxnSpPr/>
            <p:nvPr/>
          </p:nvCxnSpPr>
          <p:spPr>
            <a:xfrm>
              <a:off x="8163947" y="1007228"/>
              <a:ext cx="500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863ACE-6AB9-43A2-B719-F5B68983D3D4}"/>
                </a:ext>
              </a:extLst>
            </p:cNvPr>
            <p:cNvCxnSpPr/>
            <p:nvPr/>
          </p:nvCxnSpPr>
          <p:spPr>
            <a:xfrm>
              <a:off x="9833356" y="104133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78724B-D6A2-4FFB-9EEE-4C886094D39B}"/>
              </a:ext>
            </a:extLst>
          </p:cNvPr>
          <p:cNvSpPr txBox="1"/>
          <p:nvPr/>
        </p:nvSpPr>
        <p:spPr>
          <a:xfrm>
            <a:off x="8400201" y="4838719"/>
            <a:ext cx="145773" cy="258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9F6E0-E4F4-44A6-B428-9F7575975E94}"/>
              </a:ext>
            </a:extLst>
          </p:cNvPr>
          <p:cNvSpPr txBox="1"/>
          <p:nvPr/>
        </p:nvSpPr>
        <p:spPr>
          <a:xfrm>
            <a:off x="8394503" y="4581875"/>
            <a:ext cx="145773" cy="258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4C751D-0881-46D3-803D-A8DB10EBC565}"/>
              </a:ext>
            </a:extLst>
          </p:cNvPr>
          <p:cNvSpPr txBox="1"/>
          <p:nvPr/>
        </p:nvSpPr>
        <p:spPr>
          <a:xfrm>
            <a:off x="9751106" y="4854300"/>
            <a:ext cx="145773" cy="258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FC6C5-B328-492B-9CA5-F950CCC99596}"/>
              </a:ext>
            </a:extLst>
          </p:cNvPr>
          <p:cNvSpPr txBox="1"/>
          <p:nvPr/>
        </p:nvSpPr>
        <p:spPr>
          <a:xfrm>
            <a:off x="9745408" y="4597456"/>
            <a:ext cx="145773" cy="258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6EA3E0-8708-436C-BA40-3F516B74356A}"/>
              </a:ext>
            </a:extLst>
          </p:cNvPr>
          <p:cNvGrpSpPr/>
          <p:nvPr/>
        </p:nvGrpSpPr>
        <p:grpSpPr>
          <a:xfrm>
            <a:off x="9406483" y="5446537"/>
            <a:ext cx="1719161" cy="573143"/>
            <a:chOff x="8175448" y="158071"/>
            <a:chExt cx="2178614" cy="81957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D6CD72-C8A6-494A-901B-98CF7DACD4AC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99B26EB-388B-4951-86DD-5BE3106D0C65}"/>
                  </a:ext>
                </a:extLst>
              </p:cNvPr>
              <p:cNvSpPr/>
              <p:nvPr/>
            </p:nvSpPr>
            <p:spPr>
              <a:xfrm>
                <a:off x="8664366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EEDEFA0-7D3B-4293-92D4-903B082C7B52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A7784C0-DF46-44A6-AB7C-E72929CF0747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6D82268-CDFB-4CF9-AC83-FFF03BFE5F7B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A458D22-0D1C-43A9-9730-B3358947CA9B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3083B4-8E73-4C5F-A6F1-9AD96E21F083}"/>
                </a:ext>
              </a:extLst>
            </p:cNvPr>
            <p:cNvSpPr txBox="1"/>
            <p:nvPr/>
          </p:nvSpPr>
          <p:spPr>
            <a:xfrm>
              <a:off x="8182669" y="5253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FB0858-4133-45E6-A951-46EF1DC45228}"/>
                </a:ext>
              </a:extLst>
            </p:cNvPr>
            <p:cNvSpPr txBox="1"/>
            <p:nvPr/>
          </p:nvSpPr>
          <p:spPr>
            <a:xfrm>
              <a:off x="8175448" y="15807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7CB83C-13FB-4738-BA75-C341B4A4700A}"/>
                </a:ext>
              </a:extLst>
            </p:cNvPr>
            <p:cNvSpPr txBox="1"/>
            <p:nvPr/>
          </p:nvSpPr>
          <p:spPr>
            <a:xfrm>
              <a:off x="9894609" y="54762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91D74C-1787-410E-9702-42DBBDEFBB79}"/>
                </a:ext>
              </a:extLst>
            </p:cNvPr>
            <p:cNvSpPr txBox="1"/>
            <p:nvPr/>
          </p:nvSpPr>
          <p:spPr>
            <a:xfrm>
              <a:off x="9887388" y="1803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7284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79CA-961A-479E-BBAE-15739A78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Oops</a:t>
            </a:r>
            <a:r>
              <a:rPr lang="nb-NO" dirty="0"/>
              <a:t>…</a:t>
            </a:r>
            <a:r>
              <a:rPr lang="nb-NO" dirty="0" err="1"/>
              <a:t>out</a:t>
            </a:r>
            <a:r>
              <a:rPr lang="nb-NO" dirty="0"/>
              <a:t>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281B-73AB-4378-BFC2-A5C5CDA7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timr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plenary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reduced</a:t>
            </a:r>
            <a:r>
              <a:rPr lang="nb-NO" dirty="0"/>
              <a:t> from 60 to 40 </a:t>
            </a:r>
            <a:r>
              <a:rPr lang="nb-NO" dirty="0" err="1"/>
              <a:t>minutes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delays</a:t>
            </a:r>
            <a:r>
              <a:rPr lang="nb-NO" dirty="0"/>
              <a:t>, I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got</a:t>
            </a:r>
            <a:r>
              <a:rPr lang="nb-NO" dirty="0"/>
              <a:t> to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during my </a:t>
            </a:r>
            <a:r>
              <a:rPr lang="nb-NO" dirty="0" err="1"/>
              <a:t>presentation</a:t>
            </a:r>
            <a:r>
              <a:rPr lang="nb-NO" dirty="0"/>
              <a:t> in Toulouse</a:t>
            </a:r>
          </a:p>
          <a:p>
            <a:r>
              <a:rPr lang="nb-NO" dirty="0" err="1"/>
              <a:t>But</a:t>
            </a:r>
            <a:r>
              <a:rPr lang="nb-NO" dirty="0"/>
              <a:t> I </a:t>
            </a:r>
            <a:r>
              <a:rPr lang="nb-NO" dirty="0" err="1"/>
              <a:t>think</a:t>
            </a:r>
            <a:r>
              <a:rPr lang="nb-NO" dirty="0"/>
              <a:t> it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enough</a:t>
            </a:r>
            <a:r>
              <a:rPr lang="nb-NO" dirty="0"/>
              <a:t> to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audience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message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Put</a:t>
            </a:r>
            <a:r>
              <a:rPr lang="nb-NO" dirty="0"/>
              <a:t> </a:t>
            </a:r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control </a:t>
            </a:r>
            <a:r>
              <a:rPr lang="nb-NO" dirty="0" err="1"/>
              <a:t>layer</a:t>
            </a:r>
            <a:r>
              <a:rPr lang="nb-NO" dirty="0"/>
              <a:t> </a:t>
            </a:r>
            <a:r>
              <a:rPr lang="nb-NO" dirty="0" err="1"/>
              <a:t>whenever</a:t>
            </a:r>
            <a:r>
              <a:rPr lang="nb-NO" dirty="0"/>
              <a:t> </a:t>
            </a:r>
            <a:r>
              <a:rPr lang="nb-NO" dirty="0" err="1"/>
              <a:t>feasible</a:t>
            </a:r>
            <a:endParaRPr lang="nb-NO" dirty="0"/>
          </a:p>
          <a:p>
            <a:pPr lvl="1"/>
            <a:r>
              <a:rPr lang="nb-NO" dirty="0"/>
              <a:t>It’s a </a:t>
            </a:r>
            <a:r>
              <a:rPr lang="nb-NO" dirty="0" err="1"/>
              <a:t>complement</a:t>
            </a:r>
            <a:r>
              <a:rPr lang="nb-NO" dirty="0"/>
              <a:t> and not alternative </a:t>
            </a:r>
            <a:r>
              <a:rPr lang="nb-NO"/>
              <a:t>to online model-based</a:t>
            </a:r>
            <a:r>
              <a:rPr lang="nb-NO" dirty="0"/>
              <a:t> </a:t>
            </a:r>
            <a:r>
              <a:rPr lang="nb-NO" dirty="0" err="1"/>
              <a:t>optimization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4472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23E5-107A-4D3E-8B2E-58C5B74D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5. </a:t>
            </a:r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procedure</a:t>
            </a:r>
            <a:r>
              <a:rPr lang="nb-NO" dirty="0"/>
              <a:t> for designing control system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achieves</a:t>
            </a:r>
            <a:r>
              <a:rPr lang="nb-NO" dirty="0"/>
              <a:t> optimal </a:t>
            </a:r>
            <a:r>
              <a:rPr lang="nb-NO" dirty="0" err="1"/>
              <a:t>operation</a:t>
            </a:r>
            <a:endParaRPr lang="nb-NO" dirty="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6599A053-FDFA-4BC1-BFEC-D16BDA48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39" y="1869896"/>
            <a:ext cx="2365845" cy="430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72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039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1" y="942976"/>
            <a:ext cx="2507291" cy="45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321809" y="238610"/>
            <a:ext cx="45191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b-NO" sz="3600" dirty="0" err="1"/>
              <a:t>Use</a:t>
            </a:r>
            <a:r>
              <a:rPr lang="nb-NO" sz="3600" dirty="0"/>
              <a:t> of </a:t>
            </a:r>
            <a:r>
              <a:rPr lang="nb-NO" sz="3600" dirty="0" err="1"/>
              <a:t>models</a:t>
            </a:r>
            <a:r>
              <a:rPr lang="nb-NO" sz="3600" dirty="0"/>
              <a:t> and data</a:t>
            </a: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515756" y="5371377"/>
            <a:ext cx="0" cy="37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4388207" y="5494380"/>
            <a:ext cx="255098" cy="90114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3119025" y="5309714"/>
            <a:ext cx="1524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u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 = valves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FD1FE0-471D-47E4-81A9-2E68EE7D76D6}"/>
              </a:ext>
            </a:extLst>
          </p:cNvPr>
          <p:cNvSpPr/>
          <p:nvPr/>
        </p:nvSpPr>
        <p:spPr>
          <a:xfrm>
            <a:off x="91162" y="2070615"/>
            <a:ext cx="2842078" cy="107721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b-NO" sz="1600" dirty="0">
                <a:latin typeface="Calibri Light" panose="020F0302020204030204" pitchFamily="34" charset="0"/>
              </a:rPr>
              <a:t>RTO layer: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600" dirty="0">
                <a:highlight>
                  <a:srgbClr val="FFFF00"/>
                </a:highlight>
                <a:latin typeface="Calibri Light" panose="020F0302020204030204" pitchFamily="34" charset="0"/>
              </a:rPr>
              <a:t>Nonlinear model </a:t>
            </a:r>
            <a:r>
              <a:rPr lang="en-US" altLang="nb-NO" sz="1600" dirty="0">
                <a:latin typeface="Calibri Light" panose="020F0302020204030204" pitchFamily="34" charset="0"/>
              </a:rPr>
              <a:t>of </a:t>
            </a:r>
            <a:r>
              <a:rPr lang="en-US" altLang="nb-NO" sz="1600" dirty="0">
                <a:solidFill>
                  <a:schemeClr val="accent1"/>
                </a:solidFill>
                <a:latin typeface="Calibri Light" panose="020F0302020204030204" pitchFamily="34" charset="0"/>
              </a:rPr>
              <a:t>whole process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600" dirty="0">
                <a:latin typeface="Calibri Light" panose="020F0302020204030204" pitchFamily="34" charset="0"/>
              </a:rPr>
              <a:t>usually physical and static</a:t>
            </a:r>
            <a:endParaRPr lang="en-US" altLang="nb-NO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07D293-81C9-4E6A-9ED4-89668468898E}"/>
              </a:ext>
            </a:extLst>
          </p:cNvPr>
          <p:cNvSpPr/>
          <p:nvPr/>
        </p:nvSpPr>
        <p:spPr>
          <a:xfrm>
            <a:off x="106232" y="3258176"/>
            <a:ext cx="2390732" cy="95410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b-NO" sz="1400" dirty="0">
                <a:latin typeface="Calibri Light" panose="020F0302020204030204" pitchFamily="34" charset="0"/>
              </a:rPr>
              <a:t>MPC layer: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400" dirty="0">
                <a:latin typeface="Calibri Light" panose="020F0302020204030204" pitchFamily="34" charset="0"/>
              </a:rPr>
              <a:t>Multivariable dynamic </a:t>
            </a:r>
            <a:r>
              <a:rPr lang="en-US" altLang="nb-NO" sz="1400" dirty="0">
                <a:highlight>
                  <a:srgbClr val="FFFF00"/>
                </a:highlight>
                <a:latin typeface="Calibri Light" panose="020F0302020204030204" pitchFamily="34" charset="0"/>
              </a:rPr>
              <a:t>linear model </a:t>
            </a:r>
            <a:r>
              <a:rPr lang="en-US" altLang="nb-NO" sz="1400" dirty="0">
                <a:latin typeface="Calibri Light" panose="020F0302020204030204" pitchFamily="34" charset="0"/>
              </a:rPr>
              <a:t>for </a:t>
            </a:r>
            <a:r>
              <a:rPr lang="en-US" altLang="nb-NO" sz="1400" dirty="0">
                <a:solidFill>
                  <a:schemeClr val="accent1"/>
                </a:solidFill>
                <a:latin typeface="Calibri Light" panose="020F0302020204030204" pitchFamily="34" charset="0"/>
              </a:rPr>
              <a:t>each unit</a:t>
            </a:r>
            <a:endParaRPr lang="en-US" altLang="nb-NO" sz="1400" dirty="0">
              <a:latin typeface="Calibri Light" panose="020F03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400" dirty="0">
                <a:latin typeface="Calibri Light" panose="020F0302020204030204" pitchFamily="34" charset="0"/>
              </a:rPr>
              <a:t>usually from data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7FEED6C-1AFE-40EF-AA26-C2ABDD2F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" y="4422475"/>
            <a:ext cx="2453616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dirty="0">
                <a:latin typeface="Calibri Light" panose="020F0302020204030204" pitchFamily="34" charset="0"/>
              </a:rPr>
              <a:t>PID-layer: </a:t>
            </a:r>
          </a:p>
          <a:p>
            <a:pPr marL="285750" indent="-285750">
              <a:spcBef>
                <a:spcPct val="0"/>
              </a:spcBef>
            </a:pPr>
            <a:r>
              <a:rPr lang="en-US" altLang="nb-NO" sz="1400" dirty="0">
                <a:latin typeface="Calibri Light" panose="020F0302020204030204" pitchFamily="34" charset="0"/>
              </a:rPr>
              <a:t>Dynamic </a:t>
            </a:r>
            <a:r>
              <a:rPr lang="en-US" altLang="nb-NO" sz="1400" dirty="0">
                <a:highlight>
                  <a:srgbClr val="FFFF00"/>
                </a:highlight>
                <a:latin typeface="Calibri Light" panose="020F0302020204030204" pitchFamily="34" charset="0"/>
              </a:rPr>
              <a:t>linear model </a:t>
            </a:r>
            <a:r>
              <a:rPr lang="en-US" altLang="nb-NO" sz="1400" dirty="0">
                <a:latin typeface="Calibri Light" panose="020F0302020204030204" pitchFamily="34" charset="0"/>
              </a:rPr>
              <a:t>for </a:t>
            </a:r>
            <a:r>
              <a:rPr lang="en-US" altLang="nb-NO" sz="1400" dirty="0">
                <a:solidFill>
                  <a:schemeClr val="accent1"/>
                </a:solidFill>
                <a:latin typeface="Calibri Light" panose="020F0302020204030204" pitchFamily="34" charset="0"/>
              </a:rPr>
              <a:t>each loop</a:t>
            </a:r>
            <a:endParaRPr lang="en-US" altLang="nb-NO" sz="1400" dirty="0">
              <a:latin typeface="Calibri Light" panose="020F030202020403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nb-NO" sz="1400" dirty="0">
                <a:latin typeface="Calibri Light" panose="020F0302020204030204" pitchFamily="34" charset="0"/>
              </a:rPr>
              <a:t>usually from data. 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B1D1159C-D238-4098-9EC3-04B0A3D5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413" y="5698557"/>
            <a:ext cx="1466850" cy="55621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28" name="Line 56">
            <a:extLst>
              <a:ext uri="{FF2B5EF4-FFF2-40B4-BE49-F238E27FC236}">
                <a16:creationId xmlns:a16="http://schemas.microsoft.com/office/drawing/2014/main" id="{C655EEE1-9F8D-47A1-ADFF-730A77892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5418" y="6030344"/>
            <a:ext cx="4833663" cy="2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Line 57">
            <a:extLst>
              <a:ext uri="{FF2B5EF4-FFF2-40B4-BE49-F238E27FC236}">
                <a16:creationId xmlns:a16="http://schemas.microsoft.com/office/drawing/2014/main" id="{841A9967-4096-40B5-A326-4740A8D465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70769" y="5044925"/>
            <a:ext cx="1819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" name="Line 58">
            <a:extLst>
              <a:ext uri="{FF2B5EF4-FFF2-40B4-BE49-F238E27FC236}">
                <a16:creationId xmlns:a16="http://schemas.microsoft.com/office/drawing/2014/main" id="{26799D46-57EA-494E-9F6E-3B57611269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1511" y="5528639"/>
            <a:ext cx="1" cy="514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id="{1335AD8E-CCF7-4A9B-A010-88A866BC9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7259" y="4717705"/>
            <a:ext cx="14928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567EDE3-82B6-4240-BFBB-33F6C6ED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743" y="5117997"/>
            <a:ext cx="628650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nb-NO" altLang="nb-NO" sz="24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nb-NO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61">
            <a:extLst>
              <a:ext uri="{FF2B5EF4-FFF2-40B4-BE49-F238E27FC236}">
                <a16:creationId xmlns:a16="http://schemas.microsoft.com/office/drawing/2014/main" id="{AE8DFCF7-D443-4971-BE66-346707A3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563" y="4647632"/>
            <a:ext cx="628650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nb-NO" sz="2800" b="1" baseline="-2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62">
            <a:extLst>
              <a:ext uri="{FF2B5EF4-FFF2-40B4-BE49-F238E27FC236}">
                <a16:creationId xmlns:a16="http://schemas.microsoft.com/office/drawing/2014/main" id="{8AA5056C-2ECF-48ED-BCC1-7DC2F6281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068" y="4717705"/>
            <a:ext cx="0" cy="38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Line 63">
            <a:extLst>
              <a:ext uri="{FF2B5EF4-FFF2-40B4-BE49-F238E27FC236}">
                <a16:creationId xmlns:a16="http://schemas.microsoft.com/office/drawing/2014/main" id="{7BA773A4-FF5C-4499-85F8-E7B7F6AF71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88963" y="3607634"/>
            <a:ext cx="0" cy="102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" name="Line 64">
            <a:extLst>
              <a:ext uri="{FF2B5EF4-FFF2-40B4-BE49-F238E27FC236}">
                <a16:creationId xmlns:a16="http://schemas.microsoft.com/office/drawing/2014/main" id="{BEA060CE-0B0E-4C6F-9705-294B0B698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7191" y="3607633"/>
            <a:ext cx="3001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86299640-FCF0-4456-B950-78070B9A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743" y="3216385"/>
            <a:ext cx="10998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</a:rPr>
              <a:t>y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  <a:r>
              <a:rPr lang="en-US" altLang="nb-NO" sz="1800" dirty="0">
                <a:solidFill>
                  <a:srgbClr val="FF33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D6B3D58E-491C-4A2A-8D9D-352B003F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113" y="4280937"/>
            <a:ext cx="10762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y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  <a:r>
              <a:rPr lang="en-US" altLang="nb-NO" sz="1800" dirty="0">
                <a:solidFill>
                  <a:srgbClr val="FF00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D0B11A-0702-4CEC-A631-53804EA9EF03}"/>
              </a:ext>
            </a:extLst>
          </p:cNvPr>
          <p:cNvSpPr txBox="1"/>
          <p:nvPr/>
        </p:nvSpPr>
        <p:spPr>
          <a:xfrm>
            <a:off x="4399494" y="323830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7C8451-CBE4-47E6-8525-AD7B8E5A5683}"/>
              </a:ext>
            </a:extLst>
          </p:cNvPr>
          <p:cNvSpPr txBox="1"/>
          <p:nvPr/>
        </p:nvSpPr>
        <p:spPr>
          <a:xfrm>
            <a:off x="4533098" y="42499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6B1E7-57D4-4E3B-9A83-5075DF4AACF9}"/>
              </a:ext>
            </a:extLst>
          </p:cNvPr>
          <p:cNvSpPr txBox="1"/>
          <p:nvPr/>
        </p:nvSpPr>
        <p:spPr>
          <a:xfrm>
            <a:off x="5988077" y="6065708"/>
            <a:ext cx="34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 = all </a:t>
            </a:r>
            <a:r>
              <a:rPr lang="nb-NO" dirty="0" err="1"/>
              <a:t>measurements</a:t>
            </a:r>
            <a:r>
              <a:rPr lang="nb-NO" dirty="0"/>
              <a:t> (online data)</a:t>
            </a:r>
          </a:p>
        </p:txBody>
      </p:sp>
      <p:sp>
        <p:nvSpPr>
          <p:cNvPr id="45" name="Line 73">
            <a:extLst>
              <a:ext uri="{FF2B5EF4-FFF2-40B4-BE49-F238E27FC236}">
                <a16:creationId xmlns:a16="http://schemas.microsoft.com/office/drawing/2014/main" id="{D912BCD6-B576-431D-A453-D2013CBD9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3553" y="6030345"/>
            <a:ext cx="0" cy="404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B72BE00C-CF07-40A8-833C-41459278E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2965" y="6014105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9" name="Text Box 75">
            <a:extLst>
              <a:ext uri="{FF2B5EF4-FFF2-40B4-BE49-F238E27FC236}">
                <a16:creationId xmlns:a16="http://schemas.microsoft.com/office/drawing/2014/main" id="{75D58CEA-8D5F-4E1F-97DE-FCBB20D2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840" y="582056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highlight>
                  <a:srgbClr val="FFFF00"/>
                </a:highlight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CF6E5FFF-F08E-4670-ABCB-0E3B28C8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263" y="6156325"/>
            <a:ext cx="922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>
                <a:highlight>
                  <a:srgbClr val="FFFF00"/>
                </a:highlight>
                <a:latin typeface="Arial" panose="020B0604020202020204" pitchFamily="34" charset="0"/>
              </a:rPr>
              <a:t>n</a:t>
            </a:r>
            <a:r>
              <a:rPr lang="en-US" altLang="nb-NO" sz="1800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y</a:t>
            </a:r>
            <a:endParaRPr lang="en-US" altLang="nb-NO" sz="1800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7DE03-5A6F-46E3-9411-2CD5C98A6B49}"/>
              </a:ext>
            </a:extLst>
          </p:cNvPr>
          <p:cNvSpPr txBox="1"/>
          <p:nvPr/>
        </p:nvSpPr>
        <p:spPr>
          <a:xfrm>
            <a:off x="8794376" y="4165787"/>
            <a:ext cx="2736327" cy="92333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Data </a:t>
            </a:r>
            <a:r>
              <a:rPr lang="nb-NO" dirty="0" err="1"/>
              <a:t>reconciliation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)</a:t>
            </a:r>
          </a:p>
          <a:p>
            <a:pPr algn="ctr"/>
            <a:r>
              <a:rPr lang="nb-NO" dirty="0"/>
              <a:t>Or</a:t>
            </a:r>
          </a:p>
          <a:p>
            <a:r>
              <a:rPr lang="nb-NO" dirty="0"/>
              <a:t>Estimator (e.g. EKF)</a:t>
            </a:r>
          </a:p>
        </p:txBody>
      </p:sp>
      <p:sp>
        <p:nvSpPr>
          <p:cNvPr id="42" name="Line 57">
            <a:extLst>
              <a:ext uri="{FF2B5EF4-FFF2-40B4-BE49-F238E27FC236}">
                <a16:creationId xmlns:a16="http://schemas.microsoft.com/office/drawing/2014/main" id="{CC175A28-68B9-471C-8F60-6B1E9DC8D0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02957" y="5083266"/>
            <a:ext cx="1819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Line 57">
            <a:extLst>
              <a:ext uri="{FF2B5EF4-FFF2-40B4-BE49-F238E27FC236}">
                <a16:creationId xmlns:a16="http://schemas.microsoft.com/office/drawing/2014/main" id="{DB92D09F-0978-4670-BA44-66F81F1DAF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02957" y="2662249"/>
            <a:ext cx="26894" cy="1503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Line 64">
            <a:extLst>
              <a:ext uri="{FF2B5EF4-FFF2-40B4-BE49-F238E27FC236}">
                <a16:creationId xmlns:a16="http://schemas.microsoft.com/office/drawing/2014/main" id="{E590FDB0-0E94-4D6A-B284-23A9355036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6056" y="2693232"/>
            <a:ext cx="5203019" cy="9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EF9B4-0464-469A-8FF6-B6FF713B1B24}"/>
              </a:ext>
            </a:extLst>
          </p:cNvPr>
          <p:cNvSpPr txBox="1"/>
          <p:nvPr/>
        </p:nvSpPr>
        <p:spPr>
          <a:xfrm>
            <a:off x="10291482" y="5083266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Nonlinear </a:t>
            </a:r>
            <a:r>
              <a:rPr lang="nb-NO" dirty="0" err="1">
                <a:highlight>
                  <a:srgbClr val="FFFF00"/>
                </a:highlight>
              </a:rPr>
              <a:t>model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52" name="Line 64">
            <a:extLst>
              <a:ext uri="{FF2B5EF4-FFF2-40B4-BE49-F238E27FC236}">
                <a16:creationId xmlns:a16="http://schemas.microsoft.com/office/drawing/2014/main" id="{63FD36DC-B264-4C58-83AB-FC9AA21FE3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9938" y="3777929"/>
            <a:ext cx="5203019" cy="935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15D52F-A577-480A-8CCF-DEE40F08A04F}"/>
              </a:ext>
            </a:extLst>
          </p:cNvPr>
          <p:cNvSpPr txBox="1"/>
          <p:nvPr/>
        </p:nvSpPr>
        <p:spPr>
          <a:xfrm>
            <a:off x="8403753" y="344986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MPC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DBEB9A-D434-45F6-8727-96EB438A53D5}"/>
              </a:ext>
            </a:extLst>
          </p:cNvPr>
          <p:cNvSpPr txBox="1"/>
          <p:nvPr/>
        </p:nvSpPr>
        <p:spPr>
          <a:xfrm>
            <a:off x="10236918" y="364097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d, 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ED2C0E-9D71-43EB-A5BD-D768DFC5E421}"/>
              </a:ext>
            </a:extLst>
          </p:cNvPr>
          <p:cNvSpPr txBox="1"/>
          <p:nvPr/>
        </p:nvSpPr>
        <p:spPr>
          <a:xfrm>
            <a:off x="10234365" y="348334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^  ^</a:t>
            </a:r>
          </a:p>
        </p:txBody>
      </p:sp>
    </p:spTree>
    <p:extLst>
      <p:ext uri="{BB962C8B-B14F-4D97-AF65-F5344CB8AC3E}">
        <p14:creationId xmlns:p14="http://schemas.microsoft.com/office/powerpoint/2010/main" val="38291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439525" cy="11430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procedure</a:t>
            </a:r>
            <a:r>
              <a:rPr lang="nb-NO" dirty="0"/>
              <a:t> for designing plantwide control system</a:t>
            </a:r>
          </a:p>
        </p:txBody>
      </p:sp>
      <p:sp>
        <p:nvSpPr>
          <p:cNvPr id="30" name="Plassholder for innhold 2"/>
          <p:cNvSpPr txBox="1">
            <a:spLocks/>
          </p:cNvSpPr>
          <p:nvPr/>
        </p:nvSpPr>
        <p:spPr>
          <a:xfrm>
            <a:off x="609600" y="1610659"/>
            <a:ext cx="7077740" cy="43852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Start “top-down” with economics: </a:t>
            </a:r>
          </a:p>
          <a:p>
            <a:r>
              <a:rPr lang="en-US" dirty="0">
                <a:solidFill>
                  <a:schemeClr val="accent1"/>
                </a:solidFill>
              </a:rPr>
              <a:t>Step 1</a:t>
            </a:r>
            <a:r>
              <a:rPr lang="en-US" dirty="0">
                <a:solidFill>
                  <a:schemeClr val="accent5"/>
                </a:solidFill>
              </a:rPr>
              <a:t>: </a:t>
            </a:r>
            <a:r>
              <a:rPr lang="en-US" dirty="0"/>
              <a:t>Define operational objectives and constraints</a:t>
            </a:r>
          </a:p>
          <a:p>
            <a:r>
              <a:rPr lang="en-US" dirty="0">
                <a:solidFill>
                  <a:schemeClr val="accent1"/>
                </a:solidFill>
              </a:rPr>
              <a:t>Step 2: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Optimize steady-state operation</a:t>
            </a:r>
          </a:p>
          <a:p>
            <a:r>
              <a:rPr lang="en-US" dirty="0">
                <a:solidFill>
                  <a:schemeClr val="accent1"/>
                </a:solidFill>
              </a:rPr>
              <a:t>Step 3: </a:t>
            </a:r>
            <a:r>
              <a:rPr lang="en-US" dirty="0"/>
              <a:t>Decide what to control (CV1 and CV2) </a:t>
            </a:r>
          </a:p>
          <a:p>
            <a:r>
              <a:rPr lang="en-US" dirty="0">
                <a:solidFill>
                  <a:schemeClr val="accent1"/>
                </a:solidFill>
              </a:rPr>
              <a:t>Step 4: </a:t>
            </a:r>
            <a:r>
              <a:rPr lang="en-US" dirty="0">
                <a:solidFill>
                  <a:schemeClr val="tx1"/>
                </a:solidFill>
              </a:rPr>
              <a:t>Choose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TPM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Then design control system bottom-up:</a:t>
            </a:r>
          </a:p>
          <a:p>
            <a:r>
              <a:rPr lang="en-US" dirty="0">
                <a:solidFill>
                  <a:schemeClr val="accent1"/>
                </a:solidFill>
              </a:rPr>
              <a:t>Step 5: </a:t>
            </a:r>
            <a:r>
              <a:rPr lang="en-US" dirty="0"/>
              <a:t>Regulatory control </a:t>
            </a:r>
          </a:p>
          <a:p>
            <a:r>
              <a:rPr lang="en-US" dirty="0">
                <a:solidFill>
                  <a:schemeClr val="accent1"/>
                </a:solidFill>
              </a:rPr>
              <a:t>Step 6: </a:t>
            </a:r>
            <a:r>
              <a:rPr lang="en-US" dirty="0"/>
              <a:t>“Advanced/supervisory control” system</a:t>
            </a:r>
          </a:p>
          <a:p>
            <a:r>
              <a:rPr lang="en-US" dirty="0">
                <a:solidFill>
                  <a:schemeClr val="accent1"/>
                </a:solidFill>
              </a:rPr>
              <a:t>Step 7:  </a:t>
            </a:r>
            <a:r>
              <a:rPr lang="en-US" altLang="nb-NO" dirty="0"/>
              <a:t>Real-time optimization (Do we need it?)</a:t>
            </a:r>
          </a:p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423" y="904334"/>
            <a:ext cx="3717893" cy="526506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F2788D9C-E761-4EE3-A81C-5F5F9BD6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2623"/>
            <a:ext cx="9528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S. Skogestad, ``Control structure design for complete chemical plants‘’,  </a:t>
            </a:r>
            <a:r>
              <a:rPr lang="en-US" altLang="nb-NO" sz="1200" i="1" dirty="0">
                <a:latin typeface="Arial" panose="020B0604020202020204" pitchFamily="34" charset="0"/>
              </a:rPr>
              <a:t>Computers and Chemical Engineering</a:t>
            </a:r>
            <a:r>
              <a:rPr lang="en-US" altLang="nb-NO" sz="1200" dirty="0">
                <a:latin typeface="Arial" panose="020B0604020202020204" pitchFamily="34" charset="0"/>
              </a:rPr>
              <a:t>, </a:t>
            </a:r>
            <a:r>
              <a:rPr lang="en-US" altLang="nb-NO" sz="1200" b="1" dirty="0">
                <a:latin typeface="Arial" panose="020B0604020202020204" pitchFamily="34" charset="0"/>
              </a:rPr>
              <a:t>28</a:t>
            </a:r>
            <a:r>
              <a:rPr lang="en-US" altLang="nb-NO" sz="1200" dirty="0">
                <a:latin typeface="Arial" panose="020B0604020202020204" pitchFamily="34" charset="0"/>
              </a:rPr>
              <a:t> (1-2), 219-234 (2004).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BB95-00BF-4981-805D-C014187AA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477" y="6216671"/>
            <a:ext cx="7191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A33AC53-B5DA-4296-93AC-165CC0743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2650" y="597022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MVs</a:t>
            </a:r>
          </a:p>
        </p:txBody>
      </p:sp>
    </p:spTree>
    <p:extLst>
      <p:ext uri="{BB962C8B-B14F-4D97-AF65-F5344CB8AC3E}">
        <p14:creationId xmlns:p14="http://schemas.microsoft.com/office/powerpoint/2010/main" val="1384123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082E803-0A65-45C0-8C21-5DD2A0EC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B4387A-5C13-814B-9861-E20C1738B473}" type="datetimeFigureOut">
              <a:rPr lang="nb-NO" smtClean="0"/>
              <a:pPr/>
              <a:t>13.06.2022</a:t>
            </a:fld>
            <a:endParaRPr lang="nn-NO" alt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AEDDAF-8E76-4C4F-A26A-7AF22FC2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altLang="nb-NO"/>
          </a:p>
        </p:txBody>
      </p:sp>
      <p:sp>
        <p:nvSpPr>
          <p:cNvPr id="854018" name="Rectangle 2">
            <a:extLst>
              <a:ext uri="{FF2B5EF4-FFF2-40B4-BE49-F238E27FC236}">
                <a16:creationId xmlns:a16="http://schemas.microsoft.com/office/drawing/2014/main" id="{C8B0FCC3-4F3F-43FF-9762-72AEE0B84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dirty="0"/>
              <a:t>Example:  Bicycle riding</a:t>
            </a:r>
            <a:br>
              <a:rPr lang="en-US" altLang="nb-NO" dirty="0"/>
            </a:br>
            <a:r>
              <a:rPr lang="en-US" altLang="nb-NO" dirty="0"/>
              <a:t>Note: Design starts from the bottom</a:t>
            </a:r>
          </a:p>
        </p:txBody>
      </p:sp>
      <p:sp>
        <p:nvSpPr>
          <p:cNvPr id="854019" name="Rectangle 3">
            <a:extLst>
              <a:ext uri="{FF2B5EF4-FFF2-40B4-BE49-F238E27FC236}">
                <a16:creationId xmlns:a16="http://schemas.microsoft.com/office/drawing/2014/main" id="{B27B8337-CEB8-43D2-8051-952ED7D6E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1" y="1700213"/>
            <a:ext cx="6048375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nb-NO" i="1" dirty="0">
                <a:solidFill>
                  <a:schemeClr val="accent1"/>
                </a:solidFill>
              </a:rPr>
              <a:t>Regulatory control (step 5)</a:t>
            </a:r>
            <a:r>
              <a:rPr lang="en-US" altLang="nb-NO" dirty="0">
                <a:solidFill>
                  <a:schemeClr val="accent1"/>
                </a:solidFill>
              </a:rPr>
              <a:t>:</a:t>
            </a:r>
            <a:r>
              <a:rPr lang="en-US" altLang="nb-NO" dirty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First need to learn to stabilize the bicycle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CV2 = y</a:t>
            </a:r>
            <a:r>
              <a:rPr lang="en-US" altLang="nb-NO" baseline="-25000" dirty="0"/>
              <a:t>2 </a:t>
            </a:r>
            <a:r>
              <a:rPr lang="en-US" altLang="nb-NO" dirty="0"/>
              <a:t>= tilt of bike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MV = body position</a:t>
            </a:r>
          </a:p>
          <a:p>
            <a:pPr>
              <a:lnSpc>
                <a:spcPct val="90000"/>
              </a:lnSpc>
            </a:pPr>
            <a:endParaRPr lang="en-US" altLang="nb-NO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nb-NO" i="1" dirty="0">
                <a:solidFill>
                  <a:schemeClr val="accent1"/>
                </a:solidFill>
              </a:rPr>
              <a:t>Supervisory control (step 6)</a:t>
            </a:r>
            <a:r>
              <a:rPr lang="en-US" altLang="nb-NO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Then need to follow the road.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CV1 = y</a:t>
            </a:r>
            <a:r>
              <a:rPr lang="en-US" altLang="nb-NO" baseline="-25000" dirty="0"/>
              <a:t>1</a:t>
            </a:r>
            <a:r>
              <a:rPr lang="en-US" altLang="nb-NO" dirty="0"/>
              <a:t> = distance from right hand side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MV=CV2</a:t>
            </a:r>
            <a:r>
              <a:rPr lang="en-US" altLang="nb-NO" baseline="-25000" dirty="0"/>
              <a:t>s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Usually a constant setpoint policy is OK, e.g. y</a:t>
            </a:r>
            <a:r>
              <a:rPr lang="en-US" altLang="nb-NO" baseline="-25000" dirty="0"/>
              <a:t>1s</a:t>
            </a:r>
            <a:r>
              <a:rPr lang="en-US" altLang="nb-NO" dirty="0"/>
              <a:t>=0.5 m</a:t>
            </a:r>
          </a:p>
          <a:p>
            <a:pPr>
              <a:lnSpc>
                <a:spcPct val="90000"/>
              </a:lnSpc>
            </a:pPr>
            <a:endParaRPr lang="en-US" altLang="nb-NO" i="1" dirty="0"/>
          </a:p>
          <a:p>
            <a:pPr>
              <a:lnSpc>
                <a:spcPct val="90000"/>
              </a:lnSpc>
            </a:pPr>
            <a:r>
              <a:rPr lang="en-US" altLang="nb-NO" i="1" dirty="0">
                <a:solidFill>
                  <a:schemeClr val="accent1"/>
                </a:solidFill>
              </a:rPr>
              <a:t>Optimization layer (step 7)</a:t>
            </a:r>
            <a:r>
              <a:rPr lang="en-US" altLang="nb-NO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Which road to follow?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RTO = GPS </a:t>
            </a:r>
            <a:endParaRPr lang="en-US" altLang="nb-NO" baseline="-25000" dirty="0"/>
          </a:p>
          <a:p>
            <a:pPr lvl="2"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sz="1600" dirty="0"/>
          </a:p>
        </p:txBody>
      </p:sp>
      <p:pic>
        <p:nvPicPr>
          <p:cNvPr id="854020" name="Picture 4">
            <a:extLst>
              <a:ext uri="{FF2B5EF4-FFF2-40B4-BE49-F238E27FC236}">
                <a16:creationId xmlns:a16="http://schemas.microsoft.com/office/drawing/2014/main" id="{11412624-1090-4792-ADDD-0A92D72A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115888"/>
            <a:ext cx="16240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21" name="Picture 5">
            <a:extLst>
              <a:ext uri="{FF2B5EF4-FFF2-40B4-BE49-F238E27FC236}">
                <a16:creationId xmlns:a16="http://schemas.microsoft.com/office/drawing/2014/main" id="{8C2835AA-DD0F-4C46-AB8B-B9DFDA7A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63688"/>
            <a:ext cx="1106488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4022" name="Picture 6" descr="Taking the lane on narrow-lane road">
            <a:extLst>
              <a:ext uri="{FF2B5EF4-FFF2-40B4-BE49-F238E27FC236}">
                <a16:creationId xmlns:a16="http://schemas.microsoft.com/office/drawing/2014/main" id="{824BEDAE-4BAC-4418-BB92-73B37F08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573463"/>
            <a:ext cx="2160587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4023" name="Picture 7">
            <a:extLst>
              <a:ext uri="{FF2B5EF4-FFF2-40B4-BE49-F238E27FC236}">
                <a16:creationId xmlns:a16="http://schemas.microsoft.com/office/drawing/2014/main" id="{AC5EC4F9-0A10-4FE3-AD46-E5466C47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132388"/>
            <a:ext cx="2160588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24" name="Text Box 8">
            <a:extLst>
              <a:ext uri="{FF2B5EF4-FFF2-40B4-BE49-F238E27FC236}">
                <a16:creationId xmlns:a16="http://schemas.microsoft.com/office/drawing/2014/main" id="{1BFE4520-3B3E-4DB8-A0B6-FB6AC634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-26988"/>
            <a:ext cx="24434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i="1"/>
              <a:t>Hierarchical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5841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5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5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5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54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5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4C52-F301-4014-9EC0-B0A05E31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7013"/>
            <a:ext cx="11582400" cy="1143000"/>
          </a:xfrm>
        </p:spPr>
        <p:txBody>
          <a:bodyPr>
            <a:noAutofit/>
          </a:bodyPr>
          <a:lstStyle/>
          <a:p>
            <a:r>
              <a:rPr lang="nb-NO" b="0" dirty="0" err="1">
                <a:latin typeface="+mj-lt"/>
              </a:rPr>
              <a:t>Systematic</a:t>
            </a:r>
            <a:r>
              <a:rPr lang="nb-NO" b="0" dirty="0">
                <a:latin typeface="+mj-lt"/>
              </a:rPr>
              <a:t> design of simple </a:t>
            </a:r>
            <a:r>
              <a:rPr lang="nb-NO" b="0" dirty="0" err="1">
                <a:latin typeface="+mj-lt"/>
              </a:rPr>
              <a:t>advanced</a:t>
            </a:r>
            <a:r>
              <a:rPr lang="nb-NO" b="0" dirty="0">
                <a:latin typeface="+mj-lt"/>
              </a:rPr>
              <a:t> </a:t>
            </a:r>
            <a:r>
              <a:rPr lang="nb-NO" b="0" dirty="0" err="1">
                <a:latin typeface="+mj-lt"/>
              </a:rPr>
              <a:t>controllers</a:t>
            </a:r>
            <a:r>
              <a:rPr lang="nb-NO" b="0" dirty="0">
                <a:latin typeface="+mj-lt"/>
              </a:rPr>
              <a:t> (APC)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D5EE-BFDD-40A3-A3A3-EF122A82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/>
          </a:bodyPr>
          <a:lstStyle/>
          <a:p>
            <a:r>
              <a:rPr lang="nb-NO" dirty="0"/>
              <a:t>First design simple control system for </a:t>
            </a:r>
            <a:r>
              <a:rPr lang="nb-NO" dirty="0">
                <a:highlight>
                  <a:srgbClr val="FFFF00"/>
                </a:highlight>
              </a:rPr>
              <a:t>nominal </a:t>
            </a:r>
            <a:r>
              <a:rPr lang="nb-NO" dirty="0" err="1">
                <a:highlight>
                  <a:srgbClr val="FFFF00"/>
                </a:highlight>
              </a:rPr>
              <a:t>operation</a:t>
            </a:r>
            <a:endParaRPr lang="nb-NO" dirty="0">
              <a:highlight>
                <a:srgbClr val="FFFF00"/>
              </a:highlight>
            </a:endParaRPr>
          </a:p>
          <a:p>
            <a:pPr lvl="1"/>
            <a:r>
              <a:rPr lang="nb-NO" dirty="0"/>
              <a:t>With single-loop PID control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make </a:t>
            </a:r>
            <a:r>
              <a:rPr lang="nb-NO" dirty="0" err="1"/>
              <a:t>pairing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inputs (MVs) and outputs (CVs): </a:t>
            </a:r>
          </a:p>
          <a:p>
            <a:pPr lvl="1"/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nb-NO" dirty="0"/>
          </a:p>
          <a:p>
            <a:pPr marL="1257300" lvl="2" indent="-342900">
              <a:buFont typeface="+mj-lt"/>
              <a:buAutoNum type="arabicPeriod"/>
            </a:pPr>
            <a:r>
              <a:rPr lang="nb-NO" dirty="0">
                <a:highlight>
                  <a:srgbClr val="FFFF00"/>
                </a:highlight>
              </a:rPr>
              <a:t>«Pair </a:t>
            </a:r>
            <a:r>
              <a:rPr lang="nb-NO" dirty="0" err="1">
                <a:highlight>
                  <a:srgbClr val="FFFF00"/>
                </a:highlight>
              </a:rPr>
              <a:t>close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rule</a:t>
            </a:r>
            <a:r>
              <a:rPr lang="nb-NO" dirty="0">
                <a:highlight>
                  <a:srgbClr val="FFFF00"/>
                </a:highlight>
              </a:rPr>
              <a:t>» (for </a:t>
            </a:r>
            <a:r>
              <a:rPr lang="nb-NO" dirty="0" err="1">
                <a:highlight>
                  <a:srgbClr val="FFFF00"/>
                </a:highlight>
              </a:rPr>
              <a:t>dynamics</a:t>
            </a:r>
            <a:r>
              <a:rPr lang="nb-NO" dirty="0">
                <a:highlight>
                  <a:srgbClr val="FFFF00"/>
                </a:highlight>
              </a:rPr>
              <a:t>). </a:t>
            </a:r>
            <a:r>
              <a:rPr lang="nb-NO" dirty="0"/>
              <a:t>Pair </a:t>
            </a:r>
            <a:r>
              <a:rPr lang="nb-NO" dirty="0" err="1"/>
              <a:t>such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small</a:t>
            </a:r>
            <a:r>
              <a:rPr lang="nb-NO" dirty="0"/>
              <a:t> </a:t>
            </a:r>
            <a:r>
              <a:rPr lang="nb-NO" dirty="0" err="1"/>
              <a:t>effective</a:t>
            </a:r>
            <a:r>
              <a:rPr lang="nb-NO" dirty="0"/>
              <a:t> </a:t>
            </a:r>
            <a:r>
              <a:rPr lang="nb-NO" dirty="0" err="1"/>
              <a:t>delay</a:t>
            </a:r>
            <a:r>
              <a:rPr lang="nb-NO" dirty="0"/>
              <a:t> and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gain</a:t>
            </a:r>
            <a:r>
              <a:rPr lang="nb-NO" dirty="0"/>
              <a:t> </a:t>
            </a:r>
          </a:p>
          <a:p>
            <a:pPr lvl="3"/>
            <a:r>
              <a:rPr lang="nb-NO" dirty="0"/>
              <a:t>This is to </a:t>
            </a:r>
            <a:r>
              <a:rPr lang="nb-NO" dirty="0" err="1"/>
              <a:t>get</a:t>
            </a:r>
            <a:r>
              <a:rPr lang="nb-NO" dirty="0"/>
              <a:t> fast control and </a:t>
            </a: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instability</a:t>
            </a:r>
            <a:endParaRPr lang="nb-NO" dirty="0"/>
          </a:p>
          <a:p>
            <a:pPr marL="1257300" lvl="2" indent="-342900">
              <a:buFont typeface="+mj-lt"/>
              <a:buAutoNum type="arabicPeriod"/>
            </a:pPr>
            <a:r>
              <a:rPr lang="nb-NO" dirty="0">
                <a:highlight>
                  <a:srgbClr val="FFFF00"/>
                </a:highlight>
              </a:rPr>
              <a:t>«Input </a:t>
            </a:r>
            <a:r>
              <a:rPr lang="nb-NO" dirty="0" err="1">
                <a:highlight>
                  <a:srgbClr val="FFFF00"/>
                </a:highlight>
              </a:rPr>
              <a:t>saturation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rule</a:t>
            </a:r>
            <a:r>
              <a:rPr lang="nb-NO" dirty="0">
                <a:highlight>
                  <a:srgbClr val="FFFF00"/>
                </a:highlight>
              </a:rPr>
              <a:t>»: </a:t>
            </a:r>
            <a:r>
              <a:rPr lang="nb-NO" dirty="0"/>
              <a:t>«</a:t>
            </a:r>
            <a:r>
              <a:rPr lang="en-US" altLang="nb-NO" sz="1800" dirty="0"/>
              <a:t>Pair MV that may saturate with CV that can be given up  (at least when the MV constraint is reached)”. </a:t>
            </a:r>
          </a:p>
          <a:p>
            <a:pPr lvl="3"/>
            <a:r>
              <a:rPr lang="en-US" altLang="nb-NO" dirty="0"/>
              <a:t>This avoids loss of control</a:t>
            </a:r>
          </a:p>
          <a:p>
            <a:pPr lvl="3"/>
            <a:r>
              <a:rPr lang="en-US" altLang="nb-NO" dirty="0"/>
              <a:t>Gives simple CV-MV switching</a:t>
            </a:r>
          </a:p>
          <a:p>
            <a:pPr marL="1257300" lvl="2" indent="-342900">
              <a:buFont typeface="+mj-lt"/>
              <a:buAutoNum type="arabicPeriod"/>
            </a:pPr>
            <a:endParaRPr lang="nb-NO" dirty="0"/>
          </a:p>
          <a:p>
            <a:endParaRPr lang="nb-NO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620CAC-54FD-4162-AA9E-A40BF97FBCB6}"/>
              </a:ext>
            </a:extLst>
          </p:cNvPr>
          <p:cNvGrpSpPr/>
          <p:nvPr/>
        </p:nvGrpSpPr>
        <p:grpSpPr>
          <a:xfrm>
            <a:off x="9232703" y="1370013"/>
            <a:ext cx="1719161" cy="573143"/>
            <a:chOff x="8175448" y="158071"/>
            <a:chExt cx="2178614" cy="8195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C85CC1-7E2C-4B49-80A7-0F0654A4A2AC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31C840-A03C-4B67-B1C8-FA63E4D871CF}"/>
                  </a:ext>
                </a:extLst>
              </p:cNvPr>
              <p:cNvSpPr/>
              <p:nvPr/>
            </p:nvSpPr>
            <p:spPr>
              <a:xfrm>
                <a:off x="8664366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48E35CF-A58A-404A-B6DA-E06A20B8182C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7507127-DC45-47B1-8EC5-7B3E23111DA9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BABB1F4-64D8-4BEF-9A98-7B95FB9F0216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17B6E35-0C90-4E5D-8EC2-AA93A1693A1E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E1864E-6ECB-4A70-8630-B090C72B1CDC}"/>
                </a:ext>
              </a:extLst>
            </p:cNvPr>
            <p:cNvSpPr txBox="1"/>
            <p:nvPr/>
          </p:nvSpPr>
          <p:spPr>
            <a:xfrm>
              <a:off x="8182669" y="5253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7720C5-EC3D-437D-A2D2-AE200FAC39A1}"/>
                </a:ext>
              </a:extLst>
            </p:cNvPr>
            <p:cNvSpPr txBox="1"/>
            <p:nvPr/>
          </p:nvSpPr>
          <p:spPr>
            <a:xfrm>
              <a:off x="8175448" y="15807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A7EE0-E857-4CA1-8D04-EB013CCCF65B}"/>
                </a:ext>
              </a:extLst>
            </p:cNvPr>
            <p:cNvSpPr txBox="1"/>
            <p:nvPr/>
          </p:nvSpPr>
          <p:spPr>
            <a:xfrm>
              <a:off x="9894609" y="54762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EB0266-F641-486B-9530-E2DAE1F58A2E}"/>
                </a:ext>
              </a:extLst>
            </p:cNvPr>
            <p:cNvSpPr txBox="1"/>
            <p:nvPr/>
          </p:nvSpPr>
          <p:spPr>
            <a:xfrm>
              <a:off x="9887388" y="1803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3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D5EE-BFDD-40A3-A3A3-EF122A82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5447"/>
            <a:ext cx="10972800" cy="5257799"/>
          </a:xfrm>
        </p:spPr>
        <p:txBody>
          <a:bodyPr>
            <a:normAutofit fontScale="70000" lnSpcReduction="20000"/>
          </a:bodyPr>
          <a:lstStyle/>
          <a:p>
            <a:r>
              <a:rPr lang="nb-NO" sz="1700" dirty="0"/>
              <a:t>First design simple control system for </a:t>
            </a:r>
            <a:r>
              <a:rPr lang="nb-NO" sz="1700" dirty="0">
                <a:highlight>
                  <a:srgbClr val="FFFF00"/>
                </a:highlight>
              </a:rPr>
              <a:t>nominal </a:t>
            </a:r>
            <a:r>
              <a:rPr lang="nb-NO" sz="1700" dirty="0" err="1">
                <a:highlight>
                  <a:srgbClr val="FFFF00"/>
                </a:highlight>
              </a:rPr>
              <a:t>operation</a:t>
            </a:r>
            <a:endParaRPr lang="nb-NO" sz="1700" dirty="0">
              <a:highlight>
                <a:srgbClr val="FFFF00"/>
              </a:highlight>
            </a:endParaRPr>
          </a:p>
          <a:p>
            <a:pPr lvl="1"/>
            <a:r>
              <a:rPr lang="nb-NO" sz="1700" dirty="0"/>
              <a:t>With single-loop PID control </a:t>
            </a:r>
            <a:r>
              <a:rPr lang="nb-NO" sz="1700" dirty="0" err="1"/>
              <a:t>we</a:t>
            </a:r>
            <a:r>
              <a:rPr lang="nb-NO" sz="1700" dirty="0"/>
              <a:t> </a:t>
            </a:r>
            <a:r>
              <a:rPr lang="nb-NO" sz="1700" dirty="0" err="1"/>
              <a:t>need</a:t>
            </a:r>
            <a:r>
              <a:rPr lang="nb-NO" sz="1700" dirty="0"/>
              <a:t> to make </a:t>
            </a:r>
            <a:r>
              <a:rPr lang="nb-NO" sz="1700" dirty="0" err="1"/>
              <a:t>pairing</a:t>
            </a:r>
            <a:r>
              <a:rPr lang="nb-NO" sz="1700" dirty="0"/>
              <a:t> </a:t>
            </a:r>
            <a:r>
              <a:rPr lang="nb-NO" sz="1700" dirty="0" err="1"/>
              <a:t>between</a:t>
            </a:r>
            <a:r>
              <a:rPr lang="nb-NO" sz="1700" dirty="0"/>
              <a:t> inputs and outputs: </a:t>
            </a:r>
          </a:p>
          <a:p>
            <a:pPr lvl="1"/>
            <a:r>
              <a:rPr lang="nb-NO" sz="1700" dirty="0" err="1"/>
              <a:t>Should</a:t>
            </a:r>
            <a:r>
              <a:rPr lang="nb-NO" sz="1700" dirty="0"/>
              <a:t> </a:t>
            </a:r>
            <a:r>
              <a:rPr lang="nb-NO" sz="1700" dirty="0" err="1"/>
              <a:t>try</a:t>
            </a:r>
            <a:r>
              <a:rPr lang="nb-NO" sz="1700" dirty="0"/>
              <a:t> to </a:t>
            </a:r>
            <a:r>
              <a:rPr lang="nb-NO" sz="1700" dirty="0" err="1"/>
              <a:t>follow</a:t>
            </a:r>
            <a:r>
              <a:rPr lang="nb-NO" sz="1700" dirty="0"/>
              <a:t> </a:t>
            </a:r>
            <a:r>
              <a:rPr lang="nb-NO" sz="1700" dirty="0" err="1"/>
              <a:t>two</a:t>
            </a:r>
            <a:r>
              <a:rPr lang="nb-NO" sz="1700" dirty="0"/>
              <a:t> </a:t>
            </a:r>
            <a:r>
              <a:rPr lang="nb-NO" sz="1700" dirty="0" err="1"/>
              <a:t>rules</a:t>
            </a:r>
            <a:endParaRPr lang="nb-NO" sz="1700" dirty="0"/>
          </a:p>
          <a:p>
            <a:pPr marL="1257300" lvl="2" indent="-342900">
              <a:buFont typeface="+mj-lt"/>
              <a:buAutoNum type="arabicPeriod"/>
            </a:pPr>
            <a:r>
              <a:rPr lang="nb-NO" sz="1300" dirty="0">
                <a:highlight>
                  <a:srgbClr val="FFFF00"/>
                </a:highlight>
              </a:rPr>
              <a:t>«Pair </a:t>
            </a:r>
            <a:r>
              <a:rPr lang="nb-NO" sz="1300" dirty="0" err="1">
                <a:highlight>
                  <a:srgbClr val="FFFF00"/>
                </a:highlight>
              </a:rPr>
              <a:t>close</a:t>
            </a:r>
            <a:r>
              <a:rPr lang="nb-NO" sz="1300" dirty="0">
                <a:highlight>
                  <a:srgbClr val="FFFF00"/>
                </a:highlight>
              </a:rPr>
              <a:t> </a:t>
            </a:r>
            <a:r>
              <a:rPr lang="nb-NO" sz="1300" dirty="0" err="1">
                <a:highlight>
                  <a:srgbClr val="FFFF00"/>
                </a:highlight>
              </a:rPr>
              <a:t>rule</a:t>
            </a:r>
            <a:r>
              <a:rPr lang="nb-NO" sz="1300" dirty="0">
                <a:highlight>
                  <a:srgbClr val="FFFF00"/>
                </a:highlight>
              </a:rPr>
              <a:t>». </a:t>
            </a:r>
            <a:r>
              <a:rPr lang="nb-NO" sz="1300" dirty="0"/>
              <a:t>Pair </a:t>
            </a:r>
            <a:r>
              <a:rPr lang="nb-NO" sz="1300" dirty="0" err="1"/>
              <a:t>such</a:t>
            </a:r>
            <a:r>
              <a:rPr lang="nb-NO" sz="1300" dirty="0"/>
              <a:t> </a:t>
            </a:r>
            <a:r>
              <a:rPr lang="nb-NO" sz="1300" dirty="0" err="1"/>
              <a:t>that</a:t>
            </a:r>
            <a:r>
              <a:rPr lang="nb-NO" sz="1300" dirty="0"/>
              <a:t> </a:t>
            </a:r>
            <a:r>
              <a:rPr lang="nb-NO" sz="1300" dirty="0" err="1"/>
              <a:t>we</a:t>
            </a:r>
            <a:r>
              <a:rPr lang="nb-NO" sz="1300" dirty="0"/>
              <a:t> have fast </a:t>
            </a:r>
            <a:r>
              <a:rPr lang="nb-NO" sz="1300" dirty="0" err="1"/>
              <a:t>reponse</a:t>
            </a:r>
            <a:r>
              <a:rPr lang="nb-NO" sz="1300" dirty="0"/>
              <a:t> and </a:t>
            </a:r>
            <a:r>
              <a:rPr lang="nb-NO" sz="1300" dirty="0" err="1"/>
              <a:t>large</a:t>
            </a:r>
            <a:r>
              <a:rPr lang="nb-NO" sz="1300" dirty="0"/>
              <a:t> </a:t>
            </a:r>
            <a:r>
              <a:rPr lang="nb-NO" sz="1300" dirty="0" err="1"/>
              <a:t>gain</a:t>
            </a:r>
            <a:r>
              <a:rPr lang="nb-NO" sz="1300" dirty="0"/>
              <a:t> </a:t>
            </a:r>
          </a:p>
          <a:p>
            <a:pPr lvl="3"/>
            <a:r>
              <a:rPr lang="nb-NO" sz="1100" dirty="0"/>
              <a:t>This is to </a:t>
            </a:r>
            <a:r>
              <a:rPr lang="nb-NO" sz="1100" dirty="0" err="1"/>
              <a:t>get</a:t>
            </a:r>
            <a:r>
              <a:rPr lang="nb-NO" sz="1100" dirty="0"/>
              <a:t> fast control and </a:t>
            </a:r>
            <a:r>
              <a:rPr lang="nb-NO" sz="1100" dirty="0" err="1"/>
              <a:t>avoid</a:t>
            </a:r>
            <a:r>
              <a:rPr lang="nb-NO" sz="1100" dirty="0"/>
              <a:t> </a:t>
            </a:r>
            <a:r>
              <a:rPr lang="nb-NO" sz="1100" dirty="0" err="1"/>
              <a:t>instability</a:t>
            </a:r>
            <a:endParaRPr lang="nb-NO" sz="1100" dirty="0"/>
          </a:p>
          <a:p>
            <a:pPr marL="1257300" lvl="2" indent="-342900">
              <a:buFont typeface="+mj-lt"/>
              <a:buAutoNum type="arabicPeriod"/>
            </a:pPr>
            <a:r>
              <a:rPr lang="nb-NO" sz="1300" dirty="0">
                <a:highlight>
                  <a:srgbClr val="FFFF00"/>
                </a:highlight>
              </a:rPr>
              <a:t>«Input </a:t>
            </a:r>
            <a:r>
              <a:rPr lang="nb-NO" sz="1300" dirty="0" err="1">
                <a:highlight>
                  <a:srgbClr val="FFFF00"/>
                </a:highlight>
              </a:rPr>
              <a:t>saturation</a:t>
            </a:r>
            <a:r>
              <a:rPr lang="nb-NO" sz="1300" dirty="0">
                <a:highlight>
                  <a:srgbClr val="FFFF00"/>
                </a:highlight>
              </a:rPr>
              <a:t> </a:t>
            </a:r>
            <a:r>
              <a:rPr lang="nb-NO" sz="1300" dirty="0" err="1">
                <a:highlight>
                  <a:srgbClr val="FFFF00"/>
                </a:highlight>
              </a:rPr>
              <a:t>rule</a:t>
            </a:r>
            <a:r>
              <a:rPr lang="nb-NO" sz="1300" dirty="0">
                <a:highlight>
                  <a:srgbClr val="FFFF00"/>
                </a:highlight>
              </a:rPr>
              <a:t>»: </a:t>
            </a:r>
            <a:r>
              <a:rPr lang="nb-NO" sz="1300" dirty="0"/>
              <a:t>«</a:t>
            </a:r>
            <a:r>
              <a:rPr lang="en-US" altLang="nb-NO" sz="1300" dirty="0"/>
              <a:t>Pair MV that may saturate with CV that can be given up”. </a:t>
            </a:r>
          </a:p>
          <a:p>
            <a:pPr lvl="3"/>
            <a:r>
              <a:rPr lang="en-US" altLang="nb-NO" sz="1100" dirty="0"/>
              <a:t>This avoids loss of control</a:t>
            </a:r>
          </a:p>
          <a:p>
            <a:pPr lvl="3"/>
            <a:r>
              <a:rPr lang="en-US" altLang="nb-NO" sz="1100" dirty="0"/>
              <a:t>Gives simple CV-MV switching</a:t>
            </a:r>
          </a:p>
          <a:p>
            <a:pPr marL="1257300" lvl="2" indent="-342900">
              <a:buFont typeface="+mj-lt"/>
              <a:buAutoNum type="arabicPeriod"/>
            </a:pPr>
            <a:endParaRPr lang="nb-NO" dirty="0"/>
          </a:p>
          <a:p>
            <a:r>
              <a:rPr lang="nb-NO" dirty="0" err="1"/>
              <a:t>Then</a:t>
            </a:r>
            <a:r>
              <a:rPr lang="nb-NO" dirty="0"/>
              <a:t> make a list of </a:t>
            </a:r>
            <a:r>
              <a:rPr lang="nb-NO" dirty="0" err="1">
                <a:highlight>
                  <a:srgbClr val="FFFF00"/>
                </a:highlight>
              </a:rPr>
              <a:t>possible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new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contraints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encountered</a:t>
            </a:r>
            <a:r>
              <a:rPr lang="nb-NO" dirty="0"/>
              <a:t> (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disturbances</a:t>
            </a:r>
            <a:r>
              <a:rPr lang="nb-NO" dirty="0"/>
              <a:t>, parameter </a:t>
            </a:r>
            <a:r>
              <a:rPr lang="nb-NO" dirty="0" err="1"/>
              <a:t>changes</a:t>
            </a:r>
            <a:r>
              <a:rPr lang="nb-NO" dirty="0"/>
              <a:t>,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)</a:t>
            </a:r>
          </a:p>
          <a:p>
            <a:r>
              <a:rPr lang="nb-NO" dirty="0"/>
              <a:t>Reach </a:t>
            </a:r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CV</a:t>
            </a:r>
          </a:p>
          <a:p>
            <a:pPr lvl="1"/>
            <a:r>
              <a:rPr lang="nb-NO" dirty="0"/>
              <a:t>Simplest: </a:t>
            </a:r>
            <a:r>
              <a:rPr lang="nb-NO" dirty="0" err="1"/>
              <a:t>Find</a:t>
            </a:r>
            <a:r>
              <a:rPr lang="nb-NO" dirty="0"/>
              <a:t> an </a:t>
            </a:r>
            <a:r>
              <a:rPr lang="nb-NO" dirty="0" err="1"/>
              <a:t>unused</a:t>
            </a:r>
            <a:r>
              <a:rPr lang="nb-NO" dirty="0"/>
              <a:t> input (</a:t>
            </a:r>
            <a:r>
              <a:rPr lang="nb-NO" dirty="0">
                <a:highlight>
                  <a:srgbClr val="FFFF00"/>
                </a:highlight>
              </a:rPr>
              <a:t>simple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Otherwise</a:t>
            </a:r>
            <a:r>
              <a:rPr lang="nb-NO" dirty="0"/>
              <a:t>: </a:t>
            </a:r>
            <a:r>
              <a:rPr lang="nb-NO" dirty="0">
                <a:highlight>
                  <a:srgbClr val="FFFF00"/>
                </a:highlight>
              </a:rPr>
              <a:t>CV-CV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selector</a:t>
            </a:r>
            <a:endParaRPr lang="nb-NO" dirty="0"/>
          </a:p>
          <a:p>
            <a:r>
              <a:rPr lang="nb-NO" dirty="0"/>
              <a:t>Reach </a:t>
            </a:r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MV (</a:t>
            </a:r>
            <a:r>
              <a:rPr lang="nb-NO" dirty="0" err="1"/>
              <a:t>which</a:t>
            </a:r>
            <a:r>
              <a:rPr lang="nb-NO" dirty="0"/>
              <a:t> is used to control CV)</a:t>
            </a:r>
          </a:p>
          <a:p>
            <a:pPr lvl="1"/>
            <a:r>
              <a:rPr lang="nb-NO" dirty="0"/>
              <a:t>Simplest (If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followed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):</a:t>
            </a:r>
          </a:p>
          <a:p>
            <a:pPr lvl="2"/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ip controlling CV (</a:t>
            </a:r>
            <a:r>
              <a:rPr lang="nb-NO" dirty="0">
                <a:highlight>
                  <a:srgbClr val="FFFF00"/>
                </a:highlight>
              </a:rPr>
              <a:t>Simple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)</a:t>
            </a:r>
          </a:p>
          <a:p>
            <a:pPr lvl="2"/>
            <a:r>
              <a:rPr lang="nb-NO" dirty="0" err="1"/>
              <a:t>Don’t</a:t>
            </a:r>
            <a:r>
              <a:rPr lang="nb-NO" dirty="0"/>
              <a:t> ned to do </a:t>
            </a:r>
            <a:r>
              <a:rPr lang="nb-NO" dirty="0" err="1"/>
              <a:t>anything</a:t>
            </a:r>
            <a:endParaRPr lang="nb-NO" dirty="0"/>
          </a:p>
          <a:p>
            <a:pPr lvl="1"/>
            <a:r>
              <a:rPr lang="nb-NO" dirty="0" err="1"/>
              <a:t>Otherwise</a:t>
            </a:r>
            <a:r>
              <a:rPr lang="nb-NO" dirty="0"/>
              <a:t> (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controlling CV)</a:t>
            </a:r>
          </a:p>
          <a:p>
            <a:pPr lvl="2"/>
            <a:r>
              <a:rPr lang="nb-NO" dirty="0"/>
              <a:t>Simplest: </a:t>
            </a:r>
            <a:r>
              <a:rPr lang="nb-NO" dirty="0" err="1"/>
              <a:t>Find</a:t>
            </a:r>
            <a:r>
              <a:rPr lang="nb-NO" dirty="0"/>
              <a:t> an </a:t>
            </a:r>
            <a:r>
              <a:rPr lang="nb-NO" dirty="0" err="1"/>
              <a:t>unused</a:t>
            </a:r>
            <a:r>
              <a:rPr lang="nb-NO" dirty="0"/>
              <a:t> input </a:t>
            </a:r>
          </a:p>
          <a:p>
            <a:pPr lvl="3"/>
            <a:r>
              <a:rPr lang="nb-NO" dirty="0">
                <a:highlight>
                  <a:srgbClr val="FFFF00"/>
                </a:highlight>
              </a:rPr>
              <a:t>MV-MV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endParaRPr lang="nb-NO" dirty="0">
              <a:highlight>
                <a:srgbClr val="FFFF00"/>
              </a:highlight>
            </a:endParaRPr>
          </a:p>
          <a:p>
            <a:pPr lvl="2"/>
            <a:r>
              <a:rPr lang="nb-NO" dirty="0" err="1"/>
              <a:t>Otherwise</a:t>
            </a:r>
            <a:r>
              <a:rPr lang="nb-NO" dirty="0"/>
              <a:t>: Pair </a:t>
            </a:r>
            <a:r>
              <a:rPr lang="nb-NO" dirty="0" err="1"/>
              <a:t>with</a:t>
            </a:r>
            <a:r>
              <a:rPr lang="nb-NO" dirty="0"/>
              <a:t> a MV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already</a:t>
            </a:r>
            <a:r>
              <a:rPr lang="nb-NO" dirty="0"/>
              <a:t> </a:t>
            </a:r>
            <a:r>
              <a:rPr lang="nb-NO" dirty="0" err="1"/>
              <a:t>controls</a:t>
            </a:r>
            <a:r>
              <a:rPr lang="nb-NO" dirty="0"/>
              <a:t> </a:t>
            </a:r>
            <a:r>
              <a:rPr lang="nb-NO" dirty="0" err="1"/>
              <a:t>another</a:t>
            </a:r>
            <a:r>
              <a:rPr lang="nb-NO" dirty="0"/>
              <a:t> CV</a:t>
            </a:r>
          </a:p>
          <a:p>
            <a:pPr lvl="3"/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pPr lvl="3"/>
            <a:r>
              <a:rPr lang="nb-NO" dirty="0"/>
              <a:t>Must </a:t>
            </a:r>
            <a:r>
              <a:rPr lang="nb-NO" dirty="0" err="1"/>
              <a:t>combine</a:t>
            </a:r>
            <a:r>
              <a:rPr lang="nb-NO" dirty="0"/>
              <a:t> MV-MV and CV-CV </a:t>
            </a:r>
            <a:r>
              <a:rPr lang="nb-NO" dirty="0" err="1"/>
              <a:t>switching</a:t>
            </a:r>
            <a:endParaRPr lang="nb-NO" dirty="0"/>
          </a:p>
          <a:p>
            <a:r>
              <a:rPr lang="nb-NO" dirty="0"/>
              <a:t>Is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? No, </a:t>
            </a:r>
            <a:r>
              <a:rPr lang="nb-NO" dirty="0" err="1"/>
              <a:t>pairing</a:t>
            </a:r>
            <a:r>
              <a:rPr lang="nb-NO" dirty="0"/>
              <a:t> inputs and outputs </a:t>
            </a:r>
            <a:r>
              <a:rPr lang="nb-NO" dirty="0" err="1"/>
              <a:t>may</a:t>
            </a:r>
            <a:r>
              <a:rPr lang="nb-NO" dirty="0"/>
              <a:t> be impossible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.</a:t>
            </a:r>
          </a:p>
          <a:p>
            <a:r>
              <a:rPr lang="nb-NO" dirty="0"/>
              <a:t>May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MPC </a:t>
            </a:r>
            <a:r>
              <a:rPr lang="nb-NO" dirty="0" err="1"/>
              <a:t>instead</a:t>
            </a:r>
            <a:endParaRPr lang="nb-NO" dirty="0"/>
          </a:p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1628B6-B06F-4DAD-B40A-9E39DABF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7013"/>
            <a:ext cx="11582400" cy="1143000"/>
          </a:xfrm>
        </p:spPr>
        <p:txBody>
          <a:bodyPr>
            <a:noAutofit/>
          </a:bodyPr>
          <a:lstStyle/>
          <a:p>
            <a:r>
              <a:rPr lang="nb-NO" b="0" dirty="0" err="1">
                <a:latin typeface="+mj-lt"/>
              </a:rPr>
              <a:t>Systematic</a:t>
            </a:r>
            <a:r>
              <a:rPr lang="nb-NO" b="0" dirty="0">
                <a:latin typeface="+mj-lt"/>
              </a:rPr>
              <a:t> design of simple </a:t>
            </a:r>
            <a:r>
              <a:rPr lang="nb-NO" b="0" dirty="0" err="1">
                <a:latin typeface="+mj-lt"/>
              </a:rPr>
              <a:t>advanced</a:t>
            </a:r>
            <a:r>
              <a:rPr lang="nb-NO" b="0" dirty="0">
                <a:latin typeface="+mj-lt"/>
              </a:rPr>
              <a:t> </a:t>
            </a:r>
            <a:r>
              <a:rPr lang="nb-NO" b="0" dirty="0" err="1">
                <a:latin typeface="+mj-lt"/>
              </a:rPr>
              <a:t>controllers</a:t>
            </a:r>
            <a:r>
              <a:rPr lang="nb-NO" b="0" dirty="0">
                <a:latin typeface="+mj-lt"/>
              </a:rPr>
              <a:t> (APC)</a:t>
            </a:r>
          </a:p>
        </p:txBody>
      </p:sp>
    </p:spTree>
    <p:extLst>
      <p:ext uri="{BB962C8B-B14F-4D97-AF65-F5344CB8AC3E}">
        <p14:creationId xmlns:p14="http://schemas.microsoft.com/office/powerpoint/2010/main" val="9323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5" name="Text Box 31">
            <a:extLst>
              <a:ext uri="{FF2B5EF4-FFF2-40B4-BE49-F238E27FC236}">
                <a16:creationId xmlns:a16="http://schemas.microsoft.com/office/drawing/2014/main" id="{FAAD42AC-850B-4BC1-A951-1F6AD5AE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2</a:t>
            </a:r>
            <a:r>
              <a:rPr lang="en-US" altLang="nb-NO" sz="1800" dirty="0"/>
              <a:t> [m3/s]</a:t>
            </a:r>
          </a:p>
        </p:txBody>
      </p:sp>
      <p:sp>
        <p:nvSpPr>
          <p:cNvPr id="54327" name="TextBox 1">
            <a:extLst>
              <a:ext uri="{FF2B5EF4-FFF2-40B4-BE49-F238E27FC236}">
                <a16:creationId xmlns:a16="http://schemas.microsoft.com/office/drawing/2014/main" id="{704BA408-9619-43AB-82C9-31C9C54B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14" y="101600"/>
            <a:ext cx="4557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dirty="0"/>
              <a:t>Example : Level control 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4DB188-7B2C-43FB-A748-19769DC501E8}"/>
              </a:ext>
            </a:extLst>
          </p:cNvPr>
          <p:cNvGrpSpPr/>
          <p:nvPr/>
        </p:nvGrpSpPr>
        <p:grpSpPr>
          <a:xfrm>
            <a:off x="5825320" y="1585738"/>
            <a:ext cx="1739902" cy="2840748"/>
            <a:chOff x="5806270" y="1585738"/>
            <a:chExt cx="1739902" cy="2840748"/>
          </a:xfrm>
        </p:grpSpPr>
        <p:sp>
          <p:nvSpPr>
            <p:cNvPr id="54289" name="Line 40">
              <a:extLst>
                <a:ext uri="{FF2B5EF4-FFF2-40B4-BE49-F238E27FC236}">
                  <a16:creationId xmlns:a16="http://schemas.microsoft.com/office/drawing/2014/main" id="{5F053603-4954-4541-9371-F04C4EBFC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8682" y="2806323"/>
              <a:ext cx="0" cy="5496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297" name="Oval 40">
              <a:extLst>
                <a:ext uri="{FF2B5EF4-FFF2-40B4-BE49-F238E27FC236}">
                  <a16:creationId xmlns:a16="http://schemas.microsoft.com/office/drawing/2014/main" id="{04FEEDE3-DCE9-4359-B822-B0416A22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270" y="2375152"/>
              <a:ext cx="504825" cy="44837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</a:rPr>
                <a:t>LC</a:t>
              </a:r>
            </a:p>
          </p:txBody>
        </p:sp>
        <p:cxnSp>
          <p:nvCxnSpPr>
            <p:cNvPr id="54298" name="Straight Arrow Connector 48">
              <a:extLst>
                <a:ext uri="{FF2B5EF4-FFF2-40B4-BE49-F238E27FC236}">
                  <a16:creationId xmlns:a16="http://schemas.microsoft.com/office/drawing/2014/main" id="{19C2EE19-728B-476C-B7E7-AF8A2FE15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46022" y="2628611"/>
              <a:ext cx="1174749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82">
              <a:extLst>
                <a:ext uri="{FF2B5EF4-FFF2-40B4-BE49-F238E27FC236}">
                  <a16:creationId xmlns:a16="http://schemas.microsoft.com/office/drawing/2014/main" id="{958C0912-840E-4049-AC32-2C7CD8C38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507" y="1585738"/>
              <a:ext cx="4924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SP</a:t>
              </a:r>
            </a:p>
          </p:txBody>
        </p:sp>
        <p:cxnSp>
          <p:nvCxnSpPr>
            <p:cNvPr id="59" name="Straight Arrow Connector 48">
              <a:extLst>
                <a:ext uri="{FF2B5EF4-FFF2-40B4-BE49-F238E27FC236}">
                  <a16:creationId xmlns:a16="http://schemas.microsoft.com/office/drawing/2014/main" id="{23AD32C2-6CDB-4209-866A-9D74CB2682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20771" y="2566267"/>
              <a:ext cx="25401" cy="1860219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77">
              <a:extLst>
                <a:ext uri="{FF2B5EF4-FFF2-40B4-BE49-F238E27FC236}">
                  <a16:creationId xmlns:a16="http://schemas.microsoft.com/office/drawing/2014/main" id="{B5F4ABEB-C8F1-4179-B4B9-E7F785ECFF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58681" y="1920497"/>
              <a:ext cx="1" cy="42227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04444B-2BF5-4BDA-A4F0-C04A1FE901A1}"/>
              </a:ext>
            </a:extLst>
          </p:cNvPr>
          <p:cNvGrpSpPr/>
          <p:nvPr/>
        </p:nvGrpSpPr>
        <p:grpSpPr>
          <a:xfrm>
            <a:off x="3106070" y="2262575"/>
            <a:ext cx="1257162" cy="1564094"/>
            <a:chOff x="3106070" y="2262575"/>
            <a:chExt cx="1257162" cy="15640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5A50FC-A876-4EBE-8277-5CFDE01FC81C}"/>
                </a:ext>
              </a:extLst>
            </p:cNvPr>
            <p:cNvGrpSpPr/>
            <p:nvPr/>
          </p:nvGrpSpPr>
          <p:grpSpPr>
            <a:xfrm>
              <a:off x="3142230" y="2688504"/>
              <a:ext cx="1221002" cy="1138165"/>
              <a:chOff x="3151993" y="2688504"/>
              <a:chExt cx="1221002" cy="113816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8574E09-A1BE-4338-9818-078ECCC71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993" y="3110780"/>
                <a:ext cx="504825" cy="504825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>
                    <a:solidFill>
                      <a:srgbClr val="FF0000"/>
                    </a:solidFill>
                  </a:rPr>
                  <a:t>FC</a:t>
                </a:r>
              </a:p>
            </p:txBody>
          </p:sp>
          <p:cxnSp>
            <p:nvCxnSpPr>
              <p:cNvPr id="42" name="Straight Connector 57">
                <a:extLst>
                  <a:ext uri="{FF2B5EF4-FFF2-40B4-BE49-F238E27FC236}">
                    <a16:creationId xmlns:a16="http://schemas.microsoft.com/office/drawing/2014/main" id="{E6DADC6E-6CFF-47BA-B75F-C73EA66F8A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57625" y="3370263"/>
                <a:ext cx="0" cy="456406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59">
                <a:extLst>
                  <a:ext uri="{FF2B5EF4-FFF2-40B4-BE49-F238E27FC236}">
                    <a16:creationId xmlns:a16="http://schemas.microsoft.com/office/drawing/2014/main" id="{770B2079-B1F7-4A2F-AB96-DCD68EB2E8B9}"/>
                  </a:ext>
                </a:extLst>
              </p:cNvPr>
              <p:cNvCxnSpPr>
                <a:cxnSpLocks noChangeShapeType="1"/>
                <a:endCxn id="41" idx="6"/>
              </p:cNvCxnSpPr>
              <p:nvPr/>
            </p:nvCxnSpPr>
            <p:spPr bwMode="auto">
              <a:xfrm flipH="1">
                <a:off x="3656818" y="3351213"/>
                <a:ext cx="229382" cy="1198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62">
                <a:extLst>
                  <a:ext uri="{FF2B5EF4-FFF2-40B4-BE49-F238E27FC236}">
                    <a16:creationId xmlns:a16="http://schemas.microsoft.com/office/drawing/2014/main" id="{02859762-0B22-4818-9AA1-55C99FC86DD9}"/>
                  </a:ext>
                </a:extLst>
              </p:cNvPr>
              <p:cNvCxnSpPr>
                <a:cxnSpLocks noChangeShapeType="1"/>
                <a:stCxn id="41" idx="4"/>
              </p:cNvCxnSpPr>
              <p:nvPr/>
            </p:nvCxnSpPr>
            <p:spPr bwMode="auto">
              <a:xfrm flipH="1">
                <a:off x="3398055" y="3615604"/>
                <a:ext cx="6350" cy="19685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77">
                <a:extLst>
                  <a:ext uri="{FF2B5EF4-FFF2-40B4-BE49-F238E27FC236}">
                    <a16:creationId xmlns:a16="http://schemas.microsoft.com/office/drawing/2014/main" id="{F0266372-8509-4743-BC9B-D76B4F91B3AF}"/>
                  </a:ext>
                </a:extLst>
              </p:cNvPr>
              <p:cNvCxnSpPr>
                <a:cxnSpLocks noChangeShapeType="1"/>
                <a:endCxn id="41" idx="0"/>
              </p:cNvCxnSpPr>
              <p:nvPr/>
            </p:nvCxnSpPr>
            <p:spPr bwMode="auto">
              <a:xfrm>
                <a:off x="3404405" y="2688504"/>
                <a:ext cx="1" cy="422276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Box 84">
                <a:extLst>
                  <a:ext uri="{FF2B5EF4-FFF2-40B4-BE49-F238E27FC236}">
                    <a16:creationId xmlns:a16="http://schemas.microsoft.com/office/drawing/2014/main" id="{34E4CE51-0C62-4B6B-A1EA-3721337B2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783" y="3419790"/>
                <a:ext cx="5822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/>
                  <a:t>F</a:t>
                </a:r>
                <a:r>
                  <a:rPr lang="en-US" altLang="nb-NO" sz="1800" baseline="-25000" dirty="0"/>
                  <a:t>1,m</a:t>
                </a:r>
              </a:p>
            </p:txBody>
          </p:sp>
        </p:grp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376FBF84-630D-4BC4-B9EC-807ED21C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070" y="2262575"/>
              <a:ext cx="53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F</a:t>
              </a:r>
              <a:r>
                <a:rPr lang="en-US" altLang="nb-NO" sz="1800" baseline="-25000" dirty="0"/>
                <a:t>1,s</a:t>
              </a: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35B36789-CAE9-49D4-B348-D74501B85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78B4D-402C-4A0C-B5A5-27EA18255B54}"/>
              </a:ext>
            </a:extLst>
          </p:cNvPr>
          <p:cNvSpPr txBox="1"/>
          <p:nvPr/>
        </p:nvSpPr>
        <p:spPr>
          <a:xfrm>
            <a:off x="146574" y="654385"/>
            <a:ext cx="6099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u1 = z1 (</a:t>
            </a:r>
            <a:r>
              <a:rPr lang="nb-NO" sz="1600" dirty="0" err="1"/>
              <a:t>inflow</a:t>
            </a:r>
            <a:r>
              <a:rPr lang="nb-NO" sz="1600" dirty="0"/>
              <a:t> </a:t>
            </a:r>
            <a:r>
              <a:rPr lang="nb-NO" sz="1600" dirty="0" err="1"/>
              <a:t>valve</a:t>
            </a:r>
            <a:r>
              <a:rPr lang="nb-NO" sz="1600" dirty="0"/>
              <a:t> </a:t>
            </a:r>
            <a:r>
              <a:rPr lang="nb-NO" sz="1600" dirty="0" err="1"/>
              <a:t>position</a:t>
            </a:r>
            <a:r>
              <a:rPr lang="nb-NO" sz="1600" dirty="0"/>
              <a:t>)</a:t>
            </a:r>
          </a:p>
          <a:p>
            <a:r>
              <a:rPr lang="nb-NO" sz="1600" dirty="0"/>
              <a:t>u2 = z2 (</a:t>
            </a:r>
            <a:r>
              <a:rPr lang="nb-NO" sz="1600" dirty="0" err="1"/>
              <a:t>outflow</a:t>
            </a:r>
            <a:r>
              <a:rPr lang="nb-NO" sz="1600" dirty="0"/>
              <a:t> </a:t>
            </a:r>
            <a:r>
              <a:rPr lang="nb-NO" sz="1600" dirty="0" err="1"/>
              <a:t>valve</a:t>
            </a:r>
            <a:r>
              <a:rPr lang="nb-NO" sz="1600" dirty="0"/>
              <a:t> </a:t>
            </a:r>
            <a:r>
              <a:rPr lang="nb-NO" sz="1600" dirty="0" err="1"/>
              <a:t>position</a:t>
            </a:r>
            <a:r>
              <a:rPr lang="nb-NO" sz="1600" dirty="0"/>
              <a:t>) (</a:t>
            </a:r>
            <a:r>
              <a:rPr lang="nb-NO" sz="1600" dirty="0" err="1"/>
              <a:t>likely</a:t>
            </a:r>
            <a:r>
              <a:rPr lang="nb-NO" sz="1600" dirty="0"/>
              <a:t> to </a:t>
            </a:r>
            <a:r>
              <a:rPr lang="nb-NO" sz="1600" dirty="0" err="1"/>
              <a:t>saturate</a:t>
            </a:r>
            <a:r>
              <a:rPr lang="nb-NO" sz="1600" dirty="0"/>
              <a:t>)</a:t>
            </a:r>
          </a:p>
          <a:p>
            <a:r>
              <a:rPr lang="nb-NO" sz="1600" dirty="0"/>
              <a:t>y1 = F1 (</a:t>
            </a:r>
            <a:r>
              <a:rPr lang="nb-NO" sz="1600" dirty="0" err="1"/>
              <a:t>inflow</a:t>
            </a:r>
            <a:r>
              <a:rPr lang="nb-NO" sz="1600" dirty="0"/>
              <a:t>): </a:t>
            </a:r>
            <a:r>
              <a:rPr lang="nb-NO" sz="1600" dirty="0" err="1"/>
              <a:t>Should</a:t>
            </a:r>
            <a:r>
              <a:rPr lang="nb-NO" sz="1600" dirty="0"/>
              <a:t> be </a:t>
            </a:r>
            <a:r>
              <a:rPr lang="nb-NO" sz="1600" dirty="0" err="1"/>
              <a:t>controlled</a:t>
            </a:r>
            <a:r>
              <a:rPr lang="nb-NO" sz="1600" dirty="0"/>
              <a:t> at setpoint </a:t>
            </a:r>
            <a:r>
              <a:rPr lang="en-US" altLang="nb-NO" sz="1600" dirty="0"/>
              <a:t>F</a:t>
            </a:r>
            <a:r>
              <a:rPr lang="en-US" altLang="nb-NO" sz="1600" baseline="-25000" dirty="0"/>
              <a:t>1,s</a:t>
            </a:r>
            <a:r>
              <a:rPr lang="en-US" altLang="nb-NO" sz="1600" dirty="0"/>
              <a:t> </a:t>
            </a:r>
            <a:r>
              <a:rPr lang="nb-NO" sz="1600" dirty="0"/>
              <a:t>(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possible</a:t>
            </a:r>
            <a:r>
              <a:rPr lang="nb-NO" sz="1600" dirty="0"/>
              <a:t>)</a:t>
            </a:r>
          </a:p>
          <a:p>
            <a:r>
              <a:rPr lang="nb-NO" sz="1600" dirty="0"/>
              <a:t>y2 = </a:t>
            </a:r>
            <a:r>
              <a:rPr lang="nb-NO" sz="1600" dirty="0" err="1"/>
              <a:t>level</a:t>
            </a:r>
            <a:r>
              <a:rPr lang="nb-NO" sz="1600" dirty="0"/>
              <a:t>: must </a:t>
            </a:r>
            <a:r>
              <a:rPr lang="nb-NO" sz="1600" dirty="0" err="1"/>
              <a:t>always</a:t>
            </a:r>
            <a:r>
              <a:rPr lang="nb-NO" sz="1600" dirty="0"/>
              <a:t> be </a:t>
            </a:r>
            <a:r>
              <a:rPr lang="nb-NO" sz="1600" dirty="0" err="1"/>
              <a:t>controlled</a:t>
            </a:r>
            <a:r>
              <a:rPr lang="nb-NO" sz="1600" dirty="0"/>
              <a:t> (at </a:t>
            </a:r>
            <a:r>
              <a:rPr lang="nb-NO" sz="1600" dirty="0" err="1"/>
              <a:t>some</a:t>
            </a:r>
            <a:r>
              <a:rPr lang="nb-NO" sz="1600" dirty="0"/>
              <a:t> SP)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D529781B-4AEE-4E93-88E4-B95DD0F8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189" y="5036711"/>
            <a:ext cx="10116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Problem: outflow-valve may saturate at fully open (z2=1) and then we lose level control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Note: We did not following the “input saturation rule” which says: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Pair MV that may saturate (z2) with CV that can be given up (F1)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F5BF-1042-44A0-90E1-DD72D1AE5AAB}"/>
              </a:ext>
            </a:extLst>
          </p:cNvPr>
          <p:cNvSpPr txBox="1"/>
          <p:nvPr/>
        </p:nvSpPr>
        <p:spPr>
          <a:xfrm>
            <a:off x="7343293" y="453211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62AD5-B92E-444D-BF43-C1ACEC632986}"/>
              </a:ext>
            </a:extLst>
          </p:cNvPr>
          <p:cNvSpPr txBox="1"/>
          <p:nvPr/>
        </p:nvSpPr>
        <p:spPr>
          <a:xfrm>
            <a:off x="3214235" y="383462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40B78-C65B-48C9-81F0-869803179791}"/>
              </a:ext>
            </a:extLst>
          </p:cNvPr>
          <p:cNvSpPr txBox="1"/>
          <p:nvPr/>
        </p:nvSpPr>
        <p:spPr>
          <a:xfrm>
            <a:off x="44105" y="1868197"/>
            <a:ext cx="41537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sz="2000" dirty="0" err="1">
                <a:highlight>
                  <a:srgbClr val="FFFF00"/>
                </a:highlight>
              </a:rPr>
              <a:t>Nomimal</a:t>
            </a:r>
            <a:r>
              <a:rPr lang="en-US" altLang="nb-NO" sz="2000" dirty="0">
                <a:highlight>
                  <a:srgbClr val="FFFF00"/>
                </a:highlight>
              </a:rPr>
              <a:t> design with “pair-close” rule</a:t>
            </a:r>
          </a:p>
          <a:p>
            <a:endParaRPr lang="nb-NO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ABBE4A-CC73-4FDF-990D-15DF61962A9C}"/>
              </a:ext>
            </a:extLst>
          </p:cNvPr>
          <p:cNvGrpSpPr/>
          <p:nvPr/>
        </p:nvGrpSpPr>
        <p:grpSpPr>
          <a:xfrm>
            <a:off x="7061753" y="641099"/>
            <a:ext cx="1719161" cy="573143"/>
            <a:chOff x="8175448" y="158071"/>
            <a:chExt cx="2178614" cy="819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35734C-6576-42F8-BD92-9565F5580157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D2B5DB-02B5-4493-9792-F6BD1477B5F9}"/>
                  </a:ext>
                </a:extLst>
              </p:cNvPr>
              <p:cNvSpPr/>
              <p:nvPr/>
            </p:nvSpPr>
            <p:spPr>
              <a:xfrm>
                <a:off x="8664366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2E84FE3-E3C2-4BF3-9DE2-B15C727B6E46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 cmpd="sng"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48420F4-7CEB-4CF9-BC12-0D149CF335A7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8BE008C-946C-4549-9C72-20E25C452020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0E16533-5DFD-4791-A3AE-8B594A688E26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F5874E-5F23-4D33-82E0-D248278AB68C}"/>
                </a:ext>
              </a:extLst>
            </p:cNvPr>
            <p:cNvSpPr txBox="1"/>
            <p:nvPr/>
          </p:nvSpPr>
          <p:spPr>
            <a:xfrm>
              <a:off x="8182669" y="5253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8F7EF5-B866-4953-A79E-1E6DA6BE8BBD}"/>
                </a:ext>
              </a:extLst>
            </p:cNvPr>
            <p:cNvSpPr txBox="1"/>
            <p:nvPr/>
          </p:nvSpPr>
          <p:spPr>
            <a:xfrm>
              <a:off x="8175448" y="15807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02CEAD-63BC-4346-914D-519A28E939C9}"/>
                </a:ext>
              </a:extLst>
            </p:cNvPr>
            <p:cNvSpPr txBox="1"/>
            <p:nvPr/>
          </p:nvSpPr>
          <p:spPr>
            <a:xfrm>
              <a:off x="9894609" y="54762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074C21-57A5-4F95-9F79-C7B0330871AE}"/>
                </a:ext>
              </a:extLst>
            </p:cNvPr>
            <p:cNvSpPr txBox="1"/>
            <p:nvPr/>
          </p:nvSpPr>
          <p:spPr>
            <a:xfrm>
              <a:off x="9887388" y="1803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3308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Outline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dirty="0" err="1">
                <a:solidFill>
                  <a:schemeClr val="tx1"/>
                </a:solidFill>
              </a:rPr>
              <a:t>Introduction</a:t>
            </a:r>
            <a:r>
              <a:rPr lang="es-MX" dirty="0">
                <a:solidFill>
                  <a:schemeClr val="tx1"/>
                </a:solidFill>
              </a:rPr>
              <a:t>: </a:t>
            </a:r>
            <a:r>
              <a:rPr lang="es-MX" dirty="0" err="1">
                <a:solidFill>
                  <a:schemeClr val="tx1"/>
                </a:solidFill>
              </a:rPr>
              <a:t>Optimal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economic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operation</a:t>
            </a:r>
            <a:r>
              <a:rPr lang="es-MX" dirty="0">
                <a:solidFill>
                  <a:schemeClr val="tx1"/>
                </a:solidFill>
              </a:rPr>
              <a:t> of </a:t>
            </a:r>
            <a:r>
              <a:rPr lang="es-MX" dirty="0" err="1">
                <a:solidFill>
                  <a:schemeClr val="tx1"/>
                </a:solidFill>
              </a:rPr>
              <a:t>process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plants</a:t>
            </a:r>
            <a:endParaRPr lang="es-MX" dirty="0">
              <a:solidFill>
                <a:schemeClr val="tx1"/>
              </a:solidFill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Control: </a:t>
            </a:r>
            <a:r>
              <a:rPr lang="es-MX" dirty="0" err="1">
                <a:solidFill>
                  <a:schemeClr val="tx1"/>
                </a:solidFill>
              </a:rPr>
              <a:t>Implementing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optimal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operation</a:t>
            </a:r>
            <a:r>
              <a:rPr lang="es-MX" dirty="0">
                <a:solidFill>
                  <a:schemeClr val="tx1"/>
                </a:solidFill>
              </a:rPr>
              <a:t> in </a:t>
            </a:r>
            <a:r>
              <a:rPr lang="es-MX" dirty="0" err="1">
                <a:solidFill>
                  <a:schemeClr val="tx1"/>
                </a:solidFill>
              </a:rPr>
              <a:t>practice</a:t>
            </a:r>
            <a:endParaRPr lang="es-MX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1"/>
                </a:solidFill>
              </a:rPr>
              <a:t>Model</a:t>
            </a:r>
            <a:r>
              <a:rPr lang="es-MX" dirty="0">
                <a:solidFill>
                  <a:schemeClr val="tx1"/>
                </a:solidFill>
              </a:rPr>
              <a:t> predictive control (MPC)</a:t>
            </a:r>
          </a:p>
          <a:p>
            <a:pPr marL="857250" lvl="1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1"/>
                </a:solidFill>
              </a:rPr>
              <a:t>Conventional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advanced</a:t>
            </a:r>
            <a:r>
              <a:rPr lang="es-MX" dirty="0">
                <a:solidFill>
                  <a:schemeClr val="tx1"/>
                </a:solidFill>
              </a:rPr>
              <a:t> Process control (APC)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dirty="0" err="1">
                <a:solidFill>
                  <a:schemeClr val="tx1"/>
                </a:solidFill>
              </a:rPr>
              <a:t>Unconstrained</a:t>
            </a:r>
            <a:r>
              <a:rPr lang="es-MX" dirty="0">
                <a:solidFill>
                  <a:schemeClr val="tx1"/>
                </a:solidFill>
              </a:rPr>
              <a:t> Optimization: </a:t>
            </a:r>
            <a:r>
              <a:rPr lang="es-MX" dirty="0" err="1">
                <a:solidFill>
                  <a:schemeClr val="tx1"/>
                </a:solidFill>
              </a:rPr>
              <a:t>Self-optimizing</a:t>
            </a:r>
            <a:r>
              <a:rPr lang="es-MX" dirty="0">
                <a:solidFill>
                  <a:schemeClr val="tx1"/>
                </a:solidFill>
              </a:rPr>
              <a:t> variables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dirty="0" err="1">
                <a:solidFill>
                  <a:schemeClr val="tx1"/>
                </a:solidFill>
              </a:rPr>
              <a:t>Constrained</a:t>
            </a:r>
            <a:r>
              <a:rPr lang="es-MX" dirty="0">
                <a:solidFill>
                  <a:schemeClr val="tx1"/>
                </a:solidFill>
              </a:rPr>
              <a:t> Optimization: </a:t>
            </a:r>
            <a:r>
              <a:rPr lang="es-MX" dirty="0" err="1">
                <a:solidFill>
                  <a:schemeClr val="tx1"/>
                </a:solidFill>
              </a:rPr>
              <a:t>Using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conventional</a:t>
            </a:r>
            <a:r>
              <a:rPr lang="es-MX" dirty="0">
                <a:solidFill>
                  <a:schemeClr val="tx1"/>
                </a:solidFill>
              </a:rPr>
              <a:t> APC </a:t>
            </a:r>
            <a:r>
              <a:rPr lang="es-MX" dirty="0" err="1">
                <a:solidFill>
                  <a:schemeClr val="tx1"/>
                </a:solidFill>
              </a:rPr>
              <a:t>to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handle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changing</a:t>
            </a:r>
            <a:r>
              <a:rPr lang="es-MX" dirty="0">
                <a:solidFill>
                  <a:schemeClr val="tx1"/>
                </a:solidFill>
              </a:rPr>
              <a:t> active </a:t>
            </a:r>
            <a:r>
              <a:rPr lang="es-MX" dirty="0" err="1">
                <a:solidFill>
                  <a:schemeClr val="tx1"/>
                </a:solidFill>
              </a:rPr>
              <a:t>constraints</a:t>
            </a:r>
            <a:endParaRPr lang="es-MX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1"/>
                </a:solidFill>
              </a:rPr>
              <a:t>Many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examples</a:t>
            </a:r>
            <a:endParaRPr lang="es-MX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PID-control, </a:t>
            </a:r>
            <a:r>
              <a:rPr lang="es-MX" dirty="0" err="1">
                <a:solidFill>
                  <a:schemeClr val="tx1"/>
                </a:solidFill>
              </a:rPr>
              <a:t>Selectors</a:t>
            </a:r>
            <a:r>
              <a:rPr lang="es-MX" dirty="0">
                <a:solidFill>
                  <a:schemeClr val="tx1"/>
                </a:solidFill>
              </a:rPr>
              <a:t>, Split </a:t>
            </a:r>
            <a:r>
              <a:rPr lang="es-MX" dirty="0" err="1">
                <a:solidFill>
                  <a:schemeClr val="tx1"/>
                </a:solidFill>
              </a:rPr>
              <a:t>range</a:t>
            </a:r>
            <a:r>
              <a:rPr lang="es-MX" dirty="0">
                <a:solidFill>
                  <a:schemeClr val="tx1"/>
                </a:solidFill>
              </a:rPr>
              <a:t> control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dirty="0" err="1">
                <a:solidFill>
                  <a:schemeClr val="tx1"/>
                </a:solidFill>
              </a:rPr>
              <a:t>Systematic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procedure</a:t>
            </a:r>
            <a:r>
              <a:rPr lang="es-MX" dirty="0">
                <a:solidFill>
                  <a:schemeClr val="tx1"/>
                </a:solidFill>
              </a:rPr>
              <a:t> for </a:t>
            </a:r>
            <a:r>
              <a:rPr lang="es-MX" dirty="0" err="1">
                <a:solidFill>
                  <a:schemeClr val="tx1"/>
                </a:solidFill>
              </a:rPr>
              <a:t>designing</a:t>
            </a:r>
            <a:r>
              <a:rPr lang="es-MX" dirty="0">
                <a:solidFill>
                  <a:schemeClr val="tx1"/>
                </a:solidFill>
              </a:rPr>
              <a:t> APC</a:t>
            </a:r>
          </a:p>
          <a:p>
            <a:pPr marL="857250" lvl="1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More </a:t>
            </a:r>
            <a:r>
              <a:rPr lang="es-MX" dirty="0" err="1">
                <a:solidFill>
                  <a:schemeClr val="tx1"/>
                </a:solidFill>
              </a:rPr>
              <a:t>Examples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dirty="0" err="1">
                <a:solidFill>
                  <a:schemeClr val="tx1"/>
                </a:solidFill>
              </a:rPr>
              <a:t>Conclusion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26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9" name="Line 40">
            <a:extLst>
              <a:ext uri="{FF2B5EF4-FFF2-40B4-BE49-F238E27FC236}">
                <a16:creationId xmlns:a16="http://schemas.microsoft.com/office/drawing/2014/main" id="{5F053603-4954-4541-9371-F04C4EBFC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806323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97" name="Oval 40">
            <a:extLst>
              <a:ext uri="{FF2B5EF4-FFF2-40B4-BE49-F238E27FC236}">
                <a16:creationId xmlns:a16="http://schemas.microsoft.com/office/drawing/2014/main" id="{04FEEDE3-DCE9-4359-B822-B0416A22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7" y="2375152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cxnSp>
        <p:nvCxnSpPr>
          <p:cNvPr id="54298" name="Straight Arrow Connector 48">
            <a:extLst>
              <a:ext uri="{FF2B5EF4-FFF2-40B4-BE49-F238E27FC236}">
                <a16:creationId xmlns:a16="http://schemas.microsoft.com/office/drawing/2014/main" id="{19C2EE19-728B-476C-B7E7-AF8A2FE15C5D}"/>
              </a:ext>
            </a:extLst>
          </p:cNvPr>
          <p:cNvCxnSpPr>
            <a:cxnSpLocks noChangeShapeType="1"/>
            <a:stCxn id="54297" idx="2"/>
          </p:cNvCxnSpPr>
          <p:nvPr/>
        </p:nvCxnSpPr>
        <p:spPr bwMode="auto">
          <a:xfrm flipH="1">
            <a:off x="3371473" y="2599338"/>
            <a:ext cx="2472114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27" name="TextBox 1">
            <a:extLst>
              <a:ext uri="{FF2B5EF4-FFF2-40B4-BE49-F238E27FC236}">
                <a16:creationId xmlns:a16="http://schemas.microsoft.com/office/drawing/2014/main" id="{704BA408-9619-43AB-82C9-31C9C54B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14" y="721396"/>
            <a:ext cx="9842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 dirty="0">
                <a:highlight>
                  <a:srgbClr val="FFFF00"/>
                </a:highlight>
              </a:rPr>
              <a:t>Nominal design with Reverse pairing </a:t>
            </a:r>
            <a:r>
              <a:rPr lang="en-US" altLang="nb-NO" sz="2400" dirty="0"/>
              <a:t>(follows “input saturation rule”):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574E09-A1BE-4338-9818-078ECCC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6" y="3340894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FC</a:t>
            </a:r>
          </a:p>
        </p:txBody>
      </p: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E6DADC6E-6CFF-47BA-B75F-C73EA66F8A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7625" y="3593306"/>
            <a:ext cx="0" cy="23336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77">
            <a:extLst>
              <a:ext uri="{FF2B5EF4-FFF2-40B4-BE49-F238E27FC236}">
                <a16:creationId xmlns:a16="http://schemas.microsoft.com/office/drawing/2014/main" id="{F0266372-8509-4743-BC9B-D76B4F91B3AF}"/>
              </a:ext>
            </a:extLst>
          </p:cNvPr>
          <p:cNvCxnSpPr>
            <a:cxnSpLocks noChangeShapeType="1"/>
            <a:endCxn id="41" idx="0"/>
          </p:cNvCxnSpPr>
          <p:nvPr/>
        </p:nvCxnSpPr>
        <p:spPr bwMode="auto">
          <a:xfrm>
            <a:off x="7608888" y="2918618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82">
            <a:extLst>
              <a:ext uri="{FF2B5EF4-FFF2-40B4-BE49-F238E27FC236}">
                <a16:creationId xmlns:a16="http://schemas.microsoft.com/office/drawing/2014/main" id="{958C0912-840E-4049-AC32-2C7CD8C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824" y="1585738"/>
            <a:ext cx="492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</a:t>
            </a:r>
          </a:p>
        </p:txBody>
      </p:sp>
      <p:sp>
        <p:nvSpPr>
          <p:cNvPr id="47" name="TextBox 84">
            <a:extLst>
              <a:ext uri="{FF2B5EF4-FFF2-40B4-BE49-F238E27FC236}">
                <a16:creationId xmlns:a16="http://schemas.microsoft.com/office/drawing/2014/main" id="{34E4CE51-0C62-4B6B-A1EA-3721337B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12" y="3163474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1,m</a:t>
            </a:r>
          </a:p>
        </p:txBody>
      </p:sp>
      <p:cxnSp>
        <p:nvCxnSpPr>
          <p:cNvPr id="59" name="Straight Arrow Connector 48">
            <a:extLst>
              <a:ext uri="{FF2B5EF4-FFF2-40B4-BE49-F238E27FC236}">
                <a16:creationId xmlns:a16="http://schemas.microsoft.com/office/drawing/2014/main" id="{23AD32C2-6CDB-4209-866A-9D74CB268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83488" y="3860798"/>
            <a:ext cx="1" cy="5656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77">
            <a:extLst>
              <a:ext uri="{FF2B5EF4-FFF2-40B4-BE49-F238E27FC236}">
                <a16:creationId xmlns:a16="http://schemas.microsoft.com/office/drawing/2014/main" id="{B5F4ABEB-C8F1-4179-B4B9-E7F785ECF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5998" y="1920497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82">
            <a:extLst>
              <a:ext uri="{FF2B5EF4-FFF2-40B4-BE49-F238E27FC236}">
                <a16:creationId xmlns:a16="http://schemas.microsoft.com/office/drawing/2014/main" id="{376FBF84-630D-4BC4-B9EC-807ED21C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343" y="2562781"/>
            <a:ext cx="5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2,s</a:t>
            </a:r>
          </a:p>
        </p:txBody>
      </p:sp>
      <p:cxnSp>
        <p:nvCxnSpPr>
          <p:cNvPr id="39" name="Straight Arrow Connector 77">
            <a:extLst>
              <a:ext uri="{FF2B5EF4-FFF2-40B4-BE49-F238E27FC236}">
                <a16:creationId xmlns:a16="http://schemas.microsoft.com/office/drawing/2014/main" id="{5C1AD21D-11A1-4C29-AE9D-423B3759AE4C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 flipH="1">
            <a:off x="3403600" y="2587433"/>
            <a:ext cx="3282" cy="123571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59A50A-B5CF-4EFD-B641-667E7DEAAD31}"/>
              </a:ext>
            </a:extLst>
          </p:cNvPr>
          <p:cNvSpPr txBox="1"/>
          <p:nvPr/>
        </p:nvSpPr>
        <p:spPr>
          <a:xfrm>
            <a:off x="4085509" y="5005393"/>
            <a:ext cx="6236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dirty="0"/>
              <a:t>BUT with Reverse pairing: Get </a:t>
            </a:r>
            <a:r>
              <a:rPr lang="en-US" altLang="nb-NO" dirty="0">
                <a:highlight>
                  <a:srgbClr val="FFFF00"/>
                </a:highlight>
              </a:rPr>
              <a:t>“long loop” </a:t>
            </a:r>
            <a:r>
              <a:rPr lang="en-US" altLang="nb-NO" dirty="0"/>
              <a:t>for flow control </a:t>
            </a:r>
          </a:p>
          <a:p>
            <a:r>
              <a:rPr lang="nb-NO" dirty="0"/>
              <a:t>In </a:t>
            </a:r>
            <a:r>
              <a:rPr lang="nb-NO" dirty="0" err="1"/>
              <a:t>addition</a:t>
            </a:r>
            <a:r>
              <a:rPr lang="nb-NO" dirty="0"/>
              <a:t>: </a:t>
            </a:r>
            <a:r>
              <a:rPr lang="nb-NO" dirty="0" err="1"/>
              <a:t>loose</a:t>
            </a:r>
            <a:r>
              <a:rPr lang="nb-NO" dirty="0"/>
              <a:t> control of y2=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z1 (F1-valve) </a:t>
            </a:r>
            <a:r>
              <a:rPr lang="nb-NO" dirty="0" err="1"/>
              <a:t>saturates</a:t>
            </a:r>
            <a:r>
              <a:rPr lang="nb-NO" dirty="0"/>
              <a:t> </a:t>
            </a: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9B2F0401-9A7F-4101-BE71-228F1A8C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70695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9B1F73A5-3870-45AF-B92B-C3242DD9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2</a:t>
            </a:r>
            <a:r>
              <a:rPr lang="en-US" altLang="nb-NO" sz="1800" dirty="0"/>
              <a:t> [m3/s]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8B6C7-EE2E-41E2-94E2-1C78508E6AF3}"/>
              </a:ext>
            </a:extLst>
          </p:cNvPr>
          <p:cNvSpPr txBox="1"/>
          <p:nvPr/>
        </p:nvSpPr>
        <p:spPr>
          <a:xfrm>
            <a:off x="5098245" y="3571637"/>
            <a:ext cx="225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«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long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loop»</a:t>
            </a:r>
          </a:p>
        </p:txBody>
      </p:sp>
      <p:cxnSp>
        <p:nvCxnSpPr>
          <p:cNvPr id="33" name="Straight Arrow Connector 48">
            <a:extLst>
              <a:ext uri="{FF2B5EF4-FFF2-40B4-BE49-F238E27FC236}">
                <a16:creationId xmlns:a16="http://schemas.microsoft.com/office/drawing/2014/main" id="{B9AFF42A-C528-4443-944F-BC064FB370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7625" y="3563905"/>
            <a:ext cx="3527000" cy="496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9AE1CAE-4F3A-4EDC-9E07-DFBCC93292BC}"/>
              </a:ext>
            </a:extLst>
          </p:cNvPr>
          <p:cNvSpPr txBox="1"/>
          <p:nvPr/>
        </p:nvSpPr>
        <p:spPr>
          <a:xfrm>
            <a:off x="-30776" y="-6509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</a:t>
            </a:r>
            <a:r>
              <a:rPr lang="nb-NO" dirty="0" err="1">
                <a:highlight>
                  <a:srgbClr val="FFFF00"/>
                </a:highlight>
              </a:rPr>
              <a:t>gives</a:t>
            </a:r>
            <a:r>
              <a:rPr lang="nb-NO" dirty="0">
                <a:highlight>
                  <a:srgbClr val="FFFF00"/>
                </a:highlight>
              </a:rPr>
              <a:t> simple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(</a:t>
            </a:r>
            <a:r>
              <a:rPr lang="nb-NO" dirty="0" err="1">
                <a:highlight>
                  <a:srgbClr val="FFFF00"/>
                </a:highlight>
              </a:rPr>
              <a:t>if</a:t>
            </a:r>
            <a:r>
              <a:rPr lang="nb-NO" dirty="0">
                <a:highlight>
                  <a:srgbClr val="FFFF00"/>
                </a:highlight>
              </a:rPr>
              <a:t> z2 </a:t>
            </a:r>
            <a:r>
              <a:rPr lang="nb-NO" dirty="0" err="1">
                <a:highlight>
                  <a:srgbClr val="FFFF00"/>
                </a:highlight>
              </a:rPr>
              <a:t>saturates</a:t>
            </a:r>
            <a:r>
              <a:rPr lang="nb-NO" dirty="0">
                <a:highlight>
                  <a:srgbClr val="FFFF00"/>
                </a:highlight>
              </a:rPr>
              <a:t> at </a:t>
            </a:r>
            <a:r>
              <a:rPr lang="nb-NO" dirty="0" err="1">
                <a:highlight>
                  <a:srgbClr val="FFFF00"/>
                </a:highlight>
              </a:rPr>
              <a:t>fully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open</a:t>
            </a:r>
            <a:r>
              <a:rPr lang="nb-NO" dirty="0">
                <a:highlight>
                  <a:srgbClr val="FFFF00"/>
                </a:highlight>
              </a:rPr>
              <a:t>) </a:t>
            </a:r>
          </a:p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46A4E-8ECC-4ABF-9609-978312E79967}"/>
              </a:ext>
            </a:extLst>
          </p:cNvPr>
          <p:cNvSpPr txBox="1"/>
          <p:nvPr/>
        </p:nvSpPr>
        <p:spPr>
          <a:xfrm>
            <a:off x="133564" y="6020925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«Long loop» </a:t>
            </a:r>
            <a:r>
              <a:rPr lang="nb-NO" dirty="0"/>
              <a:t>= Works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35385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9" name="Line 40">
            <a:extLst>
              <a:ext uri="{FF2B5EF4-FFF2-40B4-BE49-F238E27FC236}">
                <a16:creationId xmlns:a16="http://schemas.microsoft.com/office/drawing/2014/main" id="{5F053603-4954-4541-9371-F04C4EBFC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806323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97" name="Oval 40">
            <a:extLst>
              <a:ext uri="{FF2B5EF4-FFF2-40B4-BE49-F238E27FC236}">
                <a16:creationId xmlns:a16="http://schemas.microsoft.com/office/drawing/2014/main" id="{04FEEDE3-DCE9-4359-B822-B0416A22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7" y="2375152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cxnSp>
        <p:nvCxnSpPr>
          <p:cNvPr id="54298" name="Straight Arrow Connector 48">
            <a:extLst>
              <a:ext uri="{FF2B5EF4-FFF2-40B4-BE49-F238E27FC236}">
                <a16:creationId xmlns:a16="http://schemas.microsoft.com/office/drawing/2014/main" id="{19C2EE19-728B-476C-B7E7-AF8A2FE15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3339" y="2628611"/>
            <a:ext cx="1174749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574E09-A1BE-4338-9818-078ECCC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993" y="3110780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FC</a:t>
            </a:r>
          </a:p>
        </p:txBody>
      </p: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E6DADC6E-6CFF-47BA-B75F-C73EA66F8A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7625" y="3370263"/>
            <a:ext cx="0" cy="456406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59">
            <a:extLst>
              <a:ext uri="{FF2B5EF4-FFF2-40B4-BE49-F238E27FC236}">
                <a16:creationId xmlns:a16="http://schemas.microsoft.com/office/drawing/2014/main" id="{770B2079-B1F7-4A2F-AB96-DCD68EB2E8B9}"/>
              </a:ext>
            </a:extLst>
          </p:cNvPr>
          <p:cNvCxnSpPr>
            <a:cxnSpLocks noChangeShapeType="1"/>
            <a:endCxn id="41" idx="6"/>
          </p:cNvCxnSpPr>
          <p:nvPr/>
        </p:nvCxnSpPr>
        <p:spPr bwMode="auto">
          <a:xfrm flipH="1">
            <a:off x="3656818" y="3351213"/>
            <a:ext cx="229382" cy="1198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62">
            <a:extLst>
              <a:ext uri="{FF2B5EF4-FFF2-40B4-BE49-F238E27FC236}">
                <a16:creationId xmlns:a16="http://schemas.microsoft.com/office/drawing/2014/main" id="{02859762-0B22-4818-9AA1-55C99FC86DD9}"/>
              </a:ext>
            </a:extLst>
          </p:cNvPr>
          <p:cNvCxnSpPr>
            <a:cxnSpLocks noChangeShapeType="1"/>
            <a:stCxn id="41" idx="4"/>
          </p:cNvCxnSpPr>
          <p:nvPr/>
        </p:nvCxnSpPr>
        <p:spPr bwMode="auto">
          <a:xfrm flipH="1">
            <a:off x="3398055" y="3615604"/>
            <a:ext cx="6350" cy="1968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77">
            <a:extLst>
              <a:ext uri="{FF2B5EF4-FFF2-40B4-BE49-F238E27FC236}">
                <a16:creationId xmlns:a16="http://schemas.microsoft.com/office/drawing/2014/main" id="{F0266372-8509-4743-BC9B-D76B4F91B3AF}"/>
              </a:ext>
            </a:extLst>
          </p:cNvPr>
          <p:cNvCxnSpPr>
            <a:cxnSpLocks noChangeShapeType="1"/>
            <a:stCxn id="36" idx="4"/>
            <a:endCxn id="41" idx="0"/>
          </p:cNvCxnSpPr>
          <p:nvPr/>
        </p:nvCxnSpPr>
        <p:spPr bwMode="auto">
          <a:xfrm>
            <a:off x="3388841" y="2806369"/>
            <a:ext cx="15565" cy="30441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82">
            <a:extLst>
              <a:ext uri="{FF2B5EF4-FFF2-40B4-BE49-F238E27FC236}">
                <a16:creationId xmlns:a16="http://schemas.microsoft.com/office/drawing/2014/main" id="{958C0912-840E-4049-AC32-2C7CD8C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83" y="15857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SP-L</a:t>
            </a:r>
          </a:p>
        </p:txBody>
      </p:sp>
      <p:sp>
        <p:nvSpPr>
          <p:cNvPr id="47" name="TextBox 84">
            <a:extLst>
              <a:ext uri="{FF2B5EF4-FFF2-40B4-BE49-F238E27FC236}">
                <a16:creationId xmlns:a16="http://schemas.microsoft.com/office/drawing/2014/main" id="{34E4CE51-0C62-4B6B-A1EA-3721337B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783" y="3419790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1,m</a:t>
            </a:r>
          </a:p>
        </p:txBody>
      </p:sp>
      <p:cxnSp>
        <p:nvCxnSpPr>
          <p:cNvPr id="59" name="Straight Arrow Connector 48">
            <a:extLst>
              <a:ext uri="{FF2B5EF4-FFF2-40B4-BE49-F238E27FC236}">
                <a16:creationId xmlns:a16="http://schemas.microsoft.com/office/drawing/2014/main" id="{23AD32C2-6CDB-4209-866A-9D74CB268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8088" y="2628611"/>
            <a:ext cx="25401" cy="1797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77">
            <a:extLst>
              <a:ext uri="{FF2B5EF4-FFF2-40B4-BE49-F238E27FC236}">
                <a16:creationId xmlns:a16="http://schemas.microsoft.com/office/drawing/2014/main" id="{B5F4ABEB-C8F1-4179-B4B9-E7F785ECF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5998" y="1920497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82">
            <a:extLst>
              <a:ext uri="{FF2B5EF4-FFF2-40B4-BE49-F238E27FC236}">
                <a16:creationId xmlns:a16="http://schemas.microsoft.com/office/drawing/2014/main" id="{376FBF84-630D-4BC4-B9EC-807ED21C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403" y="2149006"/>
            <a:ext cx="5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1,s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F63382EC-8D35-4FA1-94B5-D7055CF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53" y="281284"/>
            <a:ext cx="92643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Alternative solution: </a:t>
            </a:r>
            <a:r>
              <a:rPr lang="en-US" altLang="nb-NO" sz="2000" dirty="0">
                <a:highlight>
                  <a:srgbClr val="FFFF00"/>
                </a:highlight>
              </a:rPr>
              <a:t>Follow “Pair close”-rule </a:t>
            </a:r>
            <a:r>
              <a:rPr lang="en-US" altLang="nb-NO" sz="2000" dirty="0"/>
              <a:t>and use Complex CV-MV switching.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When z2 saturates at max, use the other MV (z1) for level control and give up controlling F1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Get: </a:t>
            </a:r>
            <a:r>
              <a:rPr lang="en-US" altLang="nb-NO" sz="1600" dirty="0">
                <a:highlight>
                  <a:srgbClr val="FFFF00"/>
                </a:highlight>
              </a:rPr>
              <a:t>“Bidirectional inventory control”</a:t>
            </a:r>
            <a:endParaRPr lang="en-US" altLang="nb-NO" sz="2000" dirty="0">
              <a:highlight>
                <a:srgbClr val="FFFF00"/>
              </a:highlight>
            </a:endParaRPr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7028189D-5505-4FD3-9874-68208F2C1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388" y="2798439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id="{C7FD2005-FE38-4394-B7A5-B62E5215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976" y="2367268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sp>
        <p:nvSpPr>
          <p:cNvPr id="34" name="TextBox 82">
            <a:extLst>
              <a:ext uri="{FF2B5EF4-FFF2-40B4-BE49-F238E27FC236}">
                <a16:creationId xmlns:a16="http://schemas.microsoft.com/office/drawing/2014/main" id="{9C1FBED5-8E23-4D99-83B3-EAA528A0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336" y="1606429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SP-H</a:t>
            </a:r>
          </a:p>
        </p:txBody>
      </p:sp>
      <p:cxnSp>
        <p:nvCxnSpPr>
          <p:cNvPr id="35" name="Straight Arrow Connector 77">
            <a:extLst>
              <a:ext uri="{FF2B5EF4-FFF2-40B4-BE49-F238E27FC236}">
                <a16:creationId xmlns:a16="http://schemas.microsoft.com/office/drawing/2014/main" id="{3E374805-BD90-493D-BDD9-2ED553D73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387" y="1912613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D070C7F-2017-445F-A6E9-1095E289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428" y="2352675"/>
            <a:ext cx="504825" cy="45369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39" name="Straight Arrow Connector 48">
            <a:extLst>
              <a:ext uri="{FF2B5EF4-FFF2-40B4-BE49-F238E27FC236}">
                <a16:creationId xmlns:a16="http://schemas.microsoft.com/office/drawing/2014/main" id="{287F06B8-2A20-48B5-B587-49F7112F9FA2}"/>
              </a:ext>
            </a:extLst>
          </p:cNvPr>
          <p:cNvCxnSpPr>
            <a:cxnSpLocks noChangeShapeType="1"/>
            <a:stCxn id="33" idx="2"/>
            <a:endCxn id="36" idx="6"/>
          </p:cNvCxnSpPr>
          <p:nvPr/>
        </p:nvCxnSpPr>
        <p:spPr bwMode="auto">
          <a:xfrm flipH="1" flipV="1">
            <a:off x="3641253" y="2579522"/>
            <a:ext cx="1478723" cy="1193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77">
            <a:extLst>
              <a:ext uri="{FF2B5EF4-FFF2-40B4-BE49-F238E27FC236}">
                <a16:creationId xmlns:a16="http://schemas.microsoft.com/office/drawing/2014/main" id="{8BD8DB73-8798-4758-9D45-0562D3D33E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7015" y="2566267"/>
            <a:ext cx="379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>
            <a:extLst>
              <a:ext uri="{FF2B5EF4-FFF2-40B4-BE49-F238E27FC236}">
                <a16:creationId xmlns:a16="http://schemas.microsoft.com/office/drawing/2014/main" id="{FC07EB39-15F6-47A1-8A65-76421285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06F4AE16-BBB4-4C80-B937-ED50DFFA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2</a:t>
            </a:r>
            <a:r>
              <a:rPr lang="en-US" altLang="nb-NO" sz="1800" dirty="0"/>
              <a:t> [m3/s]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D2B44C-5F14-4D2D-A1FE-7076CCA464B2}"/>
              </a:ext>
            </a:extLst>
          </p:cNvPr>
          <p:cNvSpPr txBox="1"/>
          <p:nvPr/>
        </p:nvSpPr>
        <p:spPr>
          <a:xfrm>
            <a:off x="4306718" y="5140249"/>
            <a:ext cx="673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long</a:t>
            </a:r>
            <a:r>
              <a:rPr lang="nb-NO" dirty="0"/>
              <a:t> loop for control of 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Works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F1-valve or F2-valve </a:t>
            </a:r>
            <a:r>
              <a:rPr lang="nb-NO" dirty="0" err="1"/>
              <a:t>saturate</a:t>
            </a:r>
            <a:r>
              <a:rPr lang="nb-NO" dirty="0"/>
              <a:t> at </a:t>
            </a:r>
            <a:r>
              <a:rPr lang="nb-NO" dirty="0" err="1"/>
              <a:t>open</a:t>
            </a:r>
            <a:r>
              <a:rPr lang="nb-NO" dirty="0"/>
              <a:t> </a:t>
            </a:r>
          </a:p>
          <a:p>
            <a:r>
              <a:rPr lang="nb-NO" dirty="0"/>
              <a:t>Overall: </a:t>
            </a:r>
            <a:r>
              <a:rPr lang="nb-NO" dirty="0" err="1"/>
              <a:t>seems</a:t>
            </a:r>
            <a:r>
              <a:rPr lang="nb-NO" dirty="0"/>
              <a:t> to be </a:t>
            </a:r>
            <a:r>
              <a:rPr lang="nb-NO" dirty="0" err="1"/>
              <a:t>the</a:t>
            </a:r>
            <a:r>
              <a:rPr lang="nb-NO" dirty="0"/>
              <a:t> best </a:t>
            </a:r>
            <a:r>
              <a:rPr lang="nb-NO" dirty="0" err="1"/>
              <a:t>solution</a:t>
            </a:r>
            <a:endParaRPr lang="nb-NO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0965BE-5AEE-4B40-8F02-EC287A914557}"/>
              </a:ext>
            </a:extLst>
          </p:cNvPr>
          <p:cNvSpPr/>
          <p:nvPr/>
        </p:nvSpPr>
        <p:spPr>
          <a:xfrm>
            <a:off x="4816002" y="1354225"/>
            <a:ext cx="1733835" cy="16943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LC</a:t>
            </a:r>
          </a:p>
          <a:p>
            <a:pPr algn="ctr"/>
            <a:r>
              <a:rPr lang="nb-NO" dirty="0"/>
              <a:t>Using</a:t>
            </a:r>
          </a:p>
          <a:p>
            <a:pPr algn="ctr"/>
            <a:r>
              <a:rPr lang="nb-NO" dirty="0"/>
              <a:t>MV-MV </a:t>
            </a:r>
          </a:p>
          <a:p>
            <a:pPr algn="ctr"/>
            <a:r>
              <a:rPr lang="nb-NO" dirty="0" err="1"/>
              <a:t>switching</a:t>
            </a:r>
            <a:r>
              <a:rPr lang="nb-NO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231204-A3A1-44D4-A316-F43583FE5055}"/>
              </a:ext>
            </a:extLst>
          </p:cNvPr>
          <p:cNvSpPr txBox="1"/>
          <p:nvPr/>
        </p:nvSpPr>
        <p:spPr>
          <a:xfrm>
            <a:off x="-47505" y="-25531"/>
            <a:ext cx="32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</a:t>
            </a:r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33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9" name="Line 40">
            <a:extLst>
              <a:ext uri="{FF2B5EF4-FFF2-40B4-BE49-F238E27FC236}">
                <a16:creationId xmlns:a16="http://schemas.microsoft.com/office/drawing/2014/main" id="{5F053603-4954-4541-9371-F04C4EBFC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806323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97" name="Oval 40">
            <a:extLst>
              <a:ext uri="{FF2B5EF4-FFF2-40B4-BE49-F238E27FC236}">
                <a16:creationId xmlns:a16="http://schemas.microsoft.com/office/drawing/2014/main" id="{04FEEDE3-DCE9-4359-B822-B0416A22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7" y="2375152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cxnSp>
        <p:nvCxnSpPr>
          <p:cNvPr id="54298" name="Straight Arrow Connector 48">
            <a:extLst>
              <a:ext uri="{FF2B5EF4-FFF2-40B4-BE49-F238E27FC236}">
                <a16:creationId xmlns:a16="http://schemas.microsoft.com/office/drawing/2014/main" id="{19C2EE19-728B-476C-B7E7-AF8A2FE15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3339" y="2628611"/>
            <a:ext cx="1174749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574E09-A1BE-4338-9818-078ECCC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993" y="3110780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FC</a:t>
            </a:r>
          </a:p>
        </p:txBody>
      </p: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E6DADC6E-6CFF-47BA-B75F-C73EA66F8A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7625" y="3370263"/>
            <a:ext cx="0" cy="456406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59">
            <a:extLst>
              <a:ext uri="{FF2B5EF4-FFF2-40B4-BE49-F238E27FC236}">
                <a16:creationId xmlns:a16="http://schemas.microsoft.com/office/drawing/2014/main" id="{770B2079-B1F7-4A2F-AB96-DCD68EB2E8B9}"/>
              </a:ext>
            </a:extLst>
          </p:cNvPr>
          <p:cNvCxnSpPr>
            <a:cxnSpLocks noChangeShapeType="1"/>
            <a:endCxn id="41" idx="6"/>
          </p:cNvCxnSpPr>
          <p:nvPr/>
        </p:nvCxnSpPr>
        <p:spPr bwMode="auto">
          <a:xfrm flipH="1">
            <a:off x="3656818" y="3351213"/>
            <a:ext cx="229382" cy="1198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62">
            <a:extLst>
              <a:ext uri="{FF2B5EF4-FFF2-40B4-BE49-F238E27FC236}">
                <a16:creationId xmlns:a16="http://schemas.microsoft.com/office/drawing/2014/main" id="{02859762-0B22-4818-9AA1-55C99FC86DD9}"/>
              </a:ext>
            </a:extLst>
          </p:cNvPr>
          <p:cNvCxnSpPr>
            <a:cxnSpLocks noChangeShapeType="1"/>
            <a:stCxn id="41" idx="4"/>
          </p:cNvCxnSpPr>
          <p:nvPr/>
        </p:nvCxnSpPr>
        <p:spPr bwMode="auto">
          <a:xfrm flipH="1">
            <a:off x="3398055" y="3615604"/>
            <a:ext cx="6350" cy="1968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77">
            <a:extLst>
              <a:ext uri="{FF2B5EF4-FFF2-40B4-BE49-F238E27FC236}">
                <a16:creationId xmlns:a16="http://schemas.microsoft.com/office/drawing/2014/main" id="{F0266372-8509-4743-BC9B-D76B4F91B3AF}"/>
              </a:ext>
            </a:extLst>
          </p:cNvPr>
          <p:cNvCxnSpPr>
            <a:cxnSpLocks noChangeShapeType="1"/>
            <a:stCxn id="36" idx="4"/>
            <a:endCxn id="41" idx="0"/>
          </p:cNvCxnSpPr>
          <p:nvPr/>
        </p:nvCxnSpPr>
        <p:spPr bwMode="auto">
          <a:xfrm>
            <a:off x="3388841" y="2806369"/>
            <a:ext cx="15565" cy="30441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82">
            <a:extLst>
              <a:ext uri="{FF2B5EF4-FFF2-40B4-BE49-F238E27FC236}">
                <a16:creationId xmlns:a16="http://schemas.microsoft.com/office/drawing/2014/main" id="{958C0912-840E-4049-AC32-2C7CD8C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83" y="15857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SP-L</a:t>
            </a:r>
          </a:p>
        </p:txBody>
      </p:sp>
      <p:sp>
        <p:nvSpPr>
          <p:cNvPr id="47" name="TextBox 84">
            <a:extLst>
              <a:ext uri="{FF2B5EF4-FFF2-40B4-BE49-F238E27FC236}">
                <a16:creationId xmlns:a16="http://schemas.microsoft.com/office/drawing/2014/main" id="{34E4CE51-0C62-4B6B-A1EA-3721337B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783" y="3419790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1,m</a:t>
            </a:r>
          </a:p>
        </p:txBody>
      </p:sp>
      <p:cxnSp>
        <p:nvCxnSpPr>
          <p:cNvPr id="59" name="Straight Arrow Connector 48">
            <a:extLst>
              <a:ext uri="{FF2B5EF4-FFF2-40B4-BE49-F238E27FC236}">
                <a16:creationId xmlns:a16="http://schemas.microsoft.com/office/drawing/2014/main" id="{23AD32C2-6CDB-4209-866A-9D74CB268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8088" y="2628611"/>
            <a:ext cx="25401" cy="1797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77">
            <a:extLst>
              <a:ext uri="{FF2B5EF4-FFF2-40B4-BE49-F238E27FC236}">
                <a16:creationId xmlns:a16="http://schemas.microsoft.com/office/drawing/2014/main" id="{B5F4ABEB-C8F1-4179-B4B9-E7F785ECF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5998" y="1920497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82">
            <a:extLst>
              <a:ext uri="{FF2B5EF4-FFF2-40B4-BE49-F238E27FC236}">
                <a16:creationId xmlns:a16="http://schemas.microsoft.com/office/drawing/2014/main" id="{376FBF84-630D-4BC4-B9EC-807ED21C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403" y="2149006"/>
            <a:ext cx="5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1,s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D2F4D-049B-43FB-B848-FBD02AF60E7E}"/>
              </a:ext>
            </a:extLst>
          </p:cNvPr>
          <p:cNvSpPr txBox="1"/>
          <p:nvPr/>
        </p:nvSpPr>
        <p:spPr>
          <a:xfrm>
            <a:off x="330731" y="5255796"/>
            <a:ext cx="3310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Recommended</a:t>
            </a:r>
            <a:r>
              <a:rPr lang="nb-NO" dirty="0"/>
              <a:t>: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controllers</a:t>
            </a:r>
            <a:endParaRPr lang="nb-NO" dirty="0"/>
          </a:p>
          <a:p>
            <a:r>
              <a:rPr lang="nb-NO" dirty="0"/>
              <a:t>SP-L =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setpoint</a:t>
            </a:r>
          </a:p>
          <a:p>
            <a:r>
              <a:rPr lang="nb-NO" dirty="0"/>
              <a:t>SP-H =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setpoint</a:t>
            </a:r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7028189D-5505-4FD3-9874-68208F2C1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388" y="2798439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id="{C7FD2005-FE38-4394-B7A5-B62E5215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976" y="2367268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sp>
        <p:nvSpPr>
          <p:cNvPr id="34" name="TextBox 82">
            <a:extLst>
              <a:ext uri="{FF2B5EF4-FFF2-40B4-BE49-F238E27FC236}">
                <a16:creationId xmlns:a16="http://schemas.microsoft.com/office/drawing/2014/main" id="{9C1FBED5-8E23-4D99-83B3-EAA528A0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336" y="1606429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SP-H</a:t>
            </a:r>
          </a:p>
        </p:txBody>
      </p:sp>
      <p:cxnSp>
        <p:nvCxnSpPr>
          <p:cNvPr id="35" name="Straight Arrow Connector 77">
            <a:extLst>
              <a:ext uri="{FF2B5EF4-FFF2-40B4-BE49-F238E27FC236}">
                <a16:creationId xmlns:a16="http://schemas.microsoft.com/office/drawing/2014/main" id="{3E374805-BD90-493D-BDD9-2ED553D73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387" y="1912613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D070C7F-2017-445F-A6E9-1095E289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428" y="2352675"/>
            <a:ext cx="504825" cy="45369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39" name="Straight Arrow Connector 48">
            <a:extLst>
              <a:ext uri="{FF2B5EF4-FFF2-40B4-BE49-F238E27FC236}">
                <a16:creationId xmlns:a16="http://schemas.microsoft.com/office/drawing/2014/main" id="{287F06B8-2A20-48B5-B587-49F7112F9FA2}"/>
              </a:ext>
            </a:extLst>
          </p:cNvPr>
          <p:cNvCxnSpPr>
            <a:cxnSpLocks noChangeShapeType="1"/>
            <a:stCxn id="33" idx="2"/>
            <a:endCxn id="36" idx="6"/>
          </p:cNvCxnSpPr>
          <p:nvPr/>
        </p:nvCxnSpPr>
        <p:spPr bwMode="auto">
          <a:xfrm flipH="1" flipV="1">
            <a:off x="3641253" y="2579522"/>
            <a:ext cx="1478723" cy="1193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77">
            <a:extLst>
              <a:ext uri="{FF2B5EF4-FFF2-40B4-BE49-F238E27FC236}">
                <a16:creationId xmlns:a16="http://schemas.microsoft.com/office/drawing/2014/main" id="{8BD8DB73-8798-4758-9D45-0562D3D33E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7015" y="2566267"/>
            <a:ext cx="379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>
            <a:extLst>
              <a:ext uri="{FF2B5EF4-FFF2-40B4-BE49-F238E27FC236}">
                <a16:creationId xmlns:a16="http://schemas.microsoft.com/office/drawing/2014/main" id="{FC07EB39-15F6-47A1-8A65-76421285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06F4AE16-BBB4-4C80-B937-ED50DFFA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2</a:t>
            </a:r>
            <a:r>
              <a:rPr lang="en-US" altLang="nb-NO" sz="1800" dirty="0"/>
              <a:t> [m3/s]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D2B44C-5F14-4D2D-A1FE-7076CCA464B2}"/>
              </a:ext>
            </a:extLst>
          </p:cNvPr>
          <p:cNvSpPr txBox="1"/>
          <p:nvPr/>
        </p:nvSpPr>
        <p:spPr>
          <a:xfrm>
            <a:off x="4306718" y="5348129"/>
            <a:ext cx="673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Use</a:t>
            </a:r>
            <a:r>
              <a:rPr lang="nb-NO" dirty="0">
                <a:highlight>
                  <a:srgbClr val="FFFF00"/>
                </a:highlight>
              </a:rPr>
              <a:t> of </a:t>
            </a:r>
            <a:r>
              <a:rPr lang="nb-NO" dirty="0" err="1">
                <a:highlight>
                  <a:srgbClr val="FFFF00"/>
                </a:highlight>
              </a:rPr>
              <a:t>two</a:t>
            </a:r>
            <a:r>
              <a:rPr lang="nb-NO" dirty="0">
                <a:highlight>
                  <a:srgbClr val="FFFF00"/>
                </a:highlight>
              </a:rPr>
              <a:t> setpoints is </a:t>
            </a:r>
            <a:r>
              <a:rPr lang="nb-NO" dirty="0" err="1">
                <a:highlight>
                  <a:srgbClr val="FFFF00"/>
                </a:highlight>
              </a:rPr>
              <a:t>good</a:t>
            </a:r>
            <a:r>
              <a:rPr lang="nb-NO" dirty="0">
                <a:highlight>
                  <a:srgbClr val="FFFF00"/>
                </a:highlight>
              </a:rPr>
              <a:t> for </a:t>
            </a:r>
            <a:r>
              <a:rPr lang="nb-NO" dirty="0" err="1">
                <a:highlight>
                  <a:srgbClr val="FFFF00"/>
                </a:highlight>
              </a:rPr>
              <a:t>using</a:t>
            </a:r>
            <a:r>
              <a:rPr lang="nb-NO" dirty="0">
                <a:highlight>
                  <a:srgbClr val="FFFF00"/>
                </a:highlight>
              </a:rPr>
              <a:t> buffer </a:t>
            </a:r>
            <a:r>
              <a:rPr lang="nb-NO" dirty="0" err="1">
                <a:highlight>
                  <a:srgbClr val="FFFF00"/>
                </a:highlight>
              </a:rPr>
              <a:t>dynamically</a:t>
            </a:r>
            <a:r>
              <a:rPr lang="nb-NO" dirty="0">
                <a:highlight>
                  <a:srgbClr val="FFFF00"/>
                </a:highlight>
              </a:rPr>
              <a:t>!!  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247D7BA3-0095-467F-A39E-ACBDB2FD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53" y="281284"/>
            <a:ext cx="92643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Alternative solution: </a:t>
            </a:r>
            <a:r>
              <a:rPr lang="en-US" altLang="nb-NO" sz="2000" dirty="0">
                <a:highlight>
                  <a:srgbClr val="FFFF00"/>
                </a:highlight>
              </a:rPr>
              <a:t>Follow “Pair close”-rule </a:t>
            </a:r>
            <a:r>
              <a:rPr lang="en-US" altLang="nb-NO" sz="2000" dirty="0"/>
              <a:t>and use Complex CV-MV switching.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When z2 saturates at max, use the other MV (z1) for level control and give up controlling F1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Get: </a:t>
            </a:r>
            <a:r>
              <a:rPr lang="en-US" altLang="nb-NO" sz="1600" dirty="0">
                <a:highlight>
                  <a:srgbClr val="FFFF00"/>
                </a:highlight>
              </a:rPr>
              <a:t>“Bidirectional inventory control”</a:t>
            </a:r>
            <a:endParaRPr lang="en-US" altLang="nb-NO" sz="2000" dirty="0">
              <a:highlight>
                <a:srgbClr val="FFFF0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C24F37-8137-4974-935C-589608C812A5}"/>
              </a:ext>
            </a:extLst>
          </p:cNvPr>
          <p:cNvSpPr txBox="1"/>
          <p:nvPr/>
        </p:nvSpPr>
        <p:spPr>
          <a:xfrm>
            <a:off x="-47505" y="-25531"/>
            <a:ext cx="32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</a:t>
            </a:r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CV-MV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55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0074-C555-4BAD-9531-50AB790D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Generalization</a:t>
            </a:r>
            <a:r>
              <a:rPr lang="nb-NO" dirty="0"/>
              <a:t> of </a:t>
            </a:r>
            <a:r>
              <a:rPr lang="nb-NO" dirty="0" err="1"/>
              <a:t>bidirectional</a:t>
            </a:r>
            <a:r>
              <a:rPr lang="nb-NO" dirty="0"/>
              <a:t> inventory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A581-7A6E-4022-8F69-62ADFB0B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912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3E558-163A-4D9F-B694-7807A3EB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22" y="3778376"/>
            <a:ext cx="5330970" cy="203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9E8A1A-FC18-405C-8E0F-F6EBC6217042}"/>
              </a:ext>
            </a:extLst>
          </p:cNvPr>
          <p:cNvSpPr txBox="1"/>
          <p:nvPr/>
        </p:nvSpPr>
        <p:spPr>
          <a:xfrm>
            <a:off x="385897" y="5290331"/>
            <a:ext cx="3932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r>
              <a:rPr lang="nb-NO" dirty="0"/>
              <a:t>TPM = </a:t>
            </a:r>
            <a:r>
              <a:rPr lang="nb-NO" dirty="0" err="1"/>
              <a:t>throughput</a:t>
            </a:r>
            <a:r>
              <a:rPr lang="nb-NO" dirty="0"/>
              <a:t> manipulator</a:t>
            </a:r>
          </a:p>
          <a:p>
            <a:r>
              <a:rPr lang="nb-NO" dirty="0"/>
              <a:t>(</a:t>
            </a:r>
            <a:r>
              <a:rPr lang="nb-NO" dirty="0" err="1"/>
              <a:t>located</a:t>
            </a:r>
            <a:r>
              <a:rPr lang="nb-NO" dirty="0"/>
              <a:t> at </a:t>
            </a:r>
            <a:r>
              <a:rPr lang="nb-NO" dirty="0" err="1"/>
              <a:t>bottleneck</a:t>
            </a:r>
            <a:r>
              <a:rPr lang="nb-NO" dirty="0"/>
              <a:t> =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constraint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A0954-6C73-4B32-B18E-538405C0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61" y="129955"/>
            <a:ext cx="5330970" cy="2101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0129F-DB2F-46DE-A338-C9AD2B4C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78" y="1761594"/>
            <a:ext cx="5866533" cy="2195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B7D5-7764-4076-86BF-5D657BD6A2F9}"/>
              </a:ext>
            </a:extLst>
          </p:cNvPr>
          <p:cNvSpPr txBox="1"/>
          <p:nvPr/>
        </p:nvSpPr>
        <p:spPr>
          <a:xfrm>
            <a:off x="335280" y="359664"/>
            <a:ext cx="2932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/>
              <a:t>Radiation</a:t>
            </a:r>
            <a:r>
              <a:rPr lang="nb-NO" sz="2400" b="1" dirty="0"/>
              <a:t> </a:t>
            </a:r>
            <a:r>
              <a:rPr lang="nb-NO" sz="2400" b="1" dirty="0" err="1"/>
              <a:t>rule</a:t>
            </a:r>
            <a:r>
              <a:rPr lang="nb-NO" sz="2400" b="1" dirty="0"/>
              <a:t> for</a:t>
            </a:r>
          </a:p>
          <a:p>
            <a:r>
              <a:rPr lang="nb-NO" sz="2400" b="1" dirty="0"/>
              <a:t>Inventory control</a:t>
            </a:r>
          </a:p>
          <a:p>
            <a:r>
              <a:rPr lang="nb-NO" dirty="0"/>
              <a:t>(Georgakis)</a:t>
            </a:r>
          </a:p>
          <a:p>
            <a:endParaRPr lang="nb-NO" dirty="0"/>
          </a:p>
          <a:p>
            <a:r>
              <a:rPr lang="nb-NO" dirty="0"/>
              <a:t>«Inventory loops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radiating</a:t>
            </a:r>
            <a:r>
              <a:rPr lang="nb-NO" dirty="0"/>
              <a:t> </a:t>
            </a:r>
            <a:r>
              <a:rPr lang="nb-NO" dirty="0" err="1"/>
              <a:t>around</a:t>
            </a:r>
            <a:r>
              <a:rPr lang="nb-NO" dirty="0"/>
              <a:t> given </a:t>
            </a:r>
            <a:r>
              <a:rPr lang="nb-NO" dirty="0" err="1"/>
              <a:t>flow</a:t>
            </a:r>
            <a:r>
              <a:rPr lang="nb-NO" dirty="0"/>
              <a:t> (TPM)»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Follows</a:t>
            </a:r>
            <a:r>
              <a:rPr lang="nb-NO" dirty="0"/>
              <a:t> «pair-</a:t>
            </a:r>
            <a:r>
              <a:rPr lang="nb-NO" dirty="0" err="1"/>
              <a:t>close</a:t>
            </a:r>
            <a:r>
              <a:rPr lang="nb-NO" dirty="0"/>
              <a:t>» </a:t>
            </a:r>
            <a:r>
              <a:rPr lang="nb-NO" dirty="0" err="1"/>
              <a:t>rule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Avoids</a:t>
            </a:r>
            <a:r>
              <a:rPr lang="nb-NO" dirty="0"/>
              <a:t> «</a:t>
            </a:r>
            <a:r>
              <a:rPr lang="nb-NO" dirty="0" err="1"/>
              <a:t>long</a:t>
            </a:r>
            <a:r>
              <a:rPr lang="nb-NO" dirty="0"/>
              <a:t> loops» for inventory control</a:t>
            </a:r>
          </a:p>
        </p:txBody>
      </p:sp>
    </p:spTree>
    <p:extLst>
      <p:ext uri="{BB962C8B-B14F-4D97-AF65-F5344CB8AC3E}">
        <p14:creationId xmlns:p14="http://schemas.microsoft.com/office/powerpoint/2010/main" val="3286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C84E9A-7F0E-4CBA-8927-6138922C63B9}"/>
              </a:ext>
            </a:extLst>
          </p:cNvPr>
          <p:cNvSpPr txBox="1"/>
          <p:nvPr/>
        </p:nvSpPr>
        <p:spPr>
          <a:xfrm>
            <a:off x="143123" y="367814"/>
            <a:ext cx="107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rgbClr val="FF0000"/>
                </a:solidFill>
              </a:rPr>
              <a:t>Very</a:t>
            </a:r>
            <a:r>
              <a:rPr lang="nb-NO" sz="2400" dirty="0">
                <a:solidFill>
                  <a:srgbClr val="FF0000"/>
                </a:solidFill>
              </a:rPr>
              <a:t> smart </a:t>
            </a:r>
            <a:r>
              <a:rPr lang="nb-NO" sz="2400" dirty="0" err="1">
                <a:solidFill>
                  <a:srgbClr val="FF0000"/>
                </a:solidFill>
              </a:rPr>
              <a:t>selector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strategy</a:t>
            </a:r>
            <a:r>
              <a:rPr lang="nb-NO" sz="2400" dirty="0">
                <a:solidFill>
                  <a:srgbClr val="FF0000"/>
                </a:solidFill>
              </a:rPr>
              <a:t>: </a:t>
            </a:r>
            <a:r>
              <a:rPr lang="nb-NO" sz="2400" b="1" dirty="0" err="1">
                <a:solidFill>
                  <a:srgbClr val="FF0000"/>
                </a:solidFill>
              </a:rPr>
              <a:t>Bidirectional</a:t>
            </a:r>
            <a:r>
              <a:rPr lang="nb-NO" sz="2400" b="1" dirty="0">
                <a:solidFill>
                  <a:srgbClr val="FF0000"/>
                </a:solidFill>
              </a:rPr>
              <a:t> inventory control</a:t>
            </a:r>
          </a:p>
          <a:p>
            <a:r>
              <a:rPr lang="nb-NO" sz="2400" dirty="0"/>
              <a:t>                     </a:t>
            </a:r>
            <a:r>
              <a:rPr lang="nb-NO" sz="2400" dirty="0" err="1"/>
              <a:t>Reconfigures</a:t>
            </a:r>
            <a:r>
              <a:rPr lang="nb-NO" sz="2400" dirty="0"/>
              <a:t> </a:t>
            </a:r>
            <a:r>
              <a:rPr lang="nb-NO" sz="2400" dirty="0" err="1"/>
              <a:t>automatically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optimal buffer management!!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3EAC8-C35B-4A01-BE90-A10156EC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72" y="1920245"/>
            <a:ext cx="10286582" cy="301751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6EC4DD8-4AB6-46E0-871C-C72BE194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90" y="5304594"/>
            <a:ext cx="893558" cy="193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D83ED-40E9-4A31-8AD8-FFA848A7F96A}"/>
              </a:ext>
            </a:extLst>
          </p:cNvPr>
          <p:cNvSpPr txBox="1"/>
          <p:nvPr/>
        </p:nvSpPr>
        <p:spPr>
          <a:xfrm>
            <a:off x="334974" y="5813077"/>
            <a:ext cx="47812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F.G. Shinskey, «Controlling multivariable processes», ISA, 1981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1A85D-D478-41CA-971A-180722FBA20E}"/>
              </a:ext>
            </a:extLst>
          </p:cNvPr>
          <p:cNvSpPr txBox="1"/>
          <p:nvPr/>
        </p:nvSpPr>
        <p:spPr>
          <a:xfrm>
            <a:off x="250441" y="2630406"/>
            <a:ext cx="10155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>
                <a:latin typeface="+mj-lt"/>
              </a:rPr>
              <a:t>Max </a:t>
            </a:r>
            <a:r>
              <a:rPr lang="nb-NO" sz="1600" i="1" dirty="0" err="1">
                <a:latin typeface="+mj-lt"/>
              </a:rPr>
              <a:t>flow</a:t>
            </a:r>
            <a:r>
              <a:rPr lang="nb-NO" sz="1600" i="1" dirty="0">
                <a:latin typeface="+mj-lt"/>
              </a:rPr>
              <a:t>:</a:t>
            </a:r>
          </a:p>
          <a:p>
            <a:r>
              <a:rPr lang="nb-NO" sz="1600" i="1" dirty="0" err="1">
                <a:latin typeface="+mj-lt"/>
              </a:rPr>
              <a:t>F</a:t>
            </a:r>
            <a:r>
              <a:rPr lang="nb-NO" sz="1600" i="1" baseline="30000" dirty="0" err="1">
                <a:latin typeface="+mj-lt"/>
              </a:rPr>
              <a:t>s</a:t>
            </a:r>
            <a:r>
              <a:rPr lang="nb-NO" sz="1600" i="1" dirty="0">
                <a:latin typeface="+mj-lt"/>
              </a:rPr>
              <a:t>=∞</a:t>
            </a:r>
            <a:endParaRPr lang="nb-NO" sz="1600" b="0" i="1" dirty="0">
              <a:latin typeface="+mj-lt"/>
            </a:endParaRPr>
          </a:p>
          <a:p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64196-F93E-4E1D-AC60-3602A56B91AD}"/>
              </a:ext>
            </a:extLst>
          </p:cNvPr>
          <p:cNvSpPr txBox="1"/>
          <p:nvPr/>
        </p:nvSpPr>
        <p:spPr>
          <a:xfrm>
            <a:off x="43553" y="6310853"/>
            <a:ext cx="6017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100" b="0" i="0" u="none" strike="noStrike" baseline="0" dirty="0">
                <a:latin typeface="CMR10"/>
              </a:rPr>
              <a:t>Cristina Zotica, Krister </a:t>
            </a:r>
            <a:r>
              <a:rPr lang="nb-NO" sz="1100" b="0" i="0" u="none" strike="noStrike" baseline="0" dirty="0" err="1">
                <a:latin typeface="CMR10"/>
              </a:rPr>
              <a:t>Forsman</a:t>
            </a:r>
            <a:r>
              <a:rPr lang="nb-NO" sz="1100" b="0" i="0" u="none" strike="noStrike" baseline="0" dirty="0">
                <a:latin typeface="CMR10"/>
              </a:rPr>
              <a:t>, Sigurd Skogestad</a:t>
            </a:r>
            <a:r>
              <a:rPr lang="nb-NO" sz="1100" b="0" i="0" u="none" strike="noStrike" baseline="0" dirty="0">
                <a:latin typeface="CMR7"/>
              </a:rPr>
              <a:t> ,»</a:t>
            </a:r>
            <a:r>
              <a:rPr lang="en-US" sz="1100" b="0" i="0" u="none" strike="noStrike" baseline="0" dirty="0">
                <a:latin typeface="CMR12"/>
              </a:rPr>
              <a:t>Bidirectional inventory control with optimal use of</a:t>
            </a:r>
          </a:p>
          <a:p>
            <a:pPr algn="l"/>
            <a:r>
              <a:rPr lang="nb-NO" sz="1100" b="0" i="0" u="none" strike="noStrike" baseline="0" dirty="0" err="1">
                <a:latin typeface="CMR12"/>
              </a:rPr>
              <a:t>intermediate</a:t>
            </a:r>
            <a:r>
              <a:rPr lang="nb-NO" sz="1100" b="0" i="0" u="none" strike="noStrike" baseline="0" dirty="0">
                <a:latin typeface="CMR12"/>
              </a:rPr>
              <a:t> </a:t>
            </a:r>
            <a:r>
              <a:rPr lang="nb-NO" sz="1100" b="0" i="0" u="none" strike="noStrike" baseline="0" dirty="0" err="1">
                <a:latin typeface="CMR12"/>
              </a:rPr>
              <a:t>storage</a:t>
            </a:r>
            <a:r>
              <a:rPr lang="nb-NO" sz="1100" b="0" i="0" u="none" strike="noStrike" baseline="0" dirty="0">
                <a:latin typeface="CMR12"/>
              </a:rPr>
              <a:t>», Computers and chemical engineering, 2022</a:t>
            </a:r>
          </a:p>
          <a:p>
            <a:pPr algn="l"/>
            <a:r>
              <a:rPr lang="nb-NO" sz="1800" b="0" i="0" u="none" strike="noStrike" baseline="0" dirty="0">
                <a:latin typeface="CMR7"/>
              </a:rPr>
              <a:t>,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9223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New </a:t>
            </a:r>
            <a:r>
              <a:rPr lang="es-MX" dirty="0" err="1"/>
              <a:t>example</a:t>
            </a:r>
            <a:r>
              <a:rPr lang="es-MX" dirty="0"/>
              <a:t>: </a:t>
            </a:r>
            <a:r>
              <a:rPr lang="es-MX" dirty="0" err="1"/>
              <a:t>Optimal</a:t>
            </a:r>
            <a:r>
              <a:rPr lang="es-MX" dirty="0"/>
              <a:t> </a:t>
            </a:r>
            <a:r>
              <a:rPr lang="es-MX" dirty="0" err="1"/>
              <a:t>operation</a:t>
            </a:r>
            <a:r>
              <a:rPr lang="es-MX" dirty="0"/>
              <a:t> of a </a:t>
            </a:r>
            <a:r>
              <a:rPr lang="es-MX" dirty="0" err="1"/>
              <a:t>cooler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00" y="4571289"/>
            <a:ext cx="9234423" cy="109214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26" y="2932406"/>
            <a:ext cx="4554747" cy="65375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12" y="2151819"/>
            <a:ext cx="4433977" cy="65105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259" y="1417638"/>
            <a:ext cx="5315841" cy="25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Example</a:t>
            </a:r>
            <a:r>
              <a:rPr lang="es-MX" dirty="0"/>
              <a:t>: </a:t>
            </a:r>
            <a:r>
              <a:rPr lang="es-MX" dirty="0" err="1"/>
              <a:t>Optimal</a:t>
            </a:r>
            <a:r>
              <a:rPr lang="es-MX" dirty="0"/>
              <a:t> control of a </a:t>
            </a:r>
            <a:r>
              <a:rPr lang="es-MX" dirty="0" err="1"/>
              <a:t>cooler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14" y="1916450"/>
            <a:ext cx="6953386" cy="3379449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755497" y="1545489"/>
            <a:ext cx="4229099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Main</a:t>
            </a:r>
            <a:r>
              <a:rPr lang="es-MX" sz="2000" b="1" dirty="0">
                <a:solidFill>
                  <a:srgbClr val="FF0000"/>
                </a:solidFill>
                <a:cs typeface="Arial" panose="020B0604020202020204" pitchFamily="34" charset="0"/>
              </a:rPr>
              <a:t> control </a:t>
            </a:r>
            <a:r>
              <a:rPr lang="es-MX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objective</a:t>
            </a:r>
            <a:r>
              <a:rPr lang="es-MX" sz="20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MX" sz="2000" dirty="0">
                <a:cs typeface="Arial" panose="020B0604020202020204" pitchFamily="34" charset="0"/>
              </a:rPr>
              <a:t>y</a:t>
            </a:r>
            <a:r>
              <a:rPr lang="es-MX" sz="2000" baseline="-25000" dirty="0">
                <a:cs typeface="Arial" panose="020B0604020202020204" pitchFamily="34" charset="0"/>
              </a:rPr>
              <a:t>1</a:t>
            </a:r>
            <a:r>
              <a:rPr lang="es-MX" sz="2000" dirty="0">
                <a:cs typeface="Arial" panose="020B0604020202020204" pitchFamily="34" charset="0"/>
              </a:rPr>
              <a:t>=T</a:t>
            </a:r>
            <a:r>
              <a:rPr lang="es-MX" sz="2000" baseline="-25000" dirty="0">
                <a:cs typeface="Arial" panose="020B0604020202020204" pitchFamily="34" charset="0"/>
              </a:rPr>
              <a:t>H</a:t>
            </a:r>
            <a:r>
              <a:rPr lang="es-MX" sz="2000" dirty="0">
                <a:cs typeface="Arial" panose="020B0604020202020204" pitchFamily="34" charset="0"/>
              </a:rPr>
              <a:t>=</a:t>
            </a:r>
            <a:r>
              <a:rPr lang="es-MX" sz="2000" dirty="0" err="1">
                <a:cs typeface="Arial" panose="020B0604020202020204" pitchFamily="34" charset="0"/>
              </a:rPr>
              <a:t>T</a:t>
            </a:r>
            <a:r>
              <a:rPr lang="es-MX" sz="2000" baseline="-25000" dirty="0" err="1">
                <a:cs typeface="Arial" panose="020B0604020202020204" pitchFamily="34" charset="0"/>
              </a:rPr>
              <a:t>H</a:t>
            </a:r>
            <a:r>
              <a:rPr lang="es-MX" sz="2000" baseline="30000" dirty="0" err="1">
                <a:cs typeface="Arial" panose="020B0604020202020204" pitchFamily="34" charset="0"/>
              </a:rPr>
              <a:t>sp</a:t>
            </a:r>
            <a:endParaRPr lang="es-MX" sz="2000" baseline="30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Secondary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objective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(can be </a:t>
            </a:r>
            <a:r>
              <a:rPr lang="es-MX" sz="20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given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up)</a:t>
            </a:r>
          </a:p>
          <a:p>
            <a:pPr marL="0" indent="0">
              <a:buNone/>
            </a:pPr>
            <a:r>
              <a:rPr lang="es-MX" sz="2000" dirty="0">
                <a:cs typeface="Arial" panose="020B0604020202020204" pitchFamily="34" charset="0"/>
              </a:rPr>
              <a:t>y</a:t>
            </a:r>
            <a:r>
              <a:rPr lang="es-MX" sz="2000" baseline="-25000" dirty="0">
                <a:cs typeface="Arial" panose="020B0604020202020204" pitchFamily="34" charset="0"/>
              </a:rPr>
              <a:t>2</a:t>
            </a:r>
            <a:r>
              <a:rPr lang="es-MX" sz="2000" dirty="0">
                <a:cs typeface="Arial" panose="020B0604020202020204" pitchFamily="34" charset="0"/>
              </a:rPr>
              <a:t>= F</a:t>
            </a:r>
            <a:r>
              <a:rPr lang="es-MX" sz="2000" baseline="-25000" dirty="0">
                <a:cs typeface="Arial" panose="020B0604020202020204" pitchFamily="34" charset="0"/>
              </a:rPr>
              <a:t>H</a:t>
            </a:r>
            <a:r>
              <a:rPr lang="es-MX" sz="2000" dirty="0">
                <a:cs typeface="Arial" panose="020B0604020202020204" pitchFamily="34" charset="0"/>
              </a:rPr>
              <a:t>=</a:t>
            </a:r>
            <a:r>
              <a:rPr lang="es-MX" sz="2000" dirty="0" err="1">
                <a:cs typeface="Arial" panose="020B0604020202020204" pitchFamily="34" charset="0"/>
              </a:rPr>
              <a:t>F</a:t>
            </a:r>
            <a:r>
              <a:rPr lang="es-MX" sz="2000" baseline="-25000" dirty="0" err="1">
                <a:cs typeface="Arial" panose="020B0604020202020204" pitchFamily="34" charset="0"/>
              </a:rPr>
              <a:t>H</a:t>
            </a:r>
            <a:r>
              <a:rPr lang="es-MX" sz="2000" baseline="30000" dirty="0" err="1">
                <a:cs typeface="Arial" panose="020B0604020202020204" pitchFamily="34" charset="0"/>
              </a:rPr>
              <a:t>sp</a:t>
            </a:r>
            <a:endParaRPr lang="es-MX" sz="2000" baseline="30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Manipulated</a:t>
            </a:r>
            <a:r>
              <a:rPr lang="es-MX" sz="2000" b="1" dirty="0">
                <a:solidFill>
                  <a:srgbClr val="00B050"/>
                </a:solidFill>
                <a:cs typeface="Arial" panose="020B0604020202020204" pitchFamily="34" charset="0"/>
              </a:rPr>
              <a:t> Variables: </a:t>
            </a:r>
          </a:p>
          <a:p>
            <a:pPr marL="0" indent="0">
              <a:buNone/>
            </a:pPr>
            <a:r>
              <a:rPr lang="es-MX" sz="2000" dirty="0">
                <a:cs typeface="Arial" panose="020B0604020202020204" pitchFamily="34" charset="0"/>
              </a:rPr>
              <a:t>u</a:t>
            </a:r>
            <a:r>
              <a:rPr lang="es-MX" sz="2000" baseline="-25000" dirty="0">
                <a:cs typeface="Arial" panose="020B0604020202020204" pitchFamily="34" charset="0"/>
              </a:rPr>
              <a:t>1</a:t>
            </a:r>
            <a:r>
              <a:rPr lang="es-MX" sz="2000" dirty="0">
                <a:cs typeface="Arial" panose="020B0604020202020204" pitchFamily="34" charset="0"/>
              </a:rPr>
              <a:t>=</a:t>
            </a:r>
            <a:r>
              <a:rPr lang="es-MX" sz="2000" dirty="0" err="1">
                <a:cs typeface="Arial" panose="020B0604020202020204" pitchFamily="34" charset="0"/>
              </a:rPr>
              <a:t>z</a:t>
            </a:r>
            <a:r>
              <a:rPr lang="es-MX" sz="2000" baseline="-25000" dirty="0" err="1">
                <a:cs typeface="Arial" panose="020B0604020202020204" pitchFamily="34" charset="0"/>
              </a:rPr>
              <a:t>C</a:t>
            </a:r>
            <a:r>
              <a:rPr lang="es-MX" sz="2000" dirty="0">
                <a:cs typeface="Arial" panose="020B0604020202020204" pitchFamily="34" charset="0"/>
              </a:rPr>
              <a:t> , u</a:t>
            </a:r>
            <a:r>
              <a:rPr lang="es-MX" sz="2000" baseline="-25000" dirty="0">
                <a:cs typeface="Arial" panose="020B0604020202020204" pitchFamily="34" charset="0"/>
              </a:rPr>
              <a:t>2</a:t>
            </a:r>
            <a:r>
              <a:rPr lang="es-MX" sz="2000" dirty="0">
                <a:cs typeface="Arial" panose="020B0604020202020204" pitchFamily="34" charset="0"/>
              </a:rPr>
              <a:t>=</a:t>
            </a:r>
            <a:r>
              <a:rPr lang="es-MX" sz="2000" dirty="0" err="1">
                <a:cs typeface="Arial" panose="020B0604020202020204" pitchFamily="34" charset="0"/>
              </a:rPr>
              <a:t>z</a:t>
            </a:r>
            <a:r>
              <a:rPr lang="es-MX" sz="2000" baseline="-25000" dirty="0" err="1">
                <a:cs typeface="Arial" panose="020B0604020202020204" pitchFamily="34" charset="0"/>
              </a:rPr>
              <a:t>H</a:t>
            </a:r>
            <a:endParaRPr lang="es-MX" sz="2000" baseline="-25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dirty="0" err="1">
                <a:cs typeface="Arial" panose="020B0604020202020204" pitchFamily="34" charset="0"/>
              </a:rPr>
              <a:t>Both</a:t>
            </a:r>
            <a:r>
              <a:rPr lang="es-MX" sz="2000" dirty="0">
                <a:cs typeface="Arial" panose="020B0604020202020204" pitchFamily="34" charset="0"/>
              </a:rPr>
              <a:t> </a:t>
            </a:r>
            <a:r>
              <a:rPr lang="es-MX" sz="2000" dirty="0" err="1">
                <a:cs typeface="Arial" panose="020B0604020202020204" pitchFamily="34" charset="0"/>
              </a:rPr>
              <a:t>valves</a:t>
            </a:r>
            <a:r>
              <a:rPr lang="es-MX" sz="2000" dirty="0">
                <a:cs typeface="Arial" panose="020B0604020202020204" pitchFamily="34" charset="0"/>
              </a:rPr>
              <a:t> </a:t>
            </a:r>
            <a:r>
              <a:rPr lang="es-MX" sz="2000" dirty="0" err="1">
                <a:cs typeface="Arial" panose="020B0604020202020204" pitchFamily="34" charset="0"/>
              </a:rPr>
              <a:t>may</a:t>
            </a:r>
            <a:r>
              <a:rPr lang="es-MX" sz="2000" dirty="0">
                <a:cs typeface="Arial" panose="020B0604020202020204" pitchFamily="34" charset="0"/>
              </a:rPr>
              <a:t> satúrate at </a:t>
            </a:r>
            <a:r>
              <a:rPr lang="es-MX" sz="2000" dirty="0" err="1">
                <a:cs typeface="Arial" panose="020B0604020202020204" pitchFamily="34" charset="0"/>
              </a:rPr>
              <a:t>max</a:t>
            </a:r>
            <a:endParaRPr lang="es-MX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baseline="-25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err="1">
                <a:solidFill>
                  <a:srgbClr val="7030A0"/>
                </a:solidFill>
                <a:cs typeface="Arial" panose="020B0604020202020204" pitchFamily="34" charset="0"/>
              </a:rPr>
              <a:t>Disturbance</a:t>
            </a:r>
            <a:r>
              <a:rPr lang="es-MX" sz="2000" b="1" dirty="0">
                <a:solidFill>
                  <a:srgbClr val="7030A0"/>
                </a:solidFill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s-MX" sz="2000" dirty="0" err="1">
                <a:cs typeface="Arial" panose="020B0604020202020204" pitchFamily="34" charset="0"/>
              </a:rPr>
              <a:t>T</a:t>
            </a:r>
            <a:r>
              <a:rPr lang="es-MX" sz="2000" baseline="-25000" dirty="0" err="1">
                <a:cs typeface="Arial" panose="020B0604020202020204" pitchFamily="34" charset="0"/>
              </a:rPr>
              <a:t>C</a:t>
            </a:r>
            <a:r>
              <a:rPr lang="es-MX" sz="2000" baseline="30000" dirty="0" err="1">
                <a:cs typeface="Arial" panose="020B0604020202020204" pitchFamily="34" charset="0"/>
              </a:rPr>
              <a:t>in</a:t>
            </a:r>
            <a:endParaRPr lang="es-MX" sz="2000" dirty="0">
              <a:cs typeface="Arial" panose="020B0604020202020204" pitchFamily="34" charset="0"/>
            </a:endParaRPr>
          </a:p>
          <a:p>
            <a:endParaRPr lang="es-MX" sz="2000" dirty="0"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13401" y="4213320"/>
            <a:ext cx="1077090" cy="765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7473872" y="3072774"/>
            <a:ext cx="8096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9334500" y="2882900"/>
            <a:ext cx="1294793" cy="1089025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5419608" y="1969214"/>
            <a:ext cx="809625" cy="67238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9334500" y="2882900"/>
            <a:ext cx="1346697" cy="1089025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5613401" y="1581324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tx2"/>
                </a:solidFill>
              </a:rPr>
              <a:t>Cooling</a:t>
            </a:r>
            <a:r>
              <a:rPr lang="nb-NO" dirty="0">
                <a:solidFill>
                  <a:schemeClr val="tx2"/>
                </a:solidFill>
              </a:rPr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22159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0" grpId="1" animBg="1"/>
      <p:bldP spid="11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Optimization of </a:t>
            </a:r>
            <a:r>
              <a:rPr lang="nb-NO" dirty="0" err="1"/>
              <a:t>Cooler</a:t>
            </a:r>
            <a:r>
              <a:rPr lang="nb-NO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6336"/>
            <a:ext cx="10972800" cy="55606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4500" dirty="0" err="1"/>
              <a:t>max</a:t>
            </a:r>
            <a:r>
              <a:rPr lang="nb-NO" sz="4500" dirty="0"/>
              <a:t> </a:t>
            </a:r>
            <a:r>
              <a:rPr lang="nb-NO" sz="4500" i="1" dirty="0"/>
              <a:t>y</a:t>
            </a:r>
            <a:r>
              <a:rPr lang="nb-NO" sz="4500" baseline="-25000" dirty="0"/>
              <a:t>2</a:t>
            </a:r>
            <a:r>
              <a:rPr lang="nb-NO" sz="4500" dirty="0"/>
              <a:t> (</a:t>
            </a:r>
            <a:r>
              <a:rPr lang="nb-NO" sz="4500" dirty="0" err="1"/>
              <a:t>throughput</a:t>
            </a:r>
            <a:r>
              <a:rPr lang="nb-NO" sz="4500" dirty="0"/>
              <a:t>)</a:t>
            </a:r>
            <a:endParaRPr lang="nb-NO" sz="4500" baseline="-25000" dirty="0"/>
          </a:p>
          <a:p>
            <a:pPr marL="0" indent="0">
              <a:buNone/>
            </a:pPr>
            <a:r>
              <a:rPr lang="nb-NO" sz="4500" dirty="0" err="1"/>
              <a:t>s.t.</a:t>
            </a:r>
            <a:r>
              <a:rPr lang="nb-NO" sz="4500" dirty="0"/>
              <a:t>  	</a:t>
            </a:r>
            <a:r>
              <a:rPr lang="nb-NO" sz="4500" i="1" dirty="0"/>
              <a:t>y</a:t>
            </a:r>
            <a:r>
              <a:rPr lang="nb-NO" sz="4500" i="1" baseline="-25000" dirty="0"/>
              <a:t>1</a:t>
            </a:r>
            <a:r>
              <a:rPr lang="nb-NO" sz="4500" i="1" dirty="0"/>
              <a:t> = y</a:t>
            </a:r>
            <a:r>
              <a:rPr lang="nb-NO" sz="4500" i="1" baseline="-25000" dirty="0"/>
              <a:t>1</a:t>
            </a:r>
            <a:r>
              <a:rPr lang="nb-NO" sz="4500" i="1" baseline="30000" dirty="0"/>
              <a:t>sp</a:t>
            </a:r>
            <a:r>
              <a:rPr lang="nb-NO" sz="4500" i="1" dirty="0"/>
              <a:t>  </a:t>
            </a:r>
            <a:r>
              <a:rPr lang="nb-NO" sz="4500" dirty="0"/>
              <a:t>		</a:t>
            </a:r>
            <a:r>
              <a:rPr lang="nb-NO" sz="4500" dirty="0">
                <a:sym typeface="Wingdings" panose="05000000000000000000" pitchFamily="2" charset="2"/>
              </a:rPr>
              <a:t> </a:t>
            </a:r>
            <a:r>
              <a:rPr lang="nb-NO" sz="4500" dirty="0" err="1"/>
              <a:t>temperature</a:t>
            </a:r>
            <a:endParaRPr lang="nb-NO" sz="4500" dirty="0"/>
          </a:p>
          <a:p>
            <a:pPr marL="0" indent="0">
              <a:buNone/>
            </a:pPr>
            <a:r>
              <a:rPr lang="nb-NO" sz="4500" dirty="0"/>
              <a:t>	</a:t>
            </a:r>
            <a:r>
              <a:rPr lang="nb-NO" sz="4500" i="1" dirty="0"/>
              <a:t> u</a:t>
            </a:r>
            <a:r>
              <a:rPr lang="nb-NO" sz="4500" i="1" baseline="-25000" dirty="0"/>
              <a:t>1</a:t>
            </a:r>
            <a:r>
              <a:rPr lang="nb-NO" sz="4500" i="1" dirty="0"/>
              <a:t> ≤ u</a:t>
            </a:r>
            <a:r>
              <a:rPr lang="nb-NO" sz="4500" i="1" baseline="-25000" dirty="0"/>
              <a:t>1</a:t>
            </a:r>
            <a:r>
              <a:rPr lang="nb-NO" sz="4500" i="1" baseline="30000" dirty="0"/>
              <a:t>max</a:t>
            </a:r>
          </a:p>
          <a:p>
            <a:pPr marL="0" indent="0">
              <a:buNone/>
            </a:pPr>
            <a:r>
              <a:rPr lang="nb-NO" sz="4500" baseline="-25000" dirty="0"/>
              <a:t>	 </a:t>
            </a:r>
            <a:r>
              <a:rPr lang="nb-NO" sz="4500" dirty="0"/>
              <a:t>u</a:t>
            </a:r>
            <a:r>
              <a:rPr lang="nb-NO" sz="4500" baseline="-25000" dirty="0"/>
              <a:t>2</a:t>
            </a:r>
            <a:r>
              <a:rPr lang="nb-NO" sz="4500" dirty="0"/>
              <a:t> ≤ u</a:t>
            </a:r>
            <a:r>
              <a:rPr lang="nb-NO" sz="4500" baseline="-25000" dirty="0"/>
              <a:t>2</a:t>
            </a:r>
            <a:r>
              <a:rPr lang="nb-NO" sz="4500" baseline="30000" dirty="0"/>
              <a:t>max</a:t>
            </a:r>
            <a:r>
              <a:rPr lang="nb-NO" sz="4500" dirty="0"/>
              <a:t>  	       </a:t>
            </a:r>
            <a:r>
              <a:rPr lang="nb-NO" sz="4500" dirty="0">
                <a:sym typeface="Wingdings" panose="05000000000000000000" pitchFamily="2" charset="2"/>
              </a:rPr>
              <a:t> </a:t>
            </a:r>
            <a:r>
              <a:rPr lang="nb-NO" sz="4500" dirty="0" err="1"/>
              <a:t>max</a:t>
            </a:r>
            <a:r>
              <a:rPr lang="nb-NO" sz="4500" dirty="0"/>
              <a:t>. </a:t>
            </a:r>
            <a:r>
              <a:rPr lang="nb-NO" sz="4500" dirty="0" err="1"/>
              <a:t>throughput</a:t>
            </a:r>
            <a:endParaRPr lang="nb-NO" sz="4500" baseline="-25000" dirty="0"/>
          </a:p>
          <a:p>
            <a:pPr marL="0" indent="0">
              <a:buNone/>
            </a:pPr>
            <a:r>
              <a:rPr lang="nb-NO" sz="4500" baseline="-25000" dirty="0"/>
              <a:t> 	 </a:t>
            </a:r>
            <a:r>
              <a:rPr lang="nb-NO" sz="4500" dirty="0"/>
              <a:t>y</a:t>
            </a:r>
            <a:r>
              <a:rPr lang="nb-NO" sz="4500" baseline="-25000" dirty="0"/>
              <a:t>2</a:t>
            </a:r>
            <a:r>
              <a:rPr lang="nb-NO" sz="4500" dirty="0"/>
              <a:t> ≤ y</a:t>
            </a:r>
            <a:r>
              <a:rPr lang="nb-NO" sz="4500" baseline="-25000" dirty="0"/>
              <a:t>2</a:t>
            </a:r>
            <a:r>
              <a:rPr lang="nb-NO" sz="4500" baseline="30000" dirty="0"/>
              <a:t>sp</a:t>
            </a:r>
            <a:r>
              <a:rPr lang="nb-NO" sz="4500" dirty="0"/>
              <a:t>  		</a:t>
            </a:r>
            <a:r>
              <a:rPr lang="nb-NO" sz="4500" dirty="0">
                <a:sym typeface="Wingdings" panose="05000000000000000000" pitchFamily="2" charset="2"/>
              </a:rPr>
              <a:t> </a:t>
            </a:r>
            <a:r>
              <a:rPr lang="nb-NO" sz="4500" dirty="0" err="1"/>
              <a:t>desired</a:t>
            </a:r>
            <a:r>
              <a:rPr lang="nb-NO" sz="4500" dirty="0"/>
              <a:t> </a:t>
            </a:r>
            <a:r>
              <a:rPr lang="nb-NO" sz="4500" dirty="0" err="1"/>
              <a:t>throughput</a:t>
            </a:r>
            <a:endParaRPr lang="nb-NO" sz="4500" baseline="-25000" dirty="0"/>
          </a:p>
          <a:p>
            <a:pPr marL="0" indent="0">
              <a:buNone/>
            </a:pPr>
            <a:endParaRPr lang="nb-NO" sz="4500" baseline="-25000" dirty="0"/>
          </a:p>
          <a:p>
            <a:pPr marL="0" indent="0">
              <a:buNone/>
            </a:pPr>
            <a:r>
              <a:rPr lang="nb-NO" sz="4500" b="1" dirty="0"/>
              <a:t>Active </a:t>
            </a:r>
            <a:r>
              <a:rPr lang="nb-NO" sz="4500" b="1" dirty="0" err="1"/>
              <a:t>constraint</a:t>
            </a:r>
            <a:r>
              <a:rPr lang="nb-NO" sz="4500" b="1" dirty="0"/>
              <a:t> regions:</a:t>
            </a:r>
          </a:p>
          <a:p>
            <a:pPr marL="857250" lvl="1" indent="-457200">
              <a:buAutoNum type="arabicPeriod"/>
            </a:pPr>
            <a:r>
              <a:rPr lang="nb-NO" sz="4500" b="1" dirty="0"/>
              <a:t>y</a:t>
            </a:r>
            <a:r>
              <a:rPr lang="nb-NO" sz="4500" b="1" baseline="-25000" dirty="0"/>
              <a:t>1</a:t>
            </a:r>
            <a:r>
              <a:rPr lang="nb-NO" sz="4500" b="1" dirty="0"/>
              <a:t> = y</a:t>
            </a:r>
            <a:r>
              <a:rPr lang="nb-NO" sz="4500" b="1" baseline="-25000" dirty="0"/>
              <a:t>1</a:t>
            </a:r>
            <a:r>
              <a:rPr lang="nb-NO" sz="4500" b="1" baseline="30000" dirty="0"/>
              <a:t>sp</a:t>
            </a:r>
            <a:r>
              <a:rPr lang="nb-NO" sz="4500" b="1" dirty="0"/>
              <a:t>, y</a:t>
            </a:r>
            <a:r>
              <a:rPr lang="nb-NO" sz="4500" b="1" baseline="-25000" dirty="0"/>
              <a:t>2</a:t>
            </a:r>
            <a:r>
              <a:rPr lang="nb-NO" sz="4500" b="1" dirty="0"/>
              <a:t> = y</a:t>
            </a:r>
            <a:r>
              <a:rPr lang="nb-NO" sz="4500" b="1" baseline="-25000" dirty="0"/>
              <a:t>2</a:t>
            </a:r>
            <a:r>
              <a:rPr lang="nb-NO" sz="4500" b="1" baseline="30000" dirty="0"/>
              <a:t>sp</a:t>
            </a:r>
            <a:r>
              <a:rPr lang="nb-NO" sz="4500" b="1" baseline="-25000" dirty="0"/>
              <a:t> </a:t>
            </a:r>
            <a:r>
              <a:rPr lang="nb-NO" sz="4500" b="1" dirty="0"/>
              <a:t>   </a:t>
            </a:r>
            <a:r>
              <a:rPr lang="nb-NO" sz="4500" b="1" dirty="0">
                <a:sym typeface="Wingdings" panose="05000000000000000000" pitchFamily="2" charset="2"/>
              </a:rPr>
              <a:t>  </a:t>
            </a:r>
            <a:r>
              <a:rPr lang="nb-NO" sz="4500" b="1" dirty="0" err="1">
                <a:sym typeface="Wingdings" panose="05000000000000000000" pitchFamily="2" charset="2"/>
              </a:rPr>
              <a:t>Nomimal</a:t>
            </a:r>
            <a:r>
              <a:rPr lang="nb-NO" sz="4500" b="1" dirty="0">
                <a:sym typeface="Wingdings" panose="05000000000000000000" pitchFamily="2" charset="2"/>
              </a:rPr>
              <a:t> = </a:t>
            </a:r>
            <a:r>
              <a:rPr lang="nb-NO" sz="4500" b="1" dirty="0" err="1"/>
              <a:t>unconstrained</a:t>
            </a:r>
            <a:endParaRPr lang="nb-NO" sz="4500" b="1" dirty="0"/>
          </a:p>
          <a:p>
            <a:pPr marL="857250" lvl="1" indent="-457200">
              <a:buFont typeface="Arial"/>
              <a:buAutoNum type="arabicPeriod"/>
            </a:pPr>
            <a:r>
              <a:rPr lang="nb-NO" sz="4500" b="1" dirty="0">
                <a:solidFill>
                  <a:srgbClr val="C00000"/>
                </a:solidFill>
              </a:rPr>
              <a:t>y</a:t>
            </a:r>
            <a:r>
              <a:rPr lang="nb-NO" sz="4500" b="1" baseline="-25000" dirty="0">
                <a:solidFill>
                  <a:srgbClr val="C00000"/>
                </a:solidFill>
              </a:rPr>
              <a:t>1</a:t>
            </a:r>
            <a:r>
              <a:rPr lang="nb-NO" sz="4500" b="1" dirty="0">
                <a:solidFill>
                  <a:srgbClr val="C00000"/>
                </a:solidFill>
              </a:rPr>
              <a:t> = y</a:t>
            </a:r>
            <a:r>
              <a:rPr lang="nb-NO" sz="4500" b="1" baseline="-25000" dirty="0">
                <a:solidFill>
                  <a:srgbClr val="C00000"/>
                </a:solidFill>
              </a:rPr>
              <a:t>1</a:t>
            </a:r>
            <a:r>
              <a:rPr lang="nb-NO" sz="4500" b="1" baseline="30000" dirty="0">
                <a:solidFill>
                  <a:srgbClr val="C00000"/>
                </a:solidFill>
              </a:rPr>
              <a:t>sp</a:t>
            </a:r>
            <a:r>
              <a:rPr lang="nb-NO" sz="4500" b="1" dirty="0">
                <a:solidFill>
                  <a:srgbClr val="C00000"/>
                </a:solidFill>
              </a:rPr>
              <a:t>, u</a:t>
            </a:r>
            <a:r>
              <a:rPr lang="nb-NO" sz="4500" b="1" baseline="-25000" dirty="0">
                <a:solidFill>
                  <a:srgbClr val="C00000"/>
                </a:solidFill>
              </a:rPr>
              <a:t>2</a:t>
            </a:r>
            <a:r>
              <a:rPr lang="nb-NO" sz="4500" b="1" dirty="0">
                <a:solidFill>
                  <a:srgbClr val="C00000"/>
                </a:solidFill>
              </a:rPr>
              <a:t> = u</a:t>
            </a:r>
            <a:r>
              <a:rPr lang="nb-NO" sz="4500" b="1" baseline="-25000" dirty="0">
                <a:solidFill>
                  <a:srgbClr val="C00000"/>
                </a:solidFill>
              </a:rPr>
              <a:t>2</a:t>
            </a:r>
            <a:r>
              <a:rPr lang="nb-NO" sz="4500" b="1" baseline="30000" dirty="0">
                <a:solidFill>
                  <a:srgbClr val="C00000"/>
                </a:solidFill>
              </a:rPr>
              <a:t>max   </a:t>
            </a:r>
            <a:r>
              <a:rPr lang="nb-NO" sz="4500" b="1" dirty="0">
                <a:solidFill>
                  <a:srgbClr val="C00000"/>
                </a:solidFill>
              </a:rPr>
              <a:t> </a:t>
            </a:r>
          </a:p>
          <a:p>
            <a:pPr marL="857250" lvl="1" indent="-457200">
              <a:buFont typeface="Arial"/>
              <a:buAutoNum type="arabicPeriod"/>
            </a:pPr>
            <a:r>
              <a:rPr lang="nb-NO" sz="4500" b="1" dirty="0">
                <a:solidFill>
                  <a:schemeClr val="tx2"/>
                </a:solidFill>
              </a:rPr>
              <a:t>y</a:t>
            </a:r>
            <a:r>
              <a:rPr lang="nb-NO" sz="4500" b="1" baseline="-25000" dirty="0">
                <a:solidFill>
                  <a:schemeClr val="tx2"/>
                </a:solidFill>
              </a:rPr>
              <a:t>1</a:t>
            </a:r>
            <a:r>
              <a:rPr lang="nb-NO" sz="4500" b="1" dirty="0">
                <a:solidFill>
                  <a:schemeClr val="tx2"/>
                </a:solidFill>
              </a:rPr>
              <a:t> = y</a:t>
            </a:r>
            <a:r>
              <a:rPr lang="nb-NO" sz="4500" b="1" baseline="-25000" dirty="0">
                <a:solidFill>
                  <a:schemeClr val="tx2"/>
                </a:solidFill>
              </a:rPr>
              <a:t>1</a:t>
            </a:r>
            <a:r>
              <a:rPr lang="nb-NO" sz="4500" b="1" baseline="30000" dirty="0">
                <a:solidFill>
                  <a:schemeClr val="tx2"/>
                </a:solidFill>
              </a:rPr>
              <a:t>sp</a:t>
            </a:r>
            <a:r>
              <a:rPr lang="nb-NO" sz="4500" b="1" dirty="0">
                <a:solidFill>
                  <a:schemeClr val="tx2"/>
                </a:solidFill>
              </a:rPr>
              <a:t>, u</a:t>
            </a:r>
            <a:r>
              <a:rPr lang="nb-NO" sz="4500" b="1" baseline="-25000" dirty="0">
                <a:solidFill>
                  <a:schemeClr val="tx2"/>
                </a:solidFill>
              </a:rPr>
              <a:t>1</a:t>
            </a:r>
            <a:r>
              <a:rPr lang="nb-NO" sz="4500" b="1" dirty="0">
                <a:solidFill>
                  <a:schemeClr val="tx2"/>
                </a:solidFill>
              </a:rPr>
              <a:t> = u</a:t>
            </a:r>
            <a:r>
              <a:rPr lang="nb-NO" sz="4500" b="1" baseline="-25000" dirty="0">
                <a:solidFill>
                  <a:schemeClr val="tx2"/>
                </a:solidFill>
              </a:rPr>
              <a:t>1</a:t>
            </a:r>
            <a:r>
              <a:rPr lang="nb-NO" sz="4500" b="1" baseline="30000" dirty="0">
                <a:solidFill>
                  <a:schemeClr val="tx2"/>
                </a:solidFill>
              </a:rPr>
              <a:t>max	</a:t>
            </a:r>
          </a:p>
          <a:p>
            <a:pPr marL="0" indent="0">
              <a:buNone/>
            </a:pPr>
            <a:endParaRPr lang="nb-NO" sz="4500" baseline="-25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500" b="1" dirty="0"/>
              <a:t>Input saturation pairing rule: </a:t>
            </a:r>
            <a:r>
              <a:rPr lang="nb-NO" sz="4500" dirty="0"/>
              <a:t>It’s </a:t>
            </a:r>
            <a:r>
              <a:rPr lang="nb-NO" sz="4500" b="1" u="sng" dirty="0"/>
              <a:t>not </a:t>
            </a:r>
            <a:r>
              <a:rPr lang="nb-NO" sz="4500" b="1" u="sng" dirty="0" err="1"/>
              <a:t>possible</a:t>
            </a:r>
            <a:r>
              <a:rPr lang="nb-NO" sz="4500" b="1" u="sng" dirty="0"/>
              <a:t> </a:t>
            </a:r>
            <a:r>
              <a:rPr lang="nb-NO" sz="4500" dirty="0"/>
              <a:t>to </a:t>
            </a:r>
            <a:r>
              <a:rPr lang="nb-NO" sz="4500" dirty="0" err="1"/>
              <a:t>follow</a:t>
            </a:r>
            <a:r>
              <a:rPr lang="nb-NO" sz="4500" dirty="0"/>
              <a:t> </a:t>
            </a:r>
            <a:r>
              <a:rPr lang="nb-NO" sz="4500" dirty="0" err="1"/>
              <a:t>this</a:t>
            </a:r>
            <a:r>
              <a:rPr lang="nb-NO" sz="4500" dirty="0"/>
              <a:t> </a:t>
            </a:r>
            <a:r>
              <a:rPr lang="nb-NO" sz="4500" dirty="0" err="1"/>
              <a:t>rule</a:t>
            </a:r>
            <a:r>
              <a:rPr lang="nb-NO" sz="4500" dirty="0"/>
              <a:t> </a:t>
            </a:r>
            <a:r>
              <a:rPr lang="nb-NO" sz="4500" dirty="0" err="1"/>
              <a:t>since</a:t>
            </a:r>
            <a:r>
              <a:rPr lang="nb-NO" sz="4500" dirty="0"/>
              <a:t> </a:t>
            </a:r>
            <a:r>
              <a:rPr lang="nb-NO" sz="4500" dirty="0" err="1"/>
              <a:t>both</a:t>
            </a:r>
            <a:r>
              <a:rPr lang="nb-NO" sz="4500" dirty="0"/>
              <a:t> MVs </a:t>
            </a:r>
            <a:r>
              <a:rPr lang="nb-NO" sz="4500" dirty="0" err="1"/>
              <a:t>may</a:t>
            </a:r>
            <a:r>
              <a:rPr lang="nb-NO" sz="4500" dirty="0"/>
              <a:t> </a:t>
            </a:r>
            <a:r>
              <a:rPr lang="nb-NO" sz="4500" dirty="0" err="1"/>
              <a:t>saturate</a:t>
            </a:r>
            <a:r>
              <a:rPr lang="nb-NO" sz="4500" dirty="0"/>
              <a:t>…</a:t>
            </a:r>
          </a:p>
          <a:p>
            <a:pPr>
              <a:lnSpc>
                <a:spcPct val="120000"/>
              </a:lnSpc>
            </a:pPr>
            <a:r>
              <a:rPr lang="nb-NO" sz="4500" dirty="0"/>
              <a:t>Will pair y</a:t>
            </a:r>
            <a:r>
              <a:rPr lang="nb-NO" sz="4500" baseline="-25000" dirty="0"/>
              <a:t>1</a:t>
            </a:r>
            <a:r>
              <a:rPr lang="nb-NO" sz="4500" dirty="0"/>
              <a:t> </a:t>
            </a:r>
            <a:r>
              <a:rPr lang="nb-NO" sz="4500" dirty="0" err="1"/>
              <a:t>with</a:t>
            </a:r>
            <a:r>
              <a:rPr lang="nb-NO" sz="4500" dirty="0"/>
              <a:t> u</a:t>
            </a:r>
            <a:r>
              <a:rPr lang="nb-NO" sz="4500" baseline="-25000" dirty="0"/>
              <a:t>1</a:t>
            </a:r>
            <a:r>
              <a:rPr lang="nb-NO" sz="4500" dirty="0"/>
              <a:t> for </a:t>
            </a:r>
            <a:r>
              <a:rPr lang="nb-NO" sz="4500" dirty="0" err="1"/>
              <a:t>dynamic</a:t>
            </a:r>
            <a:r>
              <a:rPr lang="nb-NO" sz="4500" dirty="0"/>
              <a:t> </a:t>
            </a:r>
            <a:r>
              <a:rPr lang="nb-NO" sz="4500" dirty="0" err="1"/>
              <a:t>reasons</a:t>
            </a:r>
            <a:r>
              <a:rPr lang="nb-NO" sz="4500" dirty="0"/>
              <a:t> («pair </a:t>
            </a:r>
            <a:r>
              <a:rPr lang="nb-NO" sz="4500" dirty="0" err="1"/>
              <a:t>close</a:t>
            </a:r>
            <a:r>
              <a:rPr lang="nb-NO" sz="4500" dirty="0"/>
              <a:t> </a:t>
            </a:r>
            <a:r>
              <a:rPr lang="nb-NO" sz="4500" dirty="0" err="1"/>
              <a:t>rule</a:t>
            </a:r>
            <a:r>
              <a:rPr lang="nb-NO" sz="4500" dirty="0"/>
              <a:t>»)</a:t>
            </a:r>
          </a:p>
          <a:p>
            <a:pPr>
              <a:lnSpc>
                <a:spcPct val="120000"/>
              </a:lnSpc>
            </a:pPr>
            <a:r>
              <a:rPr lang="nb-NO" sz="4500" dirty="0"/>
              <a:t>And </a:t>
            </a:r>
            <a:r>
              <a:rPr lang="nb-NO" sz="4500" dirty="0" err="1"/>
              <a:t>use</a:t>
            </a:r>
            <a:r>
              <a:rPr lang="nb-NO" sz="4500" dirty="0"/>
              <a:t> «</a:t>
            </a:r>
            <a:r>
              <a:rPr lang="nb-NO" sz="4500" dirty="0" err="1"/>
              <a:t>complex</a:t>
            </a:r>
            <a:r>
              <a:rPr lang="nb-NO" sz="4500" dirty="0"/>
              <a:t>» CV-MV </a:t>
            </a:r>
            <a:r>
              <a:rPr lang="nb-NO" sz="4500" dirty="0" err="1"/>
              <a:t>switching</a:t>
            </a:r>
            <a:r>
              <a:rPr lang="nb-NO" sz="4500" dirty="0"/>
              <a:t> </a:t>
            </a:r>
            <a:r>
              <a:rPr lang="nb-NO" sz="4500" dirty="0" err="1"/>
              <a:t>logic</a:t>
            </a:r>
            <a:r>
              <a:rPr lang="nb-NO" sz="4500" dirty="0"/>
              <a:t> </a:t>
            </a:r>
            <a:r>
              <a:rPr lang="nb-NO" sz="4500" dirty="0" err="1"/>
              <a:t>when</a:t>
            </a:r>
            <a:r>
              <a:rPr lang="nb-NO" sz="4500" dirty="0"/>
              <a:t> u</a:t>
            </a:r>
            <a:r>
              <a:rPr lang="nb-NO" sz="4500" baseline="-25000" dirty="0"/>
              <a:t>1</a:t>
            </a:r>
            <a:r>
              <a:rPr lang="nb-NO" sz="4500" dirty="0"/>
              <a:t> </a:t>
            </a:r>
            <a:r>
              <a:rPr lang="nb-NO" sz="4500" dirty="0" err="1"/>
              <a:t>saturates</a:t>
            </a:r>
            <a:endParaRPr lang="nb-NO" sz="4500" dirty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nb-NO" sz="4500" baseline="-25000" dirty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057" y="971869"/>
            <a:ext cx="4089411" cy="2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Pairings</a:t>
            </a:r>
            <a:r>
              <a:rPr lang="nb-NO" dirty="0"/>
              <a:t> at nominal «</a:t>
            </a:r>
            <a:r>
              <a:rPr lang="nb-NO" dirty="0" err="1"/>
              <a:t>unconstrained</a:t>
            </a:r>
            <a:r>
              <a:rPr lang="nb-NO" dirty="0"/>
              <a:t>» operating </a:t>
            </a:r>
            <a:r>
              <a:rPr lang="nb-NO" dirty="0" err="1"/>
              <a:t>point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550952"/>
            <a:ext cx="6776584" cy="3012200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6563766" y="4882142"/>
            <a:ext cx="3989934" cy="98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s-MX" sz="2800" b="1" baseline="-250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 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saturate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for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a </a:t>
            </a:r>
          </a:p>
          <a:p>
            <a:pPr marL="0" indent="0" algn="ctr">
              <a:buNone/>
            </a:pP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large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disturbance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s-MX" sz="2800" b="1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s-MX" sz="2800" b="1" baseline="-250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s-MX" sz="2800" b="1" baseline="300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in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 </a:t>
            </a:r>
          </a:p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371976" y="3572553"/>
            <a:ext cx="904875" cy="65722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4090988" y="1652115"/>
            <a:ext cx="809625" cy="533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2171061" y="5073687"/>
            <a:ext cx="3424201" cy="621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Use </a:t>
            </a:r>
            <a:r>
              <a:rPr lang="es-MX" sz="2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s-MX" sz="2800" b="1" baseline="-250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 to control </a:t>
            </a:r>
            <a:r>
              <a:rPr lang="es-MX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s-MX" sz="2800" b="1" baseline="-25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5698344" y="5073687"/>
            <a:ext cx="713424" cy="49130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5788592" y="2412332"/>
            <a:ext cx="904875" cy="657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6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Optimal </a:t>
            </a:r>
            <a:r>
              <a:rPr lang="nb-NO" sz="4400" dirty="0" err="1"/>
              <a:t>economic</a:t>
            </a:r>
            <a:r>
              <a:rPr lang="nb-NO" sz="4400" dirty="0"/>
              <a:t> </a:t>
            </a:r>
            <a:r>
              <a:rPr lang="nb-NO" sz="4400" dirty="0" err="1"/>
              <a:t>operation</a:t>
            </a:r>
            <a:r>
              <a:rPr lang="nb-NO" sz="4400" dirty="0"/>
              <a:t> </a:t>
            </a:r>
          </a:p>
        </p:txBody>
      </p:sp>
      <p:sp>
        <p:nvSpPr>
          <p:cNvPr id="16" name="Plassholder for innhold 2"/>
          <p:cNvSpPr txBox="1">
            <a:spLocks/>
          </p:cNvSpPr>
          <p:nvPr/>
        </p:nvSpPr>
        <p:spPr>
          <a:xfrm>
            <a:off x="609148" y="1761400"/>
            <a:ext cx="3787582" cy="260228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>
                <a:solidFill>
                  <a:srgbClr val="00B050"/>
                </a:solidFill>
              </a:rPr>
              <a:t>Minimize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b="1" dirty="0" err="1">
                <a:solidFill>
                  <a:srgbClr val="00B050"/>
                </a:solidFill>
              </a:rPr>
              <a:t>cost</a:t>
            </a:r>
            <a:r>
              <a:rPr lang="es-MX" b="1" dirty="0">
                <a:solidFill>
                  <a:srgbClr val="00B050"/>
                </a:solidFill>
              </a:rPr>
              <a:t>  J</a:t>
            </a:r>
            <a:r>
              <a:rPr lang="es-MX" dirty="0"/>
              <a:t> = </a:t>
            </a:r>
            <a:r>
              <a:rPr lang="en-US" dirty="0">
                <a:sym typeface="Wingdings" panose="05000000000000000000" pitchFamily="2" charset="2"/>
              </a:rPr>
              <a:t>J(</a:t>
            </a:r>
            <a:r>
              <a:rPr lang="en-US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u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ym typeface="Wingdings" panose="05000000000000000000" pitchFamily="2" charset="2"/>
              </a:rPr>
              <a:t>x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s-MX" dirty="0" err="1"/>
              <a:t>Or</a:t>
            </a:r>
            <a:r>
              <a:rPr lang="es-MX" dirty="0"/>
              <a:t>: </a:t>
            </a:r>
            <a:r>
              <a:rPr lang="es-MX" dirty="0" err="1"/>
              <a:t>Maximize</a:t>
            </a:r>
            <a:r>
              <a:rPr lang="es-MX" dirty="0"/>
              <a:t> </a:t>
            </a:r>
            <a:r>
              <a:rPr lang="es-MX" dirty="0" err="1"/>
              <a:t>profit</a:t>
            </a:r>
            <a:r>
              <a:rPr lang="es-MX" dirty="0"/>
              <a:t> P=-J</a:t>
            </a:r>
          </a:p>
          <a:p>
            <a:endParaRPr lang="es-MX" b="1" dirty="0">
              <a:solidFill>
                <a:schemeClr val="accent2"/>
              </a:solidFill>
            </a:endParaRPr>
          </a:p>
          <a:p>
            <a:r>
              <a:rPr lang="es-MX" b="1" dirty="0">
                <a:solidFill>
                  <a:schemeClr val="accent2"/>
                </a:solidFill>
              </a:rPr>
              <a:t>u </a:t>
            </a:r>
            <a:r>
              <a:rPr lang="es-MX" dirty="0"/>
              <a:t>= </a:t>
            </a:r>
            <a:r>
              <a:rPr lang="es-MX" dirty="0" err="1"/>
              <a:t>degrees</a:t>
            </a:r>
            <a:r>
              <a:rPr lang="es-MX" dirty="0"/>
              <a:t> of </a:t>
            </a:r>
            <a:r>
              <a:rPr lang="es-MX" dirty="0" err="1"/>
              <a:t>freedom</a:t>
            </a:r>
            <a:r>
              <a:rPr lang="es-MX" dirty="0"/>
              <a:t> </a:t>
            </a:r>
          </a:p>
          <a:p>
            <a:r>
              <a:rPr lang="es-MX" b="1" dirty="0"/>
              <a:t>x</a:t>
            </a:r>
            <a:r>
              <a:rPr lang="es-MX" dirty="0"/>
              <a:t> = </a:t>
            </a:r>
            <a:r>
              <a:rPr lang="es-MX" dirty="0" err="1"/>
              <a:t>states</a:t>
            </a:r>
            <a:r>
              <a:rPr lang="es-MX" dirty="0"/>
              <a:t> (</a:t>
            </a:r>
            <a:r>
              <a:rPr lang="es-MX" sz="1800" dirty="0" err="1"/>
              <a:t>internal</a:t>
            </a:r>
            <a:r>
              <a:rPr lang="es-MX" sz="1800" dirty="0"/>
              <a:t> variables)</a:t>
            </a:r>
          </a:p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s-MX" b="1" dirty="0"/>
              <a:t> </a:t>
            </a:r>
            <a:r>
              <a:rPr lang="es-MX" dirty="0"/>
              <a:t>= </a:t>
            </a:r>
            <a:r>
              <a:rPr lang="es-MX" dirty="0" err="1"/>
              <a:t>disturbances</a:t>
            </a:r>
            <a:endParaRPr lang="nb-NO" dirty="0"/>
          </a:p>
        </p:txBody>
      </p:sp>
      <p:sp>
        <p:nvSpPr>
          <p:cNvPr id="75" name="Plassholder for innhold 2"/>
          <p:cNvSpPr txBox="1">
            <a:spLocks/>
          </p:cNvSpPr>
          <p:nvPr/>
        </p:nvSpPr>
        <p:spPr>
          <a:xfrm>
            <a:off x="609148" y="5395389"/>
            <a:ext cx="7125419" cy="66606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B050"/>
                </a:solidFill>
              </a:rPr>
              <a:t>J</a:t>
            </a:r>
            <a:r>
              <a:rPr lang="es-MX" dirty="0"/>
              <a:t> =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feed</a:t>
            </a:r>
            <a:r>
              <a:rPr lang="es-MX" dirty="0"/>
              <a:t> +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energy</a:t>
            </a:r>
            <a:r>
              <a:rPr lang="es-MX" dirty="0"/>
              <a:t> – </a:t>
            </a:r>
            <a:r>
              <a:rPr lang="es-MX" dirty="0" err="1"/>
              <a:t>value</a:t>
            </a:r>
            <a:r>
              <a:rPr lang="es-MX" dirty="0"/>
              <a:t> of </a:t>
            </a:r>
            <a:r>
              <a:rPr lang="es-MX" dirty="0" err="1"/>
              <a:t>products</a:t>
            </a:r>
            <a:endParaRPr lang="nb-NO" dirty="0"/>
          </a:p>
        </p:txBody>
      </p:sp>
      <p:grpSp>
        <p:nvGrpSpPr>
          <p:cNvPr id="99" name="Gruppe 98"/>
          <p:cNvGrpSpPr/>
          <p:nvPr/>
        </p:nvGrpSpPr>
        <p:grpSpPr>
          <a:xfrm>
            <a:off x="5332523" y="1901456"/>
            <a:ext cx="4710001" cy="3349256"/>
            <a:chOff x="3695663" y="1976047"/>
            <a:chExt cx="4073658" cy="2698074"/>
          </a:xfrm>
        </p:grpSpPr>
        <p:grpSp>
          <p:nvGrpSpPr>
            <p:cNvPr id="100" name="Gruppe 99"/>
            <p:cNvGrpSpPr/>
            <p:nvPr/>
          </p:nvGrpSpPr>
          <p:grpSpPr>
            <a:xfrm>
              <a:off x="3695663" y="1976047"/>
              <a:ext cx="4073658" cy="2698074"/>
              <a:chOff x="3695663" y="1976047"/>
              <a:chExt cx="4073658" cy="2698074"/>
            </a:xfrm>
          </p:grpSpPr>
          <p:grpSp>
            <p:nvGrpSpPr>
              <p:cNvPr id="102" name="Group 13"/>
              <p:cNvGrpSpPr>
                <a:grpSpLocks/>
              </p:cNvGrpSpPr>
              <p:nvPr/>
            </p:nvGrpSpPr>
            <p:grpSpPr bwMode="auto">
              <a:xfrm>
                <a:off x="3701237" y="1976047"/>
                <a:ext cx="4068084" cy="2698074"/>
                <a:chOff x="1924050" y="4403725"/>
                <a:chExt cx="3344863" cy="2080443"/>
              </a:xfrm>
            </p:grpSpPr>
            <p:sp>
              <p:nvSpPr>
                <p:cNvPr id="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668588" y="4403725"/>
                  <a:ext cx="1587" cy="174148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0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668588" y="6142038"/>
                  <a:ext cx="2600325" cy="3175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0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24050" y="4480783"/>
                  <a:ext cx="979308" cy="55882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8" name="Group 13"/>
                <p:cNvGrpSpPr>
                  <a:grpSpLocks/>
                </p:cNvGrpSpPr>
                <p:nvPr/>
              </p:nvGrpSpPr>
              <p:grpSpPr bwMode="auto">
                <a:xfrm>
                  <a:off x="2949575" y="4498975"/>
                  <a:ext cx="2051050" cy="1217613"/>
                  <a:chOff x="2448" y="864"/>
                  <a:chExt cx="1248" cy="1056"/>
                </a:xfrm>
              </p:grpSpPr>
              <p:sp>
                <p:nvSpPr>
                  <p:cNvPr id="111" name="Arc 14"/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112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10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38446" y="6165849"/>
                  <a:ext cx="492473" cy="3183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110" name="Line 18"/>
                <p:cNvSpPr>
                  <a:spLocks noChangeShapeType="1"/>
                </p:cNvSpPr>
                <p:nvPr/>
              </p:nvSpPr>
              <p:spPr bwMode="auto">
                <a:xfrm>
                  <a:off x="3924300" y="5734050"/>
                  <a:ext cx="0" cy="431800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103" name="Text Box 12"/>
              <p:cNvSpPr txBox="1">
                <a:spLocks noChangeArrowheads="1"/>
              </p:cNvSpPr>
              <p:nvPr/>
            </p:nvSpPr>
            <p:spPr bwMode="auto">
              <a:xfrm>
                <a:off x="3695663" y="3445545"/>
                <a:ext cx="1191052" cy="724728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H="1" flipV="1">
                <a:off x="4606757" y="3678664"/>
                <a:ext cx="1527221" cy="2264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75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101" name="Ellipse 100"/>
            <p:cNvSpPr/>
            <p:nvPr/>
          </p:nvSpPr>
          <p:spPr>
            <a:xfrm>
              <a:off x="6111424" y="3638550"/>
              <a:ext cx="89101" cy="952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Text Box 16">
            <a:extLst>
              <a:ext uri="{FF2B5EF4-FFF2-40B4-BE49-F238E27FC236}">
                <a16:creationId xmlns:a16="http://schemas.microsoft.com/office/drawing/2014/main" id="{9AAEEDEE-166D-40E8-ACB9-A6450039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569" y="4714561"/>
            <a:ext cx="3497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b="1" dirty="0">
                <a:solidFill>
                  <a:schemeClr val="accent2"/>
                </a:solidFill>
                <a:latin typeface="+mj-lt"/>
              </a:rPr>
              <a:t>u</a:t>
            </a:r>
            <a:endParaRPr lang="en-US" altLang="nb-NO" sz="2400" b="1" baseline="30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6074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1638300" y="5201860"/>
            <a:ext cx="3200400" cy="8989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 err="1"/>
              <a:t>Tuning</a:t>
            </a:r>
            <a:r>
              <a:rPr lang="es-MX" dirty="0"/>
              <a:t> of TC  </a:t>
            </a:r>
            <a:r>
              <a:rPr lang="es-MX" dirty="0" err="1"/>
              <a:t>using</a:t>
            </a:r>
            <a:r>
              <a:rPr lang="es-MX" dirty="0"/>
              <a:t> SIMC rule:</a:t>
            </a:r>
          </a:p>
          <a:p>
            <a:pPr marL="342900" lvl="1" indent="0">
              <a:buNone/>
            </a:pPr>
            <a:r>
              <a:rPr lang="el-GR" dirty="0">
                <a:latin typeface="+mj-lt"/>
              </a:rPr>
              <a:t>τ</a:t>
            </a:r>
            <a:r>
              <a:rPr lang="es-MX" baseline="-25000" dirty="0"/>
              <a:t>c</a:t>
            </a:r>
            <a:r>
              <a:rPr lang="es-MX" dirty="0"/>
              <a:t>   = 2</a:t>
            </a:r>
            <a:r>
              <a:rPr lang="el-GR" dirty="0"/>
              <a:t>θ</a:t>
            </a:r>
            <a:r>
              <a:rPr lang="es-MX" dirty="0"/>
              <a:t> = 88 s</a:t>
            </a:r>
          </a:p>
          <a:p>
            <a:pPr marL="342900" lvl="1" indent="0">
              <a:buNone/>
            </a:pPr>
            <a:r>
              <a:rPr lang="es-MX" dirty="0"/>
              <a:t>Kc  = -0.55</a:t>
            </a:r>
          </a:p>
          <a:p>
            <a:pPr marL="342900" lvl="1" indent="0">
              <a:buNone/>
            </a:pPr>
            <a:r>
              <a:rPr lang="el-GR" dirty="0">
                <a:latin typeface="+mj-lt"/>
              </a:rPr>
              <a:t>τ</a:t>
            </a:r>
            <a:r>
              <a:rPr lang="es-MX" baseline="-25000" dirty="0"/>
              <a:t>I </a:t>
            </a:r>
            <a:r>
              <a:rPr lang="es-MX" dirty="0"/>
              <a:t>   =  74 s</a:t>
            </a:r>
          </a:p>
          <a:p>
            <a:pPr lvl="1"/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7" y="1677036"/>
            <a:ext cx="6024916" cy="324212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20" r="21205"/>
          <a:stretch/>
        </p:blipFill>
        <p:spPr>
          <a:xfrm>
            <a:off x="7745509" y="1677036"/>
            <a:ext cx="3200400" cy="32421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Alt.1: Split </a:t>
            </a:r>
            <a:r>
              <a:rPr lang="es-MX" dirty="0" err="1"/>
              <a:t>range</a:t>
            </a:r>
            <a:r>
              <a:rPr lang="es-MX" dirty="0"/>
              <a:t> control </a:t>
            </a:r>
            <a:r>
              <a:rPr lang="es-MX" dirty="0" err="1"/>
              <a:t>with</a:t>
            </a:r>
            <a:r>
              <a:rPr lang="es-MX" dirty="0"/>
              <a:t> min-selector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AFBE1-E706-4B26-A193-AAD7D143583C}"/>
              </a:ext>
            </a:extLst>
          </p:cNvPr>
          <p:cNvSpPr txBox="1"/>
          <p:nvPr/>
        </p:nvSpPr>
        <p:spPr>
          <a:xfrm>
            <a:off x="-67105" y="-88442"/>
            <a:ext cx="291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Complex</a:t>
            </a:r>
            <a:r>
              <a:rPr lang="nb-NO" sz="2000" dirty="0">
                <a:highlight>
                  <a:srgbClr val="FFFF00"/>
                </a:highlight>
              </a:rPr>
              <a:t> CV-MV </a:t>
            </a:r>
            <a:r>
              <a:rPr lang="nb-NO" sz="2000" dirty="0" err="1">
                <a:highlight>
                  <a:srgbClr val="FFFF00"/>
                </a:highlight>
              </a:rPr>
              <a:t>switching</a:t>
            </a:r>
            <a:endParaRPr lang="nb-NO" sz="2000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50E63-B64C-4927-81F3-ACDB5AC18D4E}"/>
              </a:ext>
            </a:extLst>
          </p:cNvPr>
          <p:cNvSpPr txBox="1"/>
          <p:nvPr/>
        </p:nvSpPr>
        <p:spPr>
          <a:xfrm>
            <a:off x="4173025" y="3987183"/>
            <a:ext cx="862385" cy="55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=26C</a:t>
            </a:r>
          </a:p>
        </p:txBody>
      </p:sp>
    </p:spTree>
    <p:extLst>
      <p:ext uri="{BB962C8B-B14F-4D97-AF65-F5344CB8AC3E}">
        <p14:creationId xmlns:p14="http://schemas.microsoft.com/office/powerpoint/2010/main" val="2371786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458E-5434-4B39-81A4-9D19515D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Alt.2 .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/setpoints and min-</a:t>
            </a:r>
            <a:r>
              <a:rPr lang="nb-NO" dirty="0" err="1"/>
              <a:t>selector</a:t>
            </a:r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F9F21-2F06-42F0-8A10-81563EC2E5C2}"/>
              </a:ext>
            </a:extLst>
          </p:cNvPr>
          <p:cNvSpPr txBox="1"/>
          <p:nvPr/>
        </p:nvSpPr>
        <p:spPr>
          <a:xfrm>
            <a:off x="-67105" y="-88442"/>
            <a:ext cx="291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Complex</a:t>
            </a:r>
            <a:r>
              <a:rPr lang="nb-NO" sz="2000" dirty="0">
                <a:highlight>
                  <a:srgbClr val="FFFF00"/>
                </a:highlight>
              </a:rPr>
              <a:t> CV-MV </a:t>
            </a:r>
            <a:r>
              <a:rPr lang="nb-NO" sz="2000" dirty="0" err="1">
                <a:highlight>
                  <a:srgbClr val="FFFF00"/>
                </a:highlight>
              </a:rPr>
              <a:t>switching</a:t>
            </a:r>
            <a:endParaRPr lang="nb-NO" sz="2000" dirty="0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707B7-1359-44D8-85CE-497B3FFDC5CF}"/>
              </a:ext>
            </a:extLst>
          </p:cNvPr>
          <p:cNvGrpSpPr/>
          <p:nvPr/>
        </p:nvGrpSpPr>
        <p:grpSpPr>
          <a:xfrm>
            <a:off x="1733550" y="1636713"/>
            <a:ext cx="6670792" cy="4002087"/>
            <a:chOff x="3194196" y="1992452"/>
            <a:chExt cx="5086350" cy="26717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3121BE-8380-42EA-8CCB-CD4688F9B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4196" y="1992452"/>
              <a:ext cx="5086350" cy="26717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084F09-3134-4166-96DA-144548651A80}"/>
                </a:ext>
              </a:extLst>
            </p:cNvPr>
            <p:cNvSpPr txBox="1"/>
            <p:nvPr/>
          </p:nvSpPr>
          <p:spPr>
            <a:xfrm>
              <a:off x="5519057" y="4000366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FF0000"/>
                  </a:solidFill>
                </a:rPr>
                <a:t>=26C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38B9E6-B791-4178-A545-398C35C192EC}"/>
                </a:ext>
              </a:extLst>
            </p:cNvPr>
            <p:cNvSpPr txBox="1"/>
            <p:nvPr/>
          </p:nvSpPr>
          <p:spPr>
            <a:xfrm>
              <a:off x="7077919" y="4006725"/>
              <a:ext cx="65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FF0000"/>
                  </a:solidFill>
                </a:rPr>
                <a:t>=27C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052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9EEF-26B5-49B7-8E95-78D1FEAB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Alt. 3 VPC </a:t>
            </a:r>
            <a:r>
              <a:rPr lang="nb-NO" dirty="0" err="1"/>
              <a:t>with</a:t>
            </a:r>
            <a:r>
              <a:rPr lang="nb-NO" dirty="0"/>
              <a:t> min-</a:t>
            </a:r>
            <a:r>
              <a:rPr lang="nb-NO" dirty="0" err="1"/>
              <a:t>selector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28FE-3E6F-4734-A0FE-F9A0A7F83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55BBF-0530-4EE8-91A5-AD4EC812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09" y="1417639"/>
            <a:ext cx="7518691" cy="4059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86175-0A4A-445F-9882-EECF6436617C}"/>
              </a:ext>
            </a:extLst>
          </p:cNvPr>
          <p:cNvSpPr txBox="1"/>
          <p:nvPr/>
        </p:nvSpPr>
        <p:spPr>
          <a:xfrm>
            <a:off x="-67105" y="-88442"/>
            <a:ext cx="291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Complex</a:t>
            </a:r>
            <a:r>
              <a:rPr lang="nb-NO" sz="2000" dirty="0">
                <a:highlight>
                  <a:srgbClr val="FFFF00"/>
                </a:highlight>
              </a:rPr>
              <a:t> CV-MV </a:t>
            </a:r>
            <a:r>
              <a:rPr lang="nb-NO" sz="2000" dirty="0" err="1">
                <a:highlight>
                  <a:srgbClr val="FFFF00"/>
                </a:highlight>
              </a:rPr>
              <a:t>switching</a:t>
            </a:r>
            <a:endParaRPr lang="nb-NO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9269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4AB2C3-F402-4995-A409-748A4508D531}"/>
              </a:ext>
            </a:extLst>
          </p:cNvPr>
          <p:cNvGrpSpPr/>
          <p:nvPr/>
        </p:nvGrpSpPr>
        <p:grpSpPr>
          <a:xfrm>
            <a:off x="161925" y="638175"/>
            <a:ext cx="11582399" cy="4552950"/>
            <a:chOff x="1459182" y="1593384"/>
            <a:chExt cx="9125193" cy="2863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4E989E-2AB3-4F02-BAFA-CF59A8F28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182" y="1958306"/>
              <a:ext cx="3008678" cy="242569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AEE6BF-B759-424E-AC12-E592D6EAC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6433" y="2044439"/>
              <a:ext cx="3017942" cy="24126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993246-ACDC-4FFE-92E2-ADC1F9B8E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8605" y="1957704"/>
              <a:ext cx="3008678" cy="24126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619712-21B9-4934-8715-B016EA2A4405}"/>
                </a:ext>
              </a:extLst>
            </p:cNvPr>
            <p:cNvSpPr txBox="1"/>
            <p:nvPr/>
          </p:nvSpPr>
          <p:spPr>
            <a:xfrm>
              <a:off x="2058800" y="1593384"/>
              <a:ext cx="19147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Alt. 1 Split range control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CE62F7-6B79-468C-ACCE-BAFC6E0A7E42}"/>
                </a:ext>
              </a:extLst>
            </p:cNvPr>
            <p:cNvSpPr txBox="1"/>
            <p:nvPr/>
          </p:nvSpPr>
          <p:spPr>
            <a:xfrm>
              <a:off x="8021052" y="1608064"/>
              <a:ext cx="21135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Alt. 3 </a:t>
              </a:r>
              <a:r>
                <a:rPr lang="nb-NO" sz="1350" dirty="0" err="1"/>
                <a:t>Valve</a:t>
              </a:r>
              <a:r>
                <a:rPr lang="nb-NO" sz="1350" dirty="0"/>
                <a:t> </a:t>
              </a:r>
              <a:r>
                <a:rPr lang="nb-NO" sz="1350" dirty="0" err="1"/>
                <a:t>position</a:t>
              </a:r>
              <a:r>
                <a:rPr lang="nb-NO" sz="1350" dirty="0"/>
                <a:t> control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2D360-59F2-4C59-AE1D-49FE940C4805}"/>
                </a:ext>
              </a:extLst>
            </p:cNvPr>
            <p:cNvSpPr txBox="1"/>
            <p:nvPr/>
          </p:nvSpPr>
          <p:spPr>
            <a:xfrm>
              <a:off x="5042133" y="1607016"/>
              <a:ext cx="238456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Alt. 2 </a:t>
              </a:r>
              <a:r>
                <a:rPr lang="nb-NO" sz="1350" dirty="0" err="1"/>
                <a:t>Two</a:t>
              </a:r>
              <a:r>
                <a:rPr lang="nb-NO" sz="1350" dirty="0"/>
                <a:t> </a:t>
              </a:r>
              <a:r>
                <a:rPr lang="nb-NO" sz="1350" dirty="0" err="1"/>
                <a:t>controllers</a:t>
              </a:r>
              <a:r>
                <a:rPr lang="nb-NO" sz="1350" dirty="0"/>
                <a:t>/setpoints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FA985C-2069-40FB-8020-6D2FACB00016}"/>
              </a:ext>
            </a:extLst>
          </p:cNvPr>
          <p:cNvSpPr txBox="1"/>
          <p:nvPr/>
        </p:nvSpPr>
        <p:spPr>
          <a:xfrm>
            <a:off x="1661162" y="5330945"/>
            <a:ext cx="5123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</a:rPr>
              <a:t>Disturbances: </a:t>
            </a:r>
            <a:r>
              <a:rPr lang="en-US" sz="1350" dirty="0" err="1">
                <a:solidFill>
                  <a:srgbClr val="7030A0"/>
                </a:solidFill>
              </a:rPr>
              <a:t>Tcin</a:t>
            </a:r>
            <a:r>
              <a:rPr lang="en-US" sz="1350" dirty="0">
                <a:solidFill>
                  <a:srgbClr val="7030A0"/>
                </a:solidFill>
              </a:rPr>
              <a:t> +2◦C at t = 200 s, </a:t>
            </a:r>
            <a:r>
              <a:rPr lang="en-US" sz="1350" dirty="0" err="1">
                <a:solidFill>
                  <a:srgbClr val="7030A0"/>
                </a:solidFill>
              </a:rPr>
              <a:t>Tcin</a:t>
            </a:r>
            <a:r>
              <a:rPr lang="en-US" sz="1350" dirty="0">
                <a:solidFill>
                  <a:srgbClr val="7030A0"/>
                </a:solidFill>
              </a:rPr>
              <a:t> additional +4 ◦C at t = 2000 s. </a:t>
            </a:r>
            <a:endParaRPr lang="nb-NO" sz="135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63E64-14E3-408D-95B5-2BC5292D4992}"/>
              </a:ext>
            </a:extLst>
          </p:cNvPr>
          <p:cNvSpPr txBox="1"/>
          <p:nvPr/>
        </p:nvSpPr>
        <p:spPr>
          <a:xfrm>
            <a:off x="-67105" y="-88442"/>
            <a:ext cx="291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Complex</a:t>
            </a:r>
            <a:r>
              <a:rPr lang="nb-NO" sz="2000" dirty="0">
                <a:highlight>
                  <a:srgbClr val="FFFF00"/>
                </a:highlight>
              </a:rPr>
              <a:t> CV-MV </a:t>
            </a:r>
            <a:r>
              <a:rPr lang="nb-NO" sz="2000" dirty="0" err="1">
                <a:highlight>
                  <a:srgbClr val="FFFF00"/>
                </a:highlight>
              </a:rPr>
              <a:t>switching</a:t>
            </a:r>
            <a:endParaRPr lang="nb-NO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7249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MPC for </a:t>
            </a:r>
            <a:r>
              <a:rPr lang="nb-NO" dirty="0" err="1"/>
              <a:t>cooler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8501" y="2199046"/>
            <a:ext cx="6857577" cy="8704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5238018"/>
            <a:ext cx="3783106" cy="381490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1868256" y="5704365"/>
            <a:ext cx="5456558" cy="413413"/>
            <a:chOff x="618565" y="5991274"/>
            <a:chExt cx="5456558" cy="413413"/>
          </a:xfrm>
        </p:grpSpPr>
        <p:sp>
          <p:nvSpPr>
            <p:cNvPr id="7" name="TekstSylinder 6"/>
            <p:cNvSpPr txBox="1"/>
            <p:nvPr/>
          </p:nvSpPr>
          <p:spPr>
            <a:xfrm>
              <a:off x="618565" y="5991274"/>
              <a:ext cx="5456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err="1"/>
                <a:t>For</a:t>
              </a:r>
              <a:r>
                <a:rPr lang="es-MX" dirty="0"/>
                <a:t>                      </a:t>
              </a:r>
              <a:r>
                <a:rPr lang="es-MX" dirty="0" err="1"/>
                <a:t>represents</a:t>
              </a:r>
              <a:r>
                <a:rPr lang="es-MX" dirty="0"/>
                <a:t> </a:t>
              </a:r>
              <a:r>
                <a:rPr lang="es-MX" dirty="0" err="1"/>
                <a:t>the</a:t>
              </a:r>
              <a:r>
                <a:rPr lang="es-MX" dirty="0"/>
                <a:t> </a:t>
              </a:r>
              <a:r>
                <a:rPr lang="es-MX" dirty="0" err="1"/>
                <a:t>flow</a:t>
              </a:r>
              <a:r>
                <a:rPr lang="es-MX" dirty="0"/>
                <a:t> at </a:t>
              </a:r>
              <a:r>
                <a:rPr lang="es-MX" dirty="0" err="1"/>
                <a:t>the</a:t>
              </a:r>
              <a:r>
                <a:rPr lang="es-MX" dirty="0"/>
                <a:t> nominal </a:t>
              </a:r>
              <a:r>
                <a:rPr lang="es-MX" dirty="0" err="1"/>
                <a:t>point</a:t>
              </a:r>
              <a:r>
                <a:rPr lang="es-MX" dirty="0"/>
                <a:t>.</a:t>
              </a:r>
              <a:endParaRPr lang="nb-NO" dirty="0"/>
            </a:p>
          </p:txBody>
        </p:sp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259" y="6017425"/>
              <a:ext cx="1053081" cy="387262"/>
            </a:xfrm>
            <a:prstGeom prst="rect">
              <a:avLst/>
            </a:prstGeom>
          </p:spPr>
        </p:pic>
      </p:grpSp>
      <p:sp>
        <p:nvSpPr>
          <p:cNvPr id="12" name="TekstSylinder 11"/>
          <p:cNvSpPr txBox="1"/>
          <p:nvPr/>
        </p:nvSpPr>
        <p:spPr>
          <a:xfrm>
            <a:off x="7308909" y="2334853"/>
            <a:ext cx="248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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Objective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function</a:t>
            </a:r>
            <a:endParaRPr lang="es-MX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       (CV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constraints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)</a:t>
            </a:r>
            <a:endParaRPr lang="nb-NO" sz="2000" dirty="0">
              <a:solidFill>
                <a:schemeClr val="accent1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998" y="3086821"/>
            <a:ext cx="6857577" cy="2206701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868257" y="3326035"/>
            <a:ext cx="206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chemeClr val="accent1"/>
                </a:solidFill>
              </a:rPr>
              <a:t>Model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</a:p>
          <a:p>
            <a:endParaRPr lang="es-MX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MV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constraints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129307" y="1434951"/>
            <a:ext cx="369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Tuning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 trial and error</a:t>
            </a:r>
            <a:endParaRPr lang="nb-N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839736" y="2478737"/>
            <a:ext cx="383390" cy="30285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/>
          <p:cNvSpPr/>
          <p:nvPr/>
        </p:nvSpPr>
        <p:spPr>
          <a:xfrm>
            <a:off x="4690932" y="2478737"/>
            <a:ext cx="516068" cy="30285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Rett pilkobling 21"/>
          <p:cNvCxnSpPr>
            <a:stCxn id="16" idx="1"/>
            <a:endCxn id="17" idx="7"/>
          </p:cNvCxnSpPr>
          <p:nvPr/>
        </p:nvCxnSpPr>
        <p:spPr>
          <a:xfrm flipH="1">
            <a:off x="3166980" y="1665784"/>
            <a:ext cx="1962326" cy="8573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Rett pilkobling 24"/>
          <p:cNvCxnSpPr>
            <a:stCxn id="16" idx="1"/>
            <a:endCxn id="18" idx="0"/>
          </p:cNvCxnSpPr>
          <p:nvPr/>
        </p:nvCxnSpPr>
        <p:spPr>
          <a:xfrm flipH="1">
            <a:off x="4948966" y="1665784"/>
            <a:ext cx="180340" cy="8129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MPC </a:t>
            </a:r>
            <a:r>
              <a:rPr lang="nb-NO" dirty="0" err="1"/>
              <a:t>vs</a:t>
            </a:r>
            <a:r>
              <a:rPr lang="nb-NO" dirty="0"/>
              <a:t> Split range Control (PI)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9541192" y="1553631"/>
            <a:ext cx="2200275" cy="98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Disturbance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s-MX" b="1" dirty="0" err="1">
                <a:latin typeface="+mj-lt"/>
                <a:cs typeface="Arial" panose="020B0604020202020204" pitchFamily="34" charset="0"/>
              </a:rPr>
              <a:t>T</a:t>
            </a:r>
            <a:r>
              <a:rPr lang="es-MX" b="1" baseline="-250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es-MX" b="1" baseline="30000" dirty="0" err="1">
                <a:latin typeface="+mj-lt"/>
                <a:cs typeface="Arial" panose="020B0604020202020204" pitchFamily="34" charset="0"/>
              </a:rPr>
              <a:t>in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 = 10 s;     + 2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°C 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 = 1000 s;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+ 4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°C</a:t>
            </a:r>
          </a:p>
          <a:p>
            <a:pPr marL="0" indent="0">
              <a:buNone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9541192" y="4105117"/>
            <a:ext cx="19431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400" b="1" dirty="0" err="1">
                <a:solidFill>
                  <a:schemeClr val="accent6"/>
                </a:solidFill>
              </a:rPr>
              <a:t>Yellow</a:t>
            </a:r>
            <a:r>
              <a:rPr lang="es-MX" sz="2400" b="1" dirty="0">
                <a:solidFill>
                  <a:schemeClr val="accent6"/>
                </a:solidFill>
              </a:rPr>
              <a:t>: MPC: </a:t>
            </a:r>
          </a:p>
          <a:p>
            <a:r>
              <a:rPr lang="el-GR" sz="2400" dirty="0">
                <a:solidFill>
                  <a:schemeClr val="accent6"/>
                </a:solidFill>
              </a:rPr>
              <a:t>Δ</a:t>
            </a:r>
            <a:r>
              <a:rPr lang="es-MX" sz="2400" dirty="0">
                <a:solidFill>
                  <a:schemeClr val="accent6"/>
                </a:solidFill>
              </a:rPr>
              <a:t>t = 50 s </a:t>
            </a:r>
          </a:p>
          <a:p>
            <a:r>
              <a:rPr lang="el-GR" sz="2400" dirty="0">
                <a:solidFill>
                  <a:schemeClr val="accent6"/>
                </a:solidFill>
              </a:rPr>
              <a:t>ω₁</a:t>
            </a:r>
            <a:r>
              <a:rPr lang="es-MX" sz="2400" dirty="0">
                <a:solidFill>
                  <a:schemeClr val="accent6"/>
                </a:solidFill>
              </a:rPr>
              <a:t> </a:t>
            </a:r>
            <a:r>
              <a:rPr lang="nb-NO" sz="2400" dirty="0">
                <a:solidFill>
                  <a:schemeClr val="accent6"/>
                </a:solidFill>
              </a:rPr>
              <a:t>= 3</a:t>
            </a:r>
          </a:p>
          <a:p>
            <a:r>
              <a:rPr lang="el-GR" sz="2400" dirty="0">
                <a:solidFill>
                  <a:schemeClr val="accent6"/>
                </a:solidFill>
              </a:rPr>
              <a:t>ω₂</a:t>
            </a:r>
            <a:r>
              <a:rPr lang="es-MX" sz="2400" dirty="0">
                <a:solidFill>
                  <a:schemeClr val="accent6"/>
                </a:solidFill>
              </a:rPr>
              <a:t> </a:t>
            </a:r>
            <a:r>
              <a:rPr lang="nb-NO" sz="2400" dirty="0">
                <a:solidFill>
                  <a:schemeClr val="accent6"/>
                </a:solidFill>
              </a:rPr>
              <a:t>= 0.1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5" y="1244745"/>
            <a:ext cx="9925050" cy="50673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032125" y="1985510"/>
            <a:ext cx="5492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3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nb-NO" sz="32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706245" y="4545830"/>
            <a:ext cx="5492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3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endParaRPr lang="nb-NO" sz="32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66965" y="2689345"/>
            <a:ext cx="8540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3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endParaRPr lang="nb-NO" sz="32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9541191" y="3274120"/>
            <a:ext cx="22002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Red: Split Range Control </a:t>
            </a:r>
            <a:r>
              <a:rPr lang="es-MX" sz="2400" dirty="0">
                <a:solidFill>
                  <a:srgbClr val="FF0000"/>
                </a:solidFill>
              </a:rPr>
              <a:t>(PI)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706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FD13-B7E3-4F50-BCF7-BFF61D98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think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MPC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encounter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F206-F172-49EB-9069-A49937AF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True </a:t>
            </a:r>
            <a:r>
              <a:rPr lang="nb-NO" dirty="0" err="1"/>
              <a:t>only</a:t>
            </a:r>
            <a:r>
              <a:rPr lang="nb-NO" dirty="0"/>
              <a:t> for more </a:t>
            </a:r>
            <a:r>
              <a:rPr lang="nb-NO" dirty="0" err="1"/>
              <a:t>complicated</a:t>
            </a:r>
            <a:r>
              <a:rPr lang="nb-NO" dirty="0"/>
              <a:t> multivariable cases</a:t>
            </a:r>
          </a:p>
          <a:p>
            <a:r>
              <a:rPr lang="nb-NO" dirty="0"/>
              <a:t>In most cases PI(D)-control is </a:t>
            </a:r>
            <a:r>
              <a:rPr lang="nb-NO" dirty="0" err="1"/>
              <a:t>simpler</a:t>
            </a:r>
            <a:r>
              <a:rPr lang="nb-NO" dirty="0"/>
              <a:t> and </a:t>
            </a:r>
            <a:r>
              <a:rPr lang="nb-NO" dirty="0" err="1"/>
              <a:t>equallly</a:t>
            </a:r>
            <a:r>
              <a:rPr lang="nb-NO" dirty="0"/>
              <a:t> </a:t>
            </a:r>
            <a:r>
              <a:rPr lang="nb-NO" dirty="0" err="1"/>
              <a:t>good</a:t>
            </a:r>
            <a:endParaRPr lang="nb-NO" dirty="0"/>
          </a:p>
          <a:p>
            <a:pPr lvl="1"/>
            <a:r>
              <a:rPr lang="nb-NO" dirty="0" err="1"/>
              <a:t>Need</a:t>
            </a:r>
            <a:r>
              <a:rPr lang="nb-NO" dirty="0"/>
              <a:t> anti-</a:t>
            </a:r>
            <a:r>
              <a:rPr lang="nb-NO" dirty="0" err="1"/>
              <a:t>windup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controller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57487-BB0D-4C18-B9BF-91E236372355}"/>
              </a:ext>
            </a:extLst>
          </p:cNvPr>
          <p:cNvSpPr txBox="1"/>
          <p:nvPr/>
        </p:nvSpPr>
        <p:spPr>
          <a:xfrm>
            <a:off x="4782625" y="4653933"/>
            <a:ext cx="862385" cy="55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=26C</a:t>
            </a:r>
          </a:p>
        </p:txBody>
      </p:sp>
    </p:spTree>
    <p:extLst>
      <p:ext uri="{BB962C8B-B14F-4D97-AF65-F5344CB8AC3E}">
        <p14:creationId xmlns:p14="http://schemas.microsoft.com/office/powerpoint/2010/main" val="1188710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Model</a:t>
            </a:r>
            <a:r>
              <a:rPr lang="es-MX" dirty="0"/>
              <a:t> </a:t>
            </a:r>
            <a:r>
              <a:rPr lang="es-MX" dirty="0" err="1"/>
              <a:t>predictive</a:t>
            </a:r>
            <a:r>
              <a:rPr lang="es-MX" dirty="0"/>
              <a:t> control (MPC)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774209"/>
            <a:ext cx="9601200" cy="4351954"/>
          </a:xfrm>
        </p:spPr>
        <p:txBody>
          <a:bodyPr>
            <a:normAutofit/>
          </a:bodyPr>
          <a:lstStyle/>
          <a:p>
            <a:r>
              <a:rPr lang="en-US" sz="2800" dirty="0"/>
              <a:t>Can include constraints explicitly</a:t>
            </a:r>
          </a:p>
          <a:p>
            <a:r>
              <a:rPr lang="en-US" sz="2800" dirty="0"/>
              <a:t>If lack of DOF to meet control specifications:</a:t>
            </a:r>
          </a:p>
          <a:p>
            <a:pPr lvl="1"/>
            <a:r>
              <a:rPr lang="en-US" sz="2400" dirty="0"/>
              <a:t>Conventional: Use weights</a:t>
            </a:r>
          </a:p>
          <a:p>
            <a:pPr lvl="2"/>
            <a:r>
              <a:rPr lang="en-US" sz="2200" dirty="0"/>
              <a:t>(Partially) give up variables with small weights in objective function.</a:t>
            </a:r>
          </a:p>
          <a:p>
            <a:pPr lvl="1"/>
            <a:r>
              <a:rPr lang="en-US" sz="2400" dirty="0"/>
              <a:t>Use two-stage MPC with constraint priority list:</a:t>
            </a:r>
          </a:p>
          <a:p>
            <a:pPr marL="914400" lvl="2" indent="0">
              <a:buNone/>
            </a:pPr>
            <a:r>
              <a:rPr lang="en-US" sz="2400" dirty="0"/>
              <a:t>Stage 1. Check for steady-state feasibility and give up low-priority constraints if necessary</a:t>
            </a:r>
          </a:p>
          <a:p>
            <a:pPr marL="914400" lvl="2" indent="0">
              <a:buNone/>
            </a:pPr>
            <a:r>
              <a:rPr lang="en-US" sz="2400" dirty="0"/>
              <a:t>Stage 2. Solve conventional dynamic MPC</a:t>
            </a:r>
          </a:p>
        </p:txBody>
      </p:sp>
    </p:spTree>
    <p:extLst>
      <p:ext uri="{BB962C8B-B14F-4D97-AF65-F5344CB8AC3E}">
        <p14:creationId xmlns:p14="http://schemas.microsoft.com/office/powerpoint/2010/main" val="237385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9609-6F95-4528-B7C8-F57F75DB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6. </a:t>
            </a:r>
            <a:r>
              <a:rPr lang="nb-NO" dirty="0" err="1"/>
              <a:t>Conclusion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F328-3F22-41EF-82C5-1B20FB44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7398"/>
            <a:ext cx="10972800" cy="4071134"/>
          </a:xfrm>
        </p:spPr>
        <p:txBody>
          <a:bodyPr>
            <a:normAutofit/>
          </a:bodyPr>
          <a:lstStyle/>
          <a:p>
            <a:r>
              <a:rPr lang="nb-NO" dirty="0" err="1"/>
              <a:t>Put</a:t>
            </a:r>
            <a:r>
              <a:rPr lang="nb-NO" dirty="0"/>
              <a:t> </a:t>
            </a:r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control </a:t>
            </a:r>
            <a:r>
              <a:rPr lang="nb-NO" dirty="0" err="1"/>
              <a:t>layer</a:t>
            </a:r>
            <a:endParaRPr lang="nb-NO" dirty="0"/>
          </a:p>
          <a:p>
            <a:pPr lvl="1"/>
            <a:r>
              <a:rPr lang="nb-NO" dirty="0"/>
              <a:t>It’s </a:t>
            </a:r>
            <a:r>
              <a:rPr lang="nb-NO" dirty="0" err="1"/>
              <a:t>much</a:t>
            </a:r>
            <a:r>
              <a:rPr lang="nb-NO" dirty="0"/>
              <a:t> faster and more </a:t>
            </a:r>
            <a:r>
              <a:rPr lang="nb-NO" dirty="0" err="1"/>
              <a:t>effective</a:t>
            </a:r>
            <a:endParaRPr lang="nb-NO" dirty="0"/>
          </a:p>
          <a:p>
            <a:r>
              <a:rPr lang="nb-NO" dirty="0" err="1"/>
              <a:t>Conventional</a:t>
            </a:r>
            <a:r>
              <a:rPr lang="nb-NO" dirty="0"/>
              <a:t> APC </a:t>
            </a:r>
            <a:r>
              <a:rPr lang="nb-NO" dirty="0" err="1"/>
              <a:t>works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in </a:t>
            </a:r>
            <a:r>
              <a:rPr lang="nb-NO" dirty="0" err="1"/>
              <a:t>many</a:t>
            </a:r>
            <a:r>
              <a:rPr lang="nb-NO" dirty="0"/>
              <a:t> cases</a:t>
            </a:r>
          </a:p>
          <a:p>
            <a:pPr lvl="1"/>
            <a:r>
              <a:rPr lang="nb-NO" dirty="0"/>
              <a:t>Optimization by feedback </a:t>
            </a:r>
          </a:p>
          <a:p>
            <a:pPr lvl="2"/>
            <a:r>
              <a:rPr lang="nb-NO" dirty="0" err="1"/>
              <a:t>Self-optimizing</a:t>
            </a:r>
            <a:r>
              <a:rPr lang="nb-NO" dirty="0"/>
              <a:t> control</a:t>
            </a:r>
          </a:p>
          <a:p>
            <a:pPr lvl="2"/>
            <a:r>
              <a:rPr lang="nb-NO" dirty="0"/>
              <a:t>Active </a:t>
            </a:r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switching</a:t>
            </a:r>
            <a:endParaRPr lang="nb-NO" dirty="0"/>
          </a:p>
          <a:p>
            <a:pPr lvl="1"/>
            <a:r>
              <a:rPr lang="nb-NO" dirty="0" err="1"/>
              <a:t>Need</a:t>
            </a:r>
            <a:r>
              <a:rPr lang="nb-NO" dirty="0"/>
              <a:t> to pair input and output.</a:t>
            </a:r>
          </a:p>
          <a:p>
            <a:pPr lvl="2"/>
            <a:r>
              <a:rPr lang="nb-NO" dirty="0" err="1"/>
              <a:t>Advantage</a:t>
            </a:r>
            <a:r>
              <a:rPr lang="nb-NO" dirty="0"/>
              <a:t>: The </a:t>
            </a:r>
            <a:r>
              <a:rPr lang="nb-NO" dirty="0" err="1"/>
              <a:t>engineer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specify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solution</a:t>
            </a:r>
            <a:endParaRPr lang="nb-NO" dirty="0"/>
          </a:p>
          <a:p>
            <a:pPr lvl="2"/>
            <a:r>
              <a:rPr lang="nb-NO" dirty="0"/>
              <a:t>Problem: May not be </a:t>
            </a:r>
            <a:r>
              <a:rPr lang="nb-NO" dirty="0" err="1"/>
              <a:t>possible</a:t>
            </a:r>
            <a:r>
              <a:rPr lang="nb-NO" dirty="0"/>
              <a:t> for </a:t>
            </a:r>
            <a:r>
              <a:rPr lang="nb-NO" dirty="0" err="1"/>
              <a:t>complex</a:t>
            </a:r>
            <a:r>
              <a:rPr lang="nb-NO" dirty="0"/>
              <a:t> cases</a:t>
            </a:r>
          </a:p>
          <a:p>
            <a:pPr lvl="1"/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for parts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(for tuning)</a:t>
            </a:r>
          </a:p>
          <a:p>
            <a:pPr lvl="1"/>
            <a:r>
              <a:rPr lang="nb-NO" dirty="0"/>
              <a:t>Challenge: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teaching</a:t>
            </a:r>
            <a:r>
              <a:rPr lang="nb-NO" dirty="0"/>
              <a:t> and design </a:t>
            </a:r>
            <a:r>
              <a:rPr lang="nb-NO" dirty="0" err="1"/>
              <a:t>methods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FCBDA17C-FEFD-4DBE-A81D-7F89D3E474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94" y="5768069"/>
            <a:ext cx="1478358" cy="534253"/>
          </a:xfrm>
          <a:prstGeom prst="rect">
            <a:avLst/>
          </a:prstGeom>
        </p:spPr>
      </p:pic>
      <p:pic>
        <p:nvPicPr>
          <p:cNvPr id="5" name="Picture 8" descr="Subsea production and processing">
            <a:extLst>
              <a:ext uri="{FF2B5EF4-FFF2-40B4-BE49-F238E27FC236}">
                <a16:creationId xmlns:a16="http://schemas.microsoft.com/office/drawing/2014/main" id="{8FA56D2B-80BF-4DA8-88D8-16618FE88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5168" y="5785293"/>
            <a:ext cx="1705767" cy="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sfi research council">
            <a:extLst>
              <a:ext uri="{FF2B5EF4-FFF2-40B4-BE49-F238E27FC236}">
                <a16:creationId xmlns:a16="http://schemas.microsoft.com/office/drawing/2014/main" id="{1F6E422A-5C7C-4847-BD0E-739F7BD4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683" y="5596792"/>
            <a:ext cx="1459787" cy="9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Optimal </a:t>
            </a:r>
            <a:r>
              <a:rPr lang="nb-NO" sz="4400" dirty="0" err="1"/>
              <a:t>economic</a:t>
            </a:r>
            <a:r>
              <a:rPr lang="nb-NO" sz="4400" dirty="0"/>
              <a:t> </a:t>
            </a:r>
            <a:r>
              <a:rPr lang="nb-NO" sz="4400" dirty="0" err="1"/>
              <a:t>operation</a:t>
            </a:r>
            <a:r>
              <a:rPr lang="nb-NO" sz="4400" dirty="0"/>
              <a:t> </a:t>
            </a:r>
          </a:p>
        </p:txBody>
      </p:sp>
      <p:sp>
        <p:nvSpPr>
          <p:cNvPr id="16" name="Plassholder for innhold 2"/>
          <p:cNvSpPr txBox="1">
            <a:spLocks/>
          </p:cNvSpPr>
          <p:nvPr/>
        </p:nvSpPr>
        <p:spPr>
          <a:xfrm>
            <a:off x="609148" y="1761400"/>
            <a:ext cx="4413320" cy="260228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>
                <a:solidFill>
                  <a:srgbClr val="00B050"/>
                </a:solidFill>
              </a:rPr>
              <a:t>Minimize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b="1" dirty="0" err="1">
                <a:solidFill>
                  <a:srgbClr val="00B050"/>
                </a:solidFill>
              </a:rPr>
              <a:t>cost</a:t>
            </a:r>
            <a:r>
              <a:rPr lang="es-MX" b="1" dirty="0">
                <a:solidFill>
                  <a:srgbClr val="00B050"/>
                </a:solidFill>
              </a:rPr>
              <a:t>  J</a:t>
            </a:r>
            <a:r>
              <a:rPr lang="es-MX" dirty="0"/>
              <a:t> = </a:t>
            </a:r>
            <a:r>
              <a:rPr lang="en-US" dirty="0">
                <a:sym typeface="Wingdings" panose="05000000000000000000" pitchFamily="2" charset="2"/>
              </a:rPr>
              <a:t>J(</a:t>
            </a:r>
            <a:r>
              <a:rPr lang="en-US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u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ym typeface="Wingdings" panose="05000000000000000000" pitchFamily="2" charset="2"/>
              </a:rPr>
              <a:t>x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s-MX" dirty="0" err="1">
                <a:highlight>
                  <a:srgbClr val="FFFF00"/>
                </a:highlight>
              </a:rPr>
              <a:t>Subject</a:t>
            </a:r>
            <a:r>
              <a:rPr lang="es-MX" dirty="0">
                <a:highlight>
                  <a:srgbClr val="FFFF00"/>
                </a:highlight>
              </a:rPr>
              <a:t> to </a:t>
            </a:r>
            <a:r>
              <a:rPr lang="es-MX" dirty="0" err="1">
                <a:highlight>
                  <a:srgbClr val="FFFF00"/>
                </a:highlight>
              </a:rPr>
              <a:t>satisfying</a:t>
            </a:r>
            <a:r>
              <a:rPr lang="es-MX" dirty="0">
                <a:highlight>
                  <a:srgbClr val="FFFF00"/>
                </a:highlight>
              </a:rPr>
              <a:t> </a:t>
            </a:r>
            <a:r>
              <a:rPr lang="es-MX" dirty="0" err="1">
                <a:highlight>
                  <a:srgbClr val="FFFF00"/>
                </a:highlight>
              </a:rPr>
              <a:t>constraints</a:t>
            </a:r>
            <a:endParaRPr lang="es-MX" dirty="0">
              <a:highlight>
                <a:srgbClr val="FFFF00"/>
              </a:highlight>
            </a:endParaRPr>
          </a:p>
          <a:p>
            <a:endParaRPr lang="es-MX" b="1" dirty="0">
              <a:solidFill>
                <a:schemeClr val="accent2"/>
              </a:solidFill>
            </a:endParaRPr>
          </a:p>
          <a:p>
            <a:r>
              <a:rPr lang="es-MX" b="1" dirty="0">
                <a:solidFill>
                  <a:schemeClr val="accent2"/>
                </a:solidFill>
              </a:rPr>
              <a:t>u </a:t>
            </a:r>
            <a:r>
              <a:rPr lang="es-MX" dirty="0"/>
              <a:t>= </a:t>
            </a:r>
            <a:r>
              <a:rPr lang="es-MX" dirty="0" err="1"/>
              <a:t>degrees</a:t>
            </a:r>
            <a:r>
              <a:rPr lang="es-MX" dirty="0"/>
              <a:t> of </a:t>
            </a:r>
            <a:r>
              <a:rPr lang="es-MX" dirty="0" err="1"/>
              <a:t>freedom</a:t>
            </a:r>
            <a:r>
              <a:rPr lang="es-MX" dirty="0"/>
              <a:t> </a:t>
            </a:r>
          </a:p>
          <a:p>
            <a:r>
              <a:rPr lang="es-MX" b="1" dirty="0"/>
              <a:t>x</a:t>
            </a:r>
            <a:r>
              <a:rPr lang="es-MX" dirty="0"/>
              <a:t> = </a:t>
            </a:r>
            <a:r>
              <a:rPr lang="es-MX" dirty="0" err="1"/>
              <a:t>states</a:t>
            </a:r>
            <a:r>
              <a:rPr lang="es-MX" dirty="0"/>
              <a:t> (</a:t>
            </a:r>
            <a:r>
              <a:rPr lang="es-MX" sz="1800" dirty="0" err="1"/>
              <a:t>internal</a:t>
            </a:r>
            <a:r>
              <a:rPr lang="es-MX" sz="1800" dirty="0"/>
              <a:t> variables)</a:t>
            </a:r>
          </a:p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s-MX" b="1" dirty="0"/>
              <a:t> </a:t>
            </a:r>
            <a:r>
              <a:rPr lang="es-MX" dirty="0"/>
              <a:t>= </a:t>
            </a:r>
            <a:r>
              <a:rPr lang="es-MX" dirty="0" err="1"/>
              <a:t>disturbances</a:t>
            </a:r>
            <a:endParaRPr lang="nb-NO" dirty="0"/>
          </a:p>
        </p:txBody>
      </p:sp>
      <p:grpSp>
        <p:nvGrpSpPr>
          <p:cNvPr id="18" name="Gruppe 17"/>
          <p:cNvGrpSpPr/>
          <p:nvPr/>
        </p:nvGrpSpPr>
        <p:grpSpPr>
          <a:xfrm>
            <a:off x="5273754" y="1597970"/>
            <a:ext cx="4834269" cy="3707686"/>
            <a:chOff x="5273754" y="1597970"/>
            <a:chExt cx="4834269" cy="3707686"/>
          </a:xfrm>
        </p:grpSpPr>
        <p:sp>
          <p:nvSpPr>
            <p:cNvPr id="85" name="Frihåndsform 84"/>
            <p:cNvSpPr/>
            <p:nvPr/>
          </p:nvSpPr>
          <p:spPr>
            <a:xfrm>
              <a:off x="6394857" y="2062611"/>
              <a:ext cx="3287139" cy="2648467"/>
            </a:xfrm>
            <a:custGeom>
              <a:avLst/>
              <a:gdLst>
                <a:gd name="connsiteX0" fmla="*/ 0 w 2812211"/>
                <a:gd name="connsiteY0" fmla="*/ 0 h 2113471"/>
                <a:gd name="connsiteX1" fmla="*/ 327804 w 2812211"/>
                <a:gd name="connsiteY1" fmla="*/ 8626 h 2113471"/>
                <a:gd name="connsiteX2" fmla="*/ 2812211 w 2812211"/>
                <a:gd name="connsiteY2" fmla="*/ 2113471 h 2113471"/>
                <a:gd name="connsiteX3" fmla="*/ 0 w 2812211"/>
                <a:gd name="connsiteY3" fmla="*/ 2113471 h 2113471"/>
                <a:gd name="connsiteX4" fmla="*/ 0 w 2812211"/>
                <a:gd name="connsiteY4" fmla="*/ 0 h 211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2113471">
                  <a:moveTo>
                    <a:pt x="0" y="0"/>
                  </a:moveTo>
                  <a:lnTo>
                    <a:pt x="327804" y="8626"/>
                  </a:lnTo>
                  <a:lnTo>
                    <a:pt x="2812211" y="2113471"/>
                  </a:lnTo>
                  <a:lnTo>
                    <a:pt x="0" y="2113471"/>
                  </a:lnTo>
                  <a:cubicBezTo>
                    <a:pt x="2876" y="1408981"/>
                    <a:pt x="5751" y="70449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6" name="Gruppe 85"/>
            <p:cNvGrpSpPr/>
            <p:nvPr/>
          </p:nvGrpSpPr>
          <p:grpSpPr>
            <a:xfrm>
              <a:off x="5273754" y="1883924"/>
              <a:ext cx="4834269" cy="3421732"/>
              <a:chOff x="1002262" y="2643395"/>
              <a:chExt cx="4135811" cy="2730535"/>
            </a:xfrm>
          </p:grpSpPr>
          <p:grpSp>
            <p:nvGrpSpPr>
              <p:cNvPr id="92" name="Gruppe 91"/>
              <p:cNvGrpSpPr/>
              <p:nvPr/>
            </p:nvGrpSpPr>
            <p:grpSpPr>
              <a:xfrm>
                <a:off x="1045542" y="2643395"/>
                <a:ext cx="4092531" cy="2730535"/>
                <a:chOff x="4016399" y="1940717"/>
                <a:chExt cx="4092531" cy="2730535"/>
              </a:xfrm>
            </p:grpSpPr>
            <p:sp>
              <p:nvSpPr>
                <p:cNvPr id="9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16399" y="2040652"/>
                  <a:ext cx="1191052" cy="73808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6" name="Group 13"/>
                <p:cNvGrpSpPr>
                  <a:grpSpLocks/>
                </p:cNvGrpSpPr>
                <p:nvPr/>
              </p:nvGrpSpPr>
              <p:grpSpPr bwMode="auto">
                <a:xfrm>
                  <a:off x="5263661" y="2064244"/>
                  <a:ext cx="2494525" cy="1579091"/>
                  <a:chOff x="2448" y="864"/>
                  <a:chExt cx="1248" cy="1056"/>
                </a:xfrm>
              </p:grpSpPr>
              <p:sp>
                <p:nvSpPr>
                  <p:cNvPr id="105" name="Arc 14"/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106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9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717334" y="4250825"/>
                  <a:ext cx="605327" cy="4204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>
                  <a:off x="6449139" y="3665982"/>
                  <a:ext cx="7230" cy="526680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99" name="Line 18"/>
                <p:cNvSpPr>
                  <a:spLocks noChangeShapeType="1"/>
                </p:cNvSpPr>
                <p:nvPr/>
              </p:nvSpPr>
              <p:spPr bwMode="auto">
                <a:xfrm>
                  <a:off x="6955631" y="3538387"/>
                  <a:ext cx="0" cy="660822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cxnSp>
              <p:nvCxnSpPr>
                <p:cNvPr id="100" name="Rett pilkobling 99"/>
                <p:cNvCxnSpPr/>
                <p:nvPr/>
              </p:nvCxnSpPr>
              <p:spPr>
                <a:xfrm>
                  <a:off x="6503201" y="3945977"/>
                  <a:ext cx="405599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923850" y="3643335"/>
                  <a:ext cx="1525290" cy="2264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02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921919" y="3497151"/>
                  <a:ext cx="2033711" cy="2264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cxnSp>
              <p:nvCxnSpPr>
                <p:cNvPr id="103" name="Rett pilkobling 102"/>
                <p:cNvCxnSpPr/>
                <p:nvPr/>
              </p:nvCxnSpPr>
              <p:spPr>
                <a:xfrm flipV="1">
                  <a:off x="5709451" y="3479283"/>
                  <a:ext cx="0" cy="280462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921920" y="1940717"/>
                  <a:ext cx="1930" cy="2258491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9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946367" y="4187841"/>
                  <a:ext cx="3162563" cy="411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93" name="Text Box 12"/>
              <p:cNvSpPr txBox="1">
                <a:spLocks noChangeArrowheads="1"/>
              </p:cNvSpPr>
              <p:nvPr/>
            </p:nvSpPr>
            <p:spPr bwMode="auto">
              <a:xfrm>
                <a:off x="1002262" y="4033899"/>
                <a:ext cx="1191052" cy="73808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Ellipse 86"/>
            <p:cNvSpPr/>
            <p:nvPr/>
          </p:nvSpPr>
          <p:spPr>
            <a:xfrm>
              <a:off x="8126671" y="3959758"/>
              <a:ext cx="104148" cy="119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88" name="Rett linje 87"/>
            <p:cNvCxnSpPr/>
            <p:nvPr/>
          </p:nvCxnSpPr>
          <p:spPr>
            <a:xfrm>
              <a:off x="6535882" y="1883924"/>
              <a:ext cx="3146114" cy="2821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e 88"/>
            <p:cNvSpPr/>
            <p:nvPr/>
          </p:nvSpPr>
          <p:spPr>
            <a:xfrm>
              <a:off x="8718223" y="3794010"/>
              <a:ext cx="104148" cy="119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7108321" y="1597970"/>
              <a:ext cx="160990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2400" dirty="0" err="1">
                  <a:solidFill>
                    <a:schemeClr val="accent1"/>
                  </a:solidFill>
                  <a:latin typeface="+mj-lt"/>
                </a:rPr>
                <a:t>constraint</a:t>
              </a:r>
              <a:endParaRPr lang="en-US" altLang="nb-NO" sz="2400" baseline="3000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91" name="Rett pilkobling 90"/>
            <p:cNvCxnSpPr>
              <a:stCxn id="90" idx="2"/>
            </p:cNvCxnSpPr>
            <p:nvPr/>
          </p:nvCxnSpPr>
          <p:spPr>
            <a:xfrm flipH="1">
              <a:off x="7329499" y="2059635"/>
              <a:ext cx="583773" cy="5327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lassholder for innhold 2"/>
          <p:cNvSpPr txBox="1">
            <a:spLocks/>
          </p:cNvSpPr>
          <p:nvPr/>
        </p:nvSpPr>
        <p:spPr>
          <a:xfrm>
            <a:off x="609148" y="5395389"/>
            <a:ext cx="7125419" cy="66606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B050"/>
                </a:solidFill>
              </a:rPr>
              <a:t>J</a:t>
            </a:r>
            <a:r>
              <a:rPr lang="es-MX" dirty="0"/>
              <a:t> =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feed</a:t>
            </a:r>
            <a:r>
              <a:rPr lang="es-MX" dirty="0"/>
              <a:t> +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energy</a:t>
            </a:r>
            <a:r>
              <a:rPr lang="es-MX" dirty="0"/>
              <a:t> – </a:t>
            </a:r>
            <a:r>
              <a:rPr lang="es-MX" dirty="0" err="1"/>
              <a:t>value</a:t>
            </a:r>
            <a:r>
              <a:rPr lang="es-MX" dirty="0"/>
              <a:t> of </a:t>
            </a:r>
            <a:r>
              <a:rPr lang="es-MX" dirty="0" err="1"/>
              <a:t>products</a:t>
            </a:r>
            <a:endParaRPr lang="nb-NO" dirty="0"/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1F73E6E1-7E22-450E-AF73-13CFB7EF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569" y="4705036"/>
            <a:ext cx="3497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b="1" dirty="0">
                <a:solidFill>
                  <a:schemeClr val="accent2"/>
                </a:solidFill>
                <a:latin typeface="+mj-lt"/>
              </a:rPr>
              <a:t>u</a:t>
            </a:r>
            <a:endParaRPr lang="en-US" altLang="nb-NO" sz="2400" b="1" baseline="30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37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Active </a:t>
            </a:r>
            <a:r>
              <a:rPr lang="nb-NO" dirty="0" err="1"/>
              <a:t>constraints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32396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Active </a:t>
            </a:r>
            <a:r>
              <a:rPr lang="nb-NO" b="1" dirty="0" err="1">
                <a:solidFill>
                  <a:schemeClr val="accent1"/>
                </a:solidFill>
              </a:rPr>
              <a:t>constraints</a:t>
            </a:r>
            <a:r>
              <a:rPr lang="nb-NO" b="1" dirty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nb-NO" sz="2400" dirty="0"/>
              <a:t>variables </a:t>
            </a:r>
            <a:r>
              <a:rPr lang="en-US" sz="2400" dirty="0"/>
              <a:t>that should optimally be kept at their limiting value.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Active constraint region:</a:t>
            </a:r>
          </a:p>
          <a:p>
            <a:pPr lvl="1"/>
            <a:r>
              <a:rPr lang="en-US" sz="2400" dirty="0"/>
              <a:t>region in the disturbance space with fixed active constraints </a:t>
            </a:r>
            <a:r>
              <a:rPr lang="en-US" sz="2400" dirty="0">
                <a:sym typeface="Wingdings" panose="05000000000000000000" pitchFamily="2" charset="2"/>
              </a:rPr>
              <a:t>	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1612900" y="3563430"/>
            <a:ext cx="4184362" cy="2759767"/>
            <a:chOff x="2623635" y="3830127"/>
            <a:chExt cx="3884827" cy="2384040"/>
          </a:xfrm>
        </p:grpSpPr>
        <p:sp>
          <p:nvSpPr>
            <p:cNvPr id="5" name="Rektangel 4"/>
            <p:cNvSpPr/>
            <p:nvPr/>
          </p:nvSpPr>
          <p:spPr>
            <a:xfrm>
              <a:off x="3026435" y="4031174"/>
              <a:ext cx="3332517" cy="527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 5"/>
            <p:cNvSpPr/>
            <p:nvPr/>
          </p:nvSpPr>
          <p:spPr>
            <a:xfrm>
              <a:off x="4108392" y="4185668"/>
              <a:ext cx="2258147" cy="1600645"/>
            </a:xfrm>
            <a:custGeom>
              <a:avLst/>
              <a:gdLst>
                <a:gd name="connsiteX0" fmla="*/ 972423 w 2336403"/>
                <a:gd name="connsiteY0" fmla="*/ 1600645 h 1600645"/>
                <a:gd name="connsiteX1" fmla="*/ 713343 w 2336403"/>
                <a:gd name="connsiteY1" fmla="*/ 1158685 h 1600645"/>
                <a:gd name="connsiteX2" fmla="*/ 446643 w 2336403"/>
                <a:gd name="connsiteY2" fmla="*/ 792925 h 1600645"/>
                <a:gd name="connsiteX3" fmla="*/ 179943 w 2336403"/>
                <a:gd name="connsiteY3" fmla="*/ 472885 h 1600645"/>
                <a:gd name="connsiteX4" fmla="*/ 19923 w 2336403"/>
                <a:gd name="connsiteY4" fmla="*/ 366205 h 1600645"/>
                <a:gd name="connsiteX5" fmla="*/ 88503 w 2336403"/>
                <a:gd name="connsiteY5" fmla="*/ 305245 h 1600645"/>
                <a:gd name="connsiteX6" fmla="*/ 789543 w 2336403"/>
                <a:gd name="connsiteY6" fmla="*/ 91885 h 1600645"/>
                <a:gd name="connsiteX7" fmla="*/ 1810623 w 2336403"/>
                <a:gd name="connsiteY7" fmla="*/ 8065 h 1600645"/>
                <a:gd name="connsiteX8" fmla="*/ 2336403 w 2336403"/>
                <a:gd name="connsiteY8" fmla="*/ 8065 h 16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403" h="1600645">
                  <a:moveTo>
                    <a:pt x="972423" y="1600645"/>
                  </a:moveTo>
                  <a:cubicBezTo>
                    <a:pt x="886698" y="1446975"/>
                    <a:pt x="800973" y="1293305"/>
                    <a:pt x="713343" y="1158685"/>
                  </a:cubicBezTo>
                  <a:cubicBezTo>
                    <a:pt x="625713" y="1024065"/>
                    <a:pt x="535543" y="907225"/>
                    <a:pt x="446643" y="792925"/>
                  </a:cubicBezTo>
                  <a:cubicBezTo>
                    <a:pt x="357743" y="678625"/>
                    <a:pt x="251063" y="544005"/>
                    <a:pt x="179943" y="472885"/>
                  </a:cubicBezTo>
                  <a:cubicBezTo>
                    <a:pt x="108823" y="401765"/>
                    <a:pt x="35163" y="394145"/>
                    <a:pt x="19923" y="366205"/>
                  </a:cubicBezTo>
                  <a:cubicBezTo>
                    <a:pt x="4683" y="338265"/>
                    <a:pt x="-39767" y="350965"/>
                    <a:pt x="88503" y="305245"/>
                  </a:cubicBezTo>
                  <a:cubicBezTo>
                    <a:pt x="216773" y="259525"/>
                    <a:pt x="502523" y="141415"/>
                    <a:pt x="789543" y="91885"/>
                  </a:cubicBezTo>
                  <a:cubicBezTo>
                    <a:pt x="1076563" y="42355"/>
                    <a:pt x="1552813" y="22035"/>
                    <a:pt x="1810623" y="8065"/>
                  </a:cubicBezTo>
                  <a:cubicBezTo>
                    <a:pt x="2068433" y="-5905"/>
                    <a:pt x="2202418" y="1080"/>
                    <a:pt x="2336403" y="80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ihåndsform 6"/>
            <p:cNvSpPr/>
            <p:nvPr/>
          </p:nvSpPr>
          <p:spPr>
            <a:xfrm>
              <a:off x="5024617" y="4193098"/>
              <a:ext cx="1334334" cy="1585461"/>
            </a:xfrm>
            <a:custGeom>
              <a:avLst/>
              <a:gdLst>
                <a:gd name="connsiteX0" fmla="*/ 1346200 w 1346200"/>
                <a:gd name="connsiteY0" fmla="*/ 0 h 1593850"/>
                <a:gd name="connsiteX1" fmla="*/ 1330325 w 1346200"/>
                <a:gd name="connsiteY1" fmla="*/ 1584325 h 1593850"/>
                <a:gd name="connsiteX2" fmla="*/ 0 w 1346200"/>
                <a:gd name="connsiteY2" fmla="*/ 1593850 h 1593850"/>
                <a:gd name="connsiteX3" fmla="*/ 1346200 w 1346200"/>
                <a:gd name="connsiteY3" fmla="*/ 0 h 15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1593850">
                  <a:moveTo>
                    <a:pt x="1346200" y="0"/>
                  </a:moveTo>
                  <a:lnTo>
                    <a:pt x="1330325" y="1584325"/>
                  </a:lnTo>
                  <a:lnTo>
                    <a:pt x="0" y="159385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3000554" y="4351523"/>
              <a:ext cx="2078966" cy="1441320"/>
              <a:chOff x="3149600" y="4524051"/>
              <a:chExt cx="2078966" cy="1441320"/>
            </a:xfrm>
          </p:grpSpPr>
          <p:sp>
            <p:nvSpPr>
              <p:cNvPr id="9" name="Frihåndsform 8"/>
              <p:cNvSpPr/>
              <p:nvPr/>
            </p:nvSpPr>
            <p:spPr>
              <a:xfrm>
                <a:off x="3149600" y="4524052"/>
                <a:ext cx="2078966" cy="1441319"/>
              </a:xfrm>
              <a:custGeom>
                <a:avLst/>
                <a:gdLst>
                  <a:gd name="connsiteX0" fmla="*/ 0 w 2078966"/>
                  <a:gd name="connsiteY0" fmla="*/ 708 h 1441319"/>
                  <a:gd name="connsiteX1" fmla="*/ 1112808 w 2078966"/>
                  <a:gd name="connsiteY1" fmla="*/ 181863 h 1441319"/>
                  <a:gd name="connsiteX2" fmla="*/ 1915064 w 2078966"/>
                  <a:gd name="connsiteY2" fmla="*/ 1122142 h 1441319"/>
                  <a:gd name="connsiteX3" fmla="*/ 2078966 w 2078966"/>
                  <a:gd name="connsiteY3" fmla="*/ 1441319 h 14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8966" h="1441319">
                    <a:moveTo>
                      <a:pt x="0" y="708"/>
                    </a:moveTo>
                    <a:cubicBezTo>
                      <a:pt x="396815" y="-2168"/>
                      <a:pt x="793631" y="-5043"/>
                      <a:pt x="1112808" y="181863"/>
                    </a:cubicBezTo>
                    <a:cubicBezTo>
                      <a:pt x="1431985" y="368769"/>
                      <a:pt x="1754038" y="912233"/>
                      <a:pt x="1915064" y="1122142"/>
                    </a:cubicBezTo>
                    <a:cubicBezTo>
                      <a:pt x="2076090" y="1332051"/>
                      <a:pt x="2077528" y="1386685"/>
                      <a:pt x="2078966" y="1441319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Frihåndsform 9"/>
              <p:cNvSpPr/>
              <p:nvPr/>
            </p:nvSpPr>
            <p:spPr>
              <a:xfrm>
                <a:off x="3175480" y="4524051"/>
                <a:ext cx="2053086" cy="1431985"/>
              </a:xfrm>
              <a:custGeom>
                <a:avLst/>
                <a:gdLst>
                  <a:gd name="connsiteX0" fmla="*/ 0 w 2053086"/>
                  <a:gd name="connsiteY0" fmla="*/ 0 h 1431985"/>
                  <a:gd name="connsiteX1" fmla="*/ 17252 w 2053086"/>
                  <a:gd name="connsiteY1" fmla="*/ 1431985 h 1431985"/>
                  <a:gd name="connsiteX2" fmla="*/ 2053086 w 2053086"/>
                  <a:gd name="connsiteY2" fmla="*/ 1431985 h 1431985"/>
                  <a:gd name="connsiteX3" fmla="*/ 0 w 2053086"/>
                  <a:gd name="connsiteY3" fmla="*/ 0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86" h="1431985">
                    <a:moveTo>
                      <a:pt x="0" y="0"/>
                    </a:moveTo>
                    <a:lnTo>
                      <a:pt x="17252" y="1431985"/>
                    </a:lnTo>
                    <a:lnTo>
                      <a:pt x="2053086" y="143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cxnSp>
          <p:nvCxnSpPr>
            <p:cNvPr id="11" name="Rett pilkobling 10"/>
            <p:cNvCxnSpPr/>
            <p:nvPr/>
          </p:nvCxnSpPr>
          <p:spPr>
            <a:xfrm flipV="1">
              <a:off x="3000555" y="5776084"/>
              <a:ext cx="3507907" cy="742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ett pilkobling 11"/>
            <p:cNvCxnSpPr/>
            <p:nvPr/>
          </p:nvCxnSpPr>
          <p:spPr>
            <a:xfrm flipV="1">
              <a:off x="3025954" y="3830127"/>
              <a:ext cx="480" cy="196271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kstSylinder 12"/>
            <p:cNvSpPr txBox="1"/>
            <p:nvPr/>
          </p:nvSpPr>
          <p:spPr>
            <a:xfrm>
              <a:off x="3207956" y="4920374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1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4920669" y="4755370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2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3586644" y="4042579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3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3991620" y="5844835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1</a:t>
              </a:r>
            </a:p>
          </p:txBody>
        </p:sp>
        <p:sp>
          <p:nvSpPr>
            <p:cNvPr id="17" name="TekstSylinder 16"/>
            <p:cNvSpPr txBox="1"/>
            <p:nvPr/>
          </p:nvSpPr>
          <p:spPr>
            <a:xfrm rot="16200000">
              <a:off x="2066431" y="4735708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2</a:t>
              </a:r>
            </a:p>
          </p:txBody>
        </p:sp>
      </p:grpSp>
      <p:sp>
        <p:nvSpPr>
          <p:cNvPr id="20" name="TekstSylinder 19"/>
          <p:cNvSpPr txBox="1"/>
          <p:nvPr/>
        </p:nvSpPr>
        <p:spPr>
          <a:xfrm>
            <a:off x="7075073" y="4112317"/>
            <a:ext cx="4368782" cy="830997"/>
          </a:xfrm>
          <a:prstGeom prst="rect">
            <a:avLst/>
          </a:prstGeom>
          <a:ln w="635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Optimal operation: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How switch between regions?</a:t>
            </a:r>
          </a:p>
        </p:txBody>
      </p:sp>
    </p:spTree>
    <p:extLst>
      <p:ext uri="{BB962C8B-B14F-4D97-AF65-F5344CB8AC3E}">
        <p14:creationId xmlns:p14="http://schemas.microsoft.com/office/powerpoint/2010/main" val="345496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235219"/>
            <a:ext cx="10972800" cy="1143000"/>
          </a:xfrm>
        </p:spPr>
        <p:txBody>
          <a:bodyPr>
            <a:noAutofit/>
          </a:bodyPr>
          <a:lstStyle/>
          <a:p>
            <a:r>
              <a:rPr lang="nb-NO" sz="4400" dirty="0"/>
              <a:t>Control is </a:t>
            </a:r>
            <a:r>
              <a:rPr lang="nb-NO" sz="4400" dirty="0" err="1"/>
              <a:t>about</a:t>
            </a:r>
            <a:r>
              <a:rPr lang="nb-NO" sz="4400" dirty="0"/>
              <a:t> </a:t>
            </a:r>
            <a:r>
              <a:rPr lang="nb-NO" sz="4400" dirty="0" err="1"/>
              <a:t>implementing</a:t>
            </a:r>
            <a:r>
              <a:rPr lang="nb-NO" sz="4400" dirty="0"/>
              <a:t> optimal </a:t>
            </a:r>
            <a:r>
              <a:rPr lang="nb-NO" sz="4400" dirty="0" err="1"/>
              <a:t>operation</a:t>
            </a:r>
            <a:r>
              <a:rPr lang="nb-NO" sz="4400" dirty="0"/>
              <a:t> in </a:t>
            </a:r>
            <a:r>
              <a:rPr lang="nb-NO" sz="4400" dirty="0" err="1"/>
              <a:t>practice</a:t>
            </a:r>
            <a:endParaRPr lang="nb-N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874819"/>
            <a:ext cx="10972800" cy="4525963"/>
          </a:xfrm>
        </p:spPr>
        <p:txBody>
          <a:bodyPr>
            <a:normAutofit/>
          </a:bodyPr>
          <a:lstStyle/>
          <a:p>
            <a:r>
              <a:rPr lang="nb-NO" sz="2800" dirty="0" err="1">
                <a:sym typeface="Wingdings" panose="05000000000000000000" pitchFamily="2" charset="2"/>
              </a:rPr>
              <a:t>Many</a:t>
            </a:r>
            <a:r>
              <a:rPr lang="nb-NO" sz="2800" dirty="0">
                <a:sym typeface="Wingdings" panose="05000000000000000000" pitchFamily="2" charset="2"/>
              </a:rPr>
              <a:t> cases: Solution is </a:t>
            </a:r>
            <a:r>
              <a:rPr lang="nb-NO" sz="2800" dirty="0" err="1">
                <a:sym typeface="Wingdings" panose="05000000000000000000" pitchFamily="2" charset="2"/>
              </a:rPr>
              <a:t>fully</a:t>
            </a:r>
            <a:r>
              <a:rPr lang="nb-NO" sz="2800" dirty="0">
                <a:sym typeface="Wingdings" panose="05000000000000000000" pitchFamily="2" charset="2"/>
              </a:rPr>
              <a:t> </a:t>
            </a:r>
            <a:r>
              <a:rPr lang="nb-NO" sz="2800" dirty="0" err="1">
                <a:sym typeface="Wingdings" panose="05000000000000000000" pitchFamily="2" charset="2"/>
              </a:rPr>
              <a:t>constrained</a:t>
            </a:r>
            <a:r>
              <a:rPr lang="nb-NO" sz="2800" dirty="0">
                <a:sym typeface="Wingdings" panose="05000000000000000000" pitchFamily="2" charset="2"/>
              </a:rPr>
              <a:t>, </a:t>
            </a:r>
            <a:r>
              <a:rPr lang="nb-NO" sz="2800" dirty="0" err="1">
                <a:sym typeface="Wingdings" panose="05000000000000000000" pitchFamily="2" charset="2"/>
              </a:rPr>
              <a:t>but</a:t>
            </a:r>
            <a:r>
              <a:rPr lang="nb-NO" sz="2800" dirty="0">
                <a:sym typeface="Wingdings" panose="05000000000000000000" pitchFamily="2" charset="2"/>
              </a:rPr>
              <a:t> </a:t>
            </a:r>
            <a:r>
              <a:rPr lang="nb-NO" sz="2800" dirty="0" err="1">
                <a:sym typeface="Wingdings" panose="05000000000000000000" pitchFamily="2" charset="2"/>
              </a:rPr>
              <a:t>constraints</a:t>
            </a:r>
            <a:r>
              <a:rPr lang="nb-NO" sz="2800" dirty="0">
                <a:sym typeface="Wingdings" panose="05000000000000000000" pitchFamily="2" charset="2"/>
              </a:rPr>
              <a:t> </a:t>
            </a:r>
            <a:r>
              <a:rPr lang="nb-NO" sz="2800" dirty="0" err="1">
                <a:sym typeface="Wingdings" panose="05000000000000000000" pitchFamily="2" charset="2"/>
              </a:rPr>
              <a:t>change</a:t>
            </a:r>
            <a:endParaRPr lang="nb-NO" sz="2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b-NO" sz="2800" dirty="0"/>
              <a:t>Key is to control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active</a:t>
            </a:r>
            <a:r>
              <a:rPr lang="nb-NO" sz="2800" dirty="0"/>
              <a:t> </a:t>
            </a:r>
            <a:r>
              <a:rPr lang="nb-NO" sz="2800" dirty="0" err="1"/>
              <a:t>constraints</a:t>
            </a:r>
            <a:endParaRPr lang="nb-NO" sz="2800" dirty="0"/>
          </a:p>
          <a:p>
            <a:endParaRPr lang="nb-NO" sz="2800" dirty="0"/>
          </a:p>
          <a:p>
            <a:r>
              <a:rPr lang="nb-NO" dirty="0"/>
              <a:t>In </a:t>
            </a:r>
            <a:r>
              <a:rPr lang="nb-NO" dirty="0" err="1"/>
              <a:t>practice</a:t>
            </a:r>
            <a:r>
              <a:rPr lang="nb-NO" dirty="0"/>
              <a:t>: </a:t>
            </a:r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regions</a:t>
            </a:r>
          </a:p>
          <a:p>
            <a:pPr marL="0" indent="0">
              <a:buNone/>
            </a:pPr>
            <a:r>
              <a:rPr lang="nb-NO" dirty="0"/>
              <a:t>    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measure</a:t>
            </a:r>
            <a:r>
              <a:rPr lang="nb-NO" dirty="0"/>
              <a:t> and control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  <a:p>
            <a:endParaRPr lang="nb-NO" sz="2800" dirty="0"/>
          </a:p>
        </p:txBody>
      </p:sp>
      <p:grpSp>
        <p:nvGrpSpPr>
          <p:cNvPr id="5" name="Gruppe 3"/>
          <p:cNvGrpSpPr/>
          <p:nvPr/>
        </p:nvGrpSpPr>
        <p:grpSpPr>
          <a:xfrm>
            <a:off x="7607300" y="3682147"/>
            <a:ext cx="4184362" cy="2759767"/>
            <a:chOff x="2623635" y="3830127"/>
            <a:chExt cx="3884827" cy="2384040"/>
          </a:xfrm>
        </p:grpSpPr>
        <p:sp>
          <p:nvSpPr>
            <p:cNvPr id="6" name="Rektangel 4"/>
            <p:cNvSpPr/>
            <p:nvPr/>
          </p:nvSpPr>
          <p:spPr>
            <a:xfrm>
              <a:off x="3026435" y="4031174"/>
              <a:ext cx="3332517" cy="527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ihåndsform 5"/>
            <p:cNvSpPr/>
            <p:nvPr/>
          </p:nvSpPr>
          <p:spPr>
            <a:xfrm>
              <a:off x="4108392" y="4185668"/>
              <a:ext cx="2258147" cy="1600645"/>
            </a:xfrm>
            <a:custGeom>
              <a:avLst/>
              <a:gdLst>
                <a:gd name="connsiteX0" fmla="*/ 972423 w 2336403"/>
                <a:gd name="connsiteY0" fmla="*/ 1600645 h 1600645"/>
                <a:gd name="connsiteX1" fmla="*/ 713343 w 2336403"/>
                <a:gd name="connsiteY1" fmla="*/ 1158685 h 1600645"/>
                <a:gd name="connsiteX2" fmla="*/ 446643 w 2336403"/>
                <a:gd name="connsiteY2" fmla="*/ 792925 h 1600645"/>
                <a:gd name="connsiteX3" fmla="*/ 179943 w 2336403"/>
                <a:gd name="connsiteY3" fmla="*/ 472885 h 1600645"/>
                <a:gd name="connsiteX4" fmla="*/ 19923 w 2336403"/>
                <a:gd name="connsiteY4" fmla="*/ 366205 h 1600645"/>
                <a:gd name="connsiteX5" fmla="*/ 88503 w 2336403"/>
                <a:gd name="connsiteY5" fmla="*/ 305245 h 1600645"/>
                <a:gd name="connsiteX6" fmla="*/ 789543 w 2336403"/>
                <a:gd name="connsiteY6" fmla="*/ 91885 h 1600645"/>
                <a:gd name="connsiteX7" fmla="*/ 1810623 w 2336403"/>
                <a:gd name="connsiteY7" fmla="*/ 8065 h 1600645"/>
                <a:gd name="connsiteX8" fmla="*/ 2336403 w 2336403"/>
                <a:gd name="connsiteY8" fmla="*/ 8065 h 16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403" h="1600645">
                  <a:moveTo>
                    <a:pt x="972423" y="1600645"/>
                  </a:moveTo>
                  <a:cubicBezTo>
                    <a:pt x="886698" y="1446975"/>
                    <a:pt x="800973" y="1293305"/>
                    <a:pt x="713343" y="1158685"/>
                  </a:cubicBezTo>
                  <a:cubicBezTo>
                    <a:pt x="625713" y="1024065"/>
                    <a:pt x="535543" y="907225"/>
                    <a:pt x="446643" y="792925"/>
                  </a:cubicBezTo>
                  <a:cubicBezTo>
                    <a:pt x="357743" y="678625"/>
                    <a:pt x="251063" y="544005"/>
                    <a:pt x="179943" y="472885"/>
                  </a:cubicBezTo>
                  <a:cubicBezTo>
                    <a:pt x="108823" y="401765"/>
                    <a:pt x="35163" y="394145"/>
                    <a:pt x="19923" y="366205"/>
                  </a:cubicBezTo>
                  <a:cubicBezTo>
                    <a:pt x="4683" y="338265"/>
                    <a:pt x="-39767" y="350965"/>
                    <a:pt x="88503" y="305245"/>
                  </a:cubicBezTo>
                  <a:cubicBezTo>
                    <a:pt x="216773" y="259525"/>
                    <a:pt x="502523" y="141415"/>
                    <a:pt x="789543" y="91885"/>
                  </a:cubicBezTo>
                  <a:cubicBezTo>
                    <a:pt x="1076563" y="42355"/>
                    <a:pt x="1552813" y="22035"/>
                    <a:pt x="1810623" y="8065"/>
                  </a:cubicBezTo>
                  <a:cubicBezTo>
                    <a:pt x="2068433" y="-5905"/>
                    <a:pt x="2202418" y="1080"/>
                    <a:pt x="2336403" y="80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ihåndsform 6"/>
            <p:cNvSpPr/>
            <p:nvPr/>
          </p:nvSpPr>
          <p:spPr>
            <a:xfrm>
              <a:off x="5024617" y="4193098"/>
              <a:ext cx="1334334" cy="1585461"/>
            </a:xfrm>
            <a:custGeom>
              <a:avLst/>
              <a:gdLst>
                <a:gd name="connsiteX0" fmla="*/ 1346200 w 1346200"/>
                <a:gd name="connsiteY0" fmla="*/ 0 h 1593850"/>
                <a:gd name="connsiteX1" fmla="*/ 1330325 w 1346200"/>
                <a:gd name="connsiteY1" fmla="*/ 1584325 h 1593850"/>
                <a:gd name="connsiteX2" fmla="*/ 0 w 1346200"/>
                <a:gd name="connsiteY2" fmla="*/ 1593850 h 1593850"/>
                <a:gd name="connsiteX3" fmla="*/ 1346200 w 1346200"/>
                <a:gd name="connsiteY3" fmla="*/ 0 h 15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1593850">
                  <a:moveTo>
                    <a:pt x="1346200" y="0"/>
                  </a:moveTo>
                  <a:lnTo>
                    <a:pt x="1330325" y="1584325"/>
                  </a:lnTo>
                  <a:lnTo>
                    <a:pt x="0" y="159385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" name="Gruppe 7"/>
            <p:cNvGrpSpPr/>
            <p:nvPr/>
          </p:nvGrpSpPr>
          <p:grpSpPr>
            <a:xfrm>
              <a:off x="3000554" y="4351523"/>
              <a:ext cx="2078966" cy="1441320"/>
              <a:chOff x="3149600" y="4524051"/>
              <a:chExt cx="2078966" cy="1441320"/>
            </a:xfrm>
          </p:grpSpPr>
          <p:sp>
            <p:nvSpPr>
              <p:cNvPr id="17" name="Frihåndsform 8"/>
              <p:cNvSpPr/>
              <p:nvPr/>
            </p:nvSpPr>
            <p:spPr>
              <a:xfrm>
                <a:off x="3149600" y="4524052"/>
                <a:ext cx="2078966" cy="1441319"/>
              </a:xfrm>
              <a:custGeom>
                <a:avLst/>
                <a:gdLst>
                  <a:gd name="connsiteX0" fmla="*/ 0 w 2078966"/>
                  <a:gd name="connsiteY0" fmla="*/ 708 h 1441319"/>
                  <a:gd name="connsiteX1" fmla="*/ 1112808 w 2078966"/>
                  <a:gd name="connsiteY1" fmla="*/ 181863 h 1441319"/>
                  <a:gd name="connsiteX2" fmla="*/ 1915064 w 2078966"/>
                  <a:gd name="connsiteY2" fmla="*/ 1122142 h 1441319"/>
                  <a:gd name="connsiteX3" fmla="*/ 2078966 w 2078966"/>
                  <a:gd name="connsiteY3" fmla="*/ 1441319 h 14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8966" h="1441319">
                    <a:moveTo>
                      <a:pt x="0" y="708"/>
                    </a:moveTo>
                    <a:cubicBezTo>
                      <a:pt x="396815" y="-2168"/>
                      <a:pt x="793631" y="-5043"/>
                      <a:pt x="1112808" y="181863"/>
                    </a:cubicBezTo>
                    <a:cubicBezTo>
                      <a:pt x="1431985" y="368769"/>
                      <a:pt x="1754038" y="912233"/>
                      <a:pt x="1915064" y="1122142"/>
                    </a:cubicBezTo>
                    <a:cubicBezTo>
                      <a:pt x="2076090" y="1332051"/>
                      <a:pt x="2077528" y="1386685"/>
                      <a:pt x="2078966" y="1441319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" name="Frihåndsform 9"/>
              <p:cNvSpPr/>
              <p:nvPr/>
            </p:nvSpPr>
            <p:spPr>
              <a:xfrm>
                <a:off x="3175480" y="4524051"/>
                <a:ext cx="2053086" cy="1431985"/>
              </a:xfrm>
              <a:custGeom>
                <a:avLst/>
                <a:gdLst>
                  <a:gd name="connsiteX0" fmla="*/ 0 w 2053086"/>
                  <a:gd name="connsiteY0" fmla="*/ 0 h 1431985"/>
                  <a:gd name="connsiteX1" fmla="*/ 17252 w 2053086"/>
                  <a:gd name="connsiteY1" fmla="*/ 1431985 h 1431985"/>
                  <a:gd name="connsiteX2" fmla="*/ 2053086 w 2053086"/>
                  <a:gd name="connsiteY2" fmla="*/ 1431985 h 1431985"/>
                  <a:gd name="connsiteX3" fmla="*/ 0 w 2053086"/>
                  <a:gd name="connsiteY3" fmla="*/ 0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86" h="1431985">
                    <a:moveTo>
                      <a:pt x="0" y="0"/>
                    </a:moveTo>
                    <a:lnTo>
                      <a:pt x="17252" y="1431985"/>
                    </a:lnTo>
                    <a:lnTo>
                      <a:pt x="2053086" y="143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cxnSp>
          <p:nvCxnSpPr>
            <p:cNvPr id="10" name="Rett pilkobling 10"/>
            <p:cNvCxnSpPr/>
            <p:nvPr/>
          </p:nvCxnSpPr>
          <p:spPr>
            <a:xfrm flipV="1">
              <a:off x="3000555" y="5776084"/>
              <a:ext cx="3507907" cy="742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tt pilkobling 11"/>
            <p:cNvCxnSpPr/>
            <p:nvPr/>
          </p:nvCxnSpPr>
          <p:spPr>
            <a:xfrm flipV="1">
              <a:off x="3025954" y="3830127"/>
              <a:ext cx="480" cy="196271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Sylinder 12"/>
            <p:cNvSpPr txBox="1"/>
            <p:nvPr/>
          </p:nvSpPr>
          <p:spPr>
            <a:xfrm>
              <a:off x="3207956" y="4920374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1</a:t>
              </a:r>
            </a:p>
          </p:txBody>
        </p:sp>
        <p:sp>
          <p:nvSpPr>
            <p:cNvPr id="13" name="TekstSylinder 13"/>
            <p:cNvSpPr txBox="1"/>
            <p:nvPr/>
          </p:nvSpPr>
          <p:spPr>
            <a:xfrm>
              <a:off x="4920669" y="4755370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2</a:t>
              </a:r>
            </a:p>
          </p:txBody>
        </p:sp>
        <p:sp>
          <p:nvSpPr>
            <p:cNvPr id="14" name="TekstSylinder 14"/>
            <p:cNvSpPr txBox="1"/>
            <p:nvPr/>
          </p:nvSpPr>
          <p:spPr>
            <a:xfrm>
              <a:off x="3586644" y="4042579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3</a:t>
              </a:r>
            </a:p>
          </p:txBody>
        </p:sp>
        <p:sp>
          <p:nvSpPr>
            <p:cNvPr id="15" name="TekstSylinder 15"/>
            <p:cNvSpPr txBox="1"/>
            <p:nvPr/>
          </p:nvSpPr>
          <p:spPr>
            <a:xfrm>
              <a:off x="3991620" y="5844835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1</a:t>
              </a:r>
            </a:p>
          </p:txBody>
        </p:sp>
        <p:sp>
          <p:nvSpPr>
            <p:cNvPr id="16" name="TekstSylinder 16"/>
            <p:cNvSpPr txBox="1"/>
            <p:nvPr/>
          </p:nvSpPr>
          <p:spPr>
            <a:xfrm rot="16200000">
              <a:off x="2066431" y="4735708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3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Analytical solution: \\&#10;$H = {G^y}^T (YY^T)^{-1}$ where $Y=[F W_d \ \ \ W_{n^y}]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24"/>
  <p:tag name="PICTUREFILESIZE" val="28625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5447</Words>
  <Application>Microsoft Office PowerPoint</Application>
  <PresentationFormat>Widescreen</PresentationFormat>
  <Paragraphs>891</Paragraphs>
  <Slides>68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Arial</vt:lpstr>
      <vt:lpstr>Arial Unicode MS</vt:lpstr>
      <vt:lpstr>Calibri</vt:lpstr>
      <vt:lpstr>Calibri Light</vt:lpstr>
      <vt:lpstr>CMR10</vt:lpstr>
      <vt:lpstr>CMR12</vt:lpstr>
      <vt:lpstr>CMR7</vt:lpstr>
      <vt:lpstr>Symbol</vt:lpstr>
      <vt:lpstr>t1-gul-regular</vt:lpstr>
      <vt:lpstr>t1-gul-regular-italic</vt:lpstr>
      <vt:lpstr>Times</vt:lpstr>
      <vt:lpstr>Times New Roman</vt:lpstr>
      <vt:lpstr>Wingdings</vt:lpstr>
      <vt:lpstr>Office-tema</vt:lpstr>
      <vt:lpstr>Putting optimization into the control layer  using the magic of feedback control</vt:lpstr>
      <vt:lpstr>PowerPoint Presentation</vt:lpstr>
      <vt:lpstr>About Sigurd Skogestad</vt:lpstr>
      <vt:lpstr>“The goal of my research is to develop simple yet rigorous methods to solve problems of engineering significance” </vt:lpstr>
      <vt:lpstr>Outline</vt:lpstr>
      <vt:lpstr>Optimal economic operation </vt:lpstr>
      <vt:lpstr>Optimal economic operation </vt:lpstr>
      <vt:lpstr>Active constraints</vt:lpstr>
      <vt:lpstr>Control is about implementing optimal operation in practice</vt:lpstr>
      <vt:lpstr>2. Control hierarchy in a process plant</vt:lpstr>
      <vt:lpstr>Optimal operation of process plants </vt:lpstr>
      <vt:lpstr>Example: Optimal operation of runner</vt:lpstr>
      <vt:lpstr>A. Optimal operation of Sprinter</vt:lpstr>
      <vt:lpstr>B. Optimal operation of Marathon runner</vt:lpstr>
      <vt:lpstr>PowerPoint Presentation</vt:lpstr>
      <vt:lpstr> Conclusion Marathon runner</vt:lpstr>
      <vt:lpstr>3. Unconstrained optimization</vt:lpstr>
      <vt:lpstr>PowerPoint Presentation</vt:lpstr>
      <vt:lpstr>The ideal “self-optimizing” variable is the gradient, Ju</vt:lpstr>
      <vt:lpstr>PowerPoint Presentation</vt:lpstr>
      <vt:lpstr>Self-optimizing variables: Model-based methods for c=Hy       Nullspace method for H         HF=0 where F=dyopt/dd </vt:lpstr>
      <vt:lpstr>Example. Nullspace Method for Marathon runner</vt:lpstr>
      <vt:lpstr>Self-optimizing variables: What should we control?  </vt:lpstr>
      <vt:lpstr>Example: Maximize growth of salmon fish (RAS)</vt:lpstr>
      <vt:lpstr>4. Constrained optimization</vt:lpstr>
      <vt:lpstr>Conventional advanced control structures (ACS)</vt:lpstr>
      <vt:lpstr>Conventional APC for changing active constraints</vt:lpstr>
      <vt:lpstr>Optimization with PI-controller</vt:lpstr>
      <vt:lpstr>PowerPoint Presentation</vt:lpstr>
      <vt:lpstr>PowerPoint Presentation</vt:lpstr>
      <vt:lpstr>Optimization with PI-controller</vt:lpstr>
      <vt:lpstr>Optimization with safety constraint</vt:lpstr>
      <vt:lpstr>Anti-windup</vt:lpstr>
      <vt:lpstr>Design of selector structure</vt:lpstr>
      <vt:lpstr>Valves have “built-in” selectors</vt:lpstr>
      <vt:lpstr>Anti-surge control</vt:lpstr>
      <vt:lpstr>Furnace control</vt:lpstr>
      <vt:lpstr>Example: Furnace control</vt:lpstr>
      <vt:lpstr>Cannot give up controlling T1 Solution: Cut back on process feed (u2) when T1 drops too low</vt:lpstr>
      <vt:lpstr>Cannot give up controlling T1 Solution: Cut back on process feed (u2) when T1 drops too low</vt:lpstr>
      <vt:lpstr>Summary constraint switching:  Only three different cases (or maybe four)</vt:lpstr>
      <vt:lpstr>Oops…out of time</vt:lpstr>
      <vt:lpstr>5. Systematic procedure for designing control system that achieves optimal operation</vt:lpstr>
      <vt:lpstr>PowerPoint Presentation</vt:lpstr>
      <vt:lpstr>Systematic procedure for designing plantwide control system</vt:lpstr>
      <vt:lpstr>Example:  Bicycle riding Note: Design starts from the bottom</vt:lpstr>
      <vt:lpstr>Systematic design of simple advanced controllers (APC)</vt:lpstr>
      <vt:lpstr>Systematic design of simple advanced controllers (APC)</vt:lpstr>
      <vt:lpstr>PowerPoint Presentation</vt:lpstr>
      <vt:lpstr>PowerPoint Presentation</vt:lpstr>
      <vt:lpstr>PowerPoint Presentation</vt:lpstr>
      <vt:lpstr>PowerPoint Presentation</vt:lpstr>
      <vt:lpstr>Generalization of bidirectional inventory control</vt:lpstr>
      <vt:lpstr>PowerPoint Presentation</vt:lpstr>
      <vt:lpstr>PowerPoint Presentation</vt:lpstr>
      <vt:lpstr>New example: Optimal operation of a cooler</vt:lpstr>
      <vt:lpstr>Example: Optimal control of a cooler</vt:lpstr>
      <vt:lpstr>Optimization of Cooler </vt:lpstr>
      <vt:lpstr>Pairings at nominal «unconstrained» operating point</vt:lpstr>
      <vt:lpstr>Alt.1: Split range control with min-selector</vt:lpstr>
      <vt:lpstr>Alt.2 . Two controllers/setpoints and min-selector</vt:lpstr>
      <vt:lpstr>Alt. 3 VPC with min-selector</vt:lpstr>
      <vt:lpstr>PowerPoint Presentation</vt:lpstr>
      <vt:lpstr>MPC for cooler</vt:lpstr>
      <vt:lpstr>MPC vs Split range Control (PI)</vt:lpstr>
      <vt:lpstr>Many people think they need to use MPC if they encounter constraints</vt:lpstr>
      <vt:lpstr>Model predictive control (MPC)</vt:lpstr>
      <vt:lpstr>6. Conclusion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Sigurd Skogestad</cp:lastModifiedBy>
  <cp:revision>541</cp:revision>
  <dcterms:created xsi:type="dcterms:W3CDTF">2013-06-10T16:56:09Z</dcterms:created>
  <dcterms:modified xsi:type="dcterms:W3CDTF">2022-06-13T09:31:16Z</dcterms:modified>
</cp:coreProperties>
</file>