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2" r:id="rId3"/>
    <p:sldMasterId id="2147483660" r:id="rId4"/>
  </p:sldMasterIdLst>
  <p:notesMasterIdLst>
    <p:notesMasterId r:id="rId67"/>
  </p:notesMasterIdLst>
  <p:sldIdLst>
    <p:sldId id="335" r:id="rId5"/>
    <p:sldId id="1281" r:id="rId6"/>
    <p:sldId id="1357" r:id="rId7"/>
    <p:sldId id="1235" r:id="rId8"/>
    <p:sldId id="1237" r:id="rId9"/>
    <p:sldId id="1356" r:id="rId10"/>
    <p:sldId id="1355" r:id="rId11"/>
    <p:sldId id="1345" r:id="rId12"/>
    <p:sldId id="1339" r:id="rId13"/>
    <p:sldId id="1340" r:id="rId14"/>
    <p:sldId id="1338" r:id="rId15"/>
    <p:sldId id="1330" r:id="rId16"/>
    <p:sldId id="837" r:id="rId17"/>
    <p:sldId id="1009" r:id="rId18"/>
    <p:sldId id="1317" r:id="rId19"/>
    <p:sldId id="1310" r:id="rId20"/>
    <p:sldId id="1311" r:id="rId21"/>
    <p:sldId id="1322" r:id="rId22"/>
    <p:sldId id="1337" r:id="rId23"/>
    <p:sldId id="1335" r:id="rId24"/>
    <p:sldId id="1336" r:id="rId25"/>
    <p:sldId id="454" r:id="rId26"/>
    <p:sldId id="1028" r:id="rId27"/>
    <p:sldId id="1326" r:id="rId28"/>
    <p:sldId id="1328" r:id="rId29"/>
    <p:sldId id="1348" r:id="rId30"/>
    <p:sldId id="1334" r:id="rId31"/>
    <p:sldId id="1342" r:id="rId32"/>
    <p:sldId id="1346" r:id="rId33"/>
    <p:sldId id="1351" r:id="rId34"/>
    <p:sldId id="1349" r:id="rId35"/>
    <p:sldId id="1352" r:id="rId36"/>
    <p:sldId id="1350" r:id="rId37"/>
    <p:sldId id="1354" r:id="rId38"/>
    <p:sldId id="1347" r:id="rId39"/>
    <p:sldId id="1329" r:id="rId40"/>
    <p:sldId id="1333" r:id="rId41"/>
    <p:sldId id="1359" r:id="rId42"/>
    <p:sldId id="944" r:id="rId43"/>
    <p:sldId id="1312" r:id="rId44"/>
    <p:sldId id="873" r:id="rId45"/>
    <p:sldId id="1316" r:id="rId46"/>
    <p:sldId id="1261" r:id="rId47"/>
    <p:sldId id="1285" r:id="rId48"/>
    <p:sldId id="1344" r:id="rId49"/>
    <p:sldId id="256" r:id="rId50"/>
    <p:sldId id="1026" r:id="rId51"/>
    <p:sldId id="1320" r:id="rId52"/>
    <p:sldId id="308" r:id="rId53"/>
    <p:sldId id="1362" r:id="rId54"/>
    <p:sldId id="1363" r:id="rId55"/>
    <p:sldId id="1050" r:id="rId56"/>
    <p:sldId id="1318" r:id="rId57"/>
    <p:sldId id="421" r:id="rId58"/>
    <p:sldId id="1325" r:id="rId59"/>
    <p:sldId id="1332" r:id="rId60"/>
    <p:sldId id="1146" r:id="rId61"/>
    <p:sldId id="1319" r:id="rId62"/>
    <p:sldId id="1360" r:id="rId63"/>
    <p:sldId id="1035" r:id="rId64"/>
    <p:sldId id="1002" r:id="rId65"/>
    <p:sldId id="453" r:id="rId66"/>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D05923-191A-4EC9-824E-F1DDC64F726C}">
          <p14:sldIdLst>
            <p14:sldId id="335"/>
            <p14:sldId id="1281"/>
            <p14:sldId id="1357"/>
            <p14:sldId id="1235"/>
            <p14:sldId id="1237"/>
            <p14:sldId id="1356"/>
            <p14:sldId id="1355"/>
            <p14:sldId id="1345"/>
            <p14:sldId id="1339"/>
            <p14:sldId id="1340"/>
            <p14:sldId id="1338"/>
            <p14:sldId id="1330"/>
            <p14:sldId id="837"/>
            <p14:sldId id="1009"/>
            <p14:sldId id="1317"/>
            <p14:sldId id="1310"/>
            <p14:sldId id="1311"/>
            <p14:sldId id="1322"/>
            <p14:sldId id="1337"/>
            <p14:sldId id="1335"/>
            <p14:sldId id="1336"/>
            <p14:sldId id="454"/>
            <p14:sldId id="1028"/>
            <p14:sldId id="1326"/>
            <p14:sldId id="1328"/>
            <p14:sldId id="1348"/>
            <p14:sldId id="1334"/>
            <p14:sldId id="1342"/>
            <p14:sldId id="1346"/>
            <p14:sldId id="1351"/>
            <p14:sldId id="1349"/>
            <p14:sldId id="1352"/>
            <p14:sldId id="1350"/>
            <p14:sldId id="1354"/>
            <p14:sldId id="1347"/>
            <p14:sldId id="1329"/>
            <p14:sldId id="1333"/>
            <p14:sldId id="1359"/>
            <p14:sldId id="944"/>
            <p14:sldId id="1312"/>
            <p14:sldId id="873"/>
            <p14:sldId id="1316"/>
            <p14:sldId id="1261"/>
            <p14:sldId id="1285"/>
            <p14:sldId id="1344"/>
            <p14:sldId id="256"/>
            <p14:sldId id="1026"/>
            <p14:sldId id="1320"/>
            <p14:sldId id="308"/>
            <p14:sldId id="1362"/>
            <p14:sldId id="1363"/>
            <p14:sldId id="1050"/>
            <p14:sldId id="1318"/>
            <p14:sldId id="421"/>
            <p14:sldId id="1325"/>
            <p14:sldId id="1332"/>
            <p14:sldId id="1146"/>
            <p14:sldId id="1319"/>
            <p14:sldId id="1360"/>
            <p14:sldId id="1035"/>
            <p14:sldId id="1002"/>
            <p14:sldId id="453"/>
          </p14:sldIdLst>
        </p14:section>
        <p14:section name="Untitled Section" id="{1E33EE7C-B44B-40C9-BDCA-71BA9E71A21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Zotica" initials="CZ" lastIdx="13" clrIdx="0">
    <p:extLst>
      <p:ext uri="{19B8F6BF-5375-455C-9EA6-DF929625EA0E}">
        <p15:presenceInfo xmlns:p15="http://schemas.microsoft.com/office/powerpoint/2012/main" userId="S-1-5-21-3959417778-1711865379-3952174976-198246" providerId="AD"/>
      </p:ext>
    </p:extLst>
  </p:cmAuthor>
  <p:cmAuthor id="2" name="Sigurd Skogestad" initials="SS" lastIdx="3" clrIdx="1">
    <p:extLst>
      <p:ext uri="{19B8F6BF-5375-455C-9EA6-DF929625EA0E}">
        <p15:presenceInfo xmlns:p15="http://schemas.microsoft.com/office/powerpoint/2012/main" userId="S::skoge@ntnu.no::9e9b58ab-b7e1-46a9-91ee-ee3a58a3ed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07EE2"/>
    <a:srgbClr val="FFC000"/>
    <a:srgbClr val="FFCC00"/>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438" autoAdjust="0"/>
    <p:restoredTop sz="94660"/>
  </p:normalViewPr>
  <p:slideViewPr>
    <p:cSldViewPr snapToGrid="0" snapToObjects="1">
      <p:cViewPr varScale="1">
        <p:scale>
          <a:sx n="113" d="100"/>
          <a:sy n="113" d="100"/>
        </p:scale>
        <p:origin x="101" y="629"/>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16 1572,'-1'-2,"-1"0,0 0,1 0,-1-1,1 1,0 0,0-1,0 1,0-1,1 1,-1-1,0-4,0-34,1 33,4-46,3 1,16-64,-10 62,8-104,-17 131,0 0,2 1,1 0,2 0,21-46,1-4,2-24,13-35,-30 94,-10 25,0 1,1 0,1 0,10-15,115-138,-123 155,1 0,1 1,0 0,1 1,0 0,1 1,1 0,-1 1,2 1,0 0,0 1,27-10,-35 15,0 0,0-1,11-7,-14 7,1 1,1 0,-1 0,0 0,1 0,11-2,23-2,0 1,1 2,-1 1,63 4,-97 0,1 1,-1 0,0 0,0 0,0 0,0 1,0 0,0 1,-1-1,8 7,-4-4,-1 0,1-1,18 7,129 31,0 0,-109-29,50 8,-93-21,-1 1,0-1,1 1,-1 0,0 0,0 0,0 0,-1 0,1 1,-1 0,1 0,-1 0,0 0,0 0,3 6,4 5,-1 0,11 25,-13-24,-3-5,0 0,-1 0,4 20,-6-21,1 0,0-1,1 1,0 0,0-1,6 9,5 8,16 41,-18-37,17 30,-20-42,-2 0,0 1,-1 0,-1 0,-1 0,0 1,-2-1,0 1,-3 33,3-32,1 0,0-1,2 1,1-1,16 37,-11-29,33 108,-17-46,10 60,-26-101,-10-46,-1 1,0-1,1 1,-1 0,-1-1,1 1,0-1,-1 1,1 0,-1-1,0 1,0-1,0 1,0-1,-3 5,3-8,1 1,0 0,-1 0,1 0,0 0,-1 0,1-1,0 1,-1 0,1 0,0-1,0 1,-1 0,1 0,0-1,0 1,0 0,-1-1,1 1,0 0,0-1,0 1,0 0,0-1,0 1,0 0,-1-1,1 1,0 0,0-1,1 1,-1 0,0-1,0 1,0-1,-2-16,1 10,2-52,0 54,0 0,1 0,-1 0,1 0,0 1,0-1,0 0,1 1,5-7,10-16,-14 20,1 0,-1 0,2 1,-1-1,1 1,12-10,-18 15,0 1,0 0,1 0,-1 0,0 0,0-1,0 1,1 0,-1 0,0 0,0 0,1 0,-1 0,0 0,0 0,1 0,-1-1,0 1,0 0,1 0,-1 0,0 0,0 1,1-1,-1 0,0 0,0 0,1 0,-1 0,0 0,0 0,1 0,-1 0,0 0,0 1,1-1,-1 0,2 11,-5 12,-1-15,0 1,0-1,-1 0,0 0,-1-1,0 0,0 0,-1 0,0 0,0-1,-14 9,21-14,0-1,-1 0,1 0,-1 1,1-1,0 0,-1 0,1 0,-1 0,1 1,-1-1,1 0,-1 0,1 0,-1 0,1 0,-1 0,1 0,-1 0,1 0,-1-1,1 1,0 0,-1 0,1 0,-1 0,1-1,-1 1,1 0,0 0,-1-1,1 1,-1 0,1 0,0-1,0 1,-1-1,1 1,0 0,-1-1,1 1,0 0,0-1,0 1,0-1,-1 1,1-1,0 1,0 0,0-1,0 1,0-1,0 1,0-1,1 0,-3-32,2 25,0 5,-1 0,0-1,1 1,-1 0,-1 0,1-1,0 1,-1 0,0 0,0 0,0 1,0-1,0 0,0 1,-4-4,-4-1,0-1,-22-12,31 20,-5-2,0-1,0 1,0 1,-1-1,1 1,-1 0,1 0,-1 1,1-1,-13 2,13-1,-9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16 1572,'-1'-2,"-1"0,0 0,1 0,-1-1,1 1,0 0,0-1,0 1,0-1,1 1,-1-1,0-4,0-34,1 33,4-46,3 1,16-64,-10 62,8-104,-17 131,0 0,2 1,1 0,2 0,21-46,1-4,2-24,13-35,-30 94,-10 25,0 1,1 0,1 0,10-15,115-138,-123 155,1 0,1 1,0 0,1 1,0 0,1 1,1 0,-1 1,2 1,0 0,0 1,27-10,-35 15,0 0,0-1,11-7,-14 7,1 1,1 0,-1 0,0 0,1 0,11-2,23-2,0 1,1 2,-1 1,63 4,-97 0,1 1,-1 0,0 0,0 0,0 0,0 1,0 0,0 1,-1-1,8 7,-4-4,-1 0,1-1,18 7,129 31,0 0,-109-29,50 8,-93-21,-1 1,0-1,1 1,-1 0,0 0,0 0,0 0,-1 0,1 1,-1 0,1 0,-1 0,0 0,0 0,3 6,4 5,-1 0,11 25,-13-24,-3-5,0 0,-1 0,4 20,-6-21,1 0,0-1,1 1,0 0,0-1,6 9,5 8,16 41,-18-37,17 30,-20-42,-2 0,0 1,-1 0,-1 0,-1 0,0 1,-2-1,0 1,-3 33,3-32,1 0,0-1,2 1,1-1,16 37,-11-29,33 108,-17-46,10 60,-26-101,-10-46,-1 1,0-1,1 1,-1 0,-1-1,1 1,0-1,-1 1,1 0,-1-1,0 1,0-1,0 1,0-1,-3 5,3-8,1 1,0 0,-1 0,1 0,0 0,-1 0,1-1,0 1,-1 0,1 0,0-1,0 1,-1 0,1 0,0-1,0 1,0 0,-1-1,1 1,0 0,0-1,0 1,0 0,0-1,0 1,0 0,-1-1,1 1,0 0,0-1,1 1,-1 0,0-1,0 1,0-1,-2-16,1 10,2-52,0 54,0 0,1 0,-1 0,1 0,0 1,0-1,0 0,1 1,5-7,10-16,-14 20,1 0,-1 0,2 1,-1-1,1 1,12-10,-18 15,0 1,0 0,1 0,-1 0,0 0,0-1,0 1,1 0,-1 0,0 0,0 0,1 0,-1 0,0 0,0 0,1 0,-1-1,0 1,0 0,1 0,-1 0,0 0,0 1,1-1,-1 0,0 0,0 0,1 0,-1 0,0 0,0 0,1 0,-1 0,0 0,0 1,1-1,-1 0,2 11,-5 12,-1-15,0 1,0-1,-1 0,0 0,-1-1,0 0,0 0,-1 0,0 0,0-1,-14 9,21-14,0-1,-1 0,1 0,-1 1,1-1,0 0,-1 0,1 0,-1 0,1 1,-1-1,1 0,-1 0,1 0,-1 0,1 0,-1 0,1 0,-1 0,1 0,-1-1,1 1,0 0,-1 0,1 0,-1 0,1-1,-1 1,1 0,0 0,-1-1,1 1,-1 0,1 0,0-1,0 1,-1-1,1 1,0 0,-1-1,1 1,0 0,0-1,0 1,0-1,-1 1,1-1,0 1,0 0,0-1,0 1,0-1,0 1,0-1,1 0,-3-32,2 25,0 5,-1 0,0-1,1 1,-1 0,-1 0,1-1,0 1,-1 0,0 0,0 0,0 1,0-1,0 0,0 1,-4-4,-4-1,0-1,-22-12,31 20,-5-2,0-1,0 1,0 1,-1-1,1 1,-1 0,1 0,-1 1,1-1,-13 2,13-1,-9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33:01.714"/>
    </inkml:context>
    <inkml:brush xml:id="br0">
      <inkml:brushProperty name="width" value="0.05" units="cm"/>
      <inkml:brushProperty name="height" value="0.05" units="cm"/>
      <inkml:brushProperty name="color" value="#00B050"/>
      <inkml:brushProperty name="ignorePressure" value="1"/>
    </inkml:brush>
  </inkml:definitions>
  <inkml:trace contextRef="#ctx0" brushRef="#br0">14 1572,'-2'-2,"1"0,-1 0,1 0,0-1,0 1,0 0,0-1,0 1,1-1,-1 1,1-1,-1-4,0-34,1 33,3-46,3 1,14-64,-10 62,8-104,-15 131,1 0,1 1,1 0,1 0,18-46,1-4,2-24,11-35,-26 94,-8 25,0 1,1 0,0 0,10-15,95-138,-102 155,0 0,1 1,0 0,1 1,0 0,1 1,0 0,0 1,1 1,1 0,-1 1,23-10,-29 15,0 0,-1-1,10-7,-11 7,0 1,0 0,0 0,1 0,-1 0,11-2,18-2,0 1,1 2,0 1,52 4,-81 0,0 1,1 0,-1 0,0 0,0 0,-1 1,1 0,0 1,-1-1,7 7,-4-4,0 0,0-1,15 7,109 31,0 0,-92-29,42 8,-78-21,0 1,-1-1,1 1,-1 0,1 0,-1 0,0 0,0 0,0 1,0 0,0 0,0 0,0 0,-1 0,3 6,4 5,-2 0,10 25,-11-24,-3-5,0 0,0 0,2 20,-3-21,-1 0,1-1,0 1,1 0,0-1,4 9,4 8,15 41,-16-37,15 30,-18-42,-1 0,0 1,-1 0,-1 0,-1 0,0 1,-1-1,0 1,-3 33,3-32,0 0,1-1,1 1,1-1,14 37,-11-29,30 108,-16-46,9 60,-21-101,-10-46,0 1,1-1,-1 1,0 0,0-1,-1 1,1-1,0 1,-1 0,1-1,-1 1,0-1,0 1,0-1,-2 5,2-8,1 1,0 0,-1 0,1 0,0 0,0 0,-1-1,1 1,0 0,0 0,-1-1,1 1,0 0,0 0,0-1,-1 1,1 0,0-1,0 1,0 0,0-1,0 1,0 0,0-1,0 1,-1 0,1-1,0 1,0 0,0-1,0 1,1 0,-1-1,0 1,0-1,-2-16,2 10,1-52,-1 54,1 0,0 0,0 0,1 0,0 1,-1-1,2 0,-1 1,4-7,10-16,-13 20,1 0,0 0,0 1,0-1,1 1,11-10,-16 15,0 1,0 0,0 0,0 0,1 0,-1-1,0 1,0 0,0 0,0 0,1 0,-1 0,0 0,0 0,0 0,1 0,-1-1,0 1,0 0,1 0,-1 0,0 0,0 1,0-1,1 0,-1 0,0 0,0 0,1 0,-1 0,0 0,0 0,0 0,0 0,1 1,-1-1,0 0,2 11,-5 12,0-15,0 1,-1-1,0 0,0 0,-1-1,0 0,0 0,-1 0,0 0,0-1,-11 9,17-14,-1-1,1 0,0 0,-1 1,1-1,0 0,-1 0,1 0,-1 0,1 1,0-1,-1 0,1 0,-1 0,1 0,0 0,-1 0,1 0,-1 0,1 0,0-1,-1 1,1 0,-1 0,1 0,0 0,-1-1,1 1,0 0,-1 0,1-1,0 1,-1 0,1 0,0-1,0 1,-1-1,1 1,0 0,0-1,0 1,-1 0,1-1,0 1,0-1,0 1,0-1,0 1,0 0,0-1,0 1,0-1,0 1,0-1,0 0,-1-32,1 25,-1 5,1 0,-1-1,1 1,-1 0,0 0,0-1,0 1,-1 0,1 0,-1 0,1 1,-1-1,0 0,0 1,-3-4,-3-1,-1-1,-18-12,27 20,-5-2,0-1,0 1,-1 1,1-1,-1 1,1 0,0 0,-1 1,0-1,-9 2,10-1,-7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50.155"/>
    </inkml:context>
    <inkml:brush xml:id="br0">
      <inkml:brushProperty name="width" value="0.05" units="cm"/>
      <inkml:brushProperty name="height" value="0.05" units="cm"/>
      <inkml:brushProperty name="color" value="#00B050"/>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50.155"/>
    </inkml:context>
    <inkml:brush xml:id="br0">
      <inkml:brushProperty name="width" value="0.05" units="cm"/>
      <inkml:brushProperty name="height" value="0.05" units="cm"/>
      <inkml:brushProperty name="color" value="#00B050"/>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50.155"/>
    </inkml:context>
    <inkml:brush xml:id="br0">
      <inkml:brushProperty name="width" value="0.05" units="cm"/>
      <inkml:brushProperty name="height" value="0.05" units="cm"/>
      <inkml:brushProperty name="color" value="#00B050"/>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50.155"/>
    </inkml:context>
    <inkml:brush xml:id="br0">
      <inkml:brushProperty name="width" value="0.05" units="cm"/>
      <inkml:brushProperty name="height" value="0.05" units="cm"/>
      <inkml:brushProperty name="color" value="#00B050"/>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0FA8F-A353-4977-89AC-727E962172A0}" type="datetimeFigureOut">
              <a:rPr lang="nb-NO" smtClean="0"/>
              <a:t>13.10.2021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B9CF5-CADC-47C8-90B6-0047F2E1BB89}" type="slidenum">
              <a:rPr lang="nb-NO" smtClean="0"/>
              <a:t>‹#›</a:t>
            </a:fld>
            <a:endParaRPr lang="nb-NO"/>
          </a:p>
        </p:txBody>
      </p:sp>
    </p:spTree>
    <p:extLst>
      <p:ext uri="{BB962C8B-B14F-4D97-AF65-F5344CB8AC3E}">
        <p14:creationId xmlns:p14="http://schemas.microsoft.com/office/powerpoint/2010/main" val="306241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3</a:t>
            </a:fld>
            <a:endParaRPr lang="nb-NO" dirty="0"/>
          </a:p>
        </p:txBody>
      </p:sp>
    </p:spTree>
    <p:extLst>
      <p:ext uri="{BB962C8B-B14F-4D97-AF65-F5344CB8AC3E}">
        <p14:creationId xmlns:p14="http://schemas.microsoft.com/office/powerpoint/2010/main" val="153618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5F1497D-0D78-40A0-AC04-DB08F9FDB362}"/>
              </a:ext>
            </a:extLst>
          </p:cNvPr>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702A652-8035-46B5-B672-D8B3A3402110}" type="slidenum">
              <a:rPr lang="ar-SA" altLang="nb-NO"/>
              <a:pPr>
                <a:spcBef>
                  <a:spcPct val="0"/>
                </a:spcBef>
              </a:pPr>
              <a:t>13</a:t>
            </a:fld>
            <a:endParaRPr lang="nn-NO" altLang="nb-NO"/>
          </a:p>
        </p:txBody>
      </p:sp>
      <p:sp>
        <p:nvSpPr>
          <p:cNvPr id="9219" name="Rectangle 2">
            <a:extLst>
              <a:ext uri="{FF2B5EF4-FFF2-40B4-BE49-F238E27FC236}">
                <a16:creationId xmlns:a16="http://schemas.microsoft.com/office/drawing/2014/main" id="{060C20D6-3AB6-43AA-B522-B1C3B44A78A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5088391-EC78-4BCC-B78C-AD8D230205D6}"/>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F221F87-2B60-4105-A68C-0B94EEFEE60F}"/>
              </a:ext>
            </a:extLst>
          </p:cNvPr>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2FBEFCF-F303-4C1A-B658-1647574FB1C9}" type="slidenum">
              <a:rPr lang="ar-SA" altLang="nb-NO"/>
              <a:pPr>
                <a:spcBef>
                  <a:spcPct val="0"/>
                </a:spcBef>
              </a:pPr>
              <a:t>16</a:t>
            </a:fld>
            <a:endParaRPr lang="nn-NO" altLang="nb-NO"/>
          </a:p>
        </p:txBody>
      </p:sp>
      <p:sp>
        <p:nvSpPr>
          <p:cNvPr id="13315" name="Rectangle 2">
            <a:extLst>
              <a:ext uri="{FF2B5EF4-FFF2-40B4-BE49-F238E27FC236}">
                <a16:creationId xmlns:a16="http://schemas.microsoft.com/office/drawing/2014/main" id="{C5712981-864B-4E31-8D2F-673978692AD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161C1A5-DE69-4617-82E3-25EC2CEF2291}"/>
              </a:ext>
            </a:extLst>
          </p:cNvPr>
          <p:cNvSpPr>
            <a:spLocks noGrp="1" noChangeArrowheads="1"/>
          </p:cNvSpPr>
          <p:nvPr>
            <p:ph type="body" idx="1"/>
          </p:nvPr>
        </p:nvSpPr>
        <p:spPr>
          <a:noFill/>
        </p:spPr>
        <p:txBody>
          <a:bodyPr/>
          <a:lstStyle/>
          <a:p>
            <a:pPr eaLnBrk="1" hangingPunct="1"/>
            <a:endParaRPr lang="en-US" altLang="nb-NO"/>
          </a:p>
        </p:txBody>
      </p:sp>
    </p:spTree>
    <p:extLst>
      <p:ext uri="{BB962C8B-B14F-4D97-AF65-F5344CB8AC3E}">
        <p14:creationId xmlns:p14="http://schemas.microsoft.com/office/powerpoint/2010/main" val="409965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FE87F7A-16B3-42E8-AF11-32AD6AD2C1A2}" type="slidenum">
              <a:rPr lang="ar-SA" altLang="nb-NO" smtClean="0"/>
              <a:pPr>
                <a:spcBef>
                  <a:spcPct val="0"/>
                </a:spcBef>
              </a:pPr>
              <a:t>22</a:t>
            </a:fld>
            <a:endParaRPr lang="nn-NO" altLang="nb-NO"/>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nb-NO"/>
          </a:p>
        </p:txBody>
      </p:sp>
    </p:spTree>
    <p:extLst>
      <p:ext uri="{BB962C8B-B14F-4D97-AF65-F5344CB8AC3E}">
        <p14:creationId xmlns:p14="http://schemas.microsoft.com/office/powerpoint/2010/main" val="358931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F221F87-2B60-4105-A68C-0B94EEFEE60F}"/>
              </a:ext>
            </a:extLst>
          </p:cNvPr>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2FBEFCF-F303-4C1A-B658-1647574FB1C9}" type="slidenum">
              <a:rPr lang="ar-SA" altLang="nb-NO"/>
              <a:pPr>
                <a:spcBef>
                  <a:spcPct val="0"/>
                </a:spcBef>
              </a:pPr>
              <a:t>38</a:t>
            </a:fld>
            <a:endParaRPr lang="nn-NO" altLang="nb-NO"/>
          </a:p>
        </p:txBody>
      </p:sp>
      <p:sp>
        <p:nvSpPr>
          <p:cNvPr id="13315" name="Rectangle 2">
            <a:extLst>
              <a:ext uri="{FF2B5EF4-FFF2-40B4-BE49-F238E27FC236}">
                <a16:creationId xmlns:a16="http://schemas.microsoft.com/office/drawing/2014/main" id="{C5712981-864B-4E31-8D2F-673978692AD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161C1A5-DE69-4617-82E3-25EC2CEF2291}"/>
              </a:ext>
            </a:extLst>
          </p:cNvPr>
          <p:cNvSpPr>
            <a:spLocks noGrp="1" noChangeArrowheads="1"/>
          </p:cNvSpPr>
          <p:nvPr>
            <p:ph type="body" idx="1"/>
          </p:nvPr>
        </p:nvSpPr>
        <p:spPr>
          <a:noFill/>
        </p:spPr>
        <p:txBody>
          <a:bodyPr/>
          <a:lstStyle/>
          <a:p>
            <a:pPr eaLnBrk="1" hangingPunct="1"/>
            <a:endParaRPr lang="en-US" altLang="nb-NO"/>
          </a:p>
        </p:txBody>
      </p:sp>
    </p:spTree>
    <p:extLst>
      <p:ext uri="{BB962C8B-B14F-4D97-AF65-F5344CB8AC3E}">
        <p14:creationId xmlns:p14="http://schemas.microsoft.com/office/powerpoint/2010/main" val="264236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B6F86F6-5F2E-4322-B739-21E603D60303}"/>
              </a:ext>
            </a:extLst>
          </p:cNvPr>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3C30292-BC3D-4ABE-83C2-E184C4EF74AF}" type="slidenum">
              <a:rPr lang="ar-SA" altLang="nb-NO"/>
              <a:pPr>
                <a:spcBef>
                  <a:spcPct val="0"/>
                </a:spcBef>
              </a:pPr>
              <a:t>39</a:t>
            </a:fld>
            <a:endParaRPr lang="nn-NO" altLang="nb-NO"/>
          </a:p>
        </p:txBody>
      </p:sp>
      <p:sp>
        <p:nvSpPr>
          <p:cNvPr id="16387" name="Rectangle 2">
            <a:extLst>
              <a:ext uri="{FF2B5EF4-FFF2-40B4-BE49-F238E27FC236}">
                <a16:creationId xmlns:a16="http://schemas.microsoft.com/office/drawing/2014/main" id="{19C3EDB0-5259-4603-8BF6-E857EC42991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E896610F-862D-475E-AC51-A2978285621E}"/>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7B032B1-75ED-4ED7-87FD-9945C849FEFD}" type="slidenum">
              <a:rPr lang="ar-SA" altLang="nb-NO" smtClean="0"/>
              <a:pPr>
                <a:spcBef>
                  <a:spcPct val="0"/>
                </a:spcBef>
              </a:pPr>
              <a:t>47</a:t>
            </a:fld>
            <a:endParaRPr lang="nn-NO" altLang="nb-NO"/>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nb-NO" dirty="0"/>
          </a:p>
        </p:txBody>
      </p:sp>
    </p:spTree>
    <p:extLst>
      <p:ext uri="{BB962C8B-B14F-4D97-AF65-F5344CB8AC3E}">
        <p14:creationId xmlns:p14="http://schemas.microsoft.com/office/powerpoint/2010/main" val="211186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lvl1pPr defTabSz="949325" eaLnBrk="0" hangingPunct="0">
              <a:defRPr>
                <a:solidFill>
                  <a:schemeClr val="tx1"/>
                </a:solidFill>
                <a:latin typeface="Arial" charset="0"/>
              </a:defRPr>
            </a:lvl1pPr>
            <a:lvl2pPr marL="742950" indent="-285750" defTabSz="949325" eaLnBrk="0" hangingPunct="0">
              <a:defRPr>
                <a:solidFill>
                  <a:schemeClr val="tx1"/>
                </a:solidFill>
                <a:latin typeface="Arial" charset="0"/>
              </a:defRPr>
            </a:lvl2pPr>
            <a:lvl3pPr marL="1143000" indent="-228600" defTabSz="949325" eaLnBrk="0" hangingPunct="0">
              <a:defRPr>
                <a:solidFill>
                  <a:schemeClr val="tx1"/>
                </a:solidFill>
                <a:latin typeface="Arial" charset="0"/>
              </a:defRPr>
            </a:lvl3pPr>
            <a:lvl4pPr marL="1600200" indent="-228600" defTabSz="949325" eaLnBrk="0" hangingPunct="0">
              <a:defRPr>
                <a:solidFill>
                  <a:schemeClr val="tx1"/>
                </a:solidFill>
                <a:latin typeface="Arial" charset="0"/>
              </a:defRPr>
            </a:lvl4pPr>
            <a:lvl5pPr marL="2057400" indent="-228600" defTabSz="949325" eaLnBrk="0" hangingPunct="0">
              <a:defRPr>
                <a:solidFill>
                  <a:schemeClr val="tx1"/>
                </a:solidFill>
                <a:latin typeface="Arial" charset="0"/>
              </a:defRPr>
            </a:lvl5pPr>
            <a:lvl6pPr marL="2514600" indent="-228600" defTabSz="949325" eaLnBrk="0" fontAlgn="base" hangingPunct="0">
              <a:spcBef>
                <a:spcPct val="0"/>
              </a:spcBef>
              <a:spcAft>
                <a:spcPct val="0"/>
              </a:spcAft>
              <a:defRPr>
                <a:solidFill>
                  <a:schemeClr val="tx1"/>
                </a:solidFill>
                <a:latin typeface="Arial" charset="0"/>
              </a:defRPr>
            </a:lvl6pPr>
            <a:lvl7pPr marL="2971800" indent="-228600" defTabSz="949325" eaLnBrk="0" fontAlgn="base" hangingPunct="0">
              <a:spcBef>
                <a:spcPct val="0"/>
              </a:spcBef>
              <a:spcAft>
                <a:spcPct val="0"/>
              </a:spcAft>
              <a:defRPr>
                <a:solidFill>
                  <a:schemeClr val="tx1"/>
                </a:solidFill>
                <a:latin typeface="Arial" charset="0"/>
              </a:defRPr>
            </a:lvl7pPr>
            <a:lvl8pPr marL="3429000" indent="-228600" defTabSz="949325" eaLnBrk="0" fontAlgn="base" hangingPunct="0">
              <a:spcBef>
                <a:spcPct val="0"/>
              </a:spcBef>
              <a:spcAft>
                <a:spcPct val="0"/>
              </a:spcAft>
              <a:defRPr>
                <a:solidFill>
                  <a:schemeClr val="tx1"/>
                </a:solidFill>
                <a:latin typeface="Arial" charset="0"/>
              </a:defRPr>
            </a:lvl8pPr>
            <a:lvl9pPr marL="3886200" indent="-228600" defTabSz="949325" eaLnBrk="0" fontAlgn="base" hangingPunct="0">
              <a:spcBef>
                <a:spcPct val="0"/>
              </a:spcBef>
              <a:spcAft>
                <a:spcPct val="0"/>
              </a:spcAft>
              <a:defRPr>
                <a:solidFill>
                  <a:schemeClr val="tx1"/>
                </a:solidFill>
                <a:latin typeface="Arial" charset="0"/>
              </a:defRPr>
            </a:lvl9pPr>
          </a:lstStyle>
          <a:p>
            <a:pPr>
              <a:defRPr/>
            </a:pPr>
            <a:fld id="{FB8D7B25-CE90-4767-84FC-99A6220390C4}" type="slidenum">
              <a:rPr lang="ar-SA" altLang="nb-NO" smtClean="0">
                <a:latin typeface="Times" pitchFamily="18" charset="0"/>
              </a:rPr>
              <a:pPr>
                <a:defRPr/>
              </a:pPr>
              <a:t>54</a:t>
            </a:fld>
            <a:endParaRPr lang="nn-NO" altLang="nb-NO">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nb-NO"/>
          </a:p>
        </p:txBody>
      </p:sp>
    </p:spTree>
    <p:extLst>
      <p:ext uri="{BB962C8B-B14F-4D97-AF65-F5344CB8AC3E}">
        <p14:creationId xmlns:p14="http://schemas.microsoft.com/office/powerpoint/2010/main" val="359327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901094"/>
          </a:xfrm>
        </p:spPr>
        <p:txBody>
          <a:bodyPr anchor="t" anchorCtr="0"/>
          <a:lstStyle>
            <a:lvl1pPr>
              <a:defRPr>
                <a:latin typeface="Calibri Light" panose="020F0302020204030204" pitchFamily="34" charset="0"/>
                <a:cs typeface="Calibri Light" panose="020F0302020204030204" pitchFamily="34" charset="0"/>
              </a:defRPr>
            </a:lvl1pPr>
          </a:lstStyle>
          <a:p>
            <a:r>
              <a:rPr lang="nb-NO" dirty="0"/>
              <a:t>Klikk for å redigere tittelstil</a:t>
            </a:r>
          </a:p>
        </p:txBody>
      </p:sp>
      <p:sp>
        <p:nvSpPr>
          <p:cNvPr id="3" name="Undertittel 2"/>
          <p:cNvSpPr>
            <a:spLocks noGrp="1"/>
          </p:cNvSpPr>
          <p:nvPr>
            <p:ph type="subTitle" idx="1"/>
          </p:nvPr>
        </p:nvSpPr>
        <p:spPr>
          <a:xfrm>
            <a:off x="491087" y="3645154"/>
            <a:ext cx="10363200" cy="1752600"/>
          </a:xfrm>
        </p:spPr>
        <p:txBody>
          <a:bodyPr/>
          <a:lstStyle>
            <a:lvl1pPr marL="0" indent="0" algn="l">
              <a:buNone/>
              <a:defRPr>
                <a:solidFill>
                  <a:schemeClr val="tx1">
                    <a:tint val="75000"/>
                  </a:schemeClr>
                </a:solidFill>
                <a:latin typeface="Calibri Light" panose="020F0302020204030204" pitchFamily="34" charset="0"/>
                <a:cs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normAutofit/>
          </a:bodyPr>
          <a:lstStyle>
            <a:lvl1pPr algn="l">
              <a:defRPr sz="2400" b="1">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loddrett tekst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3524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E97C1737-0A4A-4DB4-BC3B-16F9BBE12DA5}"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717171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97C1737-0A4A-4DB4-BC3B-16F9BBE12DA5}"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45760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E97C1737-0A4A-4DB4-BC3B-16F9BBE12DA5}"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808828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97C1737-0A4A-4DB4-BC3B-16F9BBE12DA5}"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112675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E97C1737-0A4A-4DB4-BC3B-16F9BBE12DA5}" type="datetimeFigureOut">
              <a:rPr lang="nb-NO" smtClean="0"/>
              <a:t>13.10.2021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609354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97C1737-0A4A-4DB4-BC3B-16F9BBE12DA5}" type="datetimeFigureOut">
              <a:rPr lang="nb-NO" smtClean="0"/>
              <a:t>13.10.2021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88573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idx="1"/>
          </p:nvPr>
        </p:nvSpPr>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lysbildenummer 5"/>
          <p:cNvSpPr txBox="1">
            <a:spLocks/>
          </p:cNvSpPr>
          <p:nvPr userDrawn="1"/>
        </p:nvSpPr>
        <p:spPr>
          <a:xfrm>
            <a:off x="153493" y="6537870"/>
            <a:ext cx="456108" cy="252102"/>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solidFill>
                  <a:schemeClr val="bg1"/>
                </a:solidFill>
                <a:latin typeface="Arial"/>
                <a:cs typeface="Arial"/>
              </a:rPr>
              <a:pPr algn="ctr"/>
              <a:t>‹#›</a:t>
            </a:fld>
            <a:endParaRPr lang="nb-NO" sz="1000" b="1" i="0" dirty="0">
              <a:solidFill>
                <a:schemeClr val="bg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97C1737-0A4A-4DB4-BC3B-16F9BBE12DA5}" type="datetimeFigureOut">
              <a:rPr lang="nb-NO" smtClean="0"/>
              <a:t>13.10.2021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176713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E97C1737-0A4A-4DB4-BC3B-16F9BBE12DA5}"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781156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E97C1737-0A4A-4DB4-BC3B-16F9BBE12DA5}"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3810114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97C1737-0A4A-4DB4-BC3B-16F9BBE12DA5}"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1577333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97C1737-0A4A-4DB4-BC3B-16F9BBE12DA5}"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A90EC37-9CDE-46BE-AE8D-D547DDF5FB03}" type="slidenum">
              <a:rPr lang="nb-NO" smtClean="0"/>
              <a:t>‹#›</a:t>
            </a:fld>
            <a:endParaRPr lang="nb-NO"/>
          </a:p>
        </p:txBody>
      </p:sp>
    </p:spTree>
    <p:extLst>
      <p:ext uri="{BB962C8B-B14F-4D97-AF65-F5344CB8AC3E}">
        <p14:creationId xmlns:p14="http://schemas.microsoft.com/office/powerpoint/2010/main" val="2540736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B465BF62-1437-42A1-9A9C-040CDC86C80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998116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65BF62-1437-42A1-9A9C-040CDC86C80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4227133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B465BF62-1437-42A1-9A9C-040CDC86C80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625317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465BF62-1437-42A1-9A9C-040CDC86C808}"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762147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465BF62-1437-42A1-9A9C-040CDC86C808}" type="datetimeFigureOut">
              <a:rPr lang="nb-NO" smtClean="0"/>
              <a:t>13.10.2021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390576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44323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465BF62-1437-42A1-9A9C-040CDC86C808}" type="datetimeFigureOut">
              <a:rPr lang="nb-NO" smtClean="0"/>
              <a:t>13.10.2021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1903115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65BF62-1437-42A1-9A9C-040CDC86C808}" type="datetimeFigureOut">
              <a:rPr lang="nb-NO" smtClean="0"/>
              <a:t>13.10.2021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56562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465BF62-1437-42A1-9A9C-040CDC86C808}"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4075702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465BF62-1437-42A1-9A9C-040CDC86C808}"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3890538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65BF62-1437-42A1-9A9C-040CDC86C80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851569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65BF62-1437-42A1-9A9C-040CDC86C80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C29EA91-4702-48A2-94C7-2A4C527363D5}" type="slidenum">
              <a:rPr lang="nb-NO" smtClean="0"/>
              <a:t>‹#›</a:t>
            </a:fld>
            <a:endParaRPr lang="nb-NO"/>
          </a:p>
        </p:txBody>
      </p:sp>
    </p:spTree>
    <p:extLst>
      <p:ext uri="{BB962C8B-B14F-4D97-AF65-F5344CB8AC3E}">
        <p14:creationId xmlns:p14="http://schemas.microsoft.com/office/powerpoint/2010/main" val="2891111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B80B7863-FE82-4862-914B-A127150EC42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544771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80B7863-FE82-4862-914B-A127150EC42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3793578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B80B7863-FE82-4862-914B-A127150EC42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056007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80B7863-FE82-4862-914B-A127150EC428}"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24188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80B7863-FE82-4862-914B-A127150EC428}" type="datetimeFigureOut">
              <a:rPr lang="nb-NO" smtClean="0"/>
              <a:t>13.10.2021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596144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80B7863-FE82-4862-914B-A127150EC428}" type="datetimeFigureOut">
              <a:rPr lang="nb-NO" smtClean="0"/>
              <a:t>13.10.2021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1185371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80B7863-FE82-4862-914B-A127150EC428}" type="datetimeFigureOut">
              <a:rPr lang="nb-NO" smtClean="0"/>
              <a:t>13.10.2021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737421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80B7863-FE82-4862-914B-A127150EC428}"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3062366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80B7863-FE82-4862-914B-A127150EC428}" type="datetimeFigureOut">
              <a:rPr lang="nb-NO" smtClean="0"/>
              <a:t>13.10.2021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4249911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80B7863-FE82-4862-914B-A127150EC42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364538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80B7863-FE82-4862-914B-A127150EC428}" type="datetimeFigureOut">
              <a:rPr lang="nb-NO" smtClean="0"/>
              <a:t>13.10.2021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EF2E6F1-2B18-47C1-90AC-B901DF76A47B}" type="slidenum">
              <a:rPr lang="nb-NO" smtClean="0"/>
              <a:t>‹#›</a:t>
            </a:fld>
            <a:endParaRPr lang="nb-NO"/>
          </a:p>
        </p:txBody>
      </p:sp>
    </p:spTree>
    <p:extLst>
      <p:ext uri="{BB962C8B-B14F-4D97-AF65-F5344CB8AC3E}">
        <p14:creationId xmlns:p14="http://schemas.microsoft.com/office/powerpoint/2010/main" val="281573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j-lt"/>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normAutofit/>
          </a:bodyPr>
          <a:lstStyle>
            <a:lvl1pPr algn="l">
              <a:defRPr sz="2400" b="1">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descr="hor_blaa_stripe.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378448"/>
            <a:ext cx="12192000" cy="479552"/>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08" r:id="rId12"/>
    <p:sldLayoutId id="2147483659" r:id="rId13"/>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1737-0A4A-4DB4-BC3B-16F9BBE12DA5}" type="datetimeFigureOut">
              <a:rPr lang="nb-NO" smtClean="0"/>
              <a:t>13.10.2021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0EC37-9CDE-46BE-AE8D-D547DDF5FB03}" type="slidenum">
              <a:rPr lang="nb-NO" smtClean="0"/>
              <a:t>‹#›</a:t>
            </a:fld>
            <a:endParaRPr lang="nb-NO"/>
          </a:p>
        </p:txBody>
      </p:sp>
    </p:spTree>
    <p:extLst>
      <p:ext uri="{BB962C8B-B14F-4D97-AF65-F5344CB8AC3E}">
        <p14:creationId xmlns:p14="http://schemas.microsoft.com/office/powerpoint/2010/main" val="3637842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5BF62-1437-42A1-9A9C-040CDC86C808}" type="datetimeFigureOut">
              <a:rPr lang="nb-NO" smtClean="0"/>
              <a:t>13.10.2021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9EA91-4702-48A2-94C7-2A4C527363D5}" type="slidenum">
              <a:rPr lang="nb-NO" smtClean="0"/>
              <a:t>‹#›</a:t>
            </a:fld>
            <a:endParaRPr lang="nb-NO"/>
          </a:p>
        </p:txBody>
      </p:sp>
    </p:spTree>
    <p:extLst>
      <p:ext uri="{BB962C8B-B14F-4D97-AF65-F5344CB8AC3E}">
        <p14:creationId xmlns:p14="http://schemas.microsoft.com/office/powerpoint/2010/main" val="2147232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B7863-FE82-4862-914B-A127150EC428}" type="datetimeFigureOut">
              <a:rPr lang="nb-NO" smtClean="0"/>
              <a:t>13.10.2021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2E6F1-2B18-47C1-90AC-B901DF76A47B}" type="slidenum">
              <a:rPr lang="nb-NO" smtClean="0"/>
              <a:t>‹#›</a:t>
            </a:fld>
            <a:endParaRPr lang="nb-NO"/>
          </a:p>
        </p:txBody>
      </p:sp>
    </p:spTree>
    <p:extLst>
      <p:ext uri="{BB962C8B-B14F-4D97-AF65-F5344CB8AC3E}">
        <p14:creationId xmlns:p14="http://schemas.microsoft.com/office/powerpoint/2010/main" val="217043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iencedirect.com/science/journal/00981354/143/supp/C" TargetMode="External"/><Relationship Id="rId2" Type="http://schemas.openxmlformats.org/officeDocument/2006/relationships/hyperlink" Target="https://www.sciencedirect.com/science/journal/0098135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2.xml"/><Relationship Id="rId4" Type="http://schemas.openxmlformats.org/officeDocument/2006/relationships/image" Target="../media/image26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5.xml"/><Relationship Id="rId4" Type="http://schemas.openxmlformats.org/officeDocument/2006/relationships/image" Target="../media/image260.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260.png"/><Relationship Id="rId4" Type="http://schemas.openxmlformats.org/officeDocument/2006/relationships/customXml" Target="../ink/ink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260.png"/><Relationship Id="rId4" Type="http://schemas.openxmlformats.org/officeDocument/2006/relationships/customXml" Target="../ink/ink9.xml"/></Relationships>
</file>

<file path=ppt/slides/_rels/slide33.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260.png"/><Relationship Id="rId4" Type="http://schemas.openxmlformats.org/officeDocument/2006/relationships/customXml" Target="../ink/ink11.xml"/><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260.png"/><Relationship Id="rId4" Type="http://schemas.openxmlformats.org/officeDocument/2006/relationships/customXml" Target="../ink/ink14.xml"/><Relationship Id="rId9"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35.tmp"/></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0.png"/><Relationship Id="rId1" Type="http://schemas.openxmlformats.org/officeDocument/2006/relationships/slideLayout" Target="../slideLayouts/slideLayout2.xml"/><Relationship Id="rId4" Type="http://schemas.openxmlformats.org/officeDocument/2006/relationships/image" Target="../media/image35.tmp"/></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image" Target="../media/image35.tmp"/><Relationship Id="rId5" Type="http://schemas.openxmlformats.org/officeDocument/2006/relationships/image" Target="../media/image39.emf"/><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6188" y="793916"/>
            <a:ext cx="11930321" cy="901094"/>
          </a:xfrm>
        </p:spPr>
        <p:txBody>
          <a:bodyPr>
            <a:noAutofit/>
          </a:bodyPr>
          <a:lstStyle/>
          <a:p>
            <a:pPr algn="ctr"/>
            <a:r>
              <a:rPr lang="nb-NO" sz="5400" dirty="0">
                <a:solidFill>
                  <a:srgbClr val="FF0000"/>
                </a:solidFill>
              </a:rPr>
              <a:t>ADVANCED PROCESS CONTROL</a:t>
            </a:r>
            <a:endParaRPr lang="nb-NO" sz="7200" dirty="0">
              <a:solidFill>
                <a:srgbClr val="FF0000"/>
              </a:solidFill>
            </a:endParaRPr>
          </a:p>
        </p:txBody>
      </p:sp>
      <p:sp>
        <p:nvSpPr>
          <p:cNvPr id="7" name="Undertittel 2"/>
          <p:cNvSpPr>
            <a:spLocks noGrp="1"/>
          </p:cNvSpPr>
          <p:nvPr>
            <p:ph type="subTitle" idx="1"/>
          </p:nvPr>
        </p:nvSpPr>
        <p:spPr>
          <a:xfrm>
            <a:off x="2179336" y="2690310"/>
            <a:ext cx="7833327" cy="3561730"/>
          </a:xfrm>
        </p:spPr>
        <p:txBody>
          <a:bodyPr>
            <a:noAutofit/>
          </a:bodyPr>
          <a:lstStyle/>
          <a:p>
            <a:pPr algn="ctr"/>
            <a:r>
              <a:rPr lang="es-MX" sz="3600" b="1" dirty="0">
                <a:solidFill>
                  <a:schemeClr val="tx1"/>
                </a:solidFill>
              </a:rPr>
              <a:t>Sigurd Skogestad</a:t>
            </a:r>
          </a:p>
          <a:p>
            <a:pPr algn="ctr"/>
            <a:endParaRPr lang="es-MX" sz="2200" b="1" dirty="0">
              <a:solidFill>
                <a:schemeClr val="tx1"/>
              </a:solidFill>
            </a:endParaRPr>
          </a:p>
          <a:p>
            <a:pPr algn="ctr"/>
            <a:r>
              <a:rPr lang="es-MX" sz="2200" b="1" dirty="0">
                <a:solidFill>
                  <a:schemeClr val="tx1"/>
                </a:solidFill>
              </a:rPr>
              <a:t>Department of </a:t>
            </a:r>
            <a:r>
              <a:rPr lang="es-MX" sz="2200" b="1" dirty="0" err="1">
                <a:solidFill>
                  <a:schemeClr val="tx1"/>
                </a:solidFill>
              </a:rPr>
              <a:t>Chemical</a:t>
            </a:r>
            <a:r>
              <a:rPr lang="es-MX" sz="2200" b="1" dirty="0">
                <a:solidFill>
                  <a:schemeClr val="tx1"/>
                </a:solidFill>
              </a:rPr>
              <a:t> </a:t>
            </a:r>
            <a:r>
              <a:rPr lang="es-MX" sz="2200" b="1" dirty="0" err="1">
                <a:solidFill>
                  <a:schemeClr val="tx1"/>
                </a:solidFill>
              </a:rPr>
              <a:t>Engineering</a:t>
            </a:r>
            <a:endParaRPr lang="es-MX" sz="2200" b="1" dirty="0">
              <a:solidFill>
                <a:schemeClr val="tx1"/>
              </a:solidFill>
            </a:endParaRPr>
          </a:p>
          <a:p>
            <a:pPr algn="ctr"/>
            <a:r>
              <a:rPr lang="es-MX" sz="2200" b="1" dirty="0" err="1">
                <a:solidFill>
                  <a:schemeClr val="tx1"/>
                </a:solidFill>
              </a:rPr>
              <a:t>Norwegian</a:t>
            </a:r>
            <a:r>
              <a:rPr lang="es-MX" sz="2200" b="1" dirty="0">
                <a:solidFill>
                  <a:schemeClr val="tx1"/>
                </a:solidFill>
              </a:rPr>
              <a:t> University of Science and Technology (NTNU)</a:t>
            </a:r>
          </a:p>
          <a:p>
            <a:pPr algn="ctr"/>
            <a:r>
              <a:rPr lang="es-MX" sz="2200" b="1" dirty="0">
                <a:solidFill>
                  <a:schemeClr val="tx1"/>
                </a:solidFill>
              </a:rPr>
              <a:t>Trondheim</a:t>
            </a:r>
          </a:p>
          <a:p>
            <a:pPr algn="ctr"/>
            <a:endParaRPr lang="es-MX" sz="2200" b="1" dirty="0">
              <a:solidFill>
                <a:schemeClr val="tx1"/>
              </a:solidFill>
            </a:endParaRPr>
          </a:p>
        </p:txBody>
      </p:sp>
      <p:sp>
        <p:nvSpPr>
          <p:cNvPr id="8" name="TextBox 1"/>
          <p:cNvSpPr txBox="1">
            <a:spLocks noChangeArrowheads="1"/>
          </p:cNvSpPr>
          <p:nvPr/>
        </p:nvSpPr>
        <p:spPr bwMode="auto">
          <a:xfrm>
            <a:off x="3656301" y="5796961"/>
            <a:ext cx="47900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600" dirty="0">
                <a:latin typeface="Arial" panose="020B0604020202020204" pitchFamily="34" charset="0"/>
              </a:rPr>
              <a:t>CNCA2021, 13 October </a:t>
            </a:r>
            <a:r>
              <a:rPr lang="nb-NO" dirty="0"/>
              <a:t>2021, Mexico (</a:t>
            </a:r>
            <a:r>
              <a:rPr lang="nb-NO" dirty="0" err="1"/>
              <a:t>virtual</a:t>
            </a:r>
            <a:r>
              <a:rPr lang="nb-NO" dirty="0"/>
              <a:t>)</a:t>
            </a:r>
            <a:r>
              <a:rPr lang="nb-NO" altLang="nb-NO" sz="1600" dirty="0">
                <a:latin typeface="Arial" panose="020B0604020202020204" pitchFamily="34" charset="0"/>
              </a:rPr>
              <a:t> </a:t>
            </a:r>
          </a:p>
        </p:txBody>
      </p:sp>
    </p:spTree>
    <p:extLst>
      <p:ext uri="{BB962C8B-B14F-4D97-AF65-F5344CB8AC3E}">
        <p14:creationId xmlns:p14="http://schemas.microsoft.com/office/powerpoint/2010/main" val="103667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21433"/>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a:t>Process control: Hierarchical decision system</a:t>
            </a:r>
          </a:p>
        </p:txBody>
      </p:sp>
      <p:grpSp>
        <p:nvGrpSpPr>
          <p:cNvPr id="26" name="Group 25"/>
          <p:cNvGrpSpPr/>
          <p:nvPr/>
        </p:nvGrpSpPr>
        <p:grpSpPr>
          <a:xfrm>
            <a:off x="1808293" y="1576144"/>
            <a:ext cx="7174761" cy="5042024"/>
            <a:chOff x="952384" y="1600045"/>
            <a:chExt cx="7174761" cy="5042024"/>
          </a:xfrm>
        </p:grpSpPr>
        <p:grpSp>
          <p:nvGrpSpPr>
            <p:cNvPr id="22" name="Group 21"/>
            <p:cNvGrpSpPr/>
            <p:nvPr/>
          </p:nvGrpSpPr>
          <p:grpSpPr>
            <a:xfrm>
              <a:off x="3285267" y="1600045"/>
              <a:ext cx="4841878" cy="5042024"/>
              <a:chOff x="2068086" y="1613506"/>
              <a:chExt cx="4841878" cy="5042024"/>
            </a:xfrm>
          </p:grpSpPr>
          <p:pic>
            <p:nvPicPr>
              <p:cNvPr id="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8086" y="1613506"/>
                <a:ext cx="253249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5148263" y="1671451"/>
                <a:ext cx="1019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Manager</a:t>
                </a:r>
              </a:p>
            </p:txBody>
          </p:sp>
          <p:sp>
            <p:nvSpPr>
              <p:cNvPr id="10" name="Text Box 9"/>
              <p:cNvSpPr txBox="1">
                <a:spLocks noChangeArrowheads="1"/>
              </p:cNvSpPr>
              <p:nvPr/>
            </p:nvSpPr>
            <p:spPr bwMode="auto">
              <a:xfrm>
                <a:off x="5148263" y="2442376"/>
                <a:ext cx="1761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Process engineer</a:t>
                </a:r>
              </a:p>
            </p:txBody>
          </p:sp>
          <p:sp>
            <p:nvSpPr>
              <p:cNvPr id="14" name="Line 15"/>
              <p:cNvSpPr>
                <a:spLocks noChangeShapeType="1"/>
              </p:cNvSpPr>
              <p:nvPr/>
            </p:nvSpPr>
            <p:spPr bwMode="auto">
              <a:xfrm>
                <a:off x="4307218" y="6034818"/>
                <a:ext cx="0" cy="62071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5" name="Group 21"/>
              <p:cNvGrpSpPr>
                <a:grpSpLocks/>
              </p:cNvGrpSpPr>
              <p:nvPr/>
            </p:nvGrpSpPr>
            <p:grpSpPr bwMode="auto">
              <a:xfrm>
                <a:off x="4163550" y="6250718"/>
                <a:ext cx="287337" cy="215900"/>
                <a:chOff x="2699" y="4065"/>
                <a:chExt cx="181" cy="136"/>
              </a:xfrm>
            </p:grpSpPr>
            <p:sp>
              <p:nvSpPr>
                <p:cNvPr id="16" name="Line 17"/>
                <p:cNvSpPr>
                  <a:spLocks noChangeShapeType="1"/>
                </p:cNvSpPr>
                <p:nvPr/>
              </p:nvSpPr>
              <p:spPr bwMode="auto">
                <a:xfrm>
                  <a:off x="2699" y="4201"/>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7" name="Group 20"/>
                <p:cNvGrpSpPr>
                  <a:grpSpLocks/>
                </p:cNvGrpSpPr>
                <p:nvPr/>
              </p:nvGrpSpPr>
              <p:grpSpPr bwMode="auto">
                <a:xfrm>
                  <a:off x="2699" y="4065"/>
                  <a:ext cx="181" cy="136"/>
                  <a:chOff x="2699" y="4065"/>
                  <a:chExt cx="181" cy="136"/>
                </a:xfrm>
              </p:grpSpPr>
              <p:sp>
                <p:nvSpPr>
                  <p:cNvPr id="18" name="Line 16"/>
                  <p:cNvSpPr>
                    <a:spLocks noChangeShapeType="1"/>
                  </p:cNvSpPr>
                  <p:nvPr/>
                </p:nvSpPr>
                <p:spPr bwMode="auto">
                  <a:xfrm>
                    <a:off x="2699" y="4065"/>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19" name="Line 18"/>
                  <p:cNvSpPr>
                    <a:spLocks noChangeShapeType="1"/>
                  </p:cNvSpPr>
                  <p:nvPr/>
                </p:nvSpPr>
                <p:spPr bwMode="auto">
                  <a:xfrm>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20" name="Line 19"/>
                  <p:cNvSpPr>
                    <a:spLocks noChangeShapeType="1"/>
                  </p:cNvSpPr>
                  <p:nvPr/>
                </p:nvSpPr>
                <p:spPr bwMode="auto">
                  <a:xfrm flipH="1">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grpSp>
        </p:grpSp>
        <p:sp>
          <p:nvSpPr>
            <p:cNvPr id="23" name="Rectangle 22"/>
            <p:cNvSpPr/>
            <p:nvPr/>
          </p:nvSpPr>
          <p:spPr>
            <a:xfrm>
              <a:off x="954450" y="3339770"/>
              <a:ext cx="1854354" cy="553998"/>
            </a:xfrm>
            <a:prstGeom prst="rect">
              <a:avLst/>
            </a:prstGeom>
          </p:spPr>
          <p:txBody>
            <a:bodyPr wrap="none">
              <a:spAutoFit/>
            </a:bodyPr>
            <a:lstStyle/>
            <a:p>
              <a:pPr>
                <a:spcBef>
                  <a:spcPct val="0"/>
                </a:spcBef>
              </a:pPr>
              <a:r>
                <a:rPr lang="en-US" altLang="nb-NO" dirty="0">
                  <a:latin typeface="Calibri Light" panose="020F0302020204030204" pitchFamily="34" charset="0"/>
                </a:rPr>
                <a:t>min J (economics</a:t>
              </a:r>
              <a:r>
                <a:rPr lang="en-US" altLang="nb-NO" dirty="0"/>
                <a:t>)</a:t>
              </a:r>
            </a:p>
            <a:p>
              <a:pPr>
                <a:spcBef>
                  <a:spcPct val="0"/>
                </a:spcBef>
              </a:pPr>
              <a:r>
                <a:rPr lang="en-US" altLang="nb-NO" baseline="-25000" dirty="0">
                  <a:solidFill>
                    <a:srgbClr val="FF0000"/>
                  </a:solidFill>
                </a:rPr>
                <a:t>hour</a:t>
              </a:r>
            </a:p>
          </p:txBody>
        </p:sp>
        <p:sp>
          <p:nvSpPr>
            <p:cNvPr id="24" name="Rectangle 23"/>
            <p:cNvSpPr/>
            <p:nvPr/>
          </p:nvSpPr>
          <p:spPr>
            <a:xfrm>
              <a:off x="954450" y="4228730"/>
              <a:ext cx="2224840" cy="830997"/>
            </a:xfrm>
            <a:prstGeom prst="rect">
              <a:avLst/>
            </a:prstGeom>
          </p:spPr>
          <p:txBody>
            <a:bodyPr wrap="none">
              <a:spAutoFit/>
            </a:bodyPr>
            <a:lstStyle/>
            <a:p>
              <a:pPr>
                <a:spcBef>
                  <a:spcPct val="0"/>
                </a:spcBef>
              </a:pPr>
              <a:r>
                <a:rPr lang="en-US" altLang="nb-NO" dirty="0">
                  <a:latin typeface="Calibri Light" panose="020F0302020204030204" pitchFamily="34" charset="0"/>
                </a:rPr>
                <a:t>Setpoint control </a:t>
              </a:r>
            </a:p>
            <a:p>
              <a:pPr>
                <a:spcBef>
                  <a:spcPct val="0"/>
                </a:spcBef>
              </a:pPr>
              <a:r>
                <a:rPr lang="en-US" altLang="nb-NO" sz="1400" dirty="0">
                  <a:latin typeface="Calibri Light" panose="020F0302020204030204" pitchFamily="34" charset="0"/>
                </a:rPr>
                <a:t>(+ look after other variables)</a:t>
              </a:r>
            </a:p>
            <a:p>
              <a:pPr>
                <a:spcBef>
                  <a:spcPct val="0"/>
                </a:spcBef>
              </a:pPr>
              <a:r>
                <a:rPr lang="en-US" altLang="nb-NO" sz="1600" dirty="0">
                  <a:solidFill>
                    <a:srgbClr val="FF0000"/>
                  </a:solidFill>
                  <a:latin typeface="Calibri Light" panose="020F0302020204030204" pitchFamily="34" charset="0"/>
                </a:rPr>
                <a:t>minute</a:t>
              </a:r>
            </a:p>
          </p:txBody>
        </p:sp>
        <p:sp>
          <p:nvSpPr>
            <p:cNvPr id="25" name="Text Box 12"/>
            <p:cNvSpPr txBox="1">
              <a:spLocks noChangeArrowheads="1"/>
            </p:cNvSpPr>
            <p:nvPr/>
          </p:nvSpPr>
          <p:spPr bwMode="auto">
            <a:xfrm>
              <a:off x="952384" y="5315719"/>
              <a:ext cx="2218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Calibri Light" panose="020F0302020204030204" pitchFamily="34" charset="0"/>
                </a:rPr>
                <a:t>Stabilize + avoid drift</a:t>
              </a:r>
            </a:p>
            <a:p>
              <a:pPr eaLnBrk="1" hangingPunct="1">
                <a:spcBef>
                  <a:spcPct val="0"/>
                </a:spcBef>
                <a:buFontTx/>
                <a:buNone/>
              </a:pPr>
              <a:r>
                <a:rPr lang="en-US" altLang="nb-NO" sz="1600" dirty="0">
                  <a:solidFill>
                    <a:srgbClr val="FF0000"/>
                  </a:solidFill>
                  <a:latin typeface="Calibri Light" panose="020F0302020204030204" pitchFamily="34" charset="0"/>
                </a:rPr>
                <a:t>second</a:t>
              </a:r>
              <a:r>
                <a:rPr lang="en-US" altLang="nb-NO" sz="1600" dirty="0">
                  <a:latin typeface="Calibri Light" panose="020F0302020204030204" pitchFamily="34" charset="0"/>
                </a:rPr>
                <a:t> </a:t>
              </a:r>
            </a:p>
          </p:txBody>
        </p:sp>
      </p:grpSp>
      <p:sp>
        <p:nvSpPr>
          <p:cNvPr id="6" name="Rectangle 5">
            <a:extLst>
              <a:ext uri="{FF2B5EF4-FFF2-40B4-BE49-F238E27FC236}">
                <a16:creationId xmlns:a16="http://schemas.microsoft.com/office/drawing/2014/main" id="{1EF2D98E-73CF-4E7B-BAF2-E62134D44C6A}"/>
              </a:ext>
            </a:extLst>
          </p:cNvPr>
          <p:cNvSpPr/>
          <p:nvPr/>
        </p:nvSpPr>
        <p:spPr>
          <a:xfrm>
            <a:off x="4141176" y="3124201"/>
            <a:ext cx="2744533" cy="228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extBox 3">
            <a:extLst>
              <a:ext uri="{FF2B5EF4-FFF2-40B4-BE49-F238E27FC236}">
                <a16:creationId xmlns:a16="http://schemas.microsoft.com/office/drawing/2014/main" id="{D94764B0-D956-47B1-9339-D0F799E07A76}"/>
              </a:ext>
            </a:extLst>
          </p:cNvPr>
          <p:cNvSpPr txBox="1"/>
          <p:nvPr/>
        </p:nvSpPr>
        <p:spPr>
          <a:xfrm>
            <a:off x="4629901" y="3594703"/>
            <a:ext cx="2043765" cy="1569660"/>
          </a:xfrm>
          <a:prstGeom prst="rect">
            <a:avLst/>
          </a:prstGeom>
          <a:noFill/>
        </p:spPr>
        <p:txBody>
          <a:bodyPr wrap="none" rtlCol="0">
            <a:spAutoFit/>
          </a:bodyPr>
          <a:lstStyle/>
          <a:p>
            <a:r>
              <a:rPr lang="nb-NO" sz="2400" dirty="0" err="1"/>
              <a:t>Economic</a:t>
            </a:r>
            <a:r>
              <a:rPr lang="nb-NO" sz="2400" dirty="0"/>
              <a:t> MPC</a:t>
            </a:r>
          </a:p>
          <a:p>
            <a:r>
              <a:rPr lang="nb-NO" sz="2400" dirty="0"/>
              <a:t>(</a:t>
            </a:r>
            <a:r>
              <a:rPr lang="nb-NO" sz="2400" b="1" dirty="0">
                <a:solidFill>
                  <a:srgbClr val="FF0000"/>
                </a:solidFill>
              </a:rPr>
              <a:t>E</a:t>
            </a:r>
            <a:r>
              <a:rPr lang="nb-NO" sz="2400" dirty="0"/>
              <a:t>MPC)</a:t>
            </a:r>
          </a:p>
          <a:p>
            <a:r>
              <a:rPr lang="nb-NO" sz="2400" dirty="0"/>
              <a:t>          or</a:t>
            </a:r>
          </a:p>
          <a:p>
            <a:r>
              <a:rPr lang="nb-NO" sz="2400" dirty="0" err="1"/>
              <a:t>Dynamic</a:t>
            </a:r>
            <a:r>
              <a:rPr lang="nb-NO" sz="2400" dirty="0"/>
              <a:t> RTO</a:t>
            </a:r>
          </a:p>
        </p:txBody>
      </p:sp>
      <p:sp>
        <p:nvSpPr>
          <p:cNvPr id="27" name="Text Box 23">
            <a:extLst>
              <a:ext uri="{FF2B5EF4-FFF2-40B4-BE49-F238E27FC236}">
                <a16:creationId xmlns:a16="http://schemas.microsoft.com/office/drawing/2014/main" id="{3073201E-781D-4416-B6AA-D05547D3284F}"/>
              </a:ext>
            </a:extLst>
          </p:cNvPr>
          <p:cNvSpPr txBox="1">
            <a:spLocks noChangeArrowheads="1"/>
          </p:cNvSpPr>
          <p:nvPr/>
        </p:nvSpPr>
        <p:spPr bwMode="auto">
          <a:xfrm>
            <a:off x="7219287" y="6047384"/>
            <a:ext cx="1600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Calibri Light" panose="020F0302020204030204" pitchFamily="34" charset="0"/>
              </a:rPr>
              <a:t>u (MV) = valves</a:t>
            </a:r>
          </a:p>
        </p:txBody>
      </p:sp>
      <p:sp>
        <p:nvSpPr>
          <p:cNvPr id="3" name="TextBox 2">
            <a:extLst>
              <a:ext uri="{FF2B5EF4-FFF2-40B4-BE49-F238E27FC236}">
                <a16:creationId xmlns:a16="http://schemas.microsoft.com/office/drawing/2014/main" id="{AB9E2080-7D2E-4EBA-9BFB-192FB4623A68}"/>
              </a:ext>
            </a:extLst>
          </p:cNvPr>
          <p:cNvSpPr txBox="1"/>
          <p:nvPr/>
        </p:nvSpPr>
        <p:spPr>
          <a:xfrm>
            <a:off x="6345355" y="5156290"/>
            <a:ext cx="646331" cy="369332"/>
          </a:xfrm>
          <a:prstGeom prst="rect">
            <a:avLst/>
          </a:prstGeom>
          <a:solidFill>
            <a:srgbClr val="FFFF00"/>
          </a:solidFill>
        </p:spPr>
        <p:txBody>
          <a:bodyPr wrap="none" rtlCol="0">
            <a:spAutoFit/>
          </a:bodyPr>
          <a:lstStyle/>
          <a:p>
            <a:r>
              <a:rPr lang="nb-NO" dirty="0">
                <a:solidFill>
                  <a:srgbClr val="FF0000"/>
                </a:solidFill>
              </a:rPr>
              <a:t>CV2s</a:t>
            </a:r>
          </a:p>
        </p:txBody>
      </p:sp>
    </p:spTree>
    <p:extLst>
      <p:ext uri="{BB962C8B-B14F-4D97-AF65-F5344CB8AC3E}">
        <p14:creationId xmlns:p14="http://schemas.microsoft.com/office/powerpoint/2010/main" val="110041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21433"/>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a:t>Process control: Hierarchical decision system</a:t>
            </a:r>
          </a:p>
        </p:txBody>
      </p:sp>
      <p:grpSp>
        <p:nvGrpSpPr>
          <p:cNvPr id="26" name="Group 25"/>
          <p:cNvGrpSpPr/>
          <p:nvPr/>
        </p:nvGrpSpPr>
        <p:grpSpPr>
          <a:xfrm>
            <a:off x="1806227" y="1664191"/>
            <a:ext cx="8912672" cy="5042024"/>
            <a:chOff x="952384" y="1600045"/>
            <a:chExt cx="8912672" cy="5042024"/>
          </a:xfrm>
        </p:grpSpPr>
        <p:grpSp>
          <p:nvGrpSpPr>
            <p:cNvPr id="22" name="Group 21"/>
            <p:cNvGrpSpPr/>
            <p:nvPr/>
          </p:nvGrpSpPr>
          <p:grpSpPr>
            <a:xfrm>
              <a:off x="3285267" y="1600045"/>
              <a:ext cx="6579789" cy="5042024"/>
              <a:chOff x="2068086" y="1613506"/>
              <a:chExt cx="6579789" cy="5042024"/>
            </a:xfrm>
          </p:grpSpPr>
          <p:pic>
            <p:nvPicPr>
              <p:cNvPr id="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8086" y="1613506"/>
                <a:ext cx="253249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5148263" y="1671451"/>
                <a:ext cx="1019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Manager</a:t>
                </a:r>
              </a:p>
            </p:txBody>
          </p:sp>
          <p:sp>
            <p:nvSpPr>
              <p:cNvPr id="10" name="Text Box 9"/>
              <p:cNvSpPr txBox="1">
                <a:spLocks noChangeArrowheads="1"/>
              </p:cNvSpPr>
              <p:nvPr/>
            </p:nvSpPr>
            <p:spPr bwMode="auto">
              <a:xfrm>
                <a:off x="5148263" y="2442376"/>
                <a:ext cx="1761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Process engineer</a:t>
                </a:r>
              </a:p>
            </p:txBody>
          </p:sp>
          <p:sp>
            <p:nvSpPr>
              <p:cNvPr id="11" name="Text Box 10"/>
              <p:cNvSpPr txBox="1">
                <a:spLocks noChangeArrowheads="1"/>
              </p:cNvSpPr>
              <p:nvPr/>
            </p:nvSpPr>
            <p:spPr bwMode="auto">
              <a:xfrm>
                <a:off x="5148263" y="3352675"/>
                <a:ext cx="3499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Operator/</a:t>
                </a:r>
                <a:r>
                  <a:rPr lang="en-US" altLang="nb-NO" sz="1800" dirty="0">
                    <a:solidFill>
                      <a:srgbClr val="FF0000"/>
                    </a:solidFill>
                    <a:latin typeface="Calibri Light" panose="020F0302020204030204" pitchFamily="34" charset="0"/>
                  </a:rPr>
                  <a:t>RTO (usually steady-state)</a:t>
                </a:r>
              </a:p>
            </p:txBody>
          </p:sp>
          <p:sp>
            <p:nvSpPr>
              <p:cNvPr id="12" name="Text Box 11"/>
              <p:cNvSpPr txBox="1">
                <a:spLocks noChangeArrowheads="1"/>
              </p:cNvSpPr>
              <p:nvPr/>
            </p:nvSpPr>
            <p:spPr bwMode="auto">
              <a:xfrm>
                <a:off x="5148263" y="4349635"/>
                <a:ext cx="24801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b="1" dirty="0">
                    <a:latin typeface="Calibri Light" panose="020F0302020204030204" pitchFamily="34" charset="0"/>
                  </a:rPr>
                  <a:t>Supervisory control layer</a:t>
                </a:r>
              </a:p>
              <a:p>
                <a:pPr>
                  <a:spcBef>
                    <a:spcPct val="0"/>
                  </a:spcBef>
                  <a:buFontTx/>
                  <a:buNone/>
                </a:pPr>
                <a:r>
                  <a:rPr lang="en-US" altLang="nb-NO" sz="1800" dirty="0">
                    <a:latin typeface="Calibri Light" panose="020F0302020204030204" pitchFamily="34" charset="0"/>
                  </a:rPr>
                  <a:t>”</a:t>
                </a:r>
                <a:r>
                  <a:rPr lang="en-US" altLang="nb-NO" sz="1800" dirty="0">
                    <a:solidFill>
                      <a:srgbClr val="FF0000"/>
                    </a:solidFill>
                    <a:latin typeface="Calibri Light" panose="020F0302020204030204" pitchFamily="34" charset="0"/>
                  </a:rPr>
                  <a:t>Advanced control”/MPC</a:t>
                </a:r>
              </a:p>
            </p:txBody>
          </p:sp>
          <p:sp>
            <p:nvSpPr>
              <p:cNvPr id="13" name="Text Box 12"/>
              <p:cNvSpPr txBox="1">
                <a:spLocks noChangeArrowheads="1"/>
              </p:cNvSpPr>
              <p:nvPr/>
            </p:nvSpPr>
            <p:spPr bwMode="auto">
              <a:xfrm>
                <a:off x="5142492" y="5329180"/>
                <a:ext cx="1224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Calibri Light" panose="020F0302020204030204" pitchFamily="34" charset="0"/>
                  </a:rPr>
                  <a:t>PID-control</a:t>
                </a:r>
              </a:p>
            </p:txBody>
          </p:sp>
          <p:sp>
            <p:nvSpPr>
              <p:cNvPr id="14" name="Line 15"/>
              <p:cNvSpPr>
                <a:spLocks noChangeShapeType="1"/>
              </p:cNvSpPr>
              <p:nvPr/>
            </p:nvSpPr>
            <p:spPr bwMode="auto">
              <a:xfrm>
                <a:off x="4307218" y="6034818"/>
                <a:ext cx="0" cy="62071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5" name="Group 21"/>
              <p:cNvGrpSpPr>
                <a:grpSpLocks/>
              </p:cNvGrpSpPr>
              <p:nvPr/>
            </p:nvGrpSpPr>
            <p:grpSpPr bwMode="auto">
              <a:xfrm>
                <a:off x="4163550" y="6250718"/>
                <a:ext cx="287337" cy="215900"/>
                <a:chOff x="2699" y="4065"/>
                <a:chExt cx="181" cy="136"/>
              </a:xfrm>
            </p:grpSpPr>
            <p:sp>
              <p:nvSpPr>
                <p:cNvPr id="16" name="Line 17"/>
                <p:cNvSpPr>
                  <a:spLocks noChangeShapeType="1"/>
                </p:cNvSpPr>
                <p:nvPr/>
              </p:nvSpPr>
              <p:spPr bwMode="auto">
                <a:xfrm>
                  <a:off x="2699" y="4201"/>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7" name="Group 20"/>
                <p:cNvGrpSpPr>
                  <a:grpSpLocks/>
                </p:cNvGrpSpPr>
                <p:nvPr/>
              </p:nvGrpSpPr>
              <p:grpSpPr bwMode="auto">
                <a:xfrm>
                  <a:off x="2699" y="4065"/>
                  <a:ext cx="181" cy="136"/>
                  <a:chOff x="2699" y="4065"/>
                  <a:chExt cx="181" cy="136"/>
                </a:xfrm>
              </p:grpSpPr>
              <p:sp>
                <p:nvSpPr>
                  <p:cNvPr id="18" name="Line 16"/>
                  <p:cNvSpPr>
                    <a:spLocks noChangeShapeType="1"/>
                  </p:cNvSpPr>
                  <p:nvPr/>
                </p:nvSpPr>
                <p:spPr bwMode="auto">
                  <a:xfrm>
                    <a:off x="2699" y="4065"/>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19" name="Line 18"/>
                  <p:cNvSpPr>
                    <a:spLocks noChangeShapeType="1"/>
                  </p:cNvSpPr>
                  <p:nvPr/>
                </p:nvSpPr>
                <p:spPr bwMode="auto">
                  <a:xfrm>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20" name="Line 19"/>
                  <p:cNvSpPr>
                    <a:spLocks noChangeShapeType="1"/>
                  </p:cNvSpPr>
                  <p:nvPr/>
                </p:nvSpPr>
                <p:spPr bwMode="auto">
                  <a:xfrm flipH="1">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grpSp>
          <p:sp>
            <p:nvSpPr>
              <p:cNvPr id="21" name="Text Box 23"/>
              <p:cNvSpPr txBox="1">
                <a:spLocks noChangeArrowheads="1"/>
              </p:cNvSpPr>
              <p:nvPr/>
            </p:nvSpPr>
            <p:spPr bwMode="auto">
              <a:xfrm>
                <a:off x="5142492" y="6198151"/>
                <a:ext cx="1086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Calibri Light" panose="020F0302020204030204" pitchFamily="34" charset="0"/>
                  </a:rPr>
                  <a:t>u = valves</a:t>
                </a:r>
              </a:p>
            </p:txBody>
          </p:sp>
        </p:grpSp>
        <p:sp>
          <p:nvSpPr>
            <p:cNvPr id="23" name="Rectangle 22"/>
            <p:cNvSpPr/>
            <p:nvPr/>
          </p:nvSpPr>
          <p:spPr>
            <a:xfrm>
              <a:off x="954450" y="3339770"/>
              <a:ext cx="1854354" cy="553998"/>
            </a:xfrm>
            <a:prstGeom prst="rect">
              <a:avLst/>
            </a:prstGeom>
          </p:spPr>
          <p:txBody>
            <a:bodyPr wrap="none">
              <a:spAutoFit/>
            </a:bodyPr>
            <a:lstStyle/>
            <a:p>
              <a:pPr>
                <a:spcBef>
                  <a:spcPct val="0"/>
                </a:spcBef>
              </a:pPr>
              <a:r>
                <a:rPr lang="en-US" altLang="nb-NO" dirty="0">
                  <a:latin typeface="Calibri Light" panose="020F0302020204030204" pitchFamily="34" charset="0"/>
                </a:rPr>
                <a:t>min J (economics</a:t>
              </a:r>
              <a:r>
                <a:rPr lang="en-US" altLang="nb-NO" dirty="0"/>
                <a:t>)</a:t>
              </a:r>
            </a:p>
            <a:p>
              <a:pPr>
                <a:spcBef>
                  <a:spcPct val="0"/>
                </a:spcBef>
              </a:pPr>
              <a:r>
                <a:rPr lang="en-US" altLang="nb-NO" baseline="-25000" dirty="0">
                  <a:solidFill>
                    <a:srgbClr val="FF0000"/>
                  </a:solidFill>
                </a:rPr>
                <a:t>hour</a:t>
              </a:r>
            </a:p>
          </p:txBody>
        </p:sp>
        <p:sp>
          <p:nvSpPr>
            <p:cNvPr id="24" name="Rectangle 23"/>
            <p:cNvSpPr/>
            <p:nvPr/>
          </p:nvSpPr>
          <p:spPr>
            <a:xfrm>
              <a:off x="954450" y="4228730"/>
              <a:ext cx="2224840" cy="830997"/>
            </a:xfrm>
            <a:prstGeom prst="rect">
              <a:avLst/>
            </a:prstGeom>
          </p:spPr>
          <p:txBody>
            <a:bodyPr wrap="none">
              <a:spAutoFit/>
            </a:bodyPr>
            <a:lstStyle/>
            <a:p>
              <a:pPr>
                <a:spcBef>
                  <a:spcPct val="0"/>
                </a:spcBef>
              </a:pPr>
              <a:r>
                <a:rPr lang="en-US" altLang="nb-NO" dirty="0">
                  <a:latin typeface="Calibri Light" panose="020F0302020204030204" pitchFamily="34" charset="0"/>
                </a:rPr>
                <a:t>Setpoint control </a:t>
              </a:r>
            </a:p>
            <a:p>
              <a:pPr>
                <a:spcBef>
                  <a:spcPct val="0"/>
                </a:spcBef>
              </a:pPr>
              <a:r>
                <a:rPr lang="en-US" altLang="nb-NO" sz="1400" dirty="0">
                  <a:latin typeface="Calibri Light" panose="020F0302020204030204" pitchFamily="34" charset="0"/>
                </a:rPr>
                <a:t>(+ look after other variables)</a:t>
              </a:r>
            </a:p>
            <a:p>
              <a:pPr>
                <a:spcBef>
                  <a:spcPct val="0"/>
                </a:spcBef>
              </a:pPr>
              <a:r>
                <a:rPr lang="en-US" altLang="nb-NO" sz="1600" dirty="0">
                  <a:solidFill>
                    <a:srgbClr val="FF0000"/>
                  </a:solidFill>
                  <a:latin typeface="Calibri Light" panose="020F0302020204030204" pitchFamily="34" charset="0"/>
                </a:rPr>
                <a:t>minute</a:t>
              </a:r>
            </a:p>
          </p:txBody>
        </p:sp>
        <p:sp>
          <p:nvSpPr>
            <p:cNvPr id="25" name="Text Box 12"/>
            <p:cNvSpPr txBox="1">
              <a:spLocks noChangeArrowheads="1"/>
            </p:cNvSpPr>
            <p:nvPr/>
          </p:nvSpPr>
          <p:spPr bwMode="auto">
            <a:xfrm>
              <a:off x="952384" y="5315719"/>
              <a:ext cx="2218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Calibri Light" panose="020F0302020204030204" pitchFamily="34" charset="0"/>
                </a:rPr>
                <a:t>Stabilize + avoid drift</a:t>
              </a:r>
            </a:p>
            <a:p>
              <a:pPr eaLnBrk="1" hangingPunct="1">
                <a:spcBef>
                  <a:spcPct val="0"/>
                </a:spcBef>
                <a:buFontTx/>
                <a:buNone/>
              </a:pPr>
              <a:r>
                <a:rPr lang="en-US" altLang="nb-NO" sz="1600" dirty="0">
                  <a:solidFill>
                    <a:srgbClr val="FF0000"/>
                  </a:solidFill>
                  <a:latin typeface="Calibri Light" panose="020F0302020204030204" pitchFamily="34" charset="0"/>
                </a:rPr>
                <a:t>second</a:t>
              </a:r>
              <a:r>
                <a:rPr lang="en-US" altLang="nb-NO" sz="1600" dirty="0">
                  <a:latin typeface="Calibri Light" panose="020F0302020204030204" pitchFamily="34" charset="0"/>
                </a:rPr>
                <a:t> </a:t>
              </a:r>
            </a:p>
          </p:txBody>
        </p:sp>
      </p:grpSp>
      <p:sp>
        <p:nvSpPr>
          <p:cNvPr id="3" name="TextBox 2"/>
          <p:cNvSpPr txBox="1"/>
          <p:nvPr/>
        </p:nvSpPr>
        <p:spPr>
          <a:xfrm>
            <a:off x="9130224" y="3825014"/>
            <a:ext cx="2712602" cy="461665"/>
          </a:xfrm>
          <a:prstGeom prst="rect">
            <a:avLst/>
          </a:prstGeom>
          <a:noFill/>
        </p:spPr>
        <p:txBody>
          <a:bodyPr wrap="none" rtlCol="0">
            <a:spAutoFit/>
          </a:bodyPr>
          <a:lstStyle/>
          <a:p>
            <a:r>
              <a:rPr lang="nb-NO" sz="2400" b="1" dirty="0">
                <a:solidFill>
                  <a:srgbClr val="FF0000"/>
                </a:solidFill>
              </a:rPr>
              <a:t>Focus </a:t>
            </a:r>
            <a:r>
              <a:rPr lang="nb-NO" sz="2400" b="1" dirty="0" err="1">
                <a:solidFill>
                  <a:srgbClr val="FF0000"/>
                </a:solidFill>
              </a:rPr>
              <a:t>of</a:t>
            </a:r>
            <a:r>
              <a:rPr lang="nb-NO" sz="2400" b="1" dirty="0">
                <a:solidFill>
                  <a:srgbClr val="FF0000"/>
                </a:solidFill>
              </a:rPr>
              <a:t> </a:t>
            </a:r>
            <a:r>
              <a:rPr lang="nb-NO" sz="2400" b="1" dirty="0" err="1">
                <a:solidFill>
                  <a:srgbClr val="FF0000"/>
                </a:solidFill>
              </a:rPr>
              <a:t>this</a:t>
            </a:r>
            <a:r>
              <a:rPr lang="nb-NO" sz="2400" b="1" dirty="0">
                <a:solidFill>
                  <a:srgbClr val="FF0000"/>
                </a:solidFill>
              </a:rPr>
              <a:t> talk</a:t>
            </a:r>
          </a:p>
        </p:txBody>
      </p:sp>
      <p:sp>
        <p:nvSpPr>
          <p:cNvPr id="7" name="Oval 6"/>
          <p:cNvSpPr/>
          <p:nvPr/>
        </p:nvSpPr>
        <p:spPr>
          <a:xfrm>
            <a:off x="996696" y="4100212"/>
            <a:ext cx="9489829" cy="1171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Freeform: Shape 26">
            <a:extLst>
              <a:ext uri="{FF2B5EF4-FFF2-40B4-BE49-F238E27FC236}">
                <a16:creationId xmlns:a16="http://schemas.microsoft.com/office/drawing/2014/main" id="{C5E9735D-5B14-45BD-A0BF-4FDCBE1722D2}"/>
              </a:ext>
            </a:extLst>
          </p:cNvPr>
          <p:cNvSpPr/>
          <p:nvPr/>
        </p:nvSpPr>
        <p:spPr>
          <a:xfrm>
            <a:off x="4007052" y="3061938"/>
            <a:ext cx="3515644" cy="1114434"/>
          </a:xfrm>
          <a:custGeom>
            <a:avLst/>
            <a:gdLst>
              <a:gd name="connsiteX0" fmla="*/ 0 w 3515644"/>
              <a:gd name="connsiteY0" fmla="*/ 1038301 h 1114434"/>
              <a:gd name="connsiteX1" fmla="*/ 192199 w 3515644"/>
              <a:gd name="connsiteY1" fmla="*/ 158847 h 1114434"/>
              <a:gd name="connsiteX2" fmla="*/ 1129896 w 3515644"/>
              <a:gd name="connsiteY2" fmla="*/ 7417 h 1114434"/>
              <a:gd name="connsiteX3" fmla="*/ 2259791 w 3515644"/>
              <a:gd name="connsiteY3" fmla="*/ 30714 h 1114434"/>
              <a:gd name="connsiteX4" fmla="*/ 2830563 w 3515644"/>
              <a:gd name="connsiteY4" fmla="*/ 94780 h 1114434"/>
              <a:gd name="connsiteX5" fmla="*/ 3319796 w 3515644"/>
              <a:gd name="connsiteY5" fmla="*/ 199616 h 1114434"/>
              <a:gd name="connsiteX6" fmla="*/ 3494523 w 3515644"/>
              <a:gd name="connsiteY6" fmla="*/ 1020829 h 1114434"/>
              <a:gd name="connsiteX7" fmla="*/ 3506171 w 3515644"/>
              <a:gd name="connsiteY7" fmla="*/ 1061598 h 111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5644" h="1114434">
                <a:moveTo>
                  <a:pt x="0" y="1038301"/>
                </a:moveTo>
                <a:cubicBezTo>
                  <a:pt x="1941" y="684481"/>
                  <a:pt x="3883" y="330661"/>
                  <a:pt x="192199" y="158847"/>
                </a:cubicBezTo>
                <a:cubicBezTo>
                  <a:pt x="380515" y="-12967"/>
                  <a:pt x="785297" y="28772"/>
                  <a:pt x="1129896" y="7417"/>
                </a:cubicBezTo>
                <a:cubicBezTo>
                  <a:pt x="1474495" y="-13939"/>
                  <a:pt x="1976347" y="16154"/>
                  <a:pt x="2259791" y="30714"/>
                </a:cubicBezTo>
                <a:cubicBezTo>
                  <a:pt x="2543235" y="45274"/>
                  <a:pt x="2653895" y="66630"/>
                  <a:pt x="2830563" y="94780"/>
                </a:cubicBezTo>
                <a:cubicBezTo>
                  <a:pt x="3007231" y="122930"/>
                  <a:pt x="3209136" y="45274"/>
                  <a:pt x="3319796" y="199616"/>
                </a:cubicBezTo>
                <a:cubicBezTo>
                  <a:pt x="3430456" y="353957"/>
                  <a:pt x="3463461" y="877165"/>
                  <a:pt x="3494523" y="1020829"/>
                </a:cubicBezTo>
                <a:cubicBezTo>
                  <a:pt x="3525586" y="1164493"/>
                  <a:pt x="3515878" y="1113045"/>
                  <a:pt x="3506171" y="1061598"/>
                </a:cubicBezTo>
              </a:path>
            </a:pathLst>
          </a:cu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8" name="TextBox 27">
            <a:extLst>
              <a:ext uri="{FF2B5EF4-FFF2-40B4-BE49-F238E27FC236}">
                <a16:creationId xmlns:a16="http://schemas.microsoft.com/office/drawing/2014/main" id="{834DB0FD-37AE-4275-9E62-7D4126E09C10}"/>
              </a:ext>
            </a:extLst>
          </p:cNvPr>
          <p:cNvSpPr txBox="1"/>
          <p:nvPr/>
        </p:nvSpPr>
        <p:spPr>
          <a:xfrm>
            <a:off x="6055076" y="4008437"/>
            <a:ext cx="646331" cy="369332"/>
          </a:xfrm>
          <a:prstGeom prst="rect">
            <a:avLst/>
          </a:prstGeom>
          <a:solidFill>
            <a:srgbClr val="FFFF00"/>
          </a:solidFill>
        </p:spPr>
        <p:txBody>
          <a:bodyPr wrap="none" rtlCol="0">
            <a:spAutoFit/>
          </a:bodyPr>
          <a:lstStyle/>
          <a:p>
            <a:r>
              <a:rPr lang="nb-NO" dirty="0">
                <a:solidFill>
                  <a:srgbClr val="FF0000"/>
                </a:solidFill>
              </a:rPr>
              <a:t>CV1s</a:t>
            </a:r>
          </a:p>
        </p:txBody>
      </p:sp>
    </p:spTree>
    <p:extLst>
      <p:ext uri="{BB962C8B-B14F-4D97-AF65-F5344CB8AC3E}">
        <p14:creationId xmlns:p14="http://schemas.microsoft.com/office/powerpoint/2010/main" val="29636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8586-59E7-4D7D-8CC9-9A8283241794}"/>
              </a:ext>
            </a:extLst>
          </p:cNvPr>
          <p:cNvSpPr>
            <a:spLocks noGrp="1"/>
          </p:cNvSpPr>
          <p:nvPr>
            <p:ph type="title"/>
          </p:nvPr>
        </p:nvSpPr>
        <p:spPr/>
        <p:txBody>
          <a:bodyPr/>
          <a:lstStyle/>
          <a:p>
            <a:r>
              <a:rPr lang="nb-NO" dirty="0"/>
              <a:t>How do </a:t>
            </a:r>
            <a:r>
              <a:rPr lang="nb-NO" dirty="0" err="1"/>
              <a:t>we</a:t>
            </a:r>
            <a:r>
              <a:rPr lang="nb-NO" dirty="0"/>
              <a:t> design </a:t>
            </a:r>
            <a:r>
              <a:rPr lang="nb-NO" dirty="0" err="1"/>
              <a:t>the</a:t>
            </a:r>
            <a:r>
              <a:rPr lang="nb-NO" dirty="0"/>
              <a:t> control system for a </a:t>
            </a:r>
            <a:r>
              <a:rPr lang="nb-NO" dirty="0" err="1"/>
              <a:t>large</a:t>
            </a:r>
            <a:r>
              <a:rPr lang="nb-NO" dirty="0"/>
              <a:t> </a:t>
            </a:r>
            <a:r>
              <a:rPr lang="nb-NO" dirty="0" err="1"/>
              <a:t>process</a:t>
            </a:r>
            <a:r>
              <a:rPr lang="nb-NO" dirty="0"/>
              <a:t>?</a:t>
            </a:r>
          </a:p>
        </p:txBody>
      </p:sp>
      <p:sp>
        <p:nvSpPr>
          <p:cNvPr id="3" name="Content Placeholder 2">
            <a:extLst>
              <a:ext uri="{FF2B5EF4-FFF2-40B4-BE49-F238E27FC236}">
                <a16:creationId xmlns:a16="http://schemas.microsoft.com/office/drawing/2014/main" id="{4A7046AC-D586-4764-8243-88A41F12100E}"/>
              </a:ext>
            </a:extLst>
          </p:cNvPr>
          <p:cNvSpPr>
            <a:spLocks noGrp="1"/>
          </p:cNvSpPr>
          <p:nvPr>
            <p:ph sz="half" idx="1"/>
          </p:nvPr>
        </p:nvSpPr>
        <p:spPr>
          <a:ln>
            <a:solidFill>
              <a:schemeClr val="accent1"/>
            </a:solidFill>
          </a:ln>
        </p:spPr>
        <p:txBody>
          <a:bodyPr>
            <a:normAutofit fontScale="92500" lnSpcReduction="10000"/>
          </a:bodyPr>
          <a:lstStyle/>
          <a:p>
            <a:pPr marL="514350" indent="-514350">
              <a:buAutoNum type="arabicPeriod"/>
            </a:pPr>
            <a:r>
              <a:rPr lang="nb-NO" dirty="0" err="1"/>
              <a:t>Consider</a:t>
            </a:r>
            <a:r>
              <a:rPr lang="nb-NO" dirty="0"/>
              <a:t> </a:t>
            </a:r>
            <a:r>
              <a:rPr lang="nb-NO" dirty="0" err="1"/>
              <a:t>economics</a:t>
            </a:r>
            <a:endParaRPr lang="nb-NO" dirty="0"/>
          </a:p>
          <a:p>
            <a:pPr marL="400050" lvl="1" indent="0">
              <a:buNone/>
            </a:pPr>
            <a:r>
              <a:rPr lang="nb-NO" sz="2800" dirty="0">
                <a:solidFill>
                  <a:srgbClr val="FF0000"/>
                </a:solidFill>
              </a:rPr>
              <a:t> </a:t>
            </a:r>
            <a:r>
              <a:rPr lang="nb-NO" sz="2800" dirty="0" err="1">
                <a:solidFill>
                  <a:srgbClr val="FF0000"/>
                </a:solidFill>
              </a:rPr>
              <a:t>min</a:t>
            </a:r>
            <a:r>
              <a:rPr lang="nb-NO" sz="2800" baseline="-25000" dirty="0" err="1">
                <a:solidFill>
                  <a:srgbClr val="FF0000"/>
                </a:solidFill>
              </a:rPr>
              <a:t>u</a:t>
            </a:r>
            <a:r>
              <a:rPr lang="nb-NO" sz="2800" dirty="0">
                <a:solidFill>
                  <a:srgbClr val="FF0000"/>
                </a:solidFill>
              </a:rPr>
              <a:t> J(</a:t>
            </a:r>
            <a:r>
              <a:rPr lang="nb-NO" sz="2800" dirty="0" err="1">
                <a:solidFill>
                  <a:srgbClr val="FF0000"/>
                </a:solidFill>
              </a:rPr>
              <a:t>u,d</a:t>
            </a:r>
            <a:r>
              <a:rPr lang="nb-NO" sz="2800" dirty="0">
                <a:solidFill>
                  <a:srgbClr val="FF0000"/>
                </a:solidFill>
              </a:rPr>
              <a:t>) </a:t>
            </a:r>
            <a:r>
              <a:rPr lang="nb-NO" sz="2800" dirty="0" err="1">
                <a:solidFill>
                  <a:srgbClr val="FF0000"/>
                </a:solidFill>
              </a:rPr>
              <a:t>s.t.</a:t>
            </a:r>
            <a:r>
              <a:rPr lang="nb-NO" sz="2800" dirty="0">
                <a:solidFill>
                  <a:srgbClr val="FF0000"/>
                </a:solidFill>
              </a:rPr>
              <a:t> g(</a:t>
            </a:r>
            <a:r>
              <a:rPr lang="nb-NO" sz="2800" dirty="0" err="1">
                <a:solidFill>
                  <a:srgbClr val="FF0000"/>
                </a:solidFill>
              </a:rPr>
              <a:t>u,d</a:t>
            </a:r>
            <a:r>
              <a:rPr lang="nb-NO" sz="2800" dirty="0">
                <a:solidFill>
                  <a:srgbClr val="FF0000"/>
                </a:solidFill>
              </a:rPr>
              <a:t>)≥0</a:t>
            </a:r>
          </a:p>
          <a:p>
            <a:pPr marL="514350" indent="-514350">
              <a:buAutoNum type="arabicPeriod"/>
            </a:pPr>
            <a:endParaRPr lang="nb-NO" dirty="0"/>
          </a:p>
          <a:p>
            <a:pPr marL="0" indent="0">
              <a:buNone/>
            </a:pPr>
            <a:r>
              <a:rPr lang="nb-NO" dirty="0"/>
              <a:t>Translate </a:t>
            </a:r>
            <a:r>
              <a:rPr lang="nb-NO" dirty="0" err="1"/>
              <a:t>into</a:t>
            </a:r>
            <a:r>
              <a:rPr lang="nb-NO" dirty="0"/>
              <a:t> control: </a:t>
            </a:r>
            <a:r>
              <a:rPr lang="nb-NO" dirty="0" err="1"/>
              <a:t>Find</a:t>
            </a:r>
            <a:r>
              <a:rPr lang="nb-NO" dirty="0"/>
              <a:t> </a:t>
            </a:r>
            <a:r>
              <a:rPr lang="nb-NO" dirty="0" err="1"/>
              <a:t>good</a:t>
            </a:r>
            <a:r>
              <a:rPr lang="nb-NO" dirty="0"/>
              <a:t> </a:t>
            </a:r>
            <a:r>
              <a:rPr lang="nb-NO" dirty="0" err="1"/>
              <a:t>controlled</a:t>
            </a:r>
            <a:r>
              <a:rPr lang="nb-NO" dirty="0"/>
              <a:t> variables (CV1) to </a:t>
            </a:r>
            <a:r>
              <a:rPr lang="nb-NO" dirty="0" err="1"/>
              <a:t>keep</a:t>
            </a:r>
            <a:r>
              <a:rPr lang="nb-NO" dirty="0"/>
              <a:t> at </a:t>
            </a:r>
            <a:r>
              <a:rPr lang="nb-NO" dirty="0" err="1"/>
              <a:t>fixed</a:t>
            </a:r>
            <a:r>
              <a:rPr lang="nb-NO" dirty="0"/>
              <a:t> setpoints</a:t>
            </a:r>
          </a:p>
          <a:p>
            <a:pPr marL="0" indent="0">
              <a:buNone/>
            </a:pPr>
            <a:endParaRPr lang="nb-NO" dirty="0"/>
          </a:p>
          <a:p>
            <a:pPr marL="0" indent="0">
              <a:buNone/>
            </a:pPr>
            <a:r>
              <a:rPr lang="nb-NO" dirty="0"/>
              <a:t>CV1 = Active </a:t>
            </a:r>
            <a:r>
              <a:rPr lang="nb-NO" dirty="0" err="1"/>
              <a:t>constraints</a:t>
            </a:r>
            <a:r>
              <a:rPr lang="nb-NO" dirty="0"/>
              <a:t> </a:t>
            </a:r>
            <a:r>
              <a:rPr lang="nb-NO" sz="2400" dirty="0">
                <a:solidFill>
                  <a:srgbClr val="FF0000"/>
                </a:solidFill>
              </a:rPr>
              <a:t>(</a:t>
            </a:r>
            <a:r>
              <a:rPr lang="nb-NO" sz="2400" dirty="0" err="1">
                <a:solidFill>
                  <a:srgbClr val="FF0000"/>
                </a:solidFill>
              </a:rPr>
              <a:t>can</a:t>
            </a:r>
            <a:r>
              <a:rPr lang="nb-NO" sz="2400" dirty="0">
                <a:solidFill>
                  <a:srgbClr val="FF0000"/>
                </a:solidFill>
              </a:rPr>
              <a:t> </a:t>
            </a:r>
            <a:r>
              <a:rPr lang="nb-NO" sz="2400" dirty="0" err="1">
                <a:solidFill>
                  <a:srgbClr val="FF0000"/>
                </a:solidFill>
              </a:rPr>
              <a:t>change</a:t>
            </a:r>
            <a:r>
              <a:rPr lang="nb-NO" sz="2400" dirty="0">
                <a:solidFill>
                  <a:srgbClr val="FF0000"/>
                </a:solidFill>
              </a:rPr>
              <a:t>!)</a:t>
            </a:r>
          </a:p>
          <a:p>
            <a:pPr marL="0" indent="0">
              <a:buNone/>
            </a:pPr>
            <a:r>
              <a:rPr lang="nb-NO" dirty="0"/>
              <a:t>CV1 = «</a:t>
            </a:r>
            <a:r>
              <a:rPr lang="nb-NO" dirty="0" err="1"/>
              <a:t>Self-optimizing</a:t>
            </a:r>
            <a:r>
              <a:rPr lang="nb-NO" dirty="0"/>
              <a:t>» variables (</a:t>
            </a:r>
            <a:r>
              <a:rPr lang="nb-NO" dirty="0" err="1"/>
              <a:t>related</a:t>
            </a:r>
            <a:r>
              <a:rPr lang="nb-NO" dirty="0"/>
              <a:t> to gradient y = J</a:t>
            </a:r>
            <a:r>
              <a:rPr lang="nb-NO" baseline="-25000" dirty="0"/>
              <a:t>u</a:t>
            </a:r>
            <a:r>
              <a:rPr lang="nb-NO" dirty="0"/>
              <a:t> = 0)</a:t>
            </a:r>
          </a:p>
          <a:p>
            <a:pPr marL="0" indent="0">
              <a:buNone/>
            </a:pPr>
            <a:endParaRPr lang="nb-NO" dirty="0"/>
          </a:p>
        </p:txBody>
      </p:sp>
      <p:sp>
        <p:nvSpPr>
          <p:cNvPr id="4" name="Content Placeholder 3">
            <a:extLst>
              <a:ext uri="{FF2B5EF4-FFF2-40B4-BE49-F238E27FC236}">
                <a16:creationId xmlns:a16="http://schemas.microsoft.com/office/drawing/2014/main" id="{447206F7-0F92-4711-80F9-81EB04458E15}"/>
              </a:ext>
            </a:extLst>
          </p:cNvPr>
          <p:cNvSpPr>
            <a:spLocks noGrp="1"/>
          </p:cNvSpPr>
          <p:nvPr>
            <p:ph sz="half" idx="2"/>
          </p:nvPr>
        </p:nvSpPr>
        <p:spPr>
          <a:ln>
            <a:solidFill>
              <a:schemeClr val="accent1"/>
            </a:solidFill>
          </a:ln>
        </p:spPr>
        <p:txBody>
          <a:bodyPr>
            <a:normAutofit fontScale="92500" lnSpcReduction="10000"/>
          </a:bodyPr>
          <a:lstStyle/>
          <a:p>
            <a:pPr marL="0" indent="0">
              <a:buNone/>
            </a:pPr>
            <a:r>
              <a:rPr lang="nb-NO" dirty="0"/>
              <a:t>2. Design control system to control CV1 under </a:t>
            </a:r>
            <a:r>
              <a:rPr lang="nb-NO" dirty="0" err="1"/>
              <a:t>varying</a:t>
            </a:r>
            <a:r>
              <a:rPr lang="nb-NO" dirty="0"/>
              <a:t> </a:t>
            </a:r>
            <a:r>
              <a:rPr lang="nb-NO" dirty="0" err="1"/>
              <a:t>conditions</a:t>
            </a:r>
            <a:r>
              <a:rPr lang="nb-NO" dirty="0"/>
              <a:t> (</a:t>
            </a:r>
            <a:r>
              <a:rPr lang="nb-NO" dirty="0" err="1"/>
              <a:t>disturbances</a:t>
            </a:r>
            <a:r>
              <a:rPr lang="nb-NO" dirty="0"/>
              <a:t>)</a:t>
            </a:r>
          </a:p>
          <a:p>
            <a:pPr marL="0" indent="0">
              <a:buNone/>
            </a:pPr>
            <a:endParaRPr lang="nb-NO" dirty="0"/>
          </a:p>
          <a:p>
            <a:pPr marL="0" indent="0">
              <a:buNone/>
            </a:pPr>
            <a:r>
              <a:rPr lang="nb-NO" dirty="0" err="1"/>
              <a:t>Usually</a:t>
            </a:r>
            <a:r>
              <a:rPr lang="nb-NO" dirty="0"/>
              <a:t> </a:t>
            </a:r>
            <a:r>
              <a:rPr lang="nb-NO" dirty="0" err="1"/>
              <a:t>two</a:t>
            </a:r>
            <a:r>
              <a:rPr lang="nb-NO" dirty="0"/>
              <a:t> control </a:t>
            </a:r>
            <a:r>
              <a:rPr lang="nb-NO" dirty="0" err="1"/>
              <a:t>layers</a:t>
            </a:r>
            <a:r>
              <a:rPr lang="nb-NO" dirty="0"/>
              <a:t>:</a:t>
            </a:r>
          </a:p>
          <a:p>
            <a:pPr>
              <a:buFontTx/>
              <a:buChar char="-"/>
            </a:pPr>
            <a:r>
              <a:rPr lang="nb-NO" dirty="0" err="1">
                <a:highlight>
                  <a:srgbClr val="FFFF00"/>
                </a:highlight>
              </a:rPr>
              <a:t>Supervisory</a:t>
            </a:r>
            <a:r>
              <a:rPr lang="nb-NO" dirty="0">
                <a:highlight>
                  <a:srgbClr val="FFFF00"/>
                </a:highlight>
              </a:rPr>
              <a:t> control </a:t>
            </a:r>
            <a:r>
              <a:rPr lang="nb-NO" dirty="0" err="1">
                <a:highlight>
                  <a:srgbClr val="FFFF00"/>
                </a:highlight>
              </a:rPr>
              <a:t>layer</a:t>
            </a:r>
            <a:r>
              <a:rPr lang="nb-NO" dirty="0">
                <a:highlight>
                  <a:srgbClr val="FFFF00"/>
                </a:highlight>
              </a:rPr>
              <a:t> («</a:t>
            </a:r>
            <a:r>
              <a:rPr lang="nb-NO" dirty="0" err="1">
                <a:highlight>
                  <a:srgbClr val="FFFF00"/>
                </a:highlight>
              </a:rPr>
              <a:t>advanced</a:t>
            </a:r>
            <a:r>
              <a:rPr lang="nb-NO" dirty="0">
                <a:highlight>
                  <a:srgbClr val="FFFF00"/>
                </a:highlight>
              </a:rPr>
              <a:t> control»), CV1</a:t>
            </a:r>
          </a:p>
          <a:p>
            <a:pPr>
              <a:buFontTx/>
              <a:buChar char="-"/>
            </a:pPr>
            <a:r>
              <a:rPr lang="nb-NO" dirty="0" err="1"/>
              <a:t>Stabilizing</a:t>
            </a:r>
            <a:r>
              <a:rPr lang="nb-NO" dirty="0"/>
              <a:t> control </a:t>
            </a:r>
            <a:r>
              <a:rPr lang="nb-NO" dirty="0" err="1"/>
              <a:t>layer</a:t>
            </a:r>
            <a:r>
              <a:rPr lang="nb-NO" dirty="0"/>
              <a:t> («PID control»), CV2</a:t>
            </a:r>
          </a:p>
        </p:txBody>
      </p:sp>
    </p:spTree>
    <p:extLst>
      <p:ext uri="{BB962C8B-B14F-4D97-AF65-F5344CB8AC3E}">
        <p14:creationId xmlns:p14="http://schemas.microsoft.com/office/powerpoint/2010/main" val="3801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E8988B-2D03-45D9-8BAE-69105DE7F8DE}"/>
              </a:ext>
            </a:extLst>
          </p:cNvPr>
          <p:cNvSpPr>
            <a:spLocks noGrp="1"/>
          </p:cNvSpPr>
          <p:nvPr>
            <p:ph type="dt" sz="quarter" idx="10"/>
          </p:nvPr>
        </p:nvSpPr>
        <p:spPr bwMode="auto">
          <a:xfrm>
            <a:off x="693420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a:p>
            <a:pPr>
              <a:defRPr/>
            </a:pPr>
            <a:r>
              <a:rPr lang="nn-NO"/>
              <a:t> </a:t>
            </a:r>
          </a:p>
        </p:txBody>
      </p:sp>
      <p:sp>
        <p:nvSpPr>
          <p:cNvPr id="5" name="Footer Placeholder 4">
            <a:extLst>
              <a:ext uri="{FF2B5EF4-FFF2-40B4-BE49-F238E27FC236}">
                <a16:creationId xmlns:a16="http://schemas.microsoft.com/office/drawing/2014/main" id="{EF213617-7FEF-4914-B789-D09ADA9ED4ED}"/>
              </a:ext>
            </a:extLst>
          </p:cNvPr>
          <p:cNvSpPr>
            <a:spLocks noGrp="1"/>
          </p:cNvSpPr>
          <p:nvPr>
            <p:ph type="ftr" sz="quarter" idx="11"/>
          </p:nvPr>
        </p:nvSpPr>
        <p:spPr bwMode="auto">
          <a:xfrm>
            <a:off x="914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p:txBody>
      </p:sp>
      <p:sp>
        <p:nvSpPr>
          <p:cNvPr id="8196" name="Rectangle 2">
            <a:extLst>
              <a:ext uri="{FF2B5EF4-FFF2-40B4-BE49-F238E27FC236}">
                <a16:creationId xmlns:a16="http://schemas.microsoft.com/office/drawing/2014/main" id="{7411F0D7-069D-4212-ABE1-75AB96045151}"/>
              </a:ext>
            </a:extLst>
          </p:cNvPr>
          <p:cNvSpPr>
            <a:spLocks noGrp="1" noChangeArrowheads="1"/>
          </p:cNvSpPr>
          <p:nvPr>
            <p:ph type="title"/>
          </p:nvPr>
        </p:nvSpPr>
        <p:spPr>
          <a:xfrm>
            <a:off x="565029" y="140743"/>
            <a:ext cx="7772400" cy="1143000"/>
          </a:xfrm>
        </p:spPr>
        <p:txBody>
          <a:bodyPr/>
          <a:lstStyle/>
          <a:p>
            <a:r>
              <a:rPr lang="nb-NO" altLang="nb-NO" sz="3200" dirty="0"/>
              <a:t>«ADVANCED/SUPERVISORY CONTROL» LAYER</a:t>
            </a:r>
          </a:p>
        </p:txBody>
      </p:sp>
      <p:sp>
        <p:nvSpPr>
          <p:cNvPr id="945155" name="Rectangle 3">
            <a:extLst>
              <a:ext uri="{FF2B5EF4-FFF2-40B4-BE49-F238E27FC236}">
                <a16:creationId xmlns:a16="http://schemas.microsoft.com/office/drawing/2014/main" id="{8F0F1D4A-05A1-46D4-B8FD-3C30CBF787D8}"/>
              </a:ext>
            </a:extLst>
          </p:cNvPr>
          <p:cNvSpPr>
            <a:spLocks noGrp="1" noChangeArrowheads="1"/>
          </p:cNvSpPr>
          <p:nvPr>
            <p:ph type="body" idx="1"/>
          </p:nvPr>
        </p:nvSpPr>
        <p:spPr>
          <a:xfrm>
            <a:off x="1328758" y="1064567"/>
            <a:ext cx="9480964" cy="5229225"/>
          </a:xfrm>
        </p:spPr>
        <p:txBody>
          <a:bodyPr>
            <a:normAutofit lnSpcReduction="10000"/>
          </a:bodyPr>
          <a:lstStyle/>
          <a:p>
            <a:pPr>
              <a:lnSpc>
                <a:spcPct val="80000"/>
              </a:lnSpc>
              <a:buFontTx/>
              <a:buNone/>
              <a:defRPr/>
            </a:pPr>
            <a:r>
              <a:rPr lang="en-US" altLang="nb-NO" b="1" dirty="0"/>
              <a:t>Objectives</a:t>
            </a:r>
            <a:r>
              <a:rPr lang="en-US" altLang="nb-NO" sz="1800" b="1" dirty="0"/>
              <a:t> :</a:t>
            </a:r>
          </a:p>
          <a:p>
            <a:pPr>
              <a:lnSpc>
                <a:spcPct val="80000"/>
              </a:lnSpc>
              <a:buFontTx/>
              <a:buNone/>
              <a:defRPr/>
            </a:pPr>
            <a:r>
              <a:rPr lang="en-US" altLang="nb-NO" sz="1800" b="1" dirty="0"/>
              <a:t>	</a:t>
            </a:r>
            <a:endParaRPr lang="en-US" altLang="nb-NO" sz="1800" dirty="0"/>
          </a:p>
          <a:p>
            <a:pPr>
              <a:lnSpc>
                <a:spcPct val="80000"/>
              </a:lnSpc>
              <a:buFontTx/>
              <a:buNone/>
              <a:defRPr/>
            </a:pPr>
            <a:r>
              <a:rPr lang="en-US" altLang="nb-NO" sz="1800" dirty="0"/>
              <a:t>	</a:t>
            </a:r>
            <a:r>
              <a:rPr lang="en-US" altLang="nb-NO" sz="1800" b="1" dirty="0"/>
              <a:t>1.</a:t>
            </a:r>
            <a:r>
              <a:rPr lang="en-US" altLang="nb-NO" sz="1800" dirty="0"/>
              <a:t> </a:t>
            </a:r>
            <a:r>
              <a:rPr lang="en-US" altLang="nb-NO" sz="2000" b="1" dirty="0">
                <a:latin typeface="+mn-lt"/>
              </a:rPr>
              <a:t>Control primary variables CV1 at setpoints computed by RTO</a:t>
            </a:r>
          </a:p>
          <a:p>
            <a:pPr lvl="2">
              <a:lnSpc>
                <a:spcPct val="80000"/>
              </a:lnSpc>
              <a:defRPr/>
            </a:pPr>
            <a:r>
              <a:rPr lang="en-US" altLang="nb-NO" sz="1400" dirty="0">
                <a:solidFill>
                  <a:srgbClr val="FF0000"/>
                </a:solidFill>
              </a:rPr>
              <a:t>Tight control of active constraints is often desired for economic reasons. </a:t>
            </a:r>
          </a:p>
          <a:p>
            <a:pPr lvl="1">
              <a:lnSpc>
                <a:spcPct val="80000"/>
              </a:lnSpc>
              <a:defRPr/>
            </a:pPr>
            <a:r>
              <a:rPr lang="en-US" altLang="nb-NO" sz="1600" dirty="0"/>
              <a:t>Feedforward from measured disturbances</a:t>
            </a:r>
          </a:p>
          <a:p>
            <a:pPr lvl="2">
              <a:lnSpc>
                <a:spcPct val="80000"/>
              </a:lnSpc>
              <a:defRPr/>
            </a:pPr>
            <a:r>
              <a:rPr lang="en-US" altLang="nb-NO" sz="1400" dirty="0"/>
              <a:t>If helpful</a:t>
            </a:r>
          </a:p>
          <a:p>
            <a:pPr lvl="1">
              <a:lnSpc>
                <a:spcPct val="80000"/>
              </a:lnSpc>
              <a:defRPr/>
            </a:pPr>
            <a:r>
              <a:rPr lang="en-US" altLang="nb-NO" sz="1600" dirty="0"/>
              <a:t>Make use of extra inputs</a:t>
            </a:r>
          </a:p>
          <a:p>
            <a:pPr lvl="1">
              <a:lnSpc>
                <a:spcPct val="80000"/>
              </a:lnSpc>
              <a:defRPr/>
            </a:pPr>
            <a:r>
              <a:rPr lang="en-US" altLang="nb-NO" sz="1600" dirty="0"/>
              <a:t>Make use of extra measurements</a:t>
            </a:r>
          </a:p>
          <a:p>
            <a:pPr lvl="1">
              <a:lnSpc>
                <a:spcPct val="80000"/>
              </a:lnSpc>
              <a:defRPr/>
            </a:pPr>
            <a:endParaRPr lang="en-US" altLang="nb-NO" sz="1600" dirty="0"/>
          </a:p>
          <a:p>
            <a:pPr>
              <a:lnSpc>
                <a:spcPct val="80000"/>
              </a:lnSpc>
              <a:buFontTx/>
              <a:buNone/>
              <a:defRPr/>
            </a:pPr>
            <a:r>
              <a:rPr lang="en-US" altLang="nb-NO" sz="2000" b="1" dirty="0">
                <a:latin typeface="+mn-lt"/>
              </a:rPr>
              <a:t>	 2. Switch control structures (CV1) </a:t>
            </a:r>
            <a:r>
              <a:rPr lang="en-US" altLang="nb-NO" sz="1800" dirty="0"/>
              <a:t>depending on operating region</a:t>
            </a:r>
          </a:p>
          <a:p>
            <a:pPr lvl="1">
              <a:lnSpc>
                <a:spcPct val="80000"/>
              </a:lnSpc>
              <a:defRPr/>
            </a:pPr>
            <a:r>
              <a:rPr lang="en-US" altLang="nb-NO" sz="1600" dirty="0">
                <a:solidFill>
                  <a:srgbClr val="FF0000"/>
                </a:solidFill>
              </a:rPr>
              <a:t>Change in active constraints</a:t>
            </a:r>
          </a:p>
          <a:p>
            <a:pPr lvl="1">
              <a:lnSpc>
                <a:spcPct val="80000"/>
              </a:lnSpc>
              <a:defRPr/>
            </a:pPr>
            <a:r>
              <a:rPr lang="en-US" altLang="nb-NO" sz="1600" dirty="0"/>
              <a:t>Identify “self-optimizing variables” </a:t>
            </a:r>
          </a:p>
          <a:p>
            <a:pPr marL="457200" lvl="1" indent="0">
              <a:lnSpc>
                <a:spcPct val="80000"/>
              </a:lnSpc>
              <a:buNone/>
              <a:defRPr/>
            </a:pPr>
            <a:endParaRPr lang="en-US" altLang="nb-NO" sz="1600" dirty="0"/>
          </a:p>
          <a:p>
            <a:pPr marL="457200" lvl="1" indent="0">
              <a:lnSpc>
                <a:spcPct val="80000"/>
              </a:lnSpc>
              <a:buNone/>
              <a:defRPr/>
            </a:pPr>
            <a:r>
              <a:rPr lang="en-US" altLang="nb-NO" b="1" dirty="0"/>
              <a:t>3. Keep an eye on stabilizing layer</a:t>
            </a:r>
          </a:p>
          <a:p>
            <a:pPr lvl="2">
              <a:lnSpc>
                <a:spcPct val="80000"/>
              </a:lnSpc>
              <a:defRPr/>
            </a:pPr>
            <a:r>
              <a:rPr lang="en-US" altLang="nb-NO" dirty="0"/>
              <a:t>Avoid saturation in stabilizing layer, </a:t>
            </a:r>
            <a:r>
              <a:rPr lang="en-US" altLang="nb-NO" dirty="0">
                <a:solidFill>
                  <a:srgbClr val="FF0000"/>
                </a:solidFill>
              </a:rPr>
              <a:t>may require switching</a:t>
            </a:r>
          </a:p>
          <a:p>
            <a:pPr lvl="1">
              <a:lnSpc>
                <a:spcPct val="80000"/>
              </a:lnSpc>
              <a:defRPr/>
            </a:pPr>
            <a:endParaRPr lang="en-US" altLang="nb-NO" sz="1600" dirty="0"/>
          </a:p>
          <a:p>
            <a:pPr lvl="1">
              <a:lnSpc>
                <a:spcPct val="80000"/>
              </a:lnSpc>
              <a:defRPr/>
            </a:pPr>
            <a:endParaRPr lang="en-US" altLang="nb-NO" dirty="0"/>
          </a:p>
          <a:p>
            <a:pPr>
              <a:lnSpc>
                <a:spcPct val="80000"/>
              </a:lnSpc>
              <a:buFontTx/>
              <a:buNone/>
              <a:defRPr/>
            </a:pPr>
            <a:r>
              <a:rPr lang="en-US" altLang="nb-NO" sz="1800" b="1" dirty="0"/>
              <a:t>Implementation:</a:t>
            </a:r>
          </a:p>
          <a:p>
            <a:pPr>
              <a:lnSpc>
                <a:spcPct val="80000"/>
              </a:lnSpc>
              <a:defRPr/>
            </a:pPr>
            <a:r>
              <a:rPr lang="en-US" altLang="nb-NO" sz="1800" dirty="0"/>
              <a:t>Alternative 1: Advanced control based on ”simple elements” (decentralized control)</a:t>
            </a:r>
          </a:p>
          <a:p>
            <a:pPr>
              <a:lnSpc>
                <a:spcPct val="80000"/>
              </a:lnSpc>
              <a:defRPr/>
            </a:pPr>
            <a:r>
              <a:rPr lang="en-US" altLang="nb-NO" sz="1800" dirty="0"/>
              <a:t>Alternative 2: MPC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animEffect transition="in" filter="blinds(horizontal)">
                                      <p:cBhvr>
                                        <p:cTn id="7" dur="500"/>
                                        <p:tgtEl>
                                          <p:spTgt spid="94515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45155">
                                            <p:txEl>
                                              <p:pRg st="1" end="1"/>
                                            </p:txEl>
                                          </p:spTgt>
                                        </p:tgtEl>
                                        <p:attrNameLst>
                                          <p:attrName>style.visibility</p:attrName>
                                        </p:attrNameLst>
                                      </p:cBhvr>
                                      <p:to>
                                        <p:strVal val="visible"/>
                                      </p:to>
                                    </p:set>
                                    <p:animEffect transition="in" filter="blinds(horizontal)">
                                      <p:cBhvr>
                                        <p:cTn id="10" dur="500"/>
                                        <p:tgtEl>
                                          <p:spTgt spid="9451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45155">
                                            <p:txEl>
                                              <p:pRg st="2" end="2"/>
                                            </p:txEl>
                                          </p:spTgt>
                                        </p:tgtEl>
                                        <p:attrNameLst>
                                          <p:attrName>style.visibility</p:attrName>
                                        </p:attrNameLst>
                                      </p:cBhvr>
                                      <p:to>
                                        <p:strVal val="visible"/>
                                      </p:to>
                                    </p:set>
                                    <p:animEffect transition="in" filter="blinds(horizontal)">
                                      <p:cBhvr>
                                        <p:cTn id="15" dur="500"/>
                                        <p:tgtEl>
                                          <p:spTgt spid="94515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45155">
                                            <p:txEl>
                                              <p:pRg st="3" end="3"/>
                                            </p:txEl>
                                          </p:spTgt>
                                        </p:tgtEl>
                                        <p:attrNameLst>
                                          <p:attrName>style.visibility</p:attrName>
                                        </p:attrNameLst>
                                      </p:cBhvr>
                                      <p:to>
                                        <p:strVal val="visible"/>
                                      </p:to>
                                    </p:set>
                                    <p:animEffect transition="in" filter="blinds(horizontal)">
                                      <p:cBhvr>
                                        <p:cTn id="18" dur="500"/>
                                        <p:tgtEl>
                                          <p:spTgt spid="94515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animEffect transition="in" filter="blinds(horizontal)">
                                      <p:cBhvr>
                                        <p:cTn id="21" dur="500"/>
                                        <p:tgtEl>
                                          <p:spTgt spid="94515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45155">
                                            <p:txEl>
                                              <p:pRg st="5" end="5"/>
                                            </p:txEl>
                                          </p:spTgt>
                                        </p:tgtEl>
                                        <p:attrNameLst>
                                          <p:attrName>style.visibility</p:attrName>
                                        </p:attrNameLst>
                                      </p:cBhvr>
                                      <p:to>
                                        <p:strVal val="visible"/>
                                      </p:to>
                                    </p:set>
                                    <p:animEffect transition="in" filter="blinds(horizontal)">
                                      <p:cBhvr>
                                        <p:cTn id="24" dur="500"/>
                                        <p:tgtEl>
                                          <p:spTgt spid="94515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45155">
                                            <p:txEl>
                                              <p:pRg st="6" end="6"/>
                                            </p:txEl>
                                          </p:spTgt>
                                        </p:tgtEl>
                                        <p:attrNameLst>
                                          <p:attrName>style.visibility</p:attrName>
                                        </p:attrNameLst>
                                      </p:cBhvr>
                                      <p:to>
                                        <p:strVal val="visible"/>
                                      </p:to>
                                    </p:set>
                                    <p:animEffect transition="in" filter="blinds(horizontal)">
                                      <p:cBhvr>
                                        <p:cTn id="27" dur="500"/>
                                        <p:tgtEl>
                                          <p:spTgt spid="94515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45155">
                                            <p:txEl>
                                              <p:pRg st="7" end="7"/>
                                            </p:txEl>
                                          </p:spTgt>
                                        </p:tgtEl>
                                        <p:attrNameLst>
                                          <p:attrName>style.visibility</p:attrName>
                                        </p:attrNameLst>
                                      </p:cBhvr>
                                      <p:to>
                                        <p:strVal val="visible"/>
                                      </p:to>
                                    </p:set>
                                    <p:animEffect transition="in" filter="blinds(horizontal)">
                                      <p:cBhvr>
                                        <p:cTn id="30" dur="500"/>
                                        <p:tgtEl>
                                          <p:spTgt spid="945155">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945155">
                                            <p:txEl>
                                              <p:pRg st="9" end="9"/>
                                            </p:txEl>
                                          </p:spTgt>
                                        </p:tgtEl>
                                        <p:attrNameLst>
                                          <p:attrName>style.visibility</p:attrName>
                                        </p:attrNameLst>
                                      </p:cBhvr>
                                      <p:to>
                                        <p:strVal val="visible"/>
                                      </p:to>
                                    </p:set>
                                    <p:animEffect transition="in" filter="blinds(horizontal)">
                                      <p:cBhvr>
                                        <p:cTn id="35" dur="500"/>
                                        <p:tgtEl>
                                          <p:spTgt spid="945155">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945155">
                                            <p:txEl>
                                              <p:pRg st="10" end="10"/>
                                            </p:txEl>
                                          </p:spTgt>
                                        </p:tgtEl>
                                        <p:attrNameLst>
                                          <p:attrName>style.visibility</p:attrName>
                                        </p:attrNameLst>
                                      </p:cBhvr>
                                      <p:to>
                                        <p:strVal val="visible"/>
                                      </p:to>
                                    </p:set>
                                    <p:animEffect transition="in" filter="blinds(horizontal)">
                                      <p:cBhvr>
                                        <p:cTn id="38" dur="500"/>
                                        <p:tgtEl>
                                          <p:spTgt spid="945155">
                                            <p:txEl>
                                              <p:pRg st="10" end="1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945155">
                                            <p:txEl>
                                              <p:pRg st="11" end="11"/>
                                            </p:txEl>
                                          </p:spTgt>
                                        </p:tgtEl>
                                        <p:attrNameLst>
                                          <p:attrName>style.visibility</p:attrName>
                                        </p:attrNameLst>
                                      </p:cBhvr>
                                      <p:to>
                                        <p:strVal val="visible"/>
                                      </p:to>
                                    </p:set>
                                    <p:animEffect transition="in" filter="blinds(horizontal)">
                                      <p:cBhvr>
                                        <p:cTn id="41" dur="500"/>
                                        <p:tgtEl>
                                          <p:spTgt spid="945155">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945155">
                                            <p:txEl>
                                              <p:pRg st="13" end="13"/>
                                            </p:txEl>
                                          </p:spTgt>
                                        </p:tgtEl>
                                        <p:attrNameLst>
                                          <p:attrName>style.visibility</p:attrName>
                                        </p:attrNameLst>
                                      </p:cBhvr>
                                      <p:to>
                                        <p:strVal val="visible"/>
                                      </p:to>
                                    </p:set>
                                    <p:animEffect transition="in" filter="blinds(horizontal)">
                                      <p:cBhvr>
                                        <p:cTn id="46" dur="500"/>
                                        <p:tgtEl>
                                          <p:spTgt spid="945155">
                                            <p:txEl>
                                              <p:pRg st="13" end="13"/>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945155">
                                            <p:txEl>
                                              <p:pRg st="14" end="14"/>
                                            </p:txEl>
                                          </p:spTgt>
                                        </p:tgtEl>
                                        <p:attrNameLst>
                                          <p:attrName>style.visibility</p:attrName>
                                        </p:attrNameLst>
                                      </p:cBhvr>
                                      <p:to>
                                        <p:strVal val="visible"/>
                                      </p:to>
                                    </p:set>
                                    <p:animEffect transition="in" filter="blinds(horizontal)">
                                      <p:cBhvr>
                                        <p:cTn id="49" dur="500"/>
                                        <p:tgtEl>
                                          <p:spTgt spid="945155">
                                            <p:txEl>
                                              <p:pRg st="14" end="1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945155">
                                            <p:txEl>
                                              <p:pRg st="17" end="17"/>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45155">
                                            <p:txEl>
                                              <p:pRg st="18" end="18"/>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515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08FF-6DFF-4A2F-B00D-90226A9A3128}"/>
              </a:ext>
            </a:extLst>
          </p:cNvPr>
          <p:cNvSpPr>
            <a:spLocks noGrp="1"/>
          </p:cNvSpPr>
          <p:nvPr>
            <p:ph type="title"/>
          </p:nvPr>
        </p:nvSpPr>
        <p:spPr/>
        <p:txBody>
          <a:bodyPr/>
          <a:lstStyle/>
          <a:p>
            <a:r>
              <a:rPr lang="nb-NO" dirty="0" err="1"/>
              <a:t>Academia</a:t>
            </a:r>
            <a:r>
              <a:rPr lang="nb-NO" dirty="0"/>
              <a:t>: MPC</a:t>
            </a:r>
          </a:p>
        </p:txBody>
      </p:sp>
      <p:sp>
        <p:nvSpPr>
          <p:cNvPr id="3" name="Content Placeholder 2">
            <a:extLst>
              <a:ext uri="{FF2B5EF4-FFF2-40B4-BE49-F238E27FC236}">
                <a16:creationId xmlns:a16="http://schemas.microsoft.com/office/drawing/2014/main" id="{836090D3-C01D-4550-8AEB-09288314F3C6}"/>
              </a:ext>
            </a:extLst>
          </p:cNvPr>
          <p:cNvSpPr>
            <a:spLocks noGrp="1"/>
          </p:cNvSpPr>
          <p:nvPr>
            <p:ph idx="1"/>
          </p:nvPr>
        </p:nvSpPr>
        <p:spPr/>
        <p:txBody>
          <a:bodyPr>
            <a:normAutofit/>
          </a:bodyPr>
          <a:lstStyle/>
          <a:p>
            <a:r>
              <a:rPr lang="en-US" dirty="0"/>
              <a:t>MPC </a:t>
            </a:r>
          </a:p>
          <a:p>
            <a:pPr marL="1085850" lvl="2"/>
            <a:r>
              <a:rPr lang="en-US" dirty="0"/>
              <a:t>General </a:t>
            </a:r>
            <a:r>
              <a:rPr lang="en-US" dirty="0" err="1"/>
              <a:t>approch</a:t>
            </a:r>
            <a:r>
              <a:rPr lang="en-US" dirty="0"/>
              <a:t>, but we need a dynamic model</a:t>
            </a:r>
          </a:p>
          <a:p>
            <a:pPr marL="1085850" lvl="2"/>
            <a:r>
              <a:rPr lang="en-US" dirty="0"/>
              <a:t>MPC  is usually implemented after some time of operation</a:t>
            </a:r>
          </a:p>
          <a:p>
            <a:pPr marL="1085850" lvl="2"/>
            <a:r>
              <a:rPr lang="en-US" dirty="0"/>
              <a:t>Not all problems are easily formulated using MPC</a:t>
            </a:r>
          </a:p>
          <a:p>
            <a:pPr marL="1085850" lvl="2"/>
            <a:r>
              <a:rPr lang="en-US" dirty="0">
                <a:solidFill>
                  <a:srgbClr val="FF0000"/>
                </a:solidFill>
              </a:rPr>
              <a:t>Explicit control of changing active constraints requires additional logic</a:t>
            </a:r>
          </a:p>
          <a:p>
            <a:pPr marL="1543050" lvl="3"/>
            <a:r>
              <a:rPr lang="en-US" dirty="0"/>
              <a:t>Industry uses two-stage MPC with steady-state feasibility based on constraint priority list</a:t>
            </a:r>
          </a:p>
          <a:p>
            <a:pPr marL="1314450" lvl="3" indent="0">
              <a:buNone/>
            </a:pPr>
            <a:endParaRPr lang="en-US" dirty="0"/>
          </a:p>
          <a:p>
            <a:pPr marL="1085850" lvl="2"/>
            <a:endParaRPr lang="en-US" dirty="0"/>
          </a:p>
          <a:p>
            <a:endParaRPr lang="en-US" dirty="0"/>
          </a:p>
        </p:txBody>
      </p:sp>
      <p:sp>
        <p:nvSpPr>
          <p:cNvPr id="4" name="Date Placeholder 3">
            <a:extLst>
              <a:ext uri="{FF2B5EF4-FFF2-40B4-BE49-F238E27FC236}">
                <a16:creationId xmlns:a16="http://schemas.microsoft.com/office/drawing/2014/main" id="{3C4D0298-E865-4B32-B287-7F43A3A9F9C1}"/>
              </a:ext>
            </a:extLst>
          </p:cNvPr>
          <p:cNvSpPr>
            <a:spLocks noGrp="1"/>
          </p:cNvSpPr>
          <p:nvPr>
            <p:ph type="dt" sz="half" idx="10"/>
          </p:nvPr>
        </p:nvSpPr>
        <p:spPr bwMode="auto">
          <a:xfrm>
            <a:off x="693420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a:p>
            <a:pPr>
              <a:defRPr/>
            </a:pPr>
            <a:r>
              <a:rPr lang="nn-NO"/>
              <a:t> </a:t>
            </a:r>
          </a:p>
        </p:txBody>
      </p:sp>
      <p:sp>
        <p:nvSpPr>
          <p:cNvPr id="5" name="Footer Placeholder 4">
            <a:extLst>
              <a:ext uri="{FF2B5EF4-FFF2-40B4-BE49-F238E27FC236}">
                <a16:creationId xmlns:a16="http://schemas.microsoft.com/office/drawing/2014/main" id="{995D76A7-B40F-4A31-82A8-E0322A019E4F}"/>
              </a:ext>
            </a:extLst>
          </p:cNvPr>
          <p:cNvSpPr>
            <a:spLocks noGrp="1"/>
          </p:cNvSpPr>
          <p:nvPr>
            <p:ph type="ftr" sz="quarter" idx="11"/>
          </p:nvPr>
        </p:nvSpPr>
        <p:spPr bwMode="auto">
          <a:xfrm>
            <a:off x="914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p:txBody>
      </p:sp>
    </p:spTree>
    <p:extLst>
      <p:ext uri="{BB962C8B-B14F-4D97-AF65-F5344CB8AC3E}">
        <p14:creationId xmlns:p14="http://schemas.microsoft.com/office/powerpoint/2010/main" val="375990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08FF-6DFF-4A2F-B00D-90226A9A3128}"/>
              </a:ext>
            </a:extLst>
          </p:cNvPr>
          <p:cNvSpPr>
            <a:spLocks noGrp="1"/>
          </p:cNvSpPr>
          <p:nvPr>
            <p:ph type="title"/>
          </p:nvPr>
        </p:nvSpPr>
        <p:spPr/>
        <p:txBody>
          <a:bodyPr>
            <a:normAutofit fontScale="90000"/>
          </a:bodyPr>
          <a:lstStyle/>
          <a:p>
            <a:r>
              <a:rPr lang="en-US" dirty="0"/>
              <a:t>Research question: Alternative simpler solutions to MPC</a:t>
            </a:r>
            <a:endParaRPr lang="nb-NO" dirty="0"/>
          </a:p>
        </p:txBody>
      </p:sp>
      <p:sp>
        <p:nvSpPr>
          <p:cNvPr id="3" name="Content Placeholder 2">
            <a:extLst>
              <a:ext uri="{FF2B5EF4-FFF2-40B4-BE49-F238E27FC236}">
                <a16:creationId xmlns:a16="http://schemas.microsoft.com/office/drawing/2014/main" id="{836090D3-C01D-4550-8AEB-09288314F3C6}"/>
              </a:ext>
            </a:extLst>
          </p:cNvPr>
          <p:cNvSpPr>
            <a:spLocks noGrp="1"/>
          </p:cNvSpPr>
          <p:nvPr>
            <p:ph idx="1"/>
          </p:nvPr>
        </p:nvSpPr>
        <p:spPr/>
        <p:txBody>
          <a:bodyPr>
            <a:normAutofit lnSpcReduction="10000"/>
          </a:bodyPr>
          <a:lstStyle/>
          <a:p>
            <a:r>
              <a:rPr lang="en-US" dirty="0"/>
              <a:t>Would like: Feedback solutions that can be implemented without a detailed models</a:t>
            </a:r>
          </a:p>
          <a:p>
            <a:endParaRPr lang="en-US" dirty="0"/>
          </a:p>
          <a:p>
            <a:r>
              <a:rPr lang="en-US" dirty="0"/>
              <a:t>Machine learning?</a:t>
            </a:r>
          </a:p>
          <a:p>
            <a:pPr lvl="1"/>
            <a:r>
              <a:rPr lang="en-US" dirty="0"/>
              <a:t>Requires a lot of data</a:t>
            </a:r>
          </a:p>
          <a:p>
            <a:pPr lvl="1"/>
            <a:r>
              <a:rPr lang="en-US" dirty="0"/>
              <a:t>Can only be implemented after the process has been in operation</a:t>
            </a:r>
          </a:p>
          <a:p>
            <a:endParaRPr lang="en-US" dirty="0"/>
          </a:p>
          <a:p>
            <a:r>
              <a:rPr lang="en-US" dirty="0"/>
              <a:t>But we have "classical advanced control“ based on single-loop PIDs</a:t>
            </a:r>
          </a:p>
          <a:p>
            <a:pPr lvl="1"/>
            <a:r>
              <a:rPr lang="en-US" dirty="0"/>
              <a:t>Extensively used by industry</a:t>
            </a:r>
          </a:p>
          <a:p>
            <a:pPr lvl="1"/>
            <a:r>
              <a:rPr lang="en-US" dirty="0"/>
              <a:t>Problem for engineers: Lack of design methods</a:t>
            </a:r>
          </a:p>
          <a:p>
            <a:pPr lvl="2"/>
            <a:r>
              <a:rPr lang="en-US" dirty="0"/>
              <a:t>Has been around since 1940’s</a:t>
            </a:r>
          </a:p>
          <a:p>
            <a:pPr lvl="2"/>
            <a:r>
              <a:rPr lang="en-US" dirty="0"/>
              <a:t>But almost completely neglected by academic researchers</a:t>
            </a:r>
          </a:p>
          <a:p>
            <a:pPr lvl="1"/>
            <a:r>
              <a:rPr lang="en-US" dirty="0"/>
              <a:t>Main fundamental limitation: Based on single-loop (need to choose pairing)</a:t>
            </a:r>
          </a:p>
          <a:p>
            <a:pPr lvl="2"/>
            <a:endParaRPr lang="en-US" dirty="0"/>
          </a:p>
          <a:p>
            <a:endParaRPr lang="en-US" dirty="0"/>
          </a:p>
        </p:txBody>
      </p:sp>
      <p:sp>
        <p:nvSpPr>
          <p:cNvPr id="4" name="Date Placeholder 3">
            <a:extLst>
              <a:ext uri="{FF2B5EF4-FFF2-40B4-BE49-F238E27FC236}">
                <a16:creationId xmlns:a16="http://schemas.microsoft.com/office/drawing/2014/main" id="{3C4D0298-E865-4B32-B287-7F43A3A9F9C1}"/>
              </a:ext>
            </a:extLst>
          </p:cNvPr>
          <p:cNvSpPr>
            <a:spLocks noGrp="1"/>
          </p:cNvSpPr>
          <p:nvPr>
            <p:ph type="dt" sz="half" idx="10"/>
          </p:nvPr>
        </p:nvSpPr>
        <p:spPr bwMode="auto">
          <a:xfrm>
            <a:off x="693420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a:p>
            <a:pPr>
              <a:defRPr/>
            </a:pPr>
            <a:r>
              <a:rPr lang="nn-NO"/>
              <a:t> </a:t>
            </a:r>
          </a:p>
        </p:txBody>
      </p:sp>
      <p:sp>
        <p:nvSpPr>
          <p:cNvPr id="5" name="Footer Placeholder 4">
            <a:extLst>
              <a:ext uri="{FF2B5EF4-FFF2-40B4-BE49-F238E27FC236}">
                <a16:creationId xmlns:a16="http://schemas.microsoft.com/office/drawing/2014/main" id="{995D76A7-B40F-4A31-82A8-E0322A019E4F}"/>
              </a:ext>
            </a:extLst>
          </p:cNvPr>
          <p:cNvSpPr>
            <a:spLocks noGrp="1"/>
          </p:cNvSpPr>
          <p:nvPr>
            <p:ph type="ftr" sz="quarter" idx="11"/>
          </p:nvPr>
        </p:nvSpPr>
        <p:spPr bwMode="auto">
          <a:xfrm>
            <a:off x="914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p:txBody>
      </p:sp>
    </p:spTree>
    <p:extLst>
      <p:ext uri="{BB962C8B-B14F-4D97-AF65-F5344CB8AC3E}">
        <p14:creationId xmlns:p14="http://schemas.microsoft.com/office/powerpoint/2010/main" val="18492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A959B1-92E9-43AB-9A2B-45FD3948EBE3}"/>
              </a:ext>
            </a:extLst>
          </p:cNvPr>
          <p:cNvSpPr>
            <a:spLocks noGrp="1"/>
          </p:cNvSpPr>
          <p:nvPr>
            <p:ph type="dt" sz="quarter" idx="10"/>
          </p:nvPr>
        </p:nvSpPr>
        <p:spPr bwMode="auto">
          <a:xfrm>
            <a:off x="693420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a:p>
            <a:pPr>
              <a:defRPr/>
            </a:pPr>
            <a:r>
              <a:rPr lang="nn-NO"/>
              <a:t> </a:t>
            </a:r>
          </a:p>
        </p:txBody>
      </p:sp>
      <p:sp>
        <p:nvSpPr>
          <p:cNvPr id="5" name="Footer Placeholder 4">
            <a:extLst>
              <a:ext uri="{FF2B5EF4-FFF2-40B4-BE49-F238E27FC236}">
                <a16:creationId xmlns:a16="http://schemas.microsoft.com/office/drawing/2014/main" id="{8EEA8314-B874-4342-AEB0-6536B3FA1158}"/>
              </a:ext>
            </a:extLst>
          </p:cNvPr>
          <p:cNvSpPr>
            <a:spLocks noGrp="1"/>
          </p:cNvSpPr>
          <p:nvPr>
            <p:ph type="ftr" sz="quarter" idx="11"/>
          </p:nvPr>
        </p:nvSpPr>
        <p:spPr bwMode="auto">
          <a:xfrm>
            <a:off x="914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p:txBody>
      </p:sp>
      <p:sp>
        <p:nvSpPr>
          <p:cNvPr id="12293" name="Rectangle 3">
            <a:extLst>
              <a:ext uri="{FF2B5EF4-FFF2-40B4-BE49-F238E27FC236}">
                <a16:creationId xmlns:a16="http://schemas.microsoft.com/office/drawing/2014/main" id="{757D3638-A54A-4D7C-96F6-A639C4BD9555}"/>
              </a:ext>
            </a:extLst>
          </p:cNvPr>
          <p:cNvSpPr>
            <a:spLocks noGrp="1" noChangeArrowheads="1"/>
          </p:cNvSpPr>
          <p:nvPr>
            <p:ph type="body" idx="1"/>
          </p:nvPr>
        </p:nvSpPr>
        <p:spPr>
          <a:xfrm>
            <a:off x="609600" y="1331505"/>
            <a:ext cx="10972800" cy="5216768"/>
          </a:xfrm>
        </p:spPr>
        <p:txBody>
          <a:bodyPr>
            <a:normAutofit/>
          </a:bodyPr>
          <a:lstStyle/>
          <a:p>
            <a:pPr>
              <a:buAutoNum type="arabicPeriod"/>
            </a:pPr>
            <a:r>
              <a:rPr lang="en-US" altLang="nb-NO" sz="1800" dirty="0"/>
              <a:t>Cascade controllers </a:t>
            </a:r>
          </a:p>
          <a:p>
            <a:r>
              <a:rPr lang="en-US" altLang="nb-NO" sz="1800" dirty="0"/>
              <a:t>Have Extra output (state) measurements </a:t>
            </a:r>
            <a:endParaRPr lang="en-US" altLang="nb-NO" sz="1800" dirty="0">
              <a:highlight>
                <a:srgbClr val="FFFF00"/>
              </a:highlight>
            </a:endParaRPr>
          </a:p>
          <a:p>
            <a:pPr marL="0" indent="0">
              <a:buNone/>
            </a:pPr>
            <a:r>
              <a:rPr lang="en-US" altLang="nb-NO" sz="1800" dirty="0"/>
              <a:t>2. Feedforward elements </a:t>
            </a:r>
          </a:p>
          <a:p>
            <a:r>
              <a:rPr lang="en-US" altLang="nb-NO" sz="1800" dirty="0"/>
              <a:t>Have measured disturbance</a:t>
            </a:r>
          </a:p>
          <a:p>
            <a:pPr marL="0" indent="0">
              <a:buNone/>
            </a:pPr>
            <a:r>
              <a:rPr lang="en-US" altLang="nb-NO" sz="1800" dirty="0"/>
              <a:t>3. Decoupling elements</a:t>
            </a:r>
          </a:p>
          <a:p>
            <a:r>
              <a:rPr lang="en-US" altLang="nb-NO" sz="1800" dirty="0"/>
              <a:t>Have interactive process</a:t>
            </a:r>
          </a:p>
          <a:p>
            <a:pPr marL="0" indent="0">
              <a:buNone/>
            </a:pPr>
            <a:r>
              <a:rPr lang="en-US" altLang="nb-NO" sz="1800" dirty="0"/>
              <a:t>4. Linearization elements / Adaptive gain</a:t>
            </a:r>
          </a:p>
          <a:p>
            <a:r>
              <a:rPr lang="en-US" altLang="nb-NO" sz="1800" dirty="0"/>
              <a:t>Have Nonlinear process</a:t>
            </a:r>
          </a:p>
          <a:p>
            <a:pPr marL="0" indent="0">
              <a:buNone/>
            </a:pPr>
            <a:r>
              <a:rPr lang="en-US" altLang="nb-NO" sz="1800" dirty="0"/>
              <a:t>5. Split-range control  (or multiple controllers or VPC)</a:t>
            </a:r>
          </a:p>
          <a:p>
            <a:r>
              <a:rPr lang="en-US" altLang="nb-NO" sz="1800" dirty="0"/>
              <a:t>Need extra inputs (MV) to handle all conditions (steady state)  (MV-MV switch)</a:t>
            </a:r>
          </a:p>
          <a:p>
            <a:pPr marL="0" indent="0">
              <a:buNone/>
            </a:pPr>
            <a:r>
              <a:rPr lang="en-US" altLang="nb-NO" sz="1800" dirty="0"/>
              <a:t>6. Valve position control (VPC) (Input resetting/Midranging control)</a:t>
            </a:r>
          </a:p>
          <a:p>
            <a:r>
              <a:rPr lang="en-US" altLang="nb-NO" sz="1800" dirty="0"/>
              <a:t>Have extra inputs dynamically </a:t>
            </a:r>
          </a:p>
          <a:p>
            <a:pPr marL="0" indent="0">
              <a:buNone/>
            </a:pPr>
            <a:r>
              <a:rPr lang="en-US" altLang="nb-NO" sz="1800" dirty="0"/>
              <a:t>7. </a:t>
            </a:r>
            <a:r>
              <a:rPr lang="en-US" altLang="nb-NO" sz="1800" dirty="0">
                <a:solidFill>
                  <a:srgbClr val="FF0000"/>
                </a:solidFill>
              </a:rPr>
              <a:t>Selectors</a:t>
            </a:r>
          </a:p>
          <a:p>
            <a:r>
              <a:rPr lang="en-US" altLang="nb-NO" sz="1800" dirty="0">
                <a:solidFill>
                  <a:srgbClr val="FF0000"/>
                </a:solidFill>
              </a:rPr>
              <a:t>Have changes in active constraints (CV-CV switch)</a:t>
            </a:r>
          </a:p>
          <a:p>
            <a:endParaRPr lang="en-US" altLang="nb-NO" sz="1800" dirty="0"/>
          </a:p>
        </p:txBody>
      </p:sp>
      <p:sp>
        <p:nvSpPr>
          <p:cNvPr id="13" name="Right Brace 12">
            <a:extLst>
              <a:ext uri="{FF2B5EF4-FFF2-40B4-BE49-F238E27FC236}">
                <a16:creationId xmlns:a16="http://schemas.microsoft.com/office/drawing/2014/main" id="{CF3EE5B8-5C54-4BEB-BA21-2F3F659BF336}"/>
              </a:ext>
            </a:extLst>
          </p:cNvPr>
          <p:cNvSpPr/>
          <p:nvPr/>
        </p:nvSpPr>
        <p:spPr>
          <a:xfrm>
            <a:off x="4542692" y="2142432"/>
            <a:ext cx="395767" cy="18405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8" name="TextBox 7">
            <a:extLst>
              <a:ext uri="{FF2B5EF4-FFF2-40B4-BE49-F238E27FC236}">
                <a16:creationId xmlns:a16="http://schemas.microsoft.com/office/drawing/2014/main" id="{19E8608C-CEFA-4BC0-BAD4-78F183679E03}"/>
              </a:ext>
            </a:extLst>
          </p:cNvPr>
          <p:cNvSpPr txBox="1"/>
          <p:nvPr/>
        </p:nvSpPr>
        <p:spPr>
          <a:xfrm>
            <a:off x="5064369" y="2754916"/>
            <a:ext cx="6978192" cy="615553"/>
          </a:xfrm>
          <a:prstGeom prst="rect">
            <a:avLst/>
          </a:prstGeom>
          <a:noFill/>
        </p:spPr>
        <p:txBody>
          <a:bodyPr wrap="none" rtlCol="0">
            <a:spAutoFit/>
          </a:bodyPr>
          <a:lstStyle/>
          <a:p>
            <a:r>
              <a:rPr lang="nb-NO" dirty="0"/>
              <a:t>APC: </a:t>
            </a:r>
            <a:r>
              <a:rPr lang="nb-NO" dirty="0" err="1"/>
              <a:t>Often</a:t>
            </a:r>
            <a:r>
              <a:rPr lang="nb-NO" dirty="0"/>
              <a:t> </a:t>
            </a:r>
            <a:r>
              <a:rPr lang="nb-NO" dirty="0" err="1"/>
              <a:t>static</a:t>
            </a:r>
            <a:r>
              <a:rPr lang="nb-NO" dirty="0"/>
              <a:t> nonlinear «</a:t>
            </a:r>
            <a:r>
              <a:rPr lang="nb-NO" dirty="0" err="1"/>
              <a:t>function</a:t>
            </a:r>
            <a:r>
              <a:rPr lang="nb-NO" dirty="0"/>
              <a:t> </a:t>
            </a:r>
            <a:r>
              <a:rPr lang="nb-NO" dirty="0" err="1"/>
              <a:t>block</a:t>
            </a:r>
            <a:r>
              <a:rPr lang="nb-NO" dirty="0"/>
              <a:t>»</a:t>
            </a:r>
          </a:p>
          <a:p>
            <a:r>
              <a:rPr lang="nb-NO" sz="1600" dirty="0"/>
              <a:t>One unifying </a:t>
            </a:r>
            <a:r>
              <a:rPr lang="nb-NO" sz="1600" dirty="0" err="1"/>
              <a:t>approach</a:t>
            </a:r>
            <a:r>
              <a:rPr lang="nb-NO" sz="1600" dirty="0"/>
              <a:t> is «</a:t>
            </a:r>
            <a:r>
              <a:rPr lang="nb-NO" sz="1600" dirty="0">
                <a:solidFill>
                  <a:srgbClr val="FF0000"/>
                </a:solidFill>
              </a:rPr>
              <a:t>Transformed inputs</a:t>
            </a:r>
            <a:r>
              <a:rPr lang="nb-NO" sz="1600" dirty="0"/>
              <a:t>» </a:t>
            </a:r>
            <a:r>
              <a:rPr lang="nb-NO" sz="1600" dirty="0">
                <a:highlight>
                  <a:srgbClr val="FFFF00"/>
                </a:highlight>
              </a:rPr>
              <a:t>(</a:t>
            </a:r>
            <a:r>
              <a:rPr lang="nb-NO" sz="1600" dirty="0" err="1">
                <a:highlight>
                  <a:srgbClr val="FFFF00"/>
                </a:highlight>
              </a:rPr>
              <a:t>similar</a:t>
            </a:r>
            <a:r>
              <a:rPr lang="nb-NO" sz="1600" dirty="0">
                <a:highlight>
                  <a:srgbClr val="FFFF00"/>
                </a:highlight>
              </a:rPr>
              <a:t> to feedback </a:t>
            </a:r>
            <a:r>
              <a:rPr lang="nb-NO" sz="1600" dirty="0" err="1">
                <a:highlight>
                  <a:srgbClr val="FFFF00"/>
                </a:highlight>
              </a:rPr>
              <a:t>linearization</a:t>
            </a:r>
            <a:r>
              <a:rPr lang="nb-NO" sz="1600" dirty="0">
                <a:highlight>
                  <a:srgbClr val="FFFF00"/>
                </a:highlight>
              </a:rPr>
              <a:t>)</a:t>
            </a:r>
            <a:endParaRPr lang="nb-NO" dirty="0">
              <a:highlight>
                <a:srgbClr val="FFFF00"/>
              </a:highlight>
            </a:endParaRPr>
          </a:p>
        </p:txBody>
      </p:sp>
      <p:sp>
        <p:nvSpPr>
          <p:cNvPr id="11" name="Rectangle 2">
            <a:extLst>
              <a:ext uri="{FF2B5EF4-FFF2-40B4-BE49-F238E27FC236}">
                <a16:creationId xmlns:a16="http://schemas.microsoft.com/office/drawing/2014/main" id="{2E16ADE0-23D1-4165-AF3B-1F55354C9404}"/>
              </a:ext>
            </a:extLst>
          </p:cNvPr>
          <p:cNvSpPr>
            <a:spLocks noGrp="1" noChangeArrowheads="1"/>
          </p:cNvSpPr>
          <p:nvPr>
            <p:ph type="title"/>
          </p:nvPr>
        </p:nvSpPr>
        <p:spPr>
          <a:xfrm>
            <a:off x="609600" y="274638"/>
            <a:ext cx="10972800" cy="1143000"/>
          </a:xfrm>
        </p:spPr>
        <p:txBody>
          <a:bodyPr>
            <a:normAutofit fontScale="90000"/>
          </a:bodyPr>
          <a:lstStyle/>
          <a:p>
            <a:r>
              <a:rPr lang="en-US" altLang="nb-NO" dirty="0"/>
              <a:t>“Classical Advanced control” using simple control elements </a:t>
            </a:r>
          </a:p>
        </p:txBody>
      </p:sp>
    </p:spTree>
    <p:extLst>
      <p:ext uri="{BB962C8B-B14F-4D97-AF65-F5344CB8AC3E}">
        <p14:creationId xmlns:p14="http://schemas.microsoft.com/office/powerpoint/2010/main" val="35491008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FA38-1A2A-4E5B-BB56-115F2B81322A}"/>
              </a:ext>
            </a:extLst>
          </p:cNvPr>
          <p:cNvSpPr>
            <a:spLocks noGrp="1"/>
          </p:cNvSpPr>
          <p:nvPr>
            <p:ph type="title"/>
          </p:nvPr>
        </p:nvSpPr>
        <p:spPr/>
        <p:txBody>
          <a:bodyPr/>
          <a:lstStyle/>
          <a:p>
            <a:r>
              <a:rPr lang="nb-NO" dirty="0"/>
              <a:t>How design </a:t>
            </a:r>
            <a:r>
              <a:rPr lang="nb-NO" dirty="0" err="1"/>
              <a:t>classical</a:t>
            </a:r>
            <a:r>
              <a:rPr lang="nb-NO" dirty="0"/>
              <a:t> APC elements?</a:t>
            </a:r>
          </a:p>
        </p:txBody>
      </p:sp>
      <p:sp>
        <p:nvSpPr>
          <p:cNvPr id="3" name="Content Placeholder 2">
            <a:extLst>
              <a:ext uri="{FF2B5EF4-FFF2-40B4-BE49-F238E27FC236}">
                <a16:creationId xmlns:a16="http://schemas.microsoft.com/office/drawing/2014/main" id="{5CC508E9-7D85-4BF2-8C99-BBE6EC29319C}"/>
              </a:ext>
            </a:extLst>
          </p:cNvPr>
          <p:cNvSpPr>
            <a:spLocks noGrp="1"/>
          </p:cNvSpPr>
          <p:nvPr>
            <p:ph idx="1"/>
          </p:nvPr>
        </p:nvSpPr>
        <p:spPr/>
        <p:txBody>
          <a:bodyPr/>
          <a:lstStyle/>
          <a:p>
            <a:r>
              <a:rPr lang="nb-NO" dirty="0" err="1"/>
              <a:t>Industrial</a:t>
            </a:r>
            <a:r>
              <a:rPr lang="nb-NO" dirty="0"/>
              <a:t> </a:t>
            </a:r>
            <a:r>
              <a:rPr lang="nb-NO" dirty="0" err="1"/>
              <a:t>literature</a:t>
            </a:r>
            <a:r>
              <a:rPr lang="nb-NO" dirty="0"/>
              <a:t> (e.g., Shinskey). </a:t>
            </a:r>
          </a:p>
          <a:p>
            <a:pPr marL="0" indent="0">
              <a:buNone/>
            </a:pPr>
            <a:r>
              <a:rPr lang="nb-NO" dirty="0"/>
              <a:t>	</a:t>
            </a:r>
            <a:r>
              <a:rPr lang="nb-NO" dirty="0" err="1"/>
              <a:t>Many</a:t>
            </a:r>
            <a:r>
              <a:rPr lang="nb-NO" dirty="0"/>
              <a:t> </a:t>
            </a:r>
            <a:r>
              <a:rPr lang="nb-NO" dirty="0" err="1"/>
              <a:t>nice</a:t>
            </a:r>
            <a:r>
              <a:rPr lang="nb-NO" dirty="0"/>
              <a:t> </a:t>
            </a:r>
            <a:r>
              <a:rPr lang="nb-NO" dirty="0" err="1"/>
              <a:t>ideas</a:t>
            </a:r>
            <a:r>
              <a:rPr lang="nb-NO" dirty="0"/>
              <a:t>. </a:t>
            </a:r>
            <a:r>
              <a:rPr lang="nb-NO" dirty="0" err="1"/>
              <a:t>But</a:t>
            </a:r>
            <a:r>
              <a:rPr lang="nb-NO" dirty="0"/>
              <a:t> not </a:t>
            </a:r>
            <a:r>
              <a:rPr lang="nb-NO" dirty="0" err="1"/>
              <a:t>systematic</a:t>
            </a:r>
            <a:r>
              <a:rPr lang="nb-NO" dirty="0"/>
              <a:t>. </a:t>
            </a:r>
            <a:r>
              <a:rPr lang="nb-NO" dirty="0" err="1"/>
              <a:t>Difficult</a:t>
            </a:r>
            <a:r>
              <a:rPr lang="nb-NO" dirty="0"/>
              <a:t> to understand </a:t>
            </a:r>
            <a:r>
              <a:rPr lang="nb-NO" dirty="0" err="1"/>
              <a:t>reasoning</a:t>
            </a:r>
            <a:endParaRPr lang="nb-NO" dirty="0"/>
          </a:p>
          <a:p>
            <a:endParaRPr lang="nb-NO" dirty="0"/>
          </a:p>
          <a:p>
            <a:r>
              <a:rPr lang="nb-NO" dirty="0" err="1"/>
              <a:t>Academia</a:t>
            </a:r>
            <a:r>
              <a:rPr lang="nb-NO" dirty="0"/>
              <a:t>:  </a:t>
            </a:r>
            <a:r>
              <a:rPr lang="nb-NO" dirty="0" err="1"/>
              <a:t>Very</a:t>
            </a:r>
            <a:r>
              <a:rPr lang="nb-NO" dirty="0"/>
              <a:t> </a:t>
            </a:r>
            <a:r>
              <a:rPr lang="nb-NO" dirty="0" err="1"/>
              <a:t>little</a:t>
            </a:r>
            <a:r>
              <a:rPr lang="nb-NO" dirty="0"/>
              <a:t> </a:t>
            </a:r>
            <a:r>
              <a:rPr lang="nb-NO" dirty="0" err="1"/>
              <a:t>work</a:t>
            </a:r>
            <a:endParaRPr lang="nb-NO" dirty="0"/>
          </a:p>
          <a:p>
            <a:endParaRPr lang="nb-NO" dirty="0"/>
          </a:p>
        </p:txBody>
      </p:sp>
    </p:spTree>
    <p:extLst>
      <p:ext uri="{BB962C8B-B14F-4D97-AF65-F5344CB8AC3E}">
        <p14:creationId xmlns:p14="http://schemas.microsoft.com/office/powerpoint/2010/main" val="333910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CDD2-2466-4392-8371-1F4C76DF24B4}"/>
              </a:ext>
            </a:extLst>
          </p:cNvPr>
          <p:cNvSpPr>
            <a:spLocks noGrp="1"/>
          </p:cNvSpPr>
          <p:nvPr>
            <p:ph type="title"/>
          </p:nvPr>
        </p:nvSpPr>
        <p:spPr/>
        <p:txBody>
          <a:bodyPr>
            <a:normAutofit/>
          </a:bodyPr>
          <a:lstStyle/>
          <a:p>
            <a:pPr marL="0" indent="0"/>
            <a:r>
              <a:rPr lang="en-US" altLang="nb-NO" sz="4000" dirty="0">
                <a:solidFill>
                  <a:srgbClr val="FF0000"/>
                </a:solidFill>
              </a:rPr>
              <a:t>7.  Change in CVs (active constraints) using selectors</a:t>
            </a:r>
            <a:endParaRPr lang="nb-NO" dirty="0">
              <a:solidFill>
                <a:srgbClr val="FF0000"/>
              </a:solidFill>
            </a:endParaRPr>
          </a:p>
        </p:txBody>
      </p:sp>
      <p:sp>
        <p:nvSpPr>
          <p:cNvPr id="3" name="Content Placeholder 2">
            <a:extLst>
              <a:ext uri="{FF2B5EF4-FFF2-40B4-BE49-F238E27FC236}">
                <a16:creationId xmlns:a16="http://schemas.microsoft.com/office/drawing/2014/main" id="{E295505B-06E2-477D-A62F-9B74199F012E}"/>
              </a:ext>
            </a:extLst>
          </p:cNvPr>
          <p:cNvSpPr>
            <a:spLocks noGrp="1"/>
          </p:cNvSpPr>
          <p:nvPr>
            <p:ph idx="1"/>
          </p:nvPr>
        </p:nvSpPr>
        <p:spPr/>
        <p:txBody>
          <a:bodyPr/>
          <a:lstStyle/>
          <a:p>
            <a:endParaRPr lang="nb-NO" dirty="0"/>
          </a:p>
        </p:txBody>
      </p:sp>
    </p:spTree>
    <p:extLst>
      <p:ext uri="{BB962C8B-B14F-4D97-AF65-F5344CB8AC3E}">
        <p14:creationId xmlns:p14="http://schemas.microsoft.com/office/powerpoint/2010/main" val="100303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A28A-AC00-4ABA-AFA7-20FF40F2705D}"/>
              </a:ext>
            </a:extLst>
          </p:cNvPr>
          <p:cNvSpPr>
            <a:spLocks noGrp="1"/>
          </p:cNvSpPr>
          <p:nvPr>
            <p:ph type="title"/>
          </p:nvPr>
        </p:nvSpPr>
        <p:spPr/>
        <p:txBody>
          <a:bodyPr>
            <a:normAutofit fontScale="90000"/>
          </a:bodyPr>
          <a:lstStyle/>
          <a:p>
            <a:r>
              <a:rPr lang="nb-NO" dirty="0" err="1"/>
              <a:t>Want</a:t>
            </a:r>
            <a:r>
              <a:rPr lang="nb-NO" dirty="0"/>
              <a:t> </a:t>
            </a:r>
            <a:r>
              <a:rPr lang="nb-NO" dirty="0" err="1"/>
              <a:t>tight</a:t>
            </a:r>
            <a:r>
              <a:rPr lang="nb-NO" dirty="0"/>
              <a:t> control of </a:t>
            </a:r>
            <a:r>
              <a:rPr lang="nb-NO" dirty="0" err="1"/>
              <a:t>constraints</a:t>
            </a:r>
            <a:r>
              <a:rPr lang="nb-NO" dirty="0"/>
              <a:t> for </a:t>
            </a:r>
            <a:r>
              <a:rPr lang="nb-NO" dirty="0" err="1"/>
              <a:t>economic</a:t>
            </a:r>
            <a:r>
              <a:rPr lang="nb-NO" dirty="0"/>
              <a:t> </a:t>
            </a:r>
            <a:r>
              <a:rPr lang="nb-NO" dirty="0" err="1"/>
              <a:t>reasons</a:t>
            </a:r>
            <a:endParaRPr lang="nb-NO" dirty="0"/>
          </a:p>
        </p:txBody>
      </p:sp>
      <p:sp>
        <p:nvSpPr>
          <p:cNvPr id="3" name="Content Placeholder 2">
            <a:extLst>
              <a:ext uri="{FF2B5EF4-FFF2-40B4-BE49-F238E27FC236}">
                <a16:creationId xmlns:a16="http://schemas.microsoft.com/office/drawing/2014/main" id="{EA2597E1-C970-43B5-A8CB-479EB59B5EF6}"/>
              </a:ext>
            </a:extLst>
          </p:cNvPr>
          <p:cNvSpPr>
            <a:spLocks noGrp="1"/>
          </p:cNvSpPr>
          <p:nvPr>
            <p:ph idx="1"/>
          </p:nvPr>
        </p:nvSpPr>
        <p:spPr>
          <a:xfrm>
            <a:off x="609600" y="1600201"/>
            <a:ext cx="5486400" cy="4841239"/>
          </a:xfrm>
        </p:spPr>
        <p:txBody>
          <a:bodyPr>
            <a:normAutofit lnSpcReduction="10000"/>
          </a:bodyPr>
          <a:lstStyle/>
          <a:p>
            <a:endParaRPr lang="nb-NO" dirty="0"/>
          </a:p>
          <a:p>
            <a:pPr marL="0" indent="0">
              <a:buNone/>
            </a:pPr>
            <a:r>
              <a:rPr lang="nb-NO" sz="2400" dirty="0">
                <a:solidFill>
                  <a:srgbClr val="FF0000"/>
                </a:solidFill>
              </a:rPr>
              <a:t>			</a:t>
            </a:r>
            <a:r>
              <a:rPr lang="nb-NO" sz="2400" dirty="0" err="1">
                <a:solidFill>
                  <a:srgbClr val="FF0000"/>
                </a:solidFill>
              </a:rPr>
              <a:t>min</a:t>
            </a:r>
            <a:r>
              <a:rPr lang="nb-NO" sz="2400" baseline="-25000" dirty="0" err="1">
                <a:solidFill>
                  <a:srgbClr val="FF0000"/>
                </a:solidFill>
              </a:rPr>
              <a:t>u</a:t>
            </a:r>
            <a:r>
              <a:rPr lang="nb-NO" sz="2400" dirty="0">
                <a:solidFill>
                  <a:srgbClr val="FF0000"/>
                </a:solidFill>
              </a:rPr>
              <a:t> J(</a:t>
            </a:r>
            <a:r>
              <a:rPr lang="nb-NO" sz="2400" dirty="0" err="1">
                <a:solidFill>
                  <a:srgbClr val="FF0000"/>
                </a:solidFill>
              </a:rPr>
              <a:t>u,d</a:t>
            </a:r>
            <a:r>
              <a:rPr lang="nb-NO" sz="2400" dirty="0">
                <a:solidFill>
                  <a:srgbClr val="FF0000"/>
                </a:solidFill>
              </a:rPr>
              <a:t>) </a:t>
            </a:r>
          </a:p>
          <a:p>
            <a:pPr marL="0" indent="0">
              <a:buNone/>
            </a:pPr>
            <a:r>
              <a:rPr lang="nb-NO" dirty="0">
                <a:solidFill>
                  <a:srgbClr val="FF0000"/>
                </a:solidFill>
              </a:rPr>
              <a:t>			</a:t>
            </a:r>
            <a:r>
              <a:rPr lang="nb-NO" sz="2400" dirty="0" err="1">
                <a:solidFill>
                  <a:srgbClr val="FF0000"/>
                </a:solidFill>
              </a:rPr>
              <a:t>s.t.</a:t>
            </a:r>
            <a:r>
              <a:rPr lang="nb-NO" sz="2400" dirty="0">
                <a:solidFill>
                  <a:srgbClr val="FF0000"/>
                </a:solidFill>
              </a:rPr>
              <a:t> g(</a:t>
            </a:r>
            <a:r>
              <a:rPr lang="nb-NO" sz="2400" dirty="0" err="1">
                <a:solidFill>
                  <a:srgbClr val="FF0000"/>
                </a:solidFill>
              </a:rPr>
              <a:t>u,d</a:t>
            </a:r>
            <a:r>
              <a:rPr lang="nb-NO" sz="2400" dirty="0">
                <a:solidFill>
                  <a:srgbClr val="FF0000"/>
                </a:solidFill>
              </a:rPr>
              <a:t>) ≥ 0</a:t>
            </a:r>
          </a:p>
          <a:p>
            <a:endParaRPr lang="nb-NO" dirty="0"/>
          </a:p>
          <a:p>
            <a:endParaRPr lang="nb-NO" dirty="0"/>
          </a:p>
          <a:p>
            <a:r>
              <a:rPr lang="nb-NO" dirty="0"/>
              <a:t>Active </a:t>
            </a:r>
            <a:r>
              <a:rPr lang="nb-NO" dirty="0" err="1"/>
              <a:t>constraint</a:t>
            </a:r>
            <a:r>
              <a:rPr lang="nb-NO" dirty="0"/>
              <a:t>: </a:t>
            </a:r>
            <a:r>
              <a:rPr lang="nb-NO" dirty="0" err="1"/>
              <a:t>g</a:t>
            </a:r>
            <a:r>
              <a:rPr lang="nb-NO" baseline="-25000" dirty="0" err="1"/>
              <a:t>A</a:t>
            </a:r>
            <a:r>
              <a:rPr lang="nb-NO" dirty="0"/>
              <a:t>=0</a:t>
            </a:r>
          </a:p>
          <a:p>
            <a:r>
              <a:rPr lang="nb-NO" dirty="0" err="1"/>
              <a:t>Tight</a:t>
            </a:r>
            <a:r>
              <a:rPr lang="nb-NO" dirty="0"/>
              <a:t> control of </a:t>
            </a:r>
            <a:r>
              <a:rPr lang="nb-NO" dirty="0" err="1"/>
              <a:t>g</a:t>
            </a:r>
            <a:r>
              <a:rPr lang="nb-NO" baseline="-25000" dirty="0" err="1"/>
              <a:t>A</a:t>
            </a:r>
            <a:r>
              <a:rPr lang="nb-NO" dirty="0"/>
              <a:t> </a:t>
            </a:r>
            <a:r>
              <a:rPr lang="nb-NO" dirty="0" err="1"/>
              <a:t>minimizes</a:t>
            </a:r>
            <a:r>
              <a:rPr lang="nb-NO" dirty="0"/>
              <a:t> «back-</a:t>
            </a:r>
            <a:r>
              <a:rPr lang="nb-NO" dirty="0" err="1"/>
              <a:t>off</a:t>
            </a:r>
            <a:r>
              <a:rPr lang="nb-NO" dirty="0"/>
              <a:t>»</a:t>
            </a:r>
          </a:p>
          <a:p>
            <a:endParaRPr lang="nb-NO" dirty="0"/>
          </a:p>
          <a:p>
            <a:r>
              <a:rPr lang="nb-NO" dirty="0"/>
              <a:t>How </a:t>
            </a:r>
            <a:r>
              <a:rPr lang="nb-NO" dirty="0" err="1"/>
              <a:t>can</a:t>
            </a:r>
            <a:r>
              <a:rPr lang="nb-NO" dirty="0"/>
              <a:t> </a:t>
            </a:r>
            <a:r>
              <a:rPr lang="nb-NO" dirty="0" err="1"/>
              <a:t>we</a:t>
            </a:r>
            <a:r>
              <a:rPr lang="nb-NO" dirty="0"/>
              <a:t> </a:t>
            </a:r>
            <a:r>
              <a:rPr lang="nb-NO" dirty="0" err="1"/>
              <a:t>identify</a:t>
            </a:r>
            <a:r>
              <a:rPr lang="nb-NO" dirty="0"/>
              <a:t> and control </a:t>
            </a:r>
            <a:r>
              <a:rPr lang="nb-NO" dirty="0" err="1"/>
              <a:t>active</a:t>
            </a:r>
            <a:r>
              <a:rPr lang="nb-NO" dirty="0"/>
              <a:t> </a:t>
            </a:r>
            <a:r>
              <a:rPr lang="nb-NO" dirty="0" err="1"/>
              <a:t>constraints</a:t>
            </a:r>
            <a:r>
              <a:rPr lang="nb-NO" dirty="0"/>
              <a:t>?</a:t>
            </a:r>
          </a:p>
          <a:p>
            <a:endParaRPr lang="nb-NO" dirty="0"/>
          </a:p>
          <a:p>
            <a:pPr marL="0" indent="0">
              <a:buNone/>
            </a:pPr>
            <a:r>
              <a:rPr lang="nb-NO" dirty="0"/>
              <a:t> </a:t>
            </a:r>
          </a:p>
        </p:txBody>
      </p:sp>
      <p:grpSp>
        <p:nvGrpSpPr>
          <p:cNvPr id="11" name="Group 10">
            <a:extLst>
              <a:ext uri="{FF2B5EF4-FFF2-40B4-BE49-F238E27FC236}">
                <a16:creationId xmlns:a16="http://schemas.microsoft.com/office/drawing/2014/main" id="{E28F729A-E2B7-45F0-B20E-C18BD866FDB4}"/>
              </a:ext>
            </a:extLst>
          </p:cNvPr>
          <p:cNvGrpSpPr/>
          <p:nvPr/>
        </p:nvGrpSpPr>
        <p:grpSpPr>
          <a:xfrm>
            <a:off x="7575259" y="1580629"/>
            <a:ext cx="4269996" cy="4138567"/>
            <a:chOff x="7575259" y="1580629"/>
            <a:chExt cx="4269996" cy="4138567"/>
          </a:xfrm>
        </p:grpSpPr>
        <p:sp>
          <p:nvSpPr>
            <p:cNvPr id="4" name="Content Placeholder 2">
              <a:extLst>
                <a:ext uri="{FF2B5EF4-FFF2-40B4-BE49-F238E27FC236}">
                  <a16:creationId xmlns:a16="http://schemas.microsoft.com/office/drawing/2014/main" id="{E448A17B-B3C2-4A7E-8B63-B1CAF3E4F447}"/>
                </a:ext>
              </a:extLst>
            </p:cNvPr>
            <p:cNvSpPr txBox="1">
              <a:spLocks/>
            </p:cNvSpPr>
            <p:nvPr/>
          </p:nvSpPr>
          <p:spPr>
            <a:xfrm>
              <a:off x="7575259" y="1580629"/>
              <a:ext cx="4269996" cy="413856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dirty="0" err="1"/>
                <a:t>Example</a:t>
              </a:r>
              <a:r>
                <a:rPr lang="nb-NO" dirty="0"/>
                <a:t>. Drive from a to B in </a:t>
              </a:r>
              <a:r>
                <a:rPr lang="nb-NO" dirty="0" err="1"/>
                <a:t>shortest</a:t>
              </a:r>
              <a:r>
                <a:rPr lang="nb-NO" dirty="0"/>
                <a:t> time</a:t>
              </a:r>
            </a:p>
            <a:p>
              <a:pPr marL="0" indent="0">
                <a:buNone/>
              </a:pPr>
              <a:endParaRPr lang="nb-NO" dirty="0"/>
            </a:p>
            <a:p>
              <a:pPr marL="0" indent="0">
                <a:buFont typeface="Arial"/>
                <a:buNone/>
              </a:pPr>
              <a:r>
                <a:rPr lang="nb-NO" dirty="0">
                  <a:solidFill>
                    <a:srgbClr val="FF0000"/>
                  </a:solidFill>
                </a:rPr>
                <a:t>			</a:t>
              </a:r>
            </a:p>
            <a:p>
              <a:pPr marL="0" indent="0">
                <a:buFont typeface="Arial"/>
                <a:buNone/>
              </a:pPr>
              <a:endParaRPr lang="nb-NO" dirty="0">
                <a:solidFill>
                  <a:srgbClr val="FF0000"/>
                </a:solidFill>
              </a:endParaRPr>
            </a:p>
            <a:p>
              <a:pPr marL="0" indent="0">
                <a:buFont typeface="Arial"/>
                <a:buNone/>
              </a:pPr>
              <a:r>
                <a:rPr lang="nb-NO" dirty="0">
                  <a:solidFill>
                    <a:srgbClr val="FF0000"/>
                  </a:solidFill>
                </a:rPr>
                <a:t>	</a:t>
              </a:r>
            </a:p>
            <a:p>
              <a:pPr marL="0" indent="0">
                <a:buFont typeface="Arial"/>
                <a:buNone/>
              </a:pPr>
              <a:r>
                <a:rPr lang="nb-NO" dirty="0">
                  <a:solidFill>
                    <a:srgbClr val="FF0000"/>
                  </a:solidFill>
                </a:rPr>
                <a:t>	J = T</a:t>
              </a:r>
            </a:p>
            <a:p>
              <a:pPr marL="0" indent="0">
                <a:buFont typeface="Arial"/>
                <a:buNone/>
              </a:pPr>
              <a:r>
                <a:rPr lang="nb-NO" dirty="0">
                  <a:solidFill>
                    <a:srgbClr val="FF0000"/>
                  </a:solidFill>
                </a:rPr>
                <a:t>	u = </a:t>
              </a:r>
              <a:r>
                <a:rPr lang="nb-NO" dirty="0" err="1">
                  <a:solidFill>
                    <a:srgbClr val="FF0000"/>
                  </a:solidFill>
                </a:rPr>
                <a:t>power</a:t>
              </a:r>
              <a:r>
                <a:rPr lang="nb-NO" dirty="0">
                  <a:solidFill>
                    <a:srgbClr val="FF0000"/>
                  </a:solidFill>
                </a:rPr>
                <a:t> (gas pedal)</a:t>
              </a:r>
            </a:p>
            <a:p>
              <a:pPr marL="0" indent="0">
                <a:buFont typeface="Arial"/>
                <a:buNone/>
              </a:pPr>
              <a:r>
                <a:rPr lang="nb-NO" dirty="0">
                  <a:solidFill>
                    <a:srgbClr val="FF0000"/>
                  </a:solidFill>
                </a:rPr>
                <a:t>	g1 = speed limit = </a:t>
              </a:r>
              <a:r>
                <a:rPr lang="nb-NO" dirty="0" err="1">
                  <a:solidFill>
                    <a:srgbClr val="FF0000"/>
                  </a:solidFill>
                </a:rPr>
                <a:t>v</a:t>
              </a:r>
              <a:r>
                <a:rPr lang="nb-NO" baseline="-25000" dirty="0" err="1">
                  <a:solidFill>
                    <a:srgbClr val="FF0000"/>
                  </a:solidFill>
                </a:rPr>
                <a:t>max</a:t>
              </a:r>
              <a:r>
                <a:rPr lang="nb-NO" dirty="0">
                  <a:solidFill>
                    <a:srgbClr val="FF0000"/>
                  </a:solidFill>
                </a:rPr>
                <a:t> - v </a:t>
              </a:r>
            </a:p>
            <a:p>
              <a:pPr marL="0" indent="0">
                <a:buFont typeface="Arial"/>
                <a:buNone/>
              </a:pPr>
              <a:r>
                <a:rPr lang="nb-NO" dirty="0">
                  <a:solidFill>
                    <a:srgbClr val="FF0000"/>
                  </a:solidFill>
                </a:rPr>
                <a:t>         g2 = </a:t>
              </a:r>
              <a:r>
                <a:rPr lang="nb-NO" dirty="0" err="1">
                  <a:solidFill>
                    <a:srgbClr val="FF0000"/>
                  </a:solidFill>
                </a:rPr>
                <a:t>safety</a:t>
              </a:r>
              <a:r>
                <a:rPr lang="nb-NO" dirty="0">
                  <a:solidFill>
                    <a:srgbClr val="FF0000"/>
                  </a:solidFill>
                </a:rPr>
                <a:t> limits</a:t>
              </a:r>
            </a:p>
            <a:p>
              <a:pPr marL="0" indent="0">
                <a:buFont typeface="Arial"/>
                <a:buNone/>
              </a:pPr>
              <a:endParaRPr lang="nb-NO" dirty="0">
                <a:solidFill>
                  <a:srgbClr val="FF0000"/>
                </a:solidFill>
              </a:endParaRPr>
            </a:p>
            <a:p>
              <a:pPr marL="0" indent="0">
                <a:buFont typeface="Arial"/>
                <a:buNone/>
              </a:pPr>
              <a:r>
                <a:rPr lang="nb-NO" dirty="0">
                  <a:solidFill>
                    <a:schemeClr val="tx1"/>
                  </a:solidFill>
                </a:rPr>
                <a:t>Straight </a:t>
              </a:r>
              <a:r>
                <a:rPr lang="nb-NO" dirty="0" err="1">
                  <a:solidFill>
                    <a:schemeClr val="tx1"/>
                  </a:solidFill>
                </a:rPr>
                <a:t>road</a:t>
              </a:r>
              <a:r>
                <a:rPr lang="nb-NO" dirty="0">
                  <a:solidFill>
                    <a:schemeClr val="tx1"/>
                  </a:solidFill>
                </a:rPr>
                <a:t>:</a:t>
              </a:r>
            </a:p>
            <a:p>
              <a:pPr marL="0" indent="0">
                <a:buFont typeface="Arial"/>
                <a:buNone/>
              </a:pPr>
              <a:r>
                <a:rPr lang="nb-NO" dirty="0">
                  <a:solidFill>
                    <a:schemeClr val="tx1"/>
                  </a:solidFill>
                </a:rPr>
                <a:t>	</a:t>
              </a:r>
              <a:r>
                <a:rPr lang="nb-NO" dirty="0" err="1">
                  <a:solidFill>
                    <a:schemeClr val="tx1"/>
                  </a:solidFill>
                </a:rPr>
                <a:t>g</a:t>
              </a:r>
              <a:r>
                <a:rPr lang="nb-NO" baseline="-25000" dirty="0" err="1">
                  <a:solidFill>
                    <a:schemeClr val="tx1"/>
                  </a:solidFill>
                </a:rPr>
                <a:t>A</a:t>
              </a:r>
              <a:r>
                <a:rPr lang="nb-NO" dirty="0">
                  <a:solidFill>
                    <a:schemeClr val="tx1"/>
                  </a:solidFill>
                </a:rPr>
                <a:t> = g1 (Speed limit)</a:t>
              </a:r>
            </a:p>
            <a:p>
              <a:endParaRPr lang="nb-NO" dirty="0"/>
            </a:p>
            <a:p>
              <a:pPr marL="0" indent="0">
                <a:buFont typeface="Arial"/>
                <a:buNone/>
              </a:pPr>
              <a:r>
                <a:rPr lang="nb-NO" dirty="0"/>
                <a:t> </a:t>
              </a:r>
            </a:p>
          </p:txBody>
        </p:sp>
        <p:cxnSp>
          <p:nvCxnSpPr>
            <p:cNvPr id="6" name="Connector: Curved 5">
              <a:extLst>
                <a:ext uri="{FF2B5EF4-FFF2-40B4-BE49-F238E27FC236}">
                  <a16:creationId xmlns:a16="http://schemas.microsoft.com/office/drawing/2014/main" id="{816A2DD6-E980-4185-9E69-D447B38255F1}"/>
                </a:ext>
              </a:extLst>
            </p:cNvPr>
            <p:cNvCxnSpPr/>
            <p:nvPr/>
          </p:nvCxnSpPr>
          <p:spPr>
            <a:xfrm flipV="1">
              <a:off x="7968315" y="2161512"/>
              <a:ext cx="1795244" cy="536895"/>
            </a:xfrm>
            <a:prstGeom prst="curvedConnector3">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7943E92-E53E-42E4-A8F8-ABFD68E3A91C}"/>
                </a:ext>
              </a:extLst>
            </p:cNvPr>
            <p:cNvSpPr txBox="1"/>
            <p:nvPr/>
          </p:nvSpPr>
          <p:spPr>
            <a:xfrm>
              <a:off x="7575259" y="2516697"/>
              <a:ext cx="393056" cy="523220"/>
            </a:xfrm>
            <a:prstGeom prst="rect">
              <a:avLst/>
            </a:prstGeom>
            <a:noFill/>
          </p:spPr>
          <p:txBody>
            <a:bodyPr wrap="none" rtlCol="0">
              <a:spAutoFit/>
            </a:bodyPr>
            <a:lstStyle/>
            <a:p>
              <a:r>
                <a:rPr lang="nb-NO" sz="2800" dirty="0">
                  <a:solidFill>
                    <a:srgbClr val="0070C0"/>
                  </a:solidFill>
                </a:rPr>
                <a:t>A</a:t>
              </a:r>
            </a:p>
          </p:txBody>
        </p:sp>
        <p:sp>
          <p:nvSpPr>
            <p:cNvPr id="8" name="TextBox 7">
              <a:extLst>
                <a:ext uri="{FF2B5EF4-FFF2-40B4-BE49-F238E27FC236}">
                  <a16:creationId xmlns:a16="http://schemas.microsoft.com/office/drawing/2014/main" id="{AA623DE6-9E2E-4B30-99DC-8E644A284D15}"/>
                </a:ext>
              </a:extLst>
            </p:cNvPr>
            <p:cNvSpPr txBox="1"/>
            <p:nvPr/>
          </p:nvSpPr>
          <p:spPr>
            <a:xfrm>
              <a:off x="9763559" y="1899902"/>
              <a:ext cx="380232" cy="523220"/>
            </a:xfrm>
            <a:prstGeom prst="rect">
              <a:avLst/>
            </a:prstGeom>
            <a:noFill/>
          </p:spPr>
          <p:txBody>
            <a:bodyPr wrap="none" rtlCol="0">
              <a:spAutoFit/>
            </a:bodyPr>
            <a:lstStyle/>
            <a:p>
              <a:r>
                <a:rPr lang="nb-NO" sz="2800" dirty="0">
                  <a:solidFill>
                    <a:srgbClr val="0070C0"/>
                  </a:solidFill>
                </a:rPr>
                <a:t>B</a:t>
              </a:r>
            </a:p>
          </p:txBody>
        </p:sp>
        <p:pic>
          <p:nvPicPr>
            <p:cNvPr id="10" name="Picture 9">
              <a:extLst>
                <a:ext uri="{FF2B5EF4-FFF2-40B4-BE49-F238E27FC236}">
                  <a16:creationId xmlns:a16="http://schemas.microsoft.com/office/drawing/2014/main" id="{AB34DCF9-086B-461B-A21A-5A5CE19CFA4A}"/>
                </a:ext>
              </a:extLst>
            </p:cNvPr>
            <p:cNvPicPr>
              <a:picLocks noChangeAspect="1"/>
            </p:cNvPicPr>
            <p:nvPr/>
          </p:nvPicPr>
          <p:blipFill>
            <a:blip r:embed="rId2"/>
            <a:stretch>
              <a:fillRect/>
            </a:stretch>
          </p:blipFill>
          <p:spPr>
            <a:xfrm>
              <a:off x="8061685" y="2100369"/>
              <a:ext cx="717872" cy="361936"/>
            </a:xfrm>
            <a:prstGeom prst="rect">
              <a:avLst/>
            </a:prstGeom>
          </p:spPr>
        </p:pic>
      </p:grpSp>
    </p:spTree>
    <p:extLst>
      <p:ext uri="{BB962C8B-B14F-4D97-AF65-F5344CB8AC3E}">
        <p14:creationId xmlns:p14="http://schemas.microsoft.com/office/powerpoint/2010/main" val="26022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EE6-C007-41F1-A9F9-EAF20BF3E1B1}"/>
              </a:ext>
            </a:extLst>
          </p:cNvPr>
          <p:cNvSpPr>
            <a:spLocks noGrp="1"/>
          </p:cNvSpPr>
          <p:nvPr>
            <p:ph type="title"/>
          </p:nvPr>
        </p:nvSpPr>
        <p:spPr/>
        <p:txBody>
          <a:bodyPr/>
          <a:lstStyle/>
          <a:p>
            <a:r>
              <a:rPr lang="nb-NO" dirty="0" err="1"/>
              <a:t>Abstract</a:t>
            </a:r>
            <a:endParaRPr lang="nb-NO" dirty="0"/>
          </a:p>
        </p:txBody>
      </p:sp>
      <p:sp>
        <p:nvSpPr>
          <p:cNvPr id="3" name="Content Placeholder 2">
            <a:extLst>
              <a:ext uri="{FF2B5EF4-FFF2-40B4-BE49-F238E27FC236}">
                <a16:creationId xmlns:a16="http://schemas.microsoft.com/office/drawing/2014/main" id="{EEC9ED6D-C0BD-4EE4-A6C6-938D84FFB7B4}"/>
              </a:ext>
            </a:extLst>
          </p:cNvPr>
          <p:cNvSpPr>
            <a:spLocks noGrp="1"/>
          </p:cNvSpPr>
          <p:nvPr>
            <p:ph idx="1"/>
          </p:nvPr>
        </p:nvSpPr>
        <p:spPr/>
        <p:txBody>
          <a:bodyPr>
            <a:normAutofit fontScale="55000" lnSpcReduction="20000"/>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Title: Advanced process control.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Control engineers rely on many tools, and although some people may think that in the future there will be one general universal tool that solves all problems, like model predictive control, this is not likely to happen. The main reason is that the possible benefits of using more general tools may not be worth the increased implementation costs (including modelling efforts) compared to using simpler "conventional" advanced process control (APC) solutions. In particular, this applies to process control, where each process is often unique. In addition, for a new process, a model is usually not available, so at least for the initial period of operation a conventional scheme must be implemented.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Conventional APC, includes the “advanced” standard control elements that typically are provided at the DCS (distributed control system) level and which industry commonly uses to enhance control when simple single-loop PID controllers do not give acceptable control performance. Examples of such control elements are cascade control, selectors (override), split range control, input or valve position control (VPC), multiple controllers (and MVs) for the same CV, and nonlinear calculation blocks (including nonlinear feedforward and decoupling and linearizing adaptive gain elements).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its introduction in the 1940’s, about 80 years ago, conventional APC has largely been overlooked by the academic community, yet it is still thriving in industrial practice, even after 40 years with MPC. So it seems safe to predict that conventional APC (including PID control) will not be replaced by MPC, but will remain in the toolbox along with MPC. The goal of this talk is to take a systematic view on how to design a conventional APC system. The starting point is the plantwide optimal steady-state economic operation, with focus on constraints.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more details (not send to conference):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conventional APC it is not going away any time soon, it is definitely time to strengthen its theoretical basis and train students on how to use it in an effective manner.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of this talk is to take a systematic view on how to design a conventional APC system. The starting point is to consider the plantwide optimal steady-state economic operation, with focus on constraints. The next issue to consider is inventory control, where the concept of throughput manipulator (TPM) is central as it determines the structure of the inventory control system. Following this, one needs to consider how active constraint switching can be implemented and this leads to selectors (for CV switching) and split range control, multiple controllers or VPC (for MV switching). Other issues are disturbances and nonlinearity, where cascade control and calculation blocks may be helpful.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disadvantage with conventional APC compared to MPC is that it is based on single-loop controllers, so one needs to pair outputs (CVs) with inputs (MVs). For most processes this works well, but for more complex cases with many constraint switches one may get significant benefits and simplifications with MPC. Other cases where MPC may offer significant benefits compared to conventional APC is for interactive processes and for cases with known future disturbances.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958884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C0D3-8D98-486A-B844-170F41C39524}"/>
              </a:ext>
            </a:extLst>
          </p:cNvPr>
          <p:cNvSpPr>
            <a:spLocks noGrp="1"/>
          </p:cNvSpPr>
          <p:nvPr>
            <p:ph type="title"/>
          </p:nvPr>
        </p:nvSpPr>
        <p:spPr>
          <a:xfrm>
            <a:off x="609600" y="256819"/>
            <a:ext cx="10972800" cy="1143000"/>
          </a:xfrm>
        </p:spPr>
        <p:txBody>
          <a:bodyPr>
            <a:normAutofit fontScale="90000"/>
          </a:bodyPr>
          <a:lstStyle/>
          <a:p>
            <a:r>
              <a:rPr lang="nb-NO" dirty="0"/>
              <a:t>Feedback </a:t>
            </a:r>
            <a:r>
              <a:rPr lang="nb-NO" dirty="0" err="1"/>
              <a:t>solution</a:t>
            </a:r>
            <a:r>
              <a:rPr lang="nb-NO" dirty="0"/>
              <a:t> </a:t>
            </a:r>
            <a:r>
              <a:rPr lang="nb-NO" dirty="0" err="1"/>
              <a:t>that</a:t>
            </a:r>
            <a:r>
              <a:rPr lang="nb-NO" dirty="0"/>
              <a:t> </a:t>
            </a:r>
            <a:r>
              <a:rPr lang="nb-NO" dirty="0" err="1"/>
              <a:t>automatically</a:t>
            </a:r>
            <a:r>
              <a:rPr lang="nb-NO" dirty="0"/>
              <a:t> </a:t>
            </a:r>
            <a:r>
              <a:rPr lang="nb-NO" dirty="0" err="1"/>
              <a:t>tracks</a:t>
            </a:r>
            <a:r>
              <a:rPr lang="nb-NO" dirty="0"/>
              <a:t> </a:t>
            </a:r>
            <a:r>
              <a:rPr lang="nb-NO" dirty="0" err="1"/>
              <a:t>active</a:t>
            </a:r>
            <a:r>
              <a:rPr lang="nb-NO" dirty="0"/>
              <a:t> </a:t>
            </a:r>
            <a:r>
              <a:rPr lang="nb-NO" dirty="0" err="1"/>
              <a:t>constraints</a:t>
            </a:r>
            <a:r>
              <a:rPr lang="nb-NO" dirty="0"/>
              <a:t> by </a:t>
            </a:r>
            <a:r>
              <a:rPr lang="nb-NO" dirty="0" err="1"/>
              <a:t>adjusting</a:t>
            </a:r>
            <a:r>
              <a:rPr lang="nb-NO" dirty="0"/>
              <a:t> Lagrange </a:t>
            </a:r>
            <a:r>
              <a:rPr lang="nb-NO" dirty="0" err="1"/>
              <a:t>multipliers</a:t>
            </a:r>
            <a:r>
              <a:rPr lang="nb-NO" dirty="0"/>
              <a:t> (= </a:t>
            </a:r>
            <a:r>
              <a:rPr lang="nb-NO" dirty="0" err="1"/>
              <a:t>shadow</a:t>
            </a:r>
            <a:r>
              <a:rPr lang="nb-NO" dirty="0"/>
              <a:t> </a:t>
            </a:r>
            <a:r>
              <a:rPr lang="nb-NO" dirty="0" err="1"/>
              <a:t>prices</a:t>
            </a:r>
            <a:r>
              <a:rPr lang="nb-NO" dirty="0"/>
              <a:t> = dual variables) </a:t>
            </a:r>
            <a:r>
              <a:rPr lang="el-GR" dirty="0"/>
              <a:t>λ</a:t>
            </a:r>
            <a:endParaRPr lang="nb-NO" dirty="0"/>
          </a:p>
        </p:txBody>
      </p:sp>
      <p:sp>
        <p:nvSpPr>
          <p:cNvPr id="31" name="TextBox 30">
            <a:extLst>
              <a:ext uri="{FF2B5EF4-FFF2-40B4-BE49-F238E27FC236}">
                <a16:creationId xmlns:a16="http://schemas.microsoft.com/office/drawing/2014/main" id="{227465CE-685E-48D5-B378-BDBEE0C11BF8}"/>
              </a:ext>
            </a:extLst>
          </p:cNvPr>
          <p:cNvSpPr txBox="1"/>
          <p:nvPr/>
        </p:nvSpPr>
        <p:spPr>
          <a:xfrm>
            <a:off x="210118" y="6398555"/>
            <a:ext cx="9937336" cy="253916"/>
          </a:xfrm>
          <a:prstGeom prst="rect">
            <a:avLst/>
          </a:prstGeom>
          <a:solidFill>
            <a:schemeClr val="bg1"/>
          </a:solidFill>
        </p:spPr>
        <p:txBody>
          <a:bodyPr wrap="none" rtlCol="0">
            <a:spAutoFit/>
          </a:bodyPr>
          <a:lstStyle/>
          <a:p>
            <a:r>
              <a:rPr lang="nb-NO" sz="1050" dirty="0"/>
              <a:t>«Optimal Resource </a:t>
            </a:r>
            <a:r>
              <a:rPr lang="nb-NO" sz="1050" dirty="0" err="1"/>
              <a:t>Allocation</a:t>
            </a:r>
            <a:r>
              <a:rPr lang="nb-NO" sz="1050" dirty="0"/>
              <a:t> </a:t>
            </a:r>
            <a:r>
              <a:rPr lang="nb-NO" sz="1050" dirty="0" err="1"/>
              <a:t>using</a:t>
            </a:r>
            <a:r>
              <a:rPr lang="nb-NO" sz="1050" dirty="0"/>
              <a:t> Distributed Feedback-</a:t>
            </a:r>
            <a:r>
              <a:rPr lang="nb-NO" sz="1050" dirty="0" err="1"/>
              <a:t>based</a:t>
            </a:r>
            <a:r>
              <a:rPr lang="nb-NO" sz="1050" dirty="0"/>
              <a:t> Real-time Optimization». Risvan Dirza, Sigurd Skogestad, Dinesh Krishnamoorthy. IFAC </a:t>
            </a:r>
            <a:r>
              <a:rPr lang="nb-NO" sz="1050" dirty="0" err="1"/>
              <a:t>Adchem</a:t>
            </a:r>
            <a:r>
              <a:rPr lang="nb-NO" sz="1050" dirty="0"/>
              <a:t> Conference, 2021</a:t>
            </a:r>
          </a:p>
        </p:txBody>
      </p:sp>
      <p:grpSp>
        <p:nvGrpSpPr>
          <p:cNvPr id="37" name="Group 36">
            <a:extLst>
              <a:ext uri="{FF2B5EF4-FFF2-40B4-BE49-F238E27FC236}">
                <a16:creationId xmlns:a16="http://schemas.microsoft.com/office/drawing/2014/main" id="{1F7A8479-54B9-4E87-A8A2-A3B3B7811F15}"/>
              </a:ext>
            </a:extLst>
          </p:cNvPr>
          <p:cNvGrpSpPr/>
          <p:nvPr/>
        </p:nvGrpSpPr>
        <p:grpSpPr>
          <a:xfrm>
            <a:off x="1424812" y="1869271"/>
            <a:ext cx="6227467" cy="4261462"/>
            <a:chOff x="1424812" y="1869271"/>
            <a:chExt cx="6227467" cy="4261462"/>
          </a:xfrm>
        </p:grpSpPr>
        <p:grpSp>
          <p:nvGrpSpPr>
            <p:cNvPr id="5" name="Group 4">
              <a:extLst>
                <a:ext uri="{FF2B5EF4-FFF2-40B4-BE49-F238E27FC236}">
                  <a16:creationId xmlns:a16="http://schemas.microsoft.com/office/drawing/2014/main" id="{7968AFA7-6B1A-4883-8D5F-9A4245408C54}"/>
                </a:ext>
              </a:extLst>
            </p:cNvPr>
            <p:cNvGrpSpPr/>
            <p:nvPr/>
          </p:nvGrpSpPr>
          <p:grpSpPr>
            <a:xfrm>
              <a:off x="1424812" y="1869271"/>
              <a:ext cx="6227467" cy="4261462"/>
              <a:chOff x="887401" y="1035194"/>
              <a:chExt cx="6227467" cy="4261462"/>
            </a:xfrm>
          </p:grpSpPr>
          <p:pic>
            <p:nvPicPr>
              <p:cNvPr id="6" name="Picture 5">
                <a:extLst>
                  <a:ext uri="{FF2B5EF4-FFF2-40B4-BE49-F238E27FC236}">
                    <a16:creationId xmlns:a16="http://schemas.microsoft.com/office/drawing/2014/main" id="{D5C21651-8D21-414A-9513-297DE315D2EB}"/>
                  </a:ext>
                </a:extLst>
              </p:cNvPr>
              <p:cNvPicPr>
                <a:picLocks noChangeAspect="1"/>
              </p:cNvPicPr>
              <p:nvPr/>
            </p:nvPicPr>
            <p:blipFill>
              <a:blip r:embed="rId2"/>
              <a:stretch>
                <a:fillRect/>
              </a:stretch>
            </p:blipFill>
            <p:spPr>
              <a:xfrm>
                <a:off x="2816342" y="2348228"/>
                <a:ext cx="306780" cy="409040"/>
              </a:xfrm>
              <a:prstGeom prst="rect">
                <a:avLst/>
              </a:prstGeom>
            </p:spPr>
          </p:pic>
          <p:pic>
            <p:nvPicPr>
              <p:cNvPr id="7" name="Picture 6">
                <a:extLst>
                  <a:ext uri="{FF2B5EF4-FFF2-40B4-BE49-F238E27FC236}">
                    <a16:creationId xmlns:a16="http://schemas.microsoft.com/office/drawing/2014/main" id="{70764FD7-6DE7-4C2B-8619-96871A608638}"/>
                  </a:ext>
                </a:extLst>
              </p:cNvPr>
              <p:cNvPicPr>
                <a:picLocks noChangeAspect="1"/>
              </p:cNvPicPr>
              <p:nvPr/>
            </p:nvPicPr>
            <p:blipFill>
              <a:blip r:embed="rId3"/>
              <a:stretch>
                <a:fillRect/>
              </a:stretch>
            </p:blipFill>
            <p:spPr>
              <a:xfrm>
                <a:off x="4447615" y="2993176"/>
                <a:ext cx="369262" cy="700726"/>
              </a:xfrm>
              <a:prstGeom prst="rect">
                <a:avLst/>
              </a:prstGeom>
              <a:noFill/>
            </p:spPr>
          </p:pic>
          <p:sp>
            <p:nvSpPr>
              <p:cNvPr id="8" name="Rectangle 7">
                <a:extLst>
                  <a:ext uri="{FF2B5EF4-FFF2-40B4-BE49-F238E27FC236}">
                    <a16:creationId xmlns:a16="http://schemas.microsoft.com/office/drawing/2014/main" id="{5A941B3E-9078-42D2-874E-A9F4D2721AEC}"/>
                  </a:ext>
                </a:extLst>
              </p:cNvPr>
              <p:cNvSpPr/>
              <p:nvPr/>
            </p:nvSpPr>
            <p:spPr>
              <a:xfrm>
                <a:off x="2634822" y="4470954"/>
                <a:ext cx="914400" cy="67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Process</a:t>
                </a:r>
              </a:p>
            </p:txBody>
          </p:sp>
          <p:cxnSp>
            <p:nvCxnSpPr>
              <p:cNvPr id="9" name="Straight Arrow Connector 8">
                <a:extLst>
                  <a:ext uri="{FF2B5EF4-FFF2-40B4-BE49-F238E27FC236}">
                    <a16:creationId xmlns:a16="http://schemas.microsoft.com/office/drawing/2014/main" id="{95E3D8EE-31AA-4A3A-AF1D-4BBDC5861088}"/>
                  </a:ext>
                </a:extLst>
              </p:cNvPr>
              <p:cNvCxnSpPr>
                <a:cxnSpLocks/>
                <a:endCxn id="8" idx="1"/>
              </p:cNvCxnSpPr>
              <p:nvPr/>
            </p:nvCxnSpPr>
            <p:spPr>
              <a:xfrm>
                <a:off x="2144628" y="4807839"/>
                <a:ext cx="4901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DB27E92-F96B-4245-9CCF-FD4E3344ACEA}"/>
                  </a:ext>
                </a:extLst>
              </p:cNvPr>
              <p:cNvSpPr/>
              <p:nvPr/>
            </p:nvSpPr>
            <p:spPr>
              <a:xfrm>
                <a:off x="1997401" y="2757268"/>
                <a:ext cx="2204462" cy="1192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solidFill>
                      <a:schemeClr val="tx1"/>
                    </a:solidFill>
                  </a:rPr>
                  <a:t>Unconstrained</a:t>
                </a:r>
                <a:r>
                  <a:rPr lang="nb-NO" dirty="0">
                    <a:solidFill>
                      <a:schemeClr val="tx1"/>
                    </a:solidFill>
                  </a:rPr>
                  <a:t> </a:t>
                </a:r>
                <a:r>
                  <a:rPr lang="nb-NO" dirty="0" err="1">
                    <a:solidFill>
                      <a:schemeClr val="tx1"/>
                    </a:solidFill>
                  </a:rPr>
                  <a:t>optimization</a:t>
                </a:r>
                <a:r>
                  <a:rPr lang="nb-NO" dirty="0">
                    <a:solidFill>
                      <a:schemeClr val="tx1"/>
                    </a:solidFill>
                  </a:rPr>
                  <a:t> </a:t>
                </a:r>
              </a:p>
              <a:p>
                <a:pPr algn="ctr"/>
                <a:r>
                  <a:rPr lang="nb-NO" sz="1600" dirty="0">
                    <a:solidFill>
                      <a:schemeClr val="tx1"/>
                    </a:solidFill>
                  </a:rPr>
                  <a:t>(n</a:t>
                </a:r>
                <a:r>
                  <a:rPr lang="nb-NO" sz="1600" baseline="-25000" dirty="0">
                    <a:solidFill>
                      <a:schemeClr val="tx1"/>
                    </a:solidFill>
                  </a:rPr>
                  <a:t>u</a:t>
                </a:r>
                <a:r>
                  <a:rPr lang="nb-NO" sz="1600" dirty="0">
                    <a:solidFill>
                      <a:schemeClr val="tx1"/>
                    </a:solidFill>
                  </a:rPr>
                  <a:t> PID-</a:t>
                </a:r>
                <a:r>
                  <a:rPr lang="nb-NO" sz="1600" dirty="0" err="1">
                    <a:solidFill>
                      <a:schemeClr val="tx1"/>
                    </a:solidFill>
                  </a:rPr>
                  <a:t>controllers</a:t>
                </a:r>
                <a:r>
                  <a:rPr lang="nb-NO" sz="1600" dirty="0">
                    <a:solidFill>
                      <a:schemeClr val="tx1"/>
                    </a:solidFill>
                  </a:rPr>
                  <a:t>)</a:t>
                </a:r>
              </a:p>
              <a:p>
                <a:pPr algn="ctr"/>
                <a:endParaRPr lang="nb-NO" dirty="0">
                  <a:solidFill>
                    <a:schemeClr val="tx1"/>
                  </a:solidFill>
                </a:endParaRPr>
              </a:p>
            </p:txBody>
          </p:sp>
          <p:sp>
            <p:nvSpPr>
              <p:cNvPr id="12" name="Rectangle 11">
                <a:extLst>
                  <a:ext uri="{FF2B5EF4-FFF2-40B4-BE49-F238E27FC236}">
                    <a16:creationId xmlns:a16="http://schemas.microsoft.com/office/drawing/2014/main" id="{79401E75-5C20-45F6-B105-91847CF9CA85}"/>
                  </a:ext>
                </a:extLst>
              </p:cNvPr>
              <p:cNvSpPr/>
              <p:nvPr/>
            </p:nvSpPr>
            <p:spPr>
              <a:xfrm>
                <a:off x="4999323" y="3103592"/>
                <a:ext cx="1519620" cy="596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Gradient </a:t>
                </a:r>
                <a:r>
                  <a:rPr lang="nb-NO" dirty="0" err="1">
                    <a:solidFill>
                      <a:schemeClr val="tx1"/>
                    </a:solidFill>
                  </a:rPr>
                  <a:t>estimation</a:t>
                </a:r>
                <a:endParaRPr lang="nb-NO" dirty="0">
                  <a:solidFill>
                    <a:schemeClr val="tx1"/>
                  </a:solidFill>
                </a:endParaRPr>
              </a:p>
            </p:txBody>
          </p:sp>
          <p:cxnSp>
            <p:nvCxnSpPr>
              <p:cNvPr id="13" name="Straight Connector 12">
                <a:extLst>
                  <a:ext uri="{FF2B5EF4-FFF2-40B4-BE49-F238E27FC236}">
                    <a16:creationId xmlns:a16="http://schemas.microsoft.com/office/drawing/2014/main" id="{C9DB8E64-BB40-45D4-ADF0-51F92978BF46}"/>
                  </a:ext>
                </a:extLst>
              </p:cNvPr>
              <p:cNvCxnSpPr>
                <a:stCxn id="8" idx="3"/>
              </p:cNvCxnSpPr>
              <p:nvPr/>
            </p:nvCxnSpPr>
            <p:spPr>
              <a:xfrm>
                <a:off x="3549222" y="4807839"/>
                <a:ext cx="2267768" cy="12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06477F-CE1F-49AB-AFD6-F6055307EFCD}"/>
                  </a:ext>
                </a:extLst>
              </p:cNvPr>
              <p:cNvCxnSpPr>
                <a:cxnSpLocks/>
              </p:cNvCxnSpPr>
              <p:nvPr/>
            </p:nvCxnSpPr>
            <p:spPr>
              <a:xfrm flipH="1" flipV="1">
                <a:off x="5795888" y="3706837"/>
                <a:ext cx="21102" cy="11130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4E09ED-9B9A-4392-BCAB-52950094251A}"/>
                  </a:ext>
                </a:extLst>
              </p:cNvPr>
              <p:cNvCxnSpPr>
                <a:cxnSpLocks/>
              </p:cNvCxnSpPr>
              <p:nvPr/>
            </p:nvCxnSpPr>
            <p:spPr>
              <a:xfrm flipH="1">
                <a:off x="4208322" y="3353478"/>
                <a:ext cx="79100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9BE391-72CF-4C4F-B994-0ED22A5635BA}"/>
                  </a:ext>
                </a:extLst>
              </p:cNvPr>
              <p:cNvCxnSpPr>
                <a:cxnSpLocks/>
                <a:stCxn id="10" idx="2"/>
                <a:endCxn id="8" idx="0"/>
              </p:cNvCxnSpPr>
              <p:nvPr/>
            </p:nvCxnSpPr>
            <p:spPr>
              <a:xfrm flipH="1">
                <a:off x="3092022" y="3949688"/>
                <a:ext cx="7610" cy="5212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973C811-615B-403D-B030-DC6567AB38A1}"/>
                  </a:ext>
                </a:extLst>
              </p:cNvPr>
              <p:cNvCxnSpPr>
                <a:cxnSpLocks/>
              </p:cNvCxnSpPr>
              <p:nvPr/>
            </p:nvCxnSpPr>
            <p:spPr>
              <a:xfrm>
                <a:off x="3549222" y="4964249"/>
                <a:ext cx="35549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5FAF03-E17E-4877-A6C3-578263EFFBAF}"/>
                  </a:ext>
                </a:extLst>
              </p:cNvPr>
              <p:cNvCxnSpPr>
                <a:cxnSpLocks/>
              </p:cNvCxnSpPr>
              <p:nvPr/>
            </p:nvCxnSpPr>
            <p:spPr>
              <a:xfrm flipH="1" flipV="1">
                <a:off x="7104185" y="1406865"/>
                <a:ext cx="10683" cy="35573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B167BA8-1D52-403C-A550-54B75166D311}"/>
                  </a:ext>
                </a:extLst>
              </p:cNvPr>
              <p:cNvSpPr/>
              <p:nvPr/>
            </p:nvSpPr>
            <p:spPr>
              <a:xfrm>
                <a:off x="1998909" y="1154096"/>
                <a:ext cx="2204462" cy="604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solidFill>
                      <a:schemeClr val="tx1"/>
                    </a:solidFill>
                  </a:rPr>
                  <a:t>Constraint</a:t>
                </a:r>
                <a:r>
                  <a:rPr lang="nb-NO" dirty="0">
                    <a:solidFill>
                      <a:schemeClr val="tx1"/>
                    </a:solidFill>
                  </a:rPr>
                  <a:t> control</a:t>
                </a:r>
              </a:p>
              <a:p>
                <a:pPr algn="ctr"/>
                <a:r>
                  <a:rPr lang="nb-NO" sz="1400" dirty="0">
                    <a:solidFill>
                      <a:schemeClr val="tx1"/>
                    </a:solidFill>
                  </a:rPr>
                  <a:t>(</a:t>
                </a:r>
                <a:r>
                  <a:rPr lang="nb-NO" sz="1400" dirty="0" err="1">
                    <a:solidFill>
                      <a:schemeClr val="tx1"/>
                    </a:solidFill>
                  </a:rPr>
                  <a:t>n</a:t>
                </a:r>
                <a:r>
                  <a:rPr lang="nb-NO" sz="1400" baseline="-25000" dirty="0" err="1">
                    <a:solidFill>
                      <a:schemeClr val="tx1"/>
                    </a:solidFill>
                  </a:rPr>
                  <a:t>c</a:t>
                </a:r>
                <a:r>
                  <a:rPr lang="nb-NO" sz="1400" dirty="0">
                    <a:solidFill>
                      <a:schemeClr val="tx1"/>
                    </a:solidFill>
                  </a:rPr>
                  <a:t> </a:t>
                </a:r>
                <a:r>
                  <a:rPr lang="nb-NO" sz="1400" dirty="0" err="1">
                    <a:solidFill>
                      <a:schemeClr val="tx1"/>
                    </a:solidFill>
                  </a:rPr>
                  <a:t>slower</a:t>
                </a:r>
                <a:r>
                  <a:rPr lang="nb-NO" sz="1400" dirty="0">
                    <a:solidFill>
                      <a:schemeClr val="tx1"/>
                    </a:solidFill>
                  </a:rPr>
                  <a:t> PI/I-</a:t>
                </a:r>
                <a:r>
                  <a:rPr lang="nb-NO" sz="1400" dirty="0" err="1">
                    <a:solidFill>
                      <a:schemeClr val="tx1"/>
                    </a:solidFill>
                  </a:rPr>
                  <a:t>controllers</a:t>
                </a:r>
                <a:r>
                  <a:rPr lang="nb-NO" sz="1400" dirty="0">
                    <a:solidFill>
                      <a:schemeClr val="tx1"/>
                    </a:solidFill>
                  </a:rPr>
                  <a:t>)</a:t>
                </a:r>
                <a:endParaRPr lang="nb-NO" sz="1600" dirty="0">
                  <a:solidFill>
                    <a:schemeClr val="tx1"/>
                  </a:solidFill>
                </a:endParaRPr>
              </a:p>
            </p:txBody>
          </p:sp>
          <p:cxnSp>
            <p:nvCxnSpPr>
              <p:cNvPr id="20" name="Straight Arrow Connector 19">
                <a:extLst>
                  <a:ext uri="{FF2B5EF4-FFF2-40B4-BE49-F238E27FC236}">
                    <a16:creationId xmlns:a16="http://schemas.microsoft.com/office/drawing/2014/main" id="{B4924680-872D-4342-8266-FEDFFF8B222E}"/>
                  </a:ext>
                </a:extLst>
              </p:cNvPr>
              <p:cNvCxnSpPr>
                <a:cxnSpLocks/>
              </p:cNvCxnSpPr>
              <p:nvPr/>
            </p:nvCxnSpPr>
            <p:spPr>
              <a:xfrm flipH="1">
                <a:off x="4208322" y="1406865"/>
                <a:ext cx="285003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A52897-E150-4E63-A310-F681CAD5B65C}"/>
                  </a:ext>
                </a:extLst>
              </p:cNvPr>
              <p:cNvCxnSpPr>
                <a:cxnSpLocks/>
              </p:cNvCxnSpPr>
              <p:nvPr/>
            </p:nvCxnSpPr>
            <p:spPr>
              <a:xfrm flipH="1">
                <a:off x="3126955" y="2355782"/>
                <a:ext cx="10265" cy="4189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1848ED8-3FCE-4EC2-B0B6-8F528D3EA33C}"/>
                  </a:ext>
                </a:extLst>
              </p:cNvPr>
              <p:cNvSpPr/>
              <p:nvPr/>
            </p:nvSpPr>
            <p:spPr>
              <a:xfrm>
                <a:off x="2812433" y="1998266"/>
                <a:ext cx="676353" cy="3743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MAX</a:t>
                </a:r>
              </a:p>
            </p:txBody>
          </p:sp>
          <p:cxnSp>
            <p:nvCxnSpPr>
              <p:cNvPr id="23" name="Straight Arrow Connector 22">
                <a:extLst>
                  <a:ext uri="{FF2B5EF4-FFF2-40B4-BE49-F238E27FC236}">
                    <a16:creationId xmlns:a16="http://schemas.microsoft.com/office/drawing/2014/main" id="{889FAA75-084C-4998-8369-02C59AE98B5B}"/>
                  </a:ext>
                </a:extLst>
              </p:cNvPr>
              <p:cNvCxnSpPr>
                <a:cxnSpLocks/>
              </p:cNvCxnSpPr>
              <p:nvPr/>
            </p:nvCxnSpPr>
            <p:spPr>
              <a:xfrm>
                <a:off x="2322240" y="2171790"/>
                <a:ext cx="4901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467CCE5-AC0D-4BDE-8E71-00895B9B91A3}"/>
                  </a:ext>
                </a:extLst>
              </p:cNvPr>
              <p:cNvSpPr txBox="1"/>
              <p:nvPr/>
            </p:nvSpPr>
            <p:spPr>
              <a:xfrm>
                <a:off x="2032663" y="2034828"/>
                <a:ext cx="301686" cy="369332"/>
              </a:xfrm>
              <a:prstGeom prst="rect">
                <a:avLst/>
              </a:prstGeom>
              <a:noFill/>
            </p:spPr>
            <p:txBody>
              <a:bodyPr wrap="none" rtlCol="0">
                <a:spAutoFit/>
              </a:bodyPr>
              <a:lstStyle/>
              <a:p>
                <a:r>
                  <a:rPr lang="nb-NO" dirty="0"/>
                  <a:t>0</a:t>
                </a:r>
              </a:p>
            </p:txBody>
          </p:sp>
          <p:cxnSp>
            <p:nvCxnSpPr>
              <p:cNvPr id="25" name="Straight Arrow Connector 24">
                <a:extLst>
                  <a:ext uri="{FF2B5EF4-FFF2-40B4-BE49-F238E27FC236}">
                    <a16:creationId xmlns:a16="http://schemas.microsoft.com/office/drawing/2014/main" id="{C365B867-175D-4A71-A08F-CB44486FD691}"/>
                  </a:ext>
                </a:extLst>
              </p:cNvPr>
              <p:cNvCxnSpPr>
                <a:cxnSpLocks/>
              </p:cNvCxnSpPr>
              <p:nvPr/>
            </p:nvCxnSpPr>
            <p:spPr>
              <a:xfrm>
                <a:off x="3142584" y="1770654"/>
                <a:ext cx="0" cy="244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DDACD10-224B-4C85-AFBB-AB621B3BE6A0}"/>
                  </a:ext>
                </a:extLst>
              </p:cNvPr>
              <p:cNvSpPr txBox="1"/>
              <p:nvPr/>
            </p:nvSpPr>
            <p:spPr>
              <a:xfrm>
                <a:off x="3939985" y="4438506"/>
                <a:ext cx="288862" cy="369332"/>
              </a:xfrm>
              <a:prstGeom prst="rect">
                <a:avLst/>
              </a:prstGeom>
              <a:noFill/>
            </p:spPr>
            <p:txBody>
              <a:bodyPr wrap="none" rtlCol="0">
                <a:spAutoFit/>
              </a:bodyPr>
              <a:lstStyle/>
              <a:p>
                <a:r>
                  <a:rPr lang="nb-NO" dirty="0"/>
                  <a:t>y</a:t>
                </a:r>
              </a:p>
            </p:txBody>
          </p:sp>
          <p:sp>
            <p:nvSpPr>
              <p:cNvPr id="27" name="TextBox 26">
                <a:extLst>
                  <a:ext uri="{FF2B5EF4-FFF2-40B4-BE49-F238E27FC236}">
                    <a16:creationId xmlns:a16="http://schemas.microsoft.com/office/drawing/2014/main" id="{46F06824-64AA-41AC-8BDD-7CC48822F99A}"/>
                  </a:ext>
                </a:extLst>
              </p:cNvPr>
              <p:cNvSpPr txBox="1"/>
              <p:nvPr/>
            </p:nvSpPr>
            <p:spPr>
              <a:xfrm>
                <a:off x="3939985" y="4927324"/>
                <a:ext cx="2183546" cy="369332"/>
              </a:xfrm>
              <a:prstGeom prst="rect">
                <a:avLst/>
              </a:prstGeom>
              <a:noFill/>
            </p:spPr>
            <p:txBody>
              <a:bodyPr wrap="none" rtlCol="0">
                <a:spAutoFit/>
              </a:bodyPr>
              <a:lstStyle/>
              <a:p>
                <a:r>
                  <a:rPr lang="nb-NO" dirty="0"/>
                  <a:t>g </a:t>
                </a:r>
                <a:r>
                  <a:rPr lang="nb-NO" sz="1600" dirty="0"/>
                  <a:t>(</a:t>
                </a:r>
                <a:r>
                  <a:rPr lang="nb-NO" sz="1600" dirty="0" err="1"/>
                  <a:t>measured</a:t>
                </a:r>
                <a:r>
                  <a:rPr lang="nb-NO" sz="1600" dirty="0"/>
                  <a:t> </a:t>
                </a:r>
                <a:r>
                  <a:rPr lang="nb-NO" sz="1600" dirty="0" err="1"/>
                  <a:t>constraint</a:t>
                </a:r>
                <a:r>
                  <a:rPr lang="nb-NO" sz="1600" dirty="0"/>
                  <a:t>)</a:t>
                </a:r>
                <a:endParaRPr lang="nb-NO" dirty="0"/>
              </a:p>
            </p:txBody>
          </p:sp>
          <p:sp>
            <p:nvSpPr>
              <p:cNvPr id="28" name="TextBox 27">
                <a:extLst>
                  <a:ext uri="{FF2B5EF4-FFF2-40B4-BE49-F238E27FC236}">
                    <a16:creationId xmlns:a16="http://schemas.microsoft.com/office/drawing/2014/main" id="{25B8C80F-B468-4A2C-AC2C-A31E51AE347E}"/>
                  </a:ext>
                </a:extLst>
              </p:cNvPr>
              <p:cNvSpPr txBox="1"/>
              <p:nvPr/>
            </p:nvSpPr>
            <p:spPr>
              <a:xfrm>
                <a:off x="4561251" y="1035194"/>
                <a:ext cx="2183546" cy="369332"/>
              </a:xfrm>
              <a:prstGeom prst="rect">
                <a:avLst/>
              </a:prstGeom>
              <a:noFill/>
            </p:spPr>
            <p:txBody>
              <a:bodyPr wrap="none" rtlCol="0">
                <a:spAutoFit/>
              </a:bodyPr>
              <a:lstStyle/>
              <a:p>
                <a:r>
                  <a:rPr lang="nb-NO" dirty="0"/>
                  <a:t>g </a:t>
                </a:r>
                <a:r>
                  <a:rPr lang="nb-NO" sz="1600" dirty="0"/>
                  <a:t>(</a:t>
                </a:r>
                <a:r>
                  <a:rPr lang="nb-NO" sz="1600" dirty="0" err="1"/>
                  <a:t>measured</a:t>
                </a:r>
                <a:r>
                  <a:rPr lang="nb-NO" sz="1600" dirty="0"/>
                  <a:t> </a:t>
                </a:r>
                <a:r>
                  <a:rPr lang="nb-NO" sz="1600" dirty="0" err="1"/>
                  <a:t>constraint</a:t>
                </a:r>
                <a:r>
                  <a:rPr lang="nb-NO" sz="1600" dirty="0"/>
                  <a:t>)</a:t>
                </a:r>
                <a:endParaRPr lang="nb-NO" dirty="0"/>
              </a:p>
            </p:txBody>
          </p:sp>
          <p:cxnSp>
            <p:nvCxnSpPr>
              <p:cNvPr id="29" name="Straight Arrow Connector 28">
                <a:extLst>
                  <a:ext uri="{FF2B5EF4-FFF2-40B4-BE49-F238E27FC236}">
                    <a16:creationId xmlns:a16="http://schemas.microsoft.com/office/drawing/2014/main" id="{6CF0D2B7-06CA-4C09-972A-CA76D68EFF69}"/>
                  </a:ext>
                </a:extLst>
              </p:cNvPr>
              <p:cNvCxnSpPr>
                <a:cxnSpLocks/>
              </p:cNvCxnSpPr>
              <p:nvPr/>
            </p:nvCxnSpPr>
            <p:spPr>
              <a:xfrm>
                <a:off x="1507207" y="1445548"/>
                <a:ext cx="4901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2733A3-6BDA-48B8-B120-024E8EEE4FF7}"/>
                  </a:ext>
                </a:extLst>
              </p:cNvPr>
              <p:cNvSpPr txBox="1"/>
              <p:nvPr/>
            </p:nvSpPr>
            <p:spPr>
              <a:xfrm>
                <a:off x="887401" y="1249141"/>
                <a:ext cx="641522" cy="369332"/>
              </a:xfrm>
              <a:prstGeom prst="rect">
                <a:avLst/>
              </a:prstGeom>
              <a:noFill/>
            </p:spPr>
            <p:txBody>
              <a:bodyPr wrap="none" rtlCol="0">
                <a:spAutoFit/>
              </a:bodyPr>
              <a:lstStyle/>
              <a:p>
                <a:r>
                  <a:rPr lang="nb-NO" dirty="0"/>
                  <a:t>SP=0</a:t>
                </a:r>
              </a:p>
            </p:txBody>
          </p:sp>
        </p:grpSp>
        <p:pic>
          <p:nvPicPr>
            <p:cNvPr id="32" name="Picture 31">
              <a:extLst>
                <a:ext uri="{FF2B5EF4-FFF2-40B4-BE49-F238E27FC236}">
                  <a16:creationId xmlns:a16="http://schemas.microsoft.com/office/drawing/2014/main" id="{0759026A-7665-42E3-A107-4C8FEF349C37}"/>
                </a:ext>
              </a:extLst>
            </p:cNvPr>
            <p:cNvPicPr>
              <a:picLocks noChangeAspect="1"/>
            </p:cNvPicPr>
            <p:nvPr/>
          </p:nvPicPr>
          <p:blipFill>
            <a:blip r:embed="rId4"/>
            <a:stretch>
              <a:fillRect/>
            </a:stretch>
          </p:blipFill>
          <p:spPr>
            <a:xfrm>
              <a:off x="2618974" y="4450447"/>
              <a:ext cx="1865598" cy="272941"/>
            </a:xfrm>
            <a:prstGeom prst="rect">
              <a:avLst/>
            </a:prstGeom>
          </p:spPr>
        </p:pic>
        <p:cxnSp>
          <p:nvCxnSpPr>
            <p:cNvPr id="33" name="Straight Arrow Connector 32">
              <a:extLst>
                <a:ext uri="{FF2B5EF4-FFF2-40B4-BE49-F238E27FC236}">
                  <a16:creationId xmlns:a16="http://schemas.microsoft.com/office/drawing/2014/main" id="{9D77892A-E51E-4033-B56A-345011B7A9EF}"/>
                </a:ext>
              </a:extLst>
            </p:cNvPr>
            <p:cNvCxnSpPr>
              <a:cxnSpLocks/>
            </p:cNvCxnSpPr>
            <p:nvPr/>
          </p:nvCxnSpPr>
          <p:spPr>
            <a:xfrm>
              <a:off x="2025561" y="4170576"/>
              <a:ext cx="4901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81C9F56-B5BC-414F-BF1D-CB4FF1E60736}"/>
                </a:ext>
              </a:extLst>
            </p:cNvPr>
            <p:cNvSpPr txBox="1"/>
            <p:nvPr/>
          </p:nvSpPr>
          <p:spPr>
            <a:xfrm>
              <a:off x="1424812" y="3979251"/>
              <a:ext cx="641522" cy="369332"/>
            </a:xfrm>
            <a:prstGeom prst="rect">
              <a:avLst/>
            </a:prstGeom>
            <a:noFill/>
          </p:spPr>
          <p:txBody>
            <a:bodyPr wrap="none" rtlCol="0">
              <a:spAutoFit/>
            </a:bodyPr>
            <a:lstStyle/>
            <a:p>
              <a:r>
                <a:rPr lang="nb-NO" dirty="0"/>
                <a:t>SP=0</a:t>
              </a:r>
            </a:p>
          </p:txBody>
        </p:sp>
        <p:sp>
          <p:nvSpPr>
            <p:cNvPr id="35" name="TextBox 34">
              <a:extLst>
                <a:ext uri="{FF2B5EF4-FFF2-40B4-BE49-F238E27FC236}">
                  <a16:creationId xmlns:a16="http://schemas.microsoft.com/office/drawing/2014/main" id="{6F3DB930-3253-4A1D-BCCA-6B3DD968150E}"/>
                </a:ext>
              </a:extLst>
            </p:cNvPr>
            <p:cNvSpPr txBox="1"/>
            <p:nvPr/>
          </p:nvSpPr>
          <p:spPr>
            <a:xfrm>
              <a:off x="3366446" y="4878450"/>
              <a:ext cx="306494" cy="369332"/>
            </a:xfrm>
            <a:prstGeom prst="rect">
              <a:avLst/>
            </a:prstGeom>
            <a:noFill/>
          </p:spPr>
          <p:txBody>
            <a:bodyPr wrap="none" rtlCol="0">
              <a:spAutoFit/>
            </a:bodyPr>
            <a:lstStyle/>
            <a:p>
              <a:r>
                <a:rPr lang="nb-NO" dirty="0"/>
                <a:t>u</a:t>
              </a:r>
            </a:p>
          </p:txBody>
        </p:sp>
        <p:sp>
          <p:nvSpPr>
            <p:cNvPr id="36" name="TextBox 35">
              <a:extLst>
                <a:ext uri="{FF2B5EF4-FFF2-40B4-BE49-F238E27FC236}">
                  <a16:creationId xmlns:a16="http://schemas.microsoft.com/office/drawing/2014/main" id="{DBD27538-96A6-491D-A5D3-0E1E019FB5B1}"/>
                </a:ext>
              </a:extLst>
            </p:cNvPr>
            <p:cNvSpPr txBox="1"/>
            <p:nvPr/>
          </p:nvSpPr>
          <p:spPr>
            <a:xfrm>
              <a:off x="2654761" y="5268742"/>
              <a:ext cx="306494" cy="369332"/>
            </a:xfrm>
            <a:prstGeom prst="rect">
              <a:avLst/>
            </a:prstGeom>
            <a:noFill/>
          </p:spPr>
          <p:txBody>
            <a:bodyPr wrap="none" rtlCol="0">
              <a:spAutoFit/>
            </a:bodyPr>
            <a:lstStyle/>
            <a:p>
              <a:r>
                <a:rPr lang="nb-NO" dirty="0"/>
                <a:t>d</a:t>
              </a:r>
            </a:p>
          </p:txBody>
        </p:sp>
      </p:grpSp>
      <p:sp>
        <p:nvSpPr>
          <p:cNvPr id="3" name="TextBox 2">
            <a:extLst>
              <a:ext uri="{FF2B5EF4-FFF2-40B4-BE49-F238E27FC236}">
                <a16:creationId xmlns:a16="http://schemas.microsoft.com/office/drawing/2014/main" id="{D1B76B7F-BED2-428F-A02E-7BFB1CDB48CE}"/>
              </a:ext>
            </a:extLst>
          </p:cNvPr>
          <p:cNvSpPr txBox="1"/>
          <p:nvPr/>
        </p:nvSpPr>
        <p:spPr>
          <a:xfrm>
            <a:off x="8237521" y="2142123"/>
            <a:ext cx="3936271" cy="1754326"/>
          </a:xfrm>
          <a:prstGeom prst="rect">
            <a:avLst/>
          </a:prstGeom>
          <a:solidFill>
            <a:schemeClr val="bg1"/>
          </a:solidFill>
        </p:spPr>
        <p:txBody>
          <a:bodyPr wrap="square" rtlCol="0">
            <a:spAutoFit/>
          </a:bodyPr>
          <a:lstStyle/>
          <a:p>
            <a:r>
              <a:rPr lang="nb-NO" dirty="0">
                <a:solidFill>
                  <a:srgbClr val="FF0000"/>
                </a:solidFill>
              </a:rPr>
              <a:t>Primal-dual feedback control.</a:t>
            </a:r>
          </a:p>
          <a:p>
            <a:pPr marL="285750" indent="-285750">
              <a:buFont typeface="Arial" panose="020B0604020202020204" pitchFamily="34" charset="0"/>
              <a:buChar char="•"/>
            </a:pPr>
            <a:r>
              <a:rPr lang="nb-NO" dirty="0">
                <a:solidFill>
                  <a:srgbClr val="FF0000"/>
                </a:solidFill>
              </a:rPr>
              <a:t>Makes </a:t>
            </a:r>
            <a:r>
              <a:rPr lang="nb-NO" dirty="0" err="1">
                <a:solidFill>
                  <a:srgbClr val="FF0000"/>
                </a:solidFill>
              </a:rPr>
              <a:t>use</a:t>
            </a:r>
            <a:r>
              <a:rPr lang="nb-NO" dirty="0">
                <a:solidFill>
                  <a:srgbClr val="FF0000"/>
                </a:solidFill>
              </a:rPr>
              <a:t> of «dual </a:t>
            </a:r>
            <a:r>
              <a:rPr lang="nb-NO" dirty="0" err="1">
                <a:solidFill>
                  <a:srgbClr val="FF0000"/>
                </a:solidFill>
              </a:rPr>
              <a:t>decomposition</a:t>
            </a:r>
            <a:r>
              <a:rPr lang="nb-NO" dirty="0">
                <a:solidFill>
                  <a:srgbClr val="FF0000"/>
                </a:solidFill>
              </a:rPr>
              <a:t>» of </a:t>
            </a:r>
            <a:r>
              <a:rPr lang="nb-NO" dirty="0" err="1">
                <a:solidFill>
                  <a:srgbClr val="FF0000"/>
                </a:solidFill>
              </a:rPr>
              <a:t>constrained</a:t>
            </a:r>
            <a:r>
              <a:rPr lang="nb-NO" dirty="0">
                <a:solidFill>
                  <a:srgbClr val="FF0000"/>
                </a:solidFill>
              </a:rPr>
              <a:t> </a:t>
            </a:r>
            <a:r>
              <a:rPr lang="nb-NO" dirty="0" err="1">
                <a:solidFill>
                  <a:srgbClr val="FF0000"/>
                </a:solidFill>
              </a:rPr>
              <a:t>optimization</a:t>
            </a:r>
            <a:endParaRPr lang="nb-NO" dirty="0">
              <a:solidFill>
                <a:srgbClr val="FF0000"/>
              </a:solidFill>
            </a:endParaRPr>
          </a:p>
          <a:p>
            <a:pPr marL="285750" indent="-285750">
              <a:buFont typeface="Arial" panose="020B0604020202020204" pitchFamily="34" charset="0"/>
              <a:buChar char="•"/>
            </a:pPr>
            <a:r>
              <a:rPr lang="nb-NO" dirty="0" err="1">
                <a:solidFill>
                  <a:srgbClr val="FF0000"/>
                </a:solidFill>
                <a:highlight>
                  <a:srgbClr val="FFFF00"/>
                </a:highlight>
              </a:rPr>
              <a:t>Selector</a:t>
            </a:r>
            <a:r>
              <a:rPr lang="nb-NO" dirty="0">
                <a:solidFill>
                  <a:srgbClr val="FF0000"/>
                </a:solidFill>
                <a:highlight>
                  <a:srgbClr val="FFFF00"/>
                </a:highlight>
              </a:rPr>
              <a:t> </a:t>
            </a:r>
            <a:r>
              <a:rPr lang="nb-NO" dirty="0" err="1">
                <a:solidFill>
                  <a:srgbClr val="FF0000"/>
                </a:solidFill>
                <a:highlight>
                  <a:srgbClr val="FFFF00"/>
                </a:highlight>
              </a:rPr>
              <a:t>on</a:t>
            </a:r>
            <a:r>
              <a:rPr lang="nb-NO" dirty="0">
                <a:solidFill>
                  <a:srgbClr val="FF0000"/>
                </a:solidFill>
                <a:highlight>
                  <a:srgbClr val="FFFF00"/>
                </a:highlight>
              </a:rPr>
              <a:t> dual variables </a:t>
            </a:r>
            <a:r>
              <a:rPr lang="el-GR" dirty="0">
                <a:highlight>
                  <a:srgbClr val="FFFF00"/>
                </a:highlight>
              </a:rPr>
              <a:t>λ</a:t>
            </a:r>
            <a:endParaRPr lang="nb-NO" dirty="0">
              <a:solidFill>
                <a:srgbClr val="FF0000"/>
              </a:solidFill>
              <a:highlight>
                <a:srgbClr val="FFFF00"/>
              </a:highlight>
            </a:endParaRPr>
          </a:p>
          <a:p>
            <a:pPr marL="285750" indent="-285750">
              <a:buFont typeface="Arial" panose="020B0604020202020204" pitchFamily="34" charset="0"/>
              <a:buChar char="•"/>
            </a:pPr>
            <a:r>
              <a:rPr lang="nb-NO" dirty="0">
                <a:solidFill>
                  <a:srgbClr val="FF0000"/>
                </a:solidFill>
              </a:rPr>
              <a:t>Problem: </a:t>
            </a:r>
            <a:r>
              <a:rPr lang="nb-NO" dirty="0" err="1">
                <a:solidFill>
                  <a:srgbClr val="FF0000"/>
                </a:solidFill>
              </a:rPr>
              <a:t>Constraint</a:t>
            </a:r>
            <a:r>
              <a:rPr lang="nb-NO" dirty="0">
                <a:solidFill>
                  <a:srgbClr val="FF0000"/>
                </a:solidFill>
              </a:rPr>
              <a:t> control </a:t>
            </a:r>
            <a:r>
              <a:rPr lang="nb-NO" dirty="0" err="1">
                <a:solidFill>
                  <a:srgbClr val="FF0000"/>
                </a:solidFill>
              </a:rPr>
              <a:t>using</a:t>
            </a:r>
            <a:r>
              <a:rPr lang="nb-NO" dirty="0">
                <a:solidFill>
                  <a:srgbClr val="FF0000"/>
                </a:solidFill>
              </a:rPr>
              <a:t> dual variables is </a:t>
            </a:r>
            <a:r>
              <a:rPr lang="nb-NO" dirty="0" err="1">
                <a:solidFill>
                  <a:srgbClr val="FF0000"/>
                </a:solidFill>
              </a:rPr>
              <a:t>on</a:t>
            </a:r>
            <a:r>
              <a:rPr lang="nb-NO" dirty="0">
                <a:solidFill>
                  <a:srgbClr val="FF0000"/>
                </a:solidFill>
              </a:rPr>
              <a:t> </a:t>
            </a:r>
            <a:r>
              <a:rPr lang="nb-NO" dirty="0" err="1">
                <a:solidFill>
                  <a:srgbClr val="FF0000"/>
                </a:solidFill>
              </a:rPr>
              <a:t>slow</a:t>
            </a:r>
            <a:r>
              <a:rPr lang="nb-NO" dirty="0">
                <a:solidFill>
                  <a:srgbClr val="FF0000"/>
                </a:solidFill>
              </a:rPr>
              <a:t> time </a:t>
            </a:r>
            <a:r>
              <a:rPr lang="nb-NO" dirty="0" err="1">
                <a:solidFill>
                  <a:srgbClr val="FF0000"/>
                </a:solidFill>
              </a:rPr>
              <a:t>scale</a:t>
            </a:r>
            <a:endParaRPr lang="nb-NO" dirty="0">
              <a:solidFill>
                <a:srgbClr val="FF0000"/>
              </a:solidFill>
            </a:endParaRPr>
          </a:p>
        </p:txBody>
      </p:sp>
      <p:sp>
        <p:nvSpPr>
          <p:cNvPr id="4" name="TextBox 3">
            <a:extLst>
              <a:ext uri="{FF2B5EF4-FFF2-40B4-BE49-F238E27FC236}">
                <a16:creationId xmlns:a16="http://schemas.microsoft.com/office/drawing/2014/main" id="{AADB5FE8-D564-4EB2-83D1-CF39D1E3D256}"/>
              </a:ext>
            </a:extLst>
          </p:cNvPr>
          <p:cNvSpPr txBox="1"/>
          <p:nvPr/>
        </p:nvSpPr>
        <p:spPr>
          <a:xfrm>
            <a:off x="3716579" y="3197658"/>
            <a:ext cx="1211165" cy="307777"/>
          </a:xfrm>
          <a:prstGeom prst="rect">
            <a:avLst/>
          </a:prstGeom>
          <a:noFill/>
        </p:spPr>
        <p:txBody>
          <a:bodyPr wrap="none" rtlCol="0">
            <a:spAutoFit/>
          </a:bodyPr>
          <a:lstStyle/>
          <a:p>
            <a:r>
              <a:rPr lang="nb-NO" sz="1400" dirty="0">
                <a:solidFill>
                  <a:srgbClr val="FF0000"/>
                </a:solidFill>
              </a:rPr>
              <a:t>Dual variables</a:t>
            </a:r>
          </a:p>
        </p:txBody>
      </p:sp>
      <p:sp>
        <p:nvSpPr>
          <p:cNvPr id="38" name="TextBox 37">
            <a:extLst>
              <a:ext uri="{FF2B5EF4-FFF2-40B4-BE49-F238E27FC236}">
                <a16:creationId xmlns:a16="http://schemas.microsoft.com/office/drawing/2014/main" id="{8016FACD-2E5B-45C8-BE88-5C7085141109}"/>
              </a:ext>
            </a:extLst>
          </p:cNvPr>
          <p:cNvSpPr txBox="1"/>
          <p:nvPr/>
        </p:nvSpPr>
        <p:spPr>
          <a:xfrm>
            <a:off x="3711370" y="4892531"/>
            <a:ext cx="1345818" cy="307777"/>
          </a:xfrm>
          <a:prstGeom prst="rect">
            <a:avLst/>
          </a:prstGeom>
          <a:noFill/>
        </p:spPr>
        <p:txBody>
          <a:bodyPr wrap="none" rtlCol="0">
            <a:spAutoFit/>
          </a:bodyPr>
          <a:lstStyle/>
          <a:p>
            <a:r>
              <a:rPr lang="nb-NO" sz="1400" dirty="0">
                <a:solidFill>
                  <a:srgbClr val="FF0000"/>
                </a:solidFill>
              </a:rPr>
              <a:t>Primal variables</a:t>
            </a:r>
          </a:p>
        </p:txBody>
      </p:sp>
    </p:spTree>
    <p:extLst>
      <p:ext uri="{BB962C8B-B14F-4D97-AF65-F5344CB8AC3E}">
        <p14:creationId xmlns:p14="http://schemas.microsoft.com/office/powerpoint/2010/main" val="331597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F14C-918E-4FC2-AD15-E668A34E3809}"/>
              </a:ext>
            </a:extLst>
          </p:cNvPr>
          <p:cNvSpPr>
            <a:spLocks noGrp="1"/>
          </p:cNvSpPr>
          <p:nvPr>
            <p:ph type="title"/>
          </p:nvPr>
        </p:nvSpPr>
        <p:spPr/>
        <p:txBody>
          <a:bodyPr>
            <a:normAutofit fontScale="90000"/>
          </a:bodyPr>
          <a:lstStyle/>
          <a:p>
            <a:r>
              <a:rPr lang="nb-NO" dirty="0"/>
              <a:t>Alternative: Feedback </a:t>
            </a:r>
            <a:r>
              <a:rPr lang="nb-NO" dirty="0" err="1"/>
              <a:t>solution</a:t>
            </a:r>
            <a:r>
              <a:rPr lang="nb-NO" dirty="0"/>
              <a:t> </a:t>
            </a:r>
            <a:r>
              <a:rPr lang="nb-NO" dirty="0" err="1"/>
              <a:t>with</a:t>
            </a:r>
            <a:r>
              <a:rPr lang="nb-NO" dirty="0"/>
              <a:t> «</a:t>
            </a:r>
            <a:r>
              <a:rPr lang="nb-NO" dirty="0" err="1"/>
              <a:t>direct</a:t>
            </a:r>
            <a:r>
              <a:rPr lang="nb-NO" dirty="0"/>
              <a:t>» </a:t>
            </a:r>
            <a:r>
              <a:rPr lang="nb-NO" dirty="0" err="1"/>
              <a:t>constraint</a:t>
            </a:r>
            <a:r>
              <a:rPr lang="nb-NO" dirty="0"/>
              <a:t> control </a:t>
            </a:r>
          </a:p>
        </p:txBody>
      </p:sp>
      <p:grpSp>
        <p:nvGrpSpPr>
          <p:cNvPr id="31" name="Group 30">
            <a:extLst>
              <a:ext uri="{FF2B5EF4-FFF2-40B4-BE49-F238E27FC236}">
                <a16:creationId xmlns:a16="http://schemas.microsoft.com/office/drawing/2014/main" id="{232C8F93-23AB-4AF1-9620-73DBEFC9E25C}"/>
              </a:ext>
            </a:extLst>
          </p:cNvPr>
          <p:cNvGrpSpPr/>
          <p:nvPr/>
        </p:nvGrpSpPr>
        <p:grpSpPr>
          <a:xfrm>
            <a:off x="1433296" y="1857730"/>
            <a:ext cx="6306225" cy="4261462"/>
            <a:chOff x="1431236" y="1869271"/>
            <a:chExt cx="6306225" cy="4261462"/>
          </a:xfrm>
        </p:grpSpPr>
        <p:grpSp>
          <p:nvGrpSpPr>
            <p:cNvPr id="32" name="Group 31">
              <a:extLst>
                <a:ext uri="{FF2B5EF4-FFF2-40B4-BE49-F238E27FC236}">
                  <a16:creationId xmlns:a16="http://schemas.microsoft.com/office/drawing/2014/main" id="{4C0A7CC9-E4B1-4132-9B83-4B8AFBB5113C}"/>
                </a:ext>
              </a:extLst>
            </p:cNvPr>
            <p:cNvGrpSpPr/>
            <p:nvPr/>
          </p:nvGrpSpPr>
          <p:grpSpPr>
            <a:xfrm>
              <a:off x="1431236" y="1869271"/>
              <a:ext cx="6306225" cy="4261462"/>
              <a:chOff x="893825" y="1035194"/>
              <a:chExt cx="6306225" cy="4261462"/>
            </a:xfrm>
          </p:grpSpPr>
          <p:sp>
            <p:nvSpPr>
              <p:cNvPr id="40" name="Rectangle 39">
                <a:extLst>
                  <a:ext uri="{FF2B5EF4-FFF2-40B4-BE49-F238E27FC236}">
                    <a16:creationId xmlns:a16="http://schemas.microsoft.com/office/drawing/2014/main" id="{22347157-5CC6-4930-BA85-A6C822583ADC}"/>
                  </a:ext>
                </a:extLst>
              </p:cNvPr>
              <p:cNvSpPr/>
              <p:nvPr/>
            </p:nvSpPr>
            <p:spPr>
              <a:xfrm>
                <a:off x="2634822" y="4470954"/>
                <a:ext cx="914400" cy="67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Process</a:t>
                </a:r>
              </a:p>
            </p:txBody>
          </p:sp>
          <p:cxnSp>
            <p:nvCxnSpPr>
              <p:cNvPr id="41" name="Straight Arrow Connector 40">
                <a:extLst>
                  <a:ext uri="{FF2B5EF4-FFF2-40B4-BE49-F238E27FC236}">
                    <a16:creationId xmlns:a16="http://schemas.microsoft.com/office/drawing/2014/main" id="{75D2F90A-7515-4821-B2AD-92066D42A008}"/>
                  </a:ext>
                </a:extLst>
              </p:cNvPr>
              <p:cNvCxnSpPr>
                <a:cxnSpLocks/>
                <a:endCxn id="40" idx="1"/>
              </p:cNvCxnSpPr>
              <p:nvPr/>
            </p:nvCxnSpPr>
            <p:spPr>
              <a:xfrm>
                <a:off x="2144628" y="4807839"/>
                <a:ext cx="4901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F53DD37-D1BA-4688-8F23-0C3F45C16DE4}"/>
                  </a:ext>
                </a:extLst>
              </p:cNvPr>
              <p:cNvSpPr/>
              <p:nvPr/>
            </p:nvSpPr>
            <p:spPr>
              <a:xfrm>
                <a:off x="4999323" y="3103592"/>
                <a:ext cx="1519620" cy="596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Gradient </a:t>
                </a:r>
                <a:r>
                  <a:rPr lang="nb-NO" dirty="0" err="1">
                    <a:solidFill>
                      <a:schemeClr val="tx1"/>
                    </a:solidFill>
                  </a:rPr>
                  <a:t>estimation</a:t>
                </a:r>
                <a:endParaRPr lang="nb-NO" dirty="0">
                  <a:solidFill>
                    <a:schemeClr val="tx1"/>
                  </a:solidFill>
                </a:endParaRPr>
              </a:p>
            </p:txBody>
          </p:sp>
          <p:cxnSp>
            <p:nvCxnSpPr>
              <p:cNvPr id="44" name="Straight Connector 43">
                <a:extLst>
                  <a:ext uri="{FF2B5EF4-FFF2-40B4-BE49-F238E27FC236}">
                    <a16:creationId xmlns:a16="http://schemas.microsoft.com/office/drawing/2014/main" id="{7193F2D5-A592-4A75-B61F-3D5129C5ED83}"/>
                  </a:ext>
                </a:extLst>
              </p:cNvPr>
              <p:cNvCxnSpPr>
                <a:stCxn id="40" idx="3"/>
              </p:cNvCxnSpPr>
              <p:nvPr/>
            </p:nvCxnSpPr>
            <p:spPr>
              <a:xfrm>
                <a:off x="3549222" y="4807839"/>
                <a:ext cx="2267768" cy="12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61FF0AE-370F-4B8E-814F-3217C0C2F490}"/>
                  </a:ext>
                </a:extLst>
              </p:cNvPr>
              <p:cNvCxnSpPr>
                <a:cxnSpLocks/>
              </p:cNvCxnSpPr>
              <p:nvPr/>
            </p:nvCxnSpPr>
            <p:spPr>
              <a:xfrm flipH="1" flipV="1">
                <a:off x="5795888" y="3706837"/>
                <a:ext cx="21102" cy="11130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0E65D1-44F2-4DCC-AC0F-9EFF0889056B}"/>
                  </a:ext>
                </a:extLst>
              </p:cNvPr>
              <p:cNvCxnSpPr>
                <a:cxnSpLocks/>
              </p:cNvCxnSpPr>
              <p:nvPr/>
            </p:nvCxnSpPr>
            <p:spPr>
              <a:xfrm flipH="1" flipV="1">
                <a:off x="3495936" y="2177361"/>
                <a:ext cx="920422" cy="62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38A35C1-9BD3-43D9-9188-61ED5C520722}"/>
                  </a:ext>
                </a:extLst>
              </p:cNvPr>
              <p:cNvCxnSpPr>
                <a:cxnSpLocks/>
              </p:cNvCxnSpPr>
              <p:nvPr/>
            </p:nvCxnSpPr>
            <p:spPr>
              <a:xfrm flipH="1">
                <a:off x="3320250" y="2976176"/>
                <a:ext cx="18961" cy="14925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6CD3FF9-C79F-40D8-84BA-923336A83F6A}"/>
                  </a:ext>
                </a:extLst>
              </p:cNvPr>
              <p:cNvCxnSpPr>
                <a:cxnSpLocks/>
              </p:cNvCxnSpPr>
              <p:nvPr/>
            </p:nvCxnSpPr>
            <p:spPr>
              <a:xfrm>
                <a:off x="3549222" y="4964249"/>
                <a:ext cx="35549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59A3DF7-3676-42CA-B013-CF9E3826C17B}"/>
                  </a:ext>
                </a:extLst>
              </p:cNvPr>
              <p:cNvCxnSpPr>
                <a:cxnSpLocks/>
              </p:cNvCxnSpPr>
              <p:nvPr/>
            </p:nvCxnSpPr>
            <p:spPr>
              <a:xfrm flipH="1" flipV="1">
                <a:off x="7104185" y="1406865"/>
                <a:ext cx="10683" cy="35573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DA2A781-A6DD-4B2C-94C1-FB34A659D3FE}"/>
                  </a:ext>
                </a:extLst>
              </p:cNvPr>
              <p:cNvSpPr/>
              <p:nvPr/>
            </p:nvSpPr>
            <p:spPr>
              <a:xfrm>
                <a:off x="1998909" y="1154096"/>
                <a:ext cx="2204462" cy="604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solidFill>
                      <a:schemeClr val="tx1"/>
                    </a:solidFill>
                  </a:rPr>
                  <a:t>Constraint</a:t>
                </a:r>
                <a:r>
                  <a:rPr lang="nb-NO" dirty="0">
                    <a:solidFill>
                      <a:schemeClr val="tx1"/>
                    </a:solidFill>
                  </a:rPr>
                  <a:t> </a:t>
                </a:r>
                <a:r>
                  <a:rPr lang="nb-NO" dirty="0" err="1">
                    <a:solidFill>
                      <a:schemeClr val="tx1"/>
                    </a:solidFill>
                  </a:rPr>
                  <a:t>controllers</a:t>
                </a:r>
                <a:endParaRPr lang="nb-NO" dirty="0">
                  <a:solidFill>
                    <a:schemeClr val="tx1"/>
                  </a:solidFill>
                </a:endParaRPr>
              </a:p>
              <a:p>
                <a:pPr algn="ctr"/>
                <a:r>
                  <a:rPr lang="nb-NO" sz="1400" dirty="0">
                    <a:solidFill>
                      <a:schemeClr val="tx1"/>
                    </a:solidFill>
                  </a:rPr>
                  <a:t>(fast PID-</a:t>
                </a:r>
                <a:r>
                  <a:rPr lang="nb-NO" sz="1400" dirty="0" err="1">
                    <a:solidFill>
                      <a:schemeClr val="tx1"/>
                    </a:solidFill>
                  </a:rPr>
                  <a:t>controllers</a:t>
                </a:r>
                <a:r>
                  <a:rPr lang="nb-NO" sz="1400" dirty="0">
                    <a:solidFill>
                      <a:schemeClr val="tx1"/>
                    </a:solidFill>
                  </a:rPr>
                  <a:t>)</a:t>
                </a:r>
                <a:endParaRPr lang="nb-NO" sz="1600" dirty="0">
                  <a:solidFill>
                    <a:schemeClr val="tx1"/>
                  </a:solidFill>
                </a:endParaRPr>
              </a:p>
            </p:txBody>
          </p:sp>
          <p:cxnSp>
            <p:nvCxnSpPr>
              <p:cNvPr id="51" name="Straight Arrow Connector 50">
                <a:extLst>
                  <a:ext uri="{FF2B5EF4-FFF2-40B4-BE49-F238E27FC236}">
                    <a16:creationId xmlns:a16="http://schemas.microsoft.com/office/drawing/2014/main" id="{BBAB02C2-5FBD-4C88-9A11-496377DA80C6}"/>
                  </a:ext>
                </a:extLst>
              </p:cNvPr>
              <p:cNvCxnSpPr>
                <a:cxnSpLocks/>
              </p:cNvCxnSpPr>
              <p:nvPr/>
            </p:nvCxnSpPr>
            <p:spPr>
              <a:xfrm flipH="1">
                <a:off x="4208322" y="1406865"/>
                <a:ext cx="285003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E66385A-5942-4897-8316-E03C0ED369BD}"/>
                  </a:ext>
                </a:extLst>
              </p:cNvPr>
              <p:cNvCxnSpPr>
                <a:cxnSpLocks/>
              </p:cNvCxnSpPr>
              <p:nvPr/>
            </p:nvCxnSpPr>
            <p:spPr>
              <a:xfrm flipH="1">
                <a:off x="2959097" y="2567552"/>
                <a:ext cx="7610" cy="19160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21A8F60-5ECA-45E7-939C-9F607BBF3276}"/>
                  </a:ext>
                </a:extLst>
              </p:cNvPr>
              <p:cNvSpPr/>
              <p:nvPr/>
            </p:nvSpPr>
            <p:spPr>
              <a:xfrm>
                <a:off x="2731859" y="1998266"/>
                <a:ext cx="756927" cy="5692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MAX/</a:t>
                </a:r>
              </a:p>
              <a:p>
                <a:pPr algn="ctr"/>
                <a:r>
                  <a:rPr lang="nb-NO" dirty="0">
                    <a:solidFill>
                      <a:schemeClr val="tx1"/>
                    </a:solidFill>
                  </a:rPr>
                  <a:t>MIN</a:t>
                </a:r>
              </a:p>
            </p:txBody>
          </p:sp>
          <p:cxnSp>
            <p:nvCxnSpPr>
              <p:cNvPr id="56" name="Straight Arrow Connector 55">
                <a:extLst>
                  <a:ext uri="{FF2B5EF4-FFF2-40B4-BE49-F238E27FC236}">
                    <a16:creationId xmlns:a16="http://schemas.microsoft.com/office/drawing/2014/main" id="{4DE3FE09-675F-42B1-91E5-7A3D309A30FC}"/>
                  </a:ext>
                </a:extLst>
              </p:cNvPr>
              <p:cNvCxnSpPr>
                <a:cxnSpLocks/>
              </p:cNvCxnSpPr>
              <p:nvPr/>
            </p:nvCxnSpPr>
            <p:spPr>
              <a:xfrm>
                <a:off x="3142584" y="1770654"/>
                <a:ext cx="0" cy="244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3EDF5D5-224E-496E-BC8A-C1A13A3BE146}"/>
                  </a:ext>
                </a:extLst>
              </p:cNvPr>
              <p:cNvSpPr txBox="1"/>
              <p:nvPr/>
            </p:nvSpPr>
            <p:spPr>
              <a:xfrm>
                <a:off x="3939985" y="4438506"/>
                <a:ext cx="288862" cy="369332"/>
              </a:xfrm>
              <a:prstGeom prst="rect">
                <a:avLst/>
              </a:prstGeom>
              <a:noFill/>
            </p:spPr>
            <p:txBody>
              <a:bodyPr wrap="none" rtlCol="0">
                <a:spAutoFit/>
              </a:bodyPr>
              <a:lstStyle/>
              <a:p>
                <a:r>
                  <a:rPr lang="nb-NO" dirty="0"/>
                  <a:t>y</a:t>
                </a:r>
              </a:p>
            </p:txBody>
          </p:sp>
          <p:sp>
            <p:nvSpPr>
              <p:cNvPr id="58" name="TextBox 57">
                <a:extLst>
                  <a:ext uri="{FF2B5EF4-FFF2-40B4-BE49-F238E27FC236}">
                    <a16:creationId xmlns:a16="http://schemas.microsoft.com/office/drawing/2014/main" id="{2BA2F4FA-6465-412B-98F1-FE4F695FBA3B}"/>
                  </a:ext>
                </a:extLst>
              </p:cNvPr>
              <p:cNvSpPr txBox="1"/>
              <p:nvPr/>
            </p:nvSpPr>
            <p:spPr>
              <a:xfrm>
                <a:off x="3939985" y="4927324"/>
                <a:ext cx="2183546" cy="369332"/>
              </a:xfrm>
              <a:prstGeom prst="rect">
                <a:avLst/>
              </a:prstGeom>
              <a:noFill/>
            </p:spPr>
            <p:txBody>
              <a:bodyPr wrap="none" rtlCol="0">
                <a:spAutoFit/>
              </a:bodyPr>
              <a:lstStyle/>
              <a:p>
                <a:r>
                  <a:rPr lang="nb-NO" dirty="0"/>
                  <a:t>g </a:t>
                </a:r>
                <a:r>
                  <a:rPr lang="nb-NO" sz="1600" dirty="0"/>
                  <a:t>(</a:t>
                </a:r>
                <a:r>
                  <a:rPr lang="nb-NO" sz="1600" dirty="0" err="1"/>
                  <a:t>measured</a:t>
                </a:r>
                <a:r>
                  <a:rPr lang="nb-NO" sz="1600" dirty="0"/>
                  <a:t> </a:t>
                </a:r>
                <a:r>
                  <a:rPr lang="nb-NO" sz="1600" dirty="0" err="1"/>
                  <a:t>constraint</a:t>
                </a:r>
                <a:r>
                  <a:rPr lang="nb-NO" sz="1600" dirty="0"/>
                  <a:t>)</a:t>
                </a:r>
                <a:endParaRPr lang="nb-NO" dirty="0"/>
              </a:p>
            </p:txBody>
          </p:sp>
          <p:sp>
            <p:nvSpPr>
              <p:cNvPr id="59" name="TextBox 58">
                <a:extLst>
                  <a:ext uri="{FF2B5EF4-FFF2-40B4-BE49-F238E27FC236}">
                    <a16:creationId xmlns:a16="http://schemas.microsoft.com/office/drawing/2014/main" id="{54008F46-1689-4B53-86D6-D87326326B07}"/>
                  </a:ext>
                </a:extLst>
              </p:cNvPr>
              <p:cNvSpPr txBox="1"/>
              <p:nvPr/>
            </p:nvSpPr>
            <p:spPr>
              <a:xfrm>
                <a:off x="4561251" y="1035194"/>
                <a:ext cx="2638799" cy="369332"/>
              </a:xfrm>
              <a:prstGeom prst="rect">
                <a:avLst/>
              </a:prstGeom>
              <a:noFill/>
            </p:spPr>
            <p:txBody>
              <a:bodyPr wrap="none" rtlCol="0">
                <a:spAutoFit/>
              </a:bodyPr>
              <a:lstStyle/>
              <a:p>
                <a:r>
                  <a:rPr lang="nb-NO" dirty="0"/>
                  <a:t>g </a:t>
                </a:r>
                <a:r>
                  <a:rPr lang="nb-NO" sz="1600" dirty="0"/>
                  <a:t>(</a:t>
                </a:r>
                <a:r>
                  <a:rPr lang="nb-NO" sz="1600" dirty="0" err="1"/>
                  <a:t>constraints</a:t>
                </a:r>
                <a:r>
                  <a:rPr lang="nb-NO" sz="1600" dirty="0"/>
                  <a:t> </a:t>
                </a:r>
                <a:r>
                  <a:rPr lang="nb-NO" sz="1600" dirty="0" err="1"/>
                  <a:t>paired</a:t>
                </a:r>
                <a:r>
                  <a:rPr lang="nb-NO" sz="1600" dirty="0"/>
                  <a:t> </a:t>
                </a:r>
                <a:r>
                  <a:rPr lang="nb-NO" sz="1600" dirty="0" err="1"/>
                  <a:t>with</a:t>
                </a:r>
                <a:r>
                  <a:rPr lang="nb-NO" sz="1600" dirty="0"/>
                  <a:t> u1)</a:t>
                </a:r>
                <a:endParaRPr lang="nb-NO" dirty="0"/>
              </a:p>
            </p:txBody>
          </p:sp>
          <p:cxnSp>
            <p:nvCxnSpPr>
              <p:cNvPr id="60" name="Straight Arrow Connector 59">
                <a:extLst>
                  <a:ext uri="{FF2B5EF4-FFF2-40B4-BE49-F238E27FC236}">
                    <a16:creationId xmlns:a16="http://schemas.microsoft.com/office/drawing/2014/main" id="{F82FA558-8905-4A46-ABCD-A65984CE7313}"/>
                  </a:ext>
                </a:extLst>
              </p:cNvPr>
              <p:cNvCxnSpPr>
                <a:cxnSpLocks/>
              </p:cNvCxnSpPr>
              <p:nvPr/>
            </p:nvCxnSpPr>
            <p:spPr>
              <a:xfrm>
                <a:off x="1507207" y="1445548"/>
                <a:ext cx="49019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19A8410-1F46-4D24-A970-58DECFE1B050}"/>
                  </a:ext>
                </a:extLst>
              </p:cNvPr>
              <p:cNvSpPr txBox="1"/>
              <p:nvPr/>
            </p:nvSpPr>
            <p:spPr>
              <a:xfrm>
                <a:off x="893825" y="1249141"/>
                <a:ext cx="641522" cy="369332"/>
              </a:xfrm>
              <a:prstGeom prst="rect">
                <a:avLst/>
              </a:prstGeom>
              <a:noFill/>
            </p:spPr>
            <p:txBody>
              <a:bodyPr wrap="none" rtlCol="0">
                <a:spAutoFit/>
              </a:bodyPr>
              <a:lstStyle/>
              <a:p>
                <a:r>
                  <a:rPr lang="nb-NO" dirty="0"/>
                  <a:t>SP=0</a:t>
                </a:r>
              </a:p>
            </p:txBody>
          </p:sp>
        </p:grpSp>
        <p:sp>
          <p:nvSpPr>
            <p:cNvPr id="36" name="TextBox 35">
              <a:extLst>
                <a:ext uri="{FF2B5EF4-FFF2-40B4-BE49-F238E27FC236}">
                  <a16:creationId xmlns:a16="http://schemas.microsoft.com/office/drawing/2014/main" id="{D18F97E1-ED04-40CA-B8AF-02D317F1865D}"/>
                </a:ext>
              </a:extLst>
            </p:cNvPr>
            <p:cNvSpPr txBox="1"/>
            <p:nvPr/>
          </p:nvSpPr>
          <p:spPr>
            <a:xfrm>
              <a:off x="3050994" y="4527075"/>
              <a:ext cx="423514" cy="369332"/>
            </a:xfrm>
            <a:prstGeom prst="rect">
              <a:avLst/>
            </a:prstGeom>
            <a:noFill/>
          </p:spPr>
          <p:txBody>
            <a:bodyPr wrap="none" rtlCol="0">
              <a:spAutoFit/>
            </a:bodyPr>
            <a:lstStyle/>
            <a:p>
              <a:r>
                <a:rPr lang="nb-NO" dirty="0"/>
                <a:t>u1</a:t>
              </a:r>
            </a:p>
          </p:txBody>
        </p:sp>
        <p:sp>
          <p:nvSpPr>
            <p:cNvPr id="37" name="TextBox 36">
              <a:extLst>
                <a:ext uri="{FF2B5EF4-FFF2-40B4-BE49-F238E27FC236}">
                  <a16:creationId xmlns:a16="http://schemas.microsoft.com/office/drawing/2014/main" id="{5ABA83EE-77A7-43E8-B915-5A74D4534890}"/>
                </a:ext>
              </a:extLst>
            </p:cNvPr>
            <p:cNvSpPr txBox="1"/>
            <p:nvPr/>
          </p:nvSpPr>
          <p:spPr>
            <a:xfrm>
              <a:off x="2654761" y="5268742"/>
              <a:ext cx="306494" cy="369332"/>
            </a:xfrm>
            <a:prstGeom prst="rect">
              <a:avLst/>
            </a:prstGeom>
            <a:noFill/>
          </p:spPr>
          <p:txBody>
            <a:bodyPr wrap="none" rtlCol="0">
              <a:spAutoFit/>
            </a:bodyPr>
            <a:lstStyle/>
            <a:p>
              <a:r>
                <a:rPr lang="nb-NO" dirty="0"/>
                <a:t>d</a:t>
              </a:r>
            </a:p>
          </p:txBody>
        </p:sp>
      </p:grpSp>
      <p:cxnSp>
        <p:nvCxnSpPr>
          <p:cNvPr id="64" name="Straight Arrow Connector 63">
            <a:extLst>
              <a:ext uri="{FF2B5EF4-FFF2-40B4-BE49-F238E27FC236}">
                <a16:creationId xmlns:a16="http://schemas.microsoft.com/office/drawing/2014/main" id="{DC24F8BE-24F6-4EF9-BC3F-B5A200C9933B}"/>
              </a:ext>
            </a:extLst>
          </p:cNvPr>
          <p:cNvCxnSpPr>
            <a:cxnSpLocks/>
          </p:cNvCxnSpPr>
          <p:nvPr/>
        </p:nvCxnSpPr>
        <p:spPr>
          <a:xfrm>
            <a:off x="3496595" y="2588023"/>
            <a:ext cx="0" cy="244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2D194279-AE2D-4447-B7AB-2A40A60F1FC6}"/>
              </a:ext>
            </a:extLst>
          </p:cNvPr>
          <p:cNvPicPr>
            <a:picLocks noChangeAspect="1"/>
          </p:cNvPicPr>
          <p:nvPr/>
        </p:nvPicPr>
        <p:blipFill>
          <a:blip r:embed="rId2"/>
          <a:stretch>
            <a:fillRect/>
          </a:stretch>
        </p:blipFill>
        <p:spPr>
          <a:xfrm>
            <a:off x="6329569" y="3326657"/>
            <a:ext cx="621574" cy="460425"/>
          </a:xfrm>
          <a:prstGeom prst="rect">
            <a:avLst/>
          </a:prstGeom>
        </p:spPr>
      </p:pic>
      <p:sp>
        <p:nvSpPr>
          <p:cNvPr id="71" name="TextBox 70">
            <a:extLst>
              <a:ext uri="{FF2B5EF4-FFF2-40B4-BE49-F238E27FC236}">
                <a16:creationId xmlns:a16="http://schemas.microsoft.com/office/drawing/2014/main" id="{7A5979DC-C3E5-4D23-A087-07764EA19F25}"/>
              </a:ext>
            </a:extLst>
          </p:cNvPr>
          <p:cNvSpPr txBox="1"/>
          <p:nvPr/>
        </p:nvSpPr>
        <p:spPr>
          <a:xfrm>
            <a:off x="4069362" y="4571050"/>
            <a:ext cx="423514" cy="369332"/>
          </a:xfrm>
          <a:prstGeom prst="rect">
            <a:avLst/>
          </a:prstGeom>
          <a:noFill/>
        </p:spPr>
        <p:txBody>
          <a:bodyPr wrap="none" rtlCol="0">
            <a:spAutoFit/>
          </a:bodyPr>
          <a:lstStyle/>
          <a:p>
            <a:r>
              <a:rPr lang="nb-NO" dirty="0"/>
              <a:t>u2</a:t>
            </a:r>
          </a:p>
        </p:txBody>
      </p:sp>
      <p:pic>
        <p:nvPicPr>
          <p:cNvPr id="73" name="Picture 72">
            <a:extLst>
              <a:ext uri="{FF2B5EF4-FFF2-40B4-BE49-F238E27FC236}">
                <a16:creationId xmlns:a16="http://schemas.microsoft.com/office/drawing/2014/main" id="{4D6B0048-E89C-4DC5-8DF8-EDC673B1A379}"/>
              </a:ext>
            </a:extLst>
          </p:cNvPr>
          <p:cNvPicPr>
            <a:picLocks noChangeAspect="1"/>
          </p:cNvPicPr>
          <p:nvPr/>
        </p:nvPicPr>
        <p:blipFill>
          <a:blip r:embed="rId3"/>
          <a:stretch>
            <a:fillRect/>
          </a:stretch>
        </p:blipFill>
        <p:spPr>
          <a:xfrm>
            <a:off x="8964306" y="2927455"/>
            <a:ext cx="1924050" cy="495300"/>
          </a:xfrm>
          <a:prstGeom prst="rect">
            <a:avLst/>
          </a:prstGeom>
          <a:ln>
            <a:solidFill>
              <a:srgbClr val="FF0000"/>
            </a:solidFill>
          </a:ln>
        </p:spPr>
      </p:pic>
      <p:pic>
        <p:nvPicPr>
          <p:cNvPr id="75" name="Picture 74">
            <a:extLst>
              <a:ext uri="{FF2B5EF4-FFF2-40B4-BE49-F238E27FC236}">
                <a16:creationId xmlns:a16="http://schemas.microsoft.com/office/drawing/2014/main" id="{E5E3B763-57A5-44E3-9FE9-17947C5E3A14}"/>
              </a:ext>
            </a:extLst>
          </p:cNvPr>
          <p:cNvPicPr>
            <a:picLocks noChangeAspect="1"/>
          </p:cNvPicPr>
          <p:nvPr/>
        </p:nvPicPr>
        <p:blipFill>
          <a:blip r:embed="rId4"/>
          <a:stretch>
            <a:fillRect/>
          </a:stretch>
        </p:blipFill>
        <p:spPr>
          <a:xfrm>
            <a:off x="5937925" y="2848729"/>
            <a:ext cx="404294" cy="296058"/>
          </a:xfrm>
          <a:prstGeom prst="rect">
            <a:avLst/>
          </a:prstGeom>
        </p:spPr>
      </p:pic>
      <p:sp>
        <p:nvSpPr>
          <p:cNvPr id="76" name="Rectangle 75">
            <a:extLst>
              <a:ext uri="{FF2B5EF4-FFF2-40B4-BE49-F238E27FC236}">
                <a16:creationId xmlns:a16="http://schemas.microsoft.com/office/drawing/2014/main" id="{067CBD0E-8FE5-40CF-87BC-D28FB0747394}"/>
              </a:ext>
            </a:extLst>
          </p:cNvPr>
          <p:cNvSpPr/>
          <p:nvPr/>
        </p:nvSpPr>
        <p:spPr>
          <a:xfrm>
            <a:off x="5773365" y="2821649"/>
            <a:ext cx="676353" cy="3743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tx1"/>
              </a:solidFill>
            </a:endParaRPr>
          </a:p>
        </p:txBody>
      </p:sp>
      <p:cxnSp>
        <p:nvCxnSpPr>
          <p:cNvPr id="81" name="Straight Arrow Connector 80">
            <a:extLst>
              <a:ext uri="{FF2B5EF4-FFF2-40B4-BE49-F238E27FC236}">
                <a16:creationId xmlns:a16="http://schemas.microsoft.com/office/drawing/2014/main" id="{375ED68E-4A45-47FF-B6F9-8D02349559E4}"/>
              </a:ext>
            </a:extLst>
          </p:cNvPr>
          <p:cNvCxnSpPr>
            <a:cxnSpLocks/>
          </p:cNvCxnSpPr>
          <p:nvPr/>
        </p:nvCxnSpPr>
        <p:spPr>
          <a:xfrm flipH="1" flipV="1">
            <a:off x="6241978" y="3183962"/>
            <a:ext cx="21102" cy="7443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533F761-762C-4B04-880A-EDBBCEBC88B4}"/>
              </a:ext>
            </a:extLst>
          </p:cNvPr>
          <p:cNvSpPr txBox="1"/>
          <p:nvPr/>
        </p:nvSpPr>
        <p:spPr>
          <a:xfrm>
            <a:off x="5403957" y="2674619"/>
            <a:ext cx="391454" cy="338554"/>
          </a:xfrm>
          <a:prstGeom prst="rect">
            <a:avLst/>
          </a:prstGeom>
          <a:noFill/>
        </p:spPr>
        <p:txBody>
          <a:bodyPr wrap="none" rtlCol="0">
            <a:spAutoFit/>
          </a:bodyPr>
          <a:lstStyle/>
          <a:p>
            <a:r>
              <a:rPr lang="nb-NO" sz="1600" dirty="0"/>
              <a:t>J</a:t>
            </a:r>
            <a:r>
              <a:rPr lang="nb-NO" sz="1600" baseline="-25000" dirty="0"/>
              <a:t>u1</a:t>
            </a:r>
          </a:p>
        </p:txBody>
      </p:sp>
      <p:sp>
        <p:nvSpPr>
          <p:cNvPr id="84" name="TextBox 83">
            <a:extLst>
              <a:ext uri="{FF2B5EF4-FFF2-40B4-BE49-F238E27FC236}">
                <a16:creationId xmlns:a16="http://schemas.microsoft.com/office/drawing/2014/main" id="{FF719D28-6F86-4F19-9769-34907BA0E04C}"/>
              </a:ext>
            </a:extLst>
          </p:cNvPr>
          <p:cNvSpPr txBox="1"/>
          <p:nvPr/>
        </p:nvSpPr>
        <p:spPr>
          <a:xfrm>
            <a:off x="3094996" y="2525517"/>
            <a:ext cx="423514" cy="369332"/>
          </a:xfrm>
          <a:prstGeom prst="rect">
            <a:avLst/>
          </a:prstGeom>
          <a:noFill/>
        </p:spPr>
        <p:txBody>
          <a:bodyPr wrap="none" rtlCol="0">
            <a:spAutoFit/>
          </a:bodyPr>
          <a:lstStyle/>
          <a:p>
            <a:r>
              <a:rPr lang="nb-NO" dirty="0"/>
              <a:t>u1</a:t>
            </a:r>
          </a:p>
        </p:txBody>
      </p:sp>
      <p:sp>
        <p:nvSpPr>
          <p:cNvPr id="87" name="TextBox 86">
            <a:extLst>
              <a:ext uri="{FF2B5EF4-FFF2-40B4-BE49-F238E27FC236}">
                <a16:creationId xmlns:a16="http://schemas.microsoft.com/office/drawing/2014/main" id="{5A4478F4-958C-4353-AE9B-D76DE2D8021C}"/>
              </a:ext>
            </a:extLst>
          </p:cNvPr>
          <p:cNvSpPr txBox="1"/>
          <p:nvPr/>
        </p:nvSpPr>
        <p:spPr>
          <a:xfrm>
            <a:off x="6435133" y="2866751"/>
            <a:ext cx="1165384" cy="369332"/>
          </a:xfrm>
          <a:prstGeom prst="rect">
            <a:avLst/>
          </a:prstGeom>
          <a:noFill/>
        </p:spPr>
        <p:txBody>
          <a:bodyPr wrap="none" rtlCol="0">
            <a:spAutoFit/>
          </a:bodyPr>
          <a:lstStyle/>
          <a:p>
            <a:r>
              <a:rPr lang="nb-NO" dirty="0">
                <a:solidFill>
                  <a:srgbClr val="FF0000"/>
                </a:solidFill>
              </a:rPr>
              <a:t>(</a:t>
            </a:r>
            <a:r>
              <a:rPr lang="nb-NO" dirty="0" err="1">
                <a:solidFill>
                  <a:srgbClr val="FF0000"/>
                </a:solidFill>
              </a:rPr>
              <a:t>changes</a:t>
            </a:r>
            <a:r>
              <a:rPr lang="nb-NO" dirty="0">
                <a:solidFill>
                  <a:srgbClr val="FF0000"/>
                </a:solidFill>
              </a:rPr>
              <a:t>!)</a:t>
            </a:r>
          </a:p>
        </p:txBody>
      </p:sp>
      <p:cxnSp>
        <p:nvCxnSpPr>
          <p:cNvPr id="88" name="Straight Arrow Connector 87">
            <a:extLst>
              <a:ext uri="{FF2B5EF4-FFF2-40B4-BE49-F238E27FC236}">
                <a16:creationId xmlns:a16="http://schemas.microsoft.com/office/drawing/2014/main" id="{FB8B5BDB-CBA7-4C7D-842E-AC64B078597D}"/>
              </a:ext>
            </a:extLst>
          </p:cNvPr>
          <p:cNvCxnSpPr>
            <a:cxnSpLocks/>
          </p:cNvCxnSpPr>
          <p:nvPr/>
        </p:nvCxnSpPr>
        <p:spPr>
          <a:xfrm flipH="1">
            <a:off x="4538452" y="3119051"/>
            <a:ext cx="44206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221B9B2-0A2A-47FF-A6D1-F8092C3E5D93}"/>
              </a:ext>
            </a:extLst>
          </p:cNvPr>
          <p:cNvSpPr txBox="1"/>
          <p:nvPr/>
        </p:nvSpPr>
        <p:spPr>
          <a:xfrm>
            <a:off x="5414611" y="3080936"/>
            <a:ext cx="391454" cy="338554"/>
          </a:xfrm>
          <a:prstGeom prst="rect">
            <a:avLst/>
          </a:prstGeom>
          <a:noFill/>
        </p:spPr>
        <p:txBody>
          <a:bodyPr wrap="none" rtlCol="0">
            <a:spAutoFit/>
          </a:bodyPr>
          <a:lstStyle/>
          <a:p>
            <a:r>
              <a:rPr lang="nb-NO" sz="1600" dirty="0"/>
              <a:t>J</a:t>
            </a:r>
            <a:r>
              <a:rPr lang="nb-NO" sz="1600" baseline="-25000" dirty="0"/>
              <a:t>u2</a:t>
            </a:r>
          </a:p>
        </p:txBody>
      </p:sp>
      <p:cxnSp>
        <p:nvCxnSpPr>
          <p:cNvPr id="94" name="Straight Connector 93">
            <a:extLst>
              <a:ext uri="{FF2B5EF4-FFF2-40B4-BE49-F238E27FC236}">
                <a16:creationId xmlns:a16="http://schemas.microsoft.com/office/drawing/2014/main" id="{4051C305-B662-4291-A781-46D35FC807AD}"/>
              </a:ext>
            </a:extLst>
          </p:cNvPr>
          <p:cNvCxnSpPr>
            <a:cxnSpLocks/>
          </p:cNvCxnSpPr>
          <p:nvPr/>
        </p:nvCxnSpPr>
        <p:spPr>
          <a:xfrm flipV="1">
            <a:off x="3878682" y="3796498"/>
            <a:ext cx="692513" cy="161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3DC6052-6754-487A-89FC-18804A826D55}"/>
              </a:ext>
            </a:extLst>
          </p:cNvPr>
          <p:cNvCxnSpPr>
            <a:cxnSpLocks/>
          </p:cNvCxnSpPr>
          <p:nvPr/>
        </p:nvCxnSpPr>
        <p:spPr>
          <a:xfrm flipH="1" flipV="1">
            <a:off x="4535796" y="3131140"/>
            <a:ext cx="18961" cy="6678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93C3F6E-068C-46EA-9C6E-61DE7CE974FC}"/>
              </a:ext>
            </a:extLst>
          </p:cNvPr>
          <p:cNvSpPr/>
          <p:nvPr/>
        </p:nvSpPr>
        <p:spPr>
          <a:xfrm>
            <a:off x="4924825" y="2836607"/>
            <a:ext cx="488501" cy="4953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PID</a:t>
            </a:r>
          </a:p>
        </p:txBody>
      </p:sp>
      <p:sp>
        <p:nvSpPr>
          <p:cNvPr id="54" name="TextBox 53">
            <a:extLst>
              <a:ext uri="{FF2B5EF4-FFF2-40B4-BE49-F238E27FC236}">
                <a16:creationId xmlns:a16="http://schemas.microsoft.com/office/drawing/2014/main" id="{84E4E4AF-29F3-4184-AD12-342AF59D9E98}"/>
              </a:ext>
            </a:extLst>
          </p:cNvPr>
          <p:cNvSpPr txBox="1"/>
          <p:nvPr/>
        </p:nvSpPr>
        <p:spPr>
          <a:xfrm>
            <a:off x="4275761" y="2675944"/>
            <a:ext cx="545342" cy="369332"/>
          </a:xfrm>
          <a:prstGeom prst="rect">
            <a:avLst/>
          </a:prstGeom>
          <a:noFill/>
        </p:spPr>
        <p:txBody>
          <a:bodyPr wrap="none" rtlCol="0">
            <a:spAutoFit/>
          </a:bodyPr>
          <a:lstStyle/>
          <a:p>
            <a:r>
              <a:rPr lang="nb-NO" dirty="0"/>
              <a:t>u1o</a:t>
            </a:r>
          </a:p>
        </p:txBody>
      </p:sp>
      <p:cxnSp>
        <p:nvCxnSpPr>
          <p:cNvPr id="55" name="Straight Arrow Connector 54">
            <a:extLst>
              <a:ext uri="{FF2B5EF4-FFF2-40B4-BE49-F238E27FC236}">
                <a16:creationId xmlns:a16="http://schemas.microsoft.com/office/drawing/2014/main" id="{C40ED883-A66E-4F96-8F13-C76ED563AF25}"/>
              </a:ext>
            </a:extLst>
          </p:cNvPr>
          <p:cNvCxnSpPr>
            <a:cxnSpLocks/>
          </p:cNvCxnSpPr>
          <p:nvPr/>
        </p:nvCxnSpPr>
        <p:spPr>
          <a:xfrm>
            <a:off x="5191703" y="2536122"/>
            <a:ext cx="0" cy="2796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3DF5A87-880F-458A-9EE7-6C102C778E0A}"/>
              </a:ext>
            </a:extLst>
          </p:cNvPr>
          <p:cNvSpPr txBox="1"/>
          <p:nvPr/>
        </p:nvSpPr>
        <p:spPr>
          <a:xfrm>
            <a:off x="4841574" y="2332717"/>
            <a:ext cx="641522" cy="369332"/>
          </a:xfrm>
          <a:prstGeom prst="rect">
            <a:avLst/>
          </a:prstGeom>
          <a:noFill/>
        </p:spPr>
        <p:txBody>
          <a:bodyPr wrap="none" rtlCol="0">
            <a:spAutoFit/>
          </a:bodyPr>
          <a:lstStyle/>
          <a:p>
            <a:r>
              <a:rPr lang="nb-NO" dirty="0"/>
              <a:t>SP=0</a:t>
            </a:r>
          </a:p>
        </p:txBody>
      </p:sp>
      <p:cxnSp>
        <p:nvCxnSpPr>
          <p:cNvPr id="65" name="Straight Arrow Connector 64">
            <a:extLst>
              <a:ext uri="{FF2B5EF4-FFF2-40B4-BE49-F238E27FC236}">
                <a16:creationId xmlns:a16="http://schemas.microsoft.com/office/drawing/2014/main" id="{E4959E21-33A6-4CE2-8F36-C301ADD0A63F}"/>
              </a:ext>
            </a:extLst>
          </p:cNvPr>
          <p:cNvCxnSpPr>
            <a:cxnSpLocks/>
          </p:cNvCxnSpPr>
          <p:nvPr/>
        </p:nvCxnSpPr>
        <p:spPr>
          <a:xfrm flipH="1">
            <a:off x="5414611" y="3119051"/>
            <a:ext cx="3776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1A18484-1FBB-4936-8148-F62D4CE21F3A}"/>
              </a:ext>
            </a:extLst>
          </p:cNvPr>
          <p:cNvCxnSpPr>
            <a:cxnSpLocks/>
          </p:cNvCxnSpPr>
          <p:nvPr/>
        </p:nvCxnSpPr>
        <p:spPr>
          <a:xfrm flipH="1" flipV="1">
            <a:off x="5404883" y="2987809"/>
            <a:ext cx="373259" cy="62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EB6DD2B-45AB-4812-ADDC-AFB4028D8830}"/>
              </a:ext>
            </a:extLst>
          </p:cNvPr>
          <p:cNvSpPr txBox="1"/>
          <p:nvPr/>
        </p:nvSpPr>
        <p:spPr>
          <a:xfrm>
            <a:off x="8297805" y="2306612"/>
            <a:ext cx="3349378" cy="646331"/>
          </a:xfrm>
          <a:prstGeom prst="rect">
            <a:avLst/>
          </a:prstGeom>
          <a:noFill/>
        </p:spPr>
        <p:txBody>
          <a:bodyPr wrap="none" rtlCol="0">
            <a:spAutoFit/>
          </a:bodyPr>
          <a:lstStyle/>
          <a:p>
            <a:r>
              <a:rPr lang="nb-NO" dirty="0"/>
              <a:t>J</a:t>
            </a:r>
            <a:r>
              <a:rPr lang="nb-NO" baseline="-25000" dirty="0"/>
              <a:t>u1</a:t>
            </a:r>
            <a:r>
              <a:rPr lang="nb-NO" dirty="0"/>
              <a:t>, J</a:t>
            </a:r>
            <a:r>
              <a:rPr lang="nb-NO" baseline="-25000" dirty="0"/>
              <a:t>u2  </a:t>
            </a:r>
            <a:r>
              <a:rPr lang="nb-NO" dirty="0"/>
              <a:t>= </a:t>
            </a:r>
            <a:r>
              <a:rPr lang="nb-NO" dirty="0" err="1"/>
              <a:t>N</a:t>
            </a:r>
            <a:r>
              <a:rPr lang="nb-NO" baseline="30000" dirty="0" err="1"/>
              <a:t>T</a:t>
            </a:r>
            <a:r>
              <a:rPr lang="nb-NO" dirty="0" err="1"/>
              <a:t>J</a:t>
            </a:r>
            <a:r>
              <a:rPr lang="nb-NO" baseline="-25000" dirty="0" err="1"/>
              <a:t>u</a:t>
            </a:r>
            <a:r>
              <a:rPr lang="nb-NO" dirty="0"/>
              <a:t> </a:t>
            </a:r>
            <a:r>
              <a:rPr lang="nb-NO" dirty="0" err="1"/>
              <a:t>reduced</a:t>
            </a:r>
            <a:r>
              <a:rPr lang="nb-NO" dirty="0"/>
              <a:t> gradients </a:t>
            </a:r>
          </a:p>
          <a:p>
            <a:r>
              <a:rPr lang="nb-NO" dirty="0"/>
              <a:t>	(«</a:t>
            </a:r>
            <a:r>
              <a:rPr lang="nb-NO" dirty="0" err="1"/>
              <a:t>self-optimizing</a:t>
            </a:r>
            <a:r>
              <a:rPr lang="nb-NO" dirty="0"/>
              <a:t> variables»)</a:t>
            </a:r>
          </a:p>
        </p:txBody>
      </p:sp>
      <p:sp>
        <p:nvSpPr>
          <p:cNvPr id="67" name="TextBox 66">
            <a:extLst>
              <a:ext uri="{FF2B5EF4-FFF2-40B4-BE49-F238E27FC236}">
                <a16:creationId xmlns:a16="http://schemas.microsoft.com/office/drawing/2014/main" id="{9AFC1E7F-8BF0-4437-9956-AD7BBF37110B}"/>
              </a:ext>
            </a:extLst>
          </p:cNvPr>
          <p:cNvSpPr txBox="1"/>
          <p:nvPr/>
        </p:nvSpPr>
        <p:spPr>
          <a:xfrm>
            <a:off x="210118" y="6398555"/>
            <a:ext cx="8464177" cy="415498"/>
          </a:xfrm>
          <a:prstGeom prst="rect">
            <a:avLst/>
          </a:prstGeom>
          <a:solidFill>
            <a:schemeClr val="bg1"/>
          </a:solidFill>
        </p:spPr>
        <p:txBody>
          <a:bodyPr wrap="none" rtlCol="0">
            <a:spAutoFit/>
          </a:bodyPr>
          <a:lstStyle/>
          <a:p>
            <a:r>
              <a:rPr lang="nb-NO" sz="1050" dirty="0"/>
              <a:t>«</a:t>
            </a:r>
            <a:r>
              <a:rPr lang="en-US" sz="1050" dirty="0"/>
              <a:t>Online Process Optimization with Active Constraint Set Changes using Simple Control Structure</a:t>
            </a:r>
            <a:r>
              <a:rPr lang="nb-NO" sz="1050" dirty="0"/>
              <a:t>», D. Krishnamoorthy and S. Skogestad, I&amp;EC Res., 2019</a:t>
            </a:r>
          </a:p>
          <a:p>
            <a:r>
              <a:rPr lang="nb-NO" sz="1050" dirty="0"/>
              <a:t>«Optimal </a:t>
            </a:r>
            <a:r>
              <a:rPr lang="nb-NO" sz="1050" dirty="0" err="1"/>
              <a:t>controlled</a:t>
            </a:r>
            <a:r>
              <a:rPr lang="nb-NO" sz="1050" dirty="0"/>
              <a:t> variables for ̈ polynomial systems». Jaschke, J.; Skogestad, S., J. Process Control, 2012</a:t>
            </a:r>
          </a:p>
        </p:txBody>
      </p:sp>
      <p:sp>
        <p:nvSpPr>
          <p:cNvPr id="68" name="TextBox 67">
            <a:extLst>
              <a:ext uri="{FF2B5EF4-FFF2-40B4-BE49-F238E27FC236}">
                <a16:creationId xmlns:a16="http://schemas.microsoft.com/office/drawing/2014/main" id="{B90FCF0B-EC63-47D3-81B0-905D0B6D0883}"/>
              </a:ext>
            </a:extLst>
          </p:cNvPr>
          <p:cNvSpPr txBox="1"/>
          <p:nvPr/>
        </p:nvSpPr>
        <p:spPr>
          <a:xfrm>
            <a:off x="7931797" y="3666270"/>
            <a:ext cx="3861955" cy="646331"/>
          </a:xfrm>
          <a:prstGeom prst="rect">
            <a:avLst/>
          </a:prstGeom>
          <a:noFill/>
        </p:spPr>
        <p:txBody>
          <a:bodyPr wrap="none" rtlCol="0">
            <a:spAutoFit/>
          </a:bodyPr>
          <a:lstStyle/>
          <a:p>
            <a:pPr marL="285750" indent="-285750">
              <a:buFont typeface="Arial" panose="020B0604020202020204" pitchFamily="34" charset="0"/>
              <a:buChar char="•"/>
            </a:pPr>
            <a:r>
              <a:rPr lang="nb-NO" dirty="0" err="1">
                <a:solidFill>
                  <a:srgbClr val="FF0000"/>
                </a:solidFill>
                <a:highlight>
                  <a:srgbClr val="FFFF00"/>
                </a:highlight>
              </a:rPr>
              <a:t>Selector</a:t>
            </a:r>
            <a:r>
              <a:rPr lang="nb-NO" dirty="0">
                <a:solidFill>
                  <a:srgbClr val="FF0000"/>
                </a:solidFill>
                <a:highlight>
                  <a:srgbClr val="FFFF00"/>
                </a:highlight>
              </a:rPr>
              <a:t> </a:t>
            </a:r>
            <a:r>
              <a:rPr lang="nb-NO" dirty="0" err="1">
                <a:solidFill>
                  <a:srgbClr val="FF0000"/>
                </a:solidFill>
                <a:highlight>
                  <a:srgbClr val="FFFF00"/>
                </a:highlight>
              </a:rPr>
              <a:t>on</a:t>
            </a:r>
            <a:r>
              <a:rPr lang="nb-NO" dirty="0">
                <a:solidFill>
                  <a:srgbClr val="FF0000"/>
                </a:solidFill>
                <a:highlight>
                  <a:srgbClr val="FFFF00"/>
                </a:highlight>
              </a:rPr>
              <a:t> </a:t>
            </a:r>
            <a:r>
              <a:rPr lang="nb-NO" dirty="0" err="1">
                <a:solidFill>
                  <a:srgbClr val="FF0000"/>
                </a:solidFill>
                <a:highlight>
                  <a:srgbClr val="FFFF00"/>
                </a:highlight>
              </a:rPr>
              <a:t>primal</a:t>
            </a:r>
            <a:r>
              <a:rPr lang="nb-NO" dirty="0">
                <a:solidFill>
                  <a:srgbClr val="FF0000"/>
                </a:solidFill>
                <a:highlight>
                  <a:srgbClr val="FFFF00"/>
                </a:highlight>
              </a:rPr>
              <a:t> variables (inputs)</a:t>
            </a:r>
          </a:p>
          <a:p>
            <a:pPr marL="285750" indent="-285750">
              <a:buFont typeface="Arial" panose="020B0604020202020204" pitchFamily="34" charset="0"/>
              <a:buChar char="•"/>
            </a:pPr>
            <a:r>
              <a:rPr lang="nb-NO" dirty="0" err="1">
                <a:solidFill>
                  <a:srgbClr val="FF0000"/>
                </a:solidFill>
              </a:rPr>
              <a:t>Similar</a:t>
            </a:r>
            <a:r>
              <a:rPr lang="nb-NO" dirty="0">
                <a:solidFill>
                  <a:srgbClr val="FF0000"/>
                </a:solidFill>
              </a:rPr>
              <a:t> to </a:t>
            </a:r>
            <a:r>
              <a:rPr lang="nb-NO" dirty="0" err="1">
                <a:solidFill>
                  <a:srgbClr val="FF0000"/>
                </a:solidFill>
              </a:rPr>
              <a:t>selectors</a:t>
            </a:r>
            <a:r>
              <a:rPr lang="nb-NO" dirty="0">
                <a:solidFill>
                  <a:srgbClr val="FF0000"/>
                </a:solidFill>
              </a:rPr>
              <a:t> in APC</a:t>
            </a:r>
          </a:p>
        </p:txBody>
      </p:sp>
    </p:spTree>
    <p:extLst>
      <p:ext uri="{BB962C8B-B14F-4D97-AF65-F5344CB8AC3E}">
        <p14:creationId xmlns:p14="http://schemas.microsoft.com/office/powerpoint/2010/main" val="30014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1224793" y="274638"/>
            <a:ext cx="10215839" cy="1143000"/>
          </a:xfrm>
        </p:spPr>
        <p:txBody>
          <a:bodyPr>
            <a:normAutofit fontScale="90000"/>
          </a:bodyPr>
          <a:lstStyle/>
          <a:p>
            <a:r>
              <a:rPr lang="en-US" altLang="nb-NO" dirty="0">
                <a:solidFill>
                  <a:srgbClr val="FF0000"/>
                </a:solidFill>
              </a:rPr>
              <a:t>Selector (APC): One input (u), several outputs (y</a:t>
            </a:r>
            <a:r>
              <a:rPr lang="en-US" altLang="nb-NO" baseline="-25000" dirty="0">
                <a:solidFill>
                  <a:srgbClr val="FF0000"/>
                </a:solidFill>
              </a:rPr>
              <a:t>1</a:t>
            </a:r>
            <a:r>
              <a:rPr lang="en-US" altLang="nb-NO" dirty="0">
                <a:solidFill>
                  <a:srgbClr val="FF0000"/>
                </a:solidFill>
              </a:rPr>
              <a:t>,y</a:t>
            </a:r>
            <a:r>
              <a:rPr lang="en-US" altLang="nb-NO" baseline="-25000" dirty="0">
                <a:solidFill>
                  <a:srgbClr val="FF0000"/>
                </a:solidFill>
              </a:rPr>
              <a:t>2</a:t>
            </a:r>
            <a:r>
              <a:rPr lang="en-US" altLang="nb-NO" dirty="0">
                <a:solidFill>
                  <a:srgbClr val="FF0000"/>
                </a:solidFill>
              </a:rPr>
              <a:t>)</a:t>
            </a:r>
          </a:p>
        </p:txBody>
      </p:sp>
      <p:sp>
        <p:nvSpPr>
          <p:cNvPr id="47109" name="Rectangle 3"/>
          <p:cNvSpPr>
            <a:spLocks noGrp="1" noChangeArrowheads="1"/>
          </p:cNvSpPr>
          <p:nvPr>
            <p:ph type="body" idx="1"/>
          </p:nvPr>
        </p:nvSpPr>
        <p:spPr>
          <a:xfrm>
            <a:off x="1769961" y="3154966"/>
            <a:ext cx="7828328" cy="3640472"/>
          </a:xfrm>
        </p:spPr>
        <p:txBody>
          <a:bodyPr>
            <a:normAutofit/>
          </a:bodyPr>
          <a:lstStyle/>
          <a:p>
            <a:r>
              <a:rPr lang="en-US" sz="2000" dirty="0"/>
              <a:t>Sometimes called “override”</a:t>
            </a:r>
          </a:p>
          <a:p>
            <a:r>
              <a:rPr lang="en-US" sz="2000" dirty="0"/>
              <a:t>Selectors are used for output-output (CV-CV) switching</a:t>
            </a:r>
          </a:p>
          <a:p>
            <a:pPr lvl="1"/>
            <a:r>
              <a:rPr lang="en-US" sz="1600" dirty="0"/>
              <a:t>Example: Normally want to keep y1 at a setpoint,  </a:t>
            </a:r>
          </a:p>
          <a:p>
            <a:pPr lvl="2"/>
            <a:r>
              <a:rPr lang="en-US" sz="1400" dirty="0"/>
              <a:t>but y2 (higher priority) must not exceed </a:t>
            </a:r>
            <a:r>
              <a:rPr lang="en-US" sz="1400" dirty="0">
                <a:solidFill>
                  <a:srgbClr val="FF0000"/>
                </a:solidFill>
              </a:rPr>
              <a:t>constraint</a:t>
            </a:r>
            <a:r>
              <a:rPr lang="en-US" sz="1400" dirty="0"/>
              <a:t>. </a:t>
            </a:r>
          </a:p>
          <a:p>
            <a:pPr lvl="2"/>
            <a:r>
              <a:rPr lang="en-US" sz="1400" dirty="0"/>
              <a:t>With selector: When y2 reaches constraint, we </a:t>
            </a:r>
            <a:r>
              <a:rPr lang="en-US" sz="1400" dirty="0">
                <a:solidFill>
                  <a:srgbClr val="FF0000"/>
                </a:solidFill>
              </a:rPr>
              <a:t>give up control of y1</a:t>
            </a:r>
            <a:r>
              <a:rPr lang="en-US" sz="1400" dirty="0"/>
              <a:t>.  </a:t>
            </a:r>
          </a:p>
          <a:p>
            <a:pPr lvl="2"/>
            <a:r>
              <a:rPr lang="en-US" altLang="nb-NO" sz="1400" dirty="0"/>
              <a:t>More generally: </a:t>
            </a:r>
            <a:r>
              <a:rPr lang="en-US" altLang="nb-NO" sz="1400" dirty="0">
                <a:solidFill>
                  <a:srgbClr val="FF0000"/>
                </a:solidFill>
              </a:rPr>
              <a:t>u</a:t>
            </a:r>
            <a:r>
              <a:rPr lang="en-US" altLang="nb-NO" sz="1400" baseline="-25000" dirty="0">
                <a:solidFill>
                  <a:srgbClr val="FF0000"/>
                </a:solidFill>
              </a:rPr>
              <a:t>1</a:t>
            </a:r>
            <a:r>
              <a:rPr lang="en-US" altLang="nb-NO" sz="1400" dirty="0">
                <a:solidFill>
                  <a:srgbClr val="FF0000"/>
                </a:solidFill>
              </a:rPr>
              <a:t>=</a:t>
            </a:r>
            <a:r>
              <a:rPr lang="en-US" altLang="nb-NO" sz="1400" dirty="0" err="1">
                <a:solidFill>
                  <a:srgbClr val="FF0000"/>
                </a:solidFill>
              </a:rPr>
              <a:t>u</a:t>
            </a:r>
            <a:r>
              <a:rPr lang="en-US" altLang="nb-NO" sz="1400" baseline="-25000" dirty="0" err="1">
                <a:solidFill>
                  <a:srgbClr val="FF0000"/>
                </a:solidFill>
              </a:rPr>
              <a:t>o</a:t>
            </a:r>
            <a:r>
              <a:rPr lang="en-US" altLang="nb-NO" sz="1400" dirty="0">
                <a:solidFill>
                  <a:srgbClr val="FF0000"/>
                </a:solidFill>
              </a:rPr>
              <a:t> </a:t>
            </a:r>
            <a:r>
              <a:rPr lang="en-US" altLang="nb-NO" sz="1400" dirty="0"/>
              <a:t>is the optimal input value without constraint (can be given up)</a:t>
            </a:r>
          </a:p>
          <a:p>
            <a:pPr lvl="1"/>
            <a:r>
              <a:rPr lang="en-US" altLang="nb-NO" sz="1600" dirty="0"/>
              <a:t>Can have many constraints paired with same input y.</a:t>
            </a:r>
          </a:p>
          <a:p>
            <a:r>
              <a:rPr lang="en-US" altLang="nb-NO" dirty="0"/>
              <a:t>Selectors work well, but require pairing each constraint with a given input (not always possible)</a:t>
            </a:r>
          </a:p>
          <a:p>
            <a:pPr lvl="1"/>
            <a:endParaRPr lang="en-US" altLang="nb-NO" sz="2300" dirty="0"/>
          </a:p>
          <a:p>
            <a:pPr lvl="1"/>
            <a:endParaRPr lang="en-US" altLang="nb-NO" sz="2300" dirty="0"/>
          </a:p>
        </p:txBody>
      </p:sp>
      <p:grpSp>
        <p:nvGrpSpPr>
          <p:cNvPr id="7" name="Group 6"/>
          <p:cNvGrpSpPr/>
          <p:nvPr/>
        </p:nvGrpSpPr>
        <p:grpSpPr>
          <a:xfrm>
            <a:off x="7935243" y="1431523"/>
            <a:ext cx="2012543" cy="439410"/>
            <a:chOff x="3375064" y="5960383"/>
            <a:chExt cx="2012543" cy="439410"/>
          </a:xfrm>
        </p:grpSpPr>
        <p:sp>
          <p:nvSpPr>
            <p:cNvPr id="2" name="Rectangle 1"/>
            <p:cNvSpPr/>
            <p:nvPr/>
          </p:nvSpPr>
          <p:spPr>
            <a:xfrm>
              <a:off x="3375064" y="5960383"/>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&gt;</a:t>
              </a:r>
            </a:p>
          </p:txBody>
        </p:sp>
        <p:sp>
          <p:nvSpPr>
            <p:cNvPr id="44" name="Rectangle 43"/>
            <p:cNvSpPr/>
            <p:nvPr/>
          </p:nvSpPr>
          <p:spPr>
            <a:xfrm>
              <a:off x="4122821" y="5969556"/>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MAX</a:t>
              </a:r>
            </a:p>
          </p:txBody>
        </p:sp>
        <p:sp>
          <p:nvSpPr>
            <p:cNvPr id="3" name="TextBox 2"/>
            <p:cNvSpPr txBox="1"/>
            <p:nvPr/>
          </p:nvSpPr>
          <p:spPr>
            <a:xfrm>
              <a:off x="3851920" y="6021288"/>
              <a:ext cx="300082" cy="369332"/>
            </a:xfrm>
            <a:prstGeom prst="rect">
              <a:avLst/>
            </a:prstGeom>
            <a:noFill/>
          </p:spPr>
          <p:txBody>
            <a:bodyPr wrap="none" rtlCol="0">
              <a:spAutoFit/>
            </a:bodyPr>
            <a:lstStyle/>
            <a:p>
              <a:r>
                <a:rPr lang="nb-NO" dirty="0"/>
                <a:t>=</a:t>
              </a:r>
            </a:p>
          </p:txBody>
        </p:sp>
        <p:sp>
          <p:nvSpPr>
            <p:cNvPr id="45" name="Rectangle 44"/>
            <p:cNvSpPr/>
            <p:nvPr/>
          </p:nvSpPr>
          <p:spPr>
            <a:xfrm>
              <a:off x="4905255" y="5969556"/>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HS</a:t>
              </a:r>
            </a:p>
          </p:txBody>
        </p:sp>
        <p:sp>
          <p:nvSpPr>
            <p:cNvPr id="46" name="TextBox 45"/>
            <p:cNvSpPr txBox="1"/>
            <p:nvPr/>
          </p:nvSpPr>
          <p:spPr>
            <a:xfrm>
              <a:off x="4605173" y="6014721"/>
              <a:ext cx="300082" cy="369332"/>
            </a:xfrm>
            <a:prstGeom prst="rect">
              <a:avLst/>
            </a:prstGeom>
            <a:noFill/>
          </p:spPr>
          <p:txBody>
            <a:bodyPr wrap="none" rtlCol="0">
              <a:spAutoFit/>
            </a:bodyPr>
            <a:lstStyle/>
            <a:p>
              <a:r>
                <a:rPr lang="nb-NO" dirty="0"/>
                <a:t>=</a:t>
              </a:r>
            </a:p>
          </p:txBody>
        </p:sp>
      </p:grpSp>
      <p:grpSp>
        <p:nvGrpSpPr>
          <p:cNvPr id="47" name="Group 46"/>
          <p:cNvGrpSpPr/>
          <p:nvPr/>
        </p:nvGrpSpPr>
        <p:grpSpPr>
          <a:xfrm>
            <a:off x="7935243" y="2254131"/>
            <a:ext cx="2049053" cy="440325"/>
            <a:chOff x="3203848" y="5974429"/>
            <a:chExt cx="2049053" cy="440325"/>
          </a:xfrm>
        </p:grpSpPr>
        <p:sp>
          <p:nvSpPr>
            <p:cNvPr id="48" name="Rectangle 47"/>
            <p:cNvSpPr/>
            <p:nvPr/>
          </p:nvSpPr>
          <p:spPr>
            <a:xfrm>
              <a:off x="3203848" y="5977259"/>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&lt;</a:t>
              </a:r>
            </a:p>
          </p:txBody>
        </p:sp>
        <p:sp>
          <p:nvSpPr>
            <p:cNvPr id="49" name="Rectangle 48"/>
            <p:cNvSpPr/>
            <p:nvPr/>
          </p:nvSpPr>
          <p:spPr>
            <a:xfrm>
              <a:off x="3966554" y="5974429"/>
              <a:ext cx="482352" cy="440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MIN</a:t>
              </a:r>
            </a:p>
          </p:txBody>
        </p:sp>
        <p:sp>
          <p:nvSpPr>
            <p:cNvPr id="50" name="TextBox 49"/>
            <p:cNvSpPr txBox="1"/>
            <p:nvPr/>
          </p:nvSpPr>
          <p:spPr>
            <a:xfrm>
              <a:off x="3666472" y="6001530"/>
              <a:ext cx="300082" cy="369332"/>
            </a:xfrm>
            <a:prstGeom prst="rect">
              <a:avLst/>
            </a:prstGeom>
            <a:noFill/>
          </p:spPr>
          <p:txBody>
            <a:bodyPr wrap="none" rtlCol="0">
              <a:spAutoFit/>
            </a:bodyPr>
            <a:lstStyle/>
            <a:p>
              <a:r>
                <a:rPr lang="nb-NO" dirty="0"/>
                <a:t>=</a:t>
              </a:r>
            </a:p>
          </p:txBody>
        </p:sp>
        <p:sp>
          <p:nvSpPr>
            <p:cNvPr id="51" name="Rectangle 50"/>
            <p:cNvSpPr/>
            <p:nvPr/>
          </p:nvSpPr>
          <p:spPr>
            <a:xfrm>
              <a:off x="4770549" y="5974429"/>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highlight>
                    <a:srgbClr val="FFFF00"/>
                  </a:highlight>
                </a:rPr>
                <a:t>LS</a:t>
              </a:r>
            </a:p>
          </p:txBody>
        </p:sp>
        <p:sp>
          <p:nvSpPr>
            <p:cNvPr id="52" name="TextBox 51"/>
            <p:cNvSpPr txBox="1"/>
            <p:nvPr/>
          </p:nvSpPr>
          <p:spPr>
            <a:xfrm>
              <a:off x="4448906" y="6009925"/>
              <a:ext cx="300082" cy="369332"/>
            </a:xfrm>
            <a:prstGeom prst="rect">
              <a:avLst/>
            </a:prstGeom>
            <a:noFill/>
          </p:spPr>
          <p:txBody>
            <a:bodyPr wrap="none" rtlCol="0">
              <a:spAutoFit/>
            </a:bodyPr>
            <a:lstStyle/>
            <a:p>
              <a:r>
                <a:rPr lang="nb-NO" dirty="0"/>
                <a:t>=</a:t>
              </a:r>
            </a:p>
          </p:txBody>
        </p:sp>
      </p:grpSp>
      <p:sp>
        <p:nvSpPr>
          <p:cNvPr id="5" name="TextBox 4">
            <a:extLst>
              <a:ext uri="{FF2B5EF4-FFF2-40B4-BE49-F238E27FC236}">
                <a16:creationId xmlns:a16="http://schemas.microsoft.com/office/drawing/2014/main" id="{1F532522-49CF-4CA0-A30F-196A96B2F415}"/>
              </a:ext>
            </a:extLst>
          </p:cNvPr>
          <p:cNvSpPr txBox="1"/>
          <p:nvPr/>
        </p:nvSpPr>
        <p:spPr>
          <a:xfrm>
            <a:off x="6821034" y="1378378"/>
            <a:ext cx="367408" cy="369332"/>
          </a:xfrm>
          <a:prstGeom prst="rect">
            <a:avLst/>
          </a:prstGeom>
          <a:noFill/>
        </p:spPr>
        <p:txBody>
          <a:bodyPr wrap="none" rtlCol="0">
            <a:spAutoFit/>
          </a:bodyPr>
          <a:lstStyle/>
          <a:p>
            <a:r>
              <a:rPr lang="nb-NO" dirty="0"/>
              <a:t>y</a:t>
            </a:r>
            <a:r>
              <a:rPr lang="nb-NO" baseline="-25000" dirty="0"/>
              <a:t>1</a:t>
            </a:r>
          </a:p>
        </p:txBody>
      </p:sp>
      <p:sp>
        <p:nvSpPr>
          <p:cNvPr id="20" name="TextBox 19">
            <a:extLst>
              <a:ext uri="{FF2B5EF4-FFF2-40B4-BE49-F238E27FC236}">
                <a16:creationId xmlns:a16="http://schemas.microsoft.com/office/drawing/2014/main" id="{63F9766F-290A-4DFC-8E6C-5BDE9D255153}"/>
              </a:ext>
            </a:extLst>
          </p:cNvPr>
          <p:cNvSpPr txBox="1"/>
          <p:nvPr/>
        </p:nvSpPr>
        <p:spPr>
          <a:xfrm>
            <a:off x="6866018" y="2644310"/>
            <a:ext cx="367408" cy="369332"/>
          </a:xfrm>
          <a:prstGeom prst="rect">
            <a:avLst/>
          </a:prstGeom>
          <a:noFill/>
        </p:spPr>
        <p:txBody>
          <a:bodyPr wrap="none" rtlCol="0">
            <a:spAutoFit/>
          </a:bodyPr>
          <a:lstStyle/>
          <a:p>
            <a:r>
              <a:rPr lang="nb-NO" dirty="0"/>
              <a:t>y</a:t>
            </a:r>
            <a:r>
              <a:rPr lang="nb-NO" baseline="-25000" dirty="0"/>
              <a:t>2</a:t>
            </a:r>
          </a:p>
        </p:txBody>
      </p:sp>
      <p:grpSp>
        <p:nvGrpSpPr>
          <p:cNvPr id="9" name="Group 8">
            <a:extLst>
              <a:ext uri="{FF2B5EF4-FFF2-40B4-BE49-F238E27FC236}">
                <a16:creationId xmlns:a16="http://schemas.microsoft.com/office/drawing/2014/main" id="{478A8DD4-0027-42F5-9B20-E41DCFC9A2EA}"/>
              </a:ext>
            </a:extLst>
          </p:cNvPr>
          <p:cNvGrpSpPr/>
          <p:nvPr/>
        </p:nvGrpSpPr>
        <p:grpSpPr>
          <a:xfrm>
            <a:off x="2507453" y="1276593"/>
            <a:ext cx="4864971" cy="1892578"/>
            <a:chOff x="2507453" y="1276593"/>
            <a:chExt cx="4864971" cy="1892578"/>
          </a:xfrm>
        </p:grpSpPr>
        <p:pic>
          <p:nvPicPr>
            <p:cNvPr id="6" name="Picture 5">
              <a:extLst>
                <a:ext uri="{FF2B5EF4-FFF2-40B4-BE49-F238E27FC236}">
                  <a16:creationId xmlns:a16="http://schemas.microsoft.com/office/drawing/2014/main" id="{889F4C88-42A2-442E-AE05-4C2700A3937E}"/>
                </a:ext>
              </a:extLst>
            </p:cNvPr>
            <p:cNvPicPr>
              <a:picLocks noChangeAspect="1"/>
            </p:cNvPicPr>
            <p:nvPr/>
          </p:nvPicPr>
          <p:blipFill>
            <a:blip r:embed="rId3"/>
            <a:stretch>
              <a:fillRect/>
            </a:stretch>
          </p:blipFill>
          <p:spPr>
            <a:xfrm>
              <a:off x="2507453" y="1276593"/>
              <a:ext cx="4864971" cy="1892578"/>
            </a:xfrm>
            <a:prstGeom prst="rect">
              <a:avLst/>
            </a:prstGeom>
          </p:spPr>
        </p:pic>
        <p:sp>
          <p:nvSpPr>
            <p:cNvPr id="8" name="TextBox 7">
              <a:extLst>
                <a:ext uri="{FF2B5EF4-FFF2-40B4-BE49-F238E27FC236}">
                  <a16:creationId xmlns:a16="http://schemas.microsoft.com/office/drawing/2014/main" id="{7C2CC3CB-7538-4E11-924C-9FD406A636E6}"/>
                </a:ext>
              </a:extLst>
            </p:cNvPr>
            <p:cNvSpPr txBox="1"/>
            <p:nvPr/>
          </p:nvSpPr>
          <p:spPr>
            <a:xfrm>
              <a:off x="4592385" y="2342787"/>
              <a:ext cx="1023670" cy="276999"/>
            </a:xfrm>
            <a:prstGeom prst="rect">
              <a:avLst/>
            </a:prstGeom>
            <a:solidFill>
              <a:srgbClr val="FFFF00"/>
            </a:solidFill>
          </p:spPr>
          <p:txBody>
            <a:bodyPr wrap="square" rtlCol="0">
              <a:spAutoFit/>
            </a:bodyPr>
            <a:lstStyle/>
            <a:p>
              <a:r>
                <a:rPr lang="nb-NO" sz="1200" dirty="0">
                  <a:solidFill>
                    <a:srgbClr val="FF0000"/>
                  </a:solidFill>
                </a:rPr>
                <a:t>u=min(u</a:t>
              </a:r>
              <a:r>
                <a:rPr lang="nb-NO" sz="1200" baseline="-25000" dirty="0">
                  <a:solidFill>
                    <a:srgbClr val="FF0000"/>
                  </a:solidFill>
                </a:rPr>
                <a:t>1</a:t>
              </a:r>
              <a:r>
                <a:rPr lang="nb-NO" sz="1200" dirty="0">
                  <a:solidFill>
                    <a:srgbClr val="FF0000"/>
                  </a:solidFill>
                </a:rPr>
                <a:t>,u</a:t>
              </a:r>
              <a:r>
                <a:rPr lang="nb-NO" sz="1200" baseline="-25000" dirty="0">
                  <a:solidFill>
                    <a:srgbClr val="FF0000"/>
                  </a:solidFill>
                </a:rPr>
                <a:t>2</a:t>
              </a:r>
              <a:r>
                <a:rPr lang="nb-NO" sz="1200" dirty="0">
                  <a:solidFill>
                    <a:srgbClr val="FF0000"/>
                  </a:solidFill>
                </a:rPr>
                <a:t>)</a:t>
              </a:r>
            </a:p>
          </p:txBody>
        </p:sp>
      </p:grpSp>
    </p:spTree>
    <p:extLst>
      <p:ext uri="{BB962C8B-B14F-4D97-AF65-F5344CB8AC3E}">
        <p14:creationId xmlns:p14="http://schemas.microsoft.com/office/powerpoint/2010/main" val="424692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FE22-5369-412B-A368-63B3D0391D5A}"/>
              </a:ext>
            </a:extLst>
          </p:cNvPr>
          <p:cNvSpPr>
            <a:spLocks noGrp="1"/>
          </p:cNvSpPr>
          <p:nvPr>
            <p:ph type="title"/>
          </p:nvPr>
        </p:nvSpPr>
        <p:spPr>
          <a:xfrm>
            <a:off x="609600" y="266687"/>
            <a:ext cx="10972800" cy="1143000"/>
          </a:xfrm>
        </p:spPr>
        <p:txBody>
          <a:bodyPr/>
          <a:lstStyle/>
          <a:p>
            <a:r>
              <a:rPr lang="nb-NO" dirty="0"/>
              <a:t>Design of </a:t>
            </a:r>
            <a:r>
              <a:rPr lang="nb-NO" dirty="0" err="1"/>
              <a:t>selector</a:t>
            </a:r>
            <a:r>
              <a:rPr lang="nb-NO" dirty="0"/>
              <a:t> </a:t>
            </a:r>
            <a:r>
              <a:rPr lang="nb-NO" dirty="0" err="1"/>
              <a:t>structure</a:t>
            </a:r>
            <a:endParaRPr lang="nb-NO" dirty="0"/>
          </a:p>
        </p:txBody>
      </p:sp>
      <p:sp>
        <p:nvSpPr>
          <p:cNvPr id="3" name="Content Placeholder 2">
            <a:extLst>
              <a:ext uri="{FF2B5EF4-FFF2-40B4-BE49-F238E27FC236}">
                <a16:creationId xmlns:a16="http://schemas.microsoft.com/office/drawing/2014/main" id="{BF2D1538-83A6-4B5F-B8DB-285E8BFA132C}"/>
              </a:ext>
            </a:extLst>
          </p:cNvPr>
          <p:cNvSpPr>
            <a:spLocks noGrp="1"/>
          </p:cNvSpPr>
          <p:nvPr>
            <p:ph idx="1"/>
          </p:nvPr>
        </p:nvSpPr>
        <p:spPr/>
        <p:txBody>
          <a:bodyPr/>
          <a:lstStyle/>
          <a:p>
            <a:pPr marL="0" indent="0">
              <a:buNone/>
            </a:pPr>
            <a:r>
              <a:rPr lang="nb-NO" b="1" dirty="0" err="1">
                <a:solidFill>
                  <a:srgbClr val="FF0000"/>
                </a:solidFill>
              </a:rPr>
              <a:t>Rule</a:t>
            </a:r>
            <a:r>
              <a:rPr lang="nb-NO" b="1" dirty="0">
                <a:solidFill>
                  <a:srgbClr val="FF0000"/>
                </a:solidFill>
              </a:rPr>
              <a:t> 1 (</a:t>
            </a:r>
            <a:r>
              <a:rPr lang="nb-NO" b="1" dirty="0" err="1">
                <a:solidFill>
                  <a:srgbClr val="FF0000"/>
                </a:solidFill>
              </a:rPr>
              <a:t>max</a:t>
            </a:r>
            <a:r>
              <a:rPr lang="nb-NO" b="1" dirty="0">
                <a:solidFill>
                  <a:srgbClr val="FF0000"/>
                </a:solidFill>
              </a:rPr>
              <a:t> or min </a:t>
            </a:r>
            <a:r>
              <a:rPr lang="nb-NO" b="1" dirty="0" err="1">
                <a:solidFill>
                  <a:srgbClr val="FF0000"/>
                </a:solidFill>
              </a:rPr>
              <a:t>selector</a:t>
            </a:r>
            <a:r>
              <a:rPr lang="nb-NO" b="1" dirty="0">
                <a:solidFill>
                  <a:srgbClr val="FF0000"/>
                </a:solidFill>
              </a:rPr>
              <a:t>)</a:t>
            </a:r>
          </a:p>
          <a:p>
            <a:r>
              <a:rPr lang="nb-NO" dirty="0" err="1"/>
              <a:t>Use</a:t>
            </a:r>
            <a:r>
              <a:rPr lang="nb-NO" dirty="0"/>
              <a:t> </a:t>
            </a:r>
            <a:r>
              <a:rPr lang="nb-NO" dirty="0" err="1"/>
              <a:t>max-selector</a:t>
            </a:r>
            <a:r>
              <a:rPr lang="nb-NO" dirty="0"/>
              <a:t> for </a:t>
            </a:r>
            <a:r>
              <a:rPr lang="nb-NO" dirty="0" err="1"/>
              <a:t>constraints</a:t>
            </a:r>
            <a:r>
              <a:rPr lang="nb-NO" dirty="0"/>
              <a:t> </a:t>
            </a:r>
            <a:r>
              <a:rPr lang="nb-NO" dirty="0" err="1"/>
              <a:t>that</a:t>
            </a:r>
            <a:r>
              <a:rPr lang="nb-NO" dirty="0"/>
              <a:t> </a:t>
            </a:r>
            <a:r>
              <a:rPr lang="nb-NO" dirty="0" err="1"/>
              <a:t>are</a:t>
            </a:r>
            <a:r>
              <a:rPr lang="nb-NO" dirty="0"/>
              <a:t> </a:t>
            </a:r>
            <a:r>
              <a:rPr lang="nb-NO" dirty="0" err="1"/>
              <a:t>satisfied</a:t>
            </a:r>
            <a:r>
              <a:rPr lang="nb-NO" dirty="0"/>
              <a:t> </a:t>
            </a:r>
            <a:r>
              <a:rPr lang="nb-NO" dirty="0" err="1"/>
              <a:t>with</a:t>
            </a:r>
            <a:r>
              <a:rPr lang="nb-NO" dirty="0"/>
              <a:t> a </a:t>
            </a:r>
            <a:r>
              <a:rPr lang="nb-NO" dirty="0" err="1"/>
              <a:t>large</a:t>
            </a:r>
            <a:r>
              <a:rPr lang="nb-NO" dirty="0"/>
              <a:t> input</a:t>
            </a:r>
          </a:p>
          <a:p>
            <a:r>
              <a:rPr lang="nb-NO" dirty="0" err="1"/>
              <a:t>Use</a:t>
            </a:r>
            <a:r>
              <a:rPr lang="nb-NO" dirty="0"/>
              <a:t> min-</a:t>
            </a:r>
            <a:r>
              <a:rPr lang="nb-NO" dirty="0" err="1"/>
              <a:t>selector</a:t>
            </a:r>
            <a:r>
              <a:rPr lang="nb-NO" dirty="0"/>
              <a:t> for </a:t>
            </a:r>
            <a:r>
              <a:rPr lang="nb-NO" dirty="0" err="1"/>
              <a:t>constraints</a:t>
            </a:r>
            <a:r>
              <a:rPr lang="nb-NO" dirty="0"/>
              <a:t> </a:t>
            </a:r>
            <a:r>
              <a:rPr lang="nb-NO" dirty="0" err="1"/>
              <a:t>that</a:t>
            </a:r>
            <a:r>
              <a:rPr lang="nb-NO" dirty="0"/>
              <a:t> </a:t>
            </a:r>
            <a:r>
              <a:rPr lang="nb-NO" dirty="0" err="1"/>
              <a:t>are</a:t>
            </a:r>
            <a:r>
              <a:rPr lang="nb-NO" dirty="0"/>
              <a:t> </a:t>
            </a:r>
            <a:r>
              <a:rPr lang="nb-NO" dirty="0" err="1"/>
              <a:t>satisfied</a:t>
            </a:r>
            <a:r>
              <a:rPr lang="nb-NO" dirty="0"/>
              <a:t> </a:t>
            </a:r>
            <a:r>
              <a:rPr lang="nb-NO" dirty="0" err="1"/>
              <a:t>with</a:t>
            </a:r>
            <a:r>
              <a:rPr lang="nb-NO" dirty="0"/>
              <a:t> a </a:t>
            </a:r>
            <a:r>
              <a:rPr lang="nb-NO" dirty="0" err="1"/>
              <a:t>small</a:t>
            </a:r>
            <a:r>
              <a:rPr lang="nb-NO" dirty="0"/>
              <a:t> input</a:t>
            </a:r>
          </a:p>
          <a:p>
            <a:endParaRPr lang="nb-NO" dirty="0"/>
          </a:p>
          <a:p>
            <a:pPr marL="0" indent="0">
              <a:buNone/>
            </a:pPr>
            <a:r>
              <a:rPr lang="nb-NO" b="1" dirty="0" err="1">
                <a:solidFill>
                  <a:srgbClr val="FF0000"/>
                </a:solidFill>
              </a:rPr>
              <a:t>Rule</a:t>
            </a:r>
            <a:r>
              <a:rPr lang="nb-NO" b="1" dirty="0">
                <a:solidFill>
                  <a:srgbClr val="FF0000"/>
                </a:solidFill>
              </a:rPr>
              <a:t> 2 (order of </a:t>
            </a:r>
            <a:r>
              <a:rPr lang="nb-NO" b="1" dirty="0" err="1">
                <a:solidFill>
                  <a:srgbClr val="FF0000"/>
                </a:solidFill>
              </a:rPr>
              <a:t>max</a:t>
            </a:r>
            <a:r>
              <a:rPr lang="nb-NO" b="1" dirty="0">
                <a:solidFill>
                  <a:srgbClr val="FF0000"/>
                </a:solidFill>
              </a:rPr>
              <a:t> and min </a:t>
            </a:r>
            <a:r>
              <a:rPr lang="nb-NO" b="1" dirty="0" err="1">
                <a:solidFill>
                  <a:srgbClr val="FF0000"/>
                </a:solidFill>
              </a:rPr>
              <a:t>selectors</a:t>
            </a:r>
            <a:r>
              <a:rPr lang="nb-NO" b="1" dirty="0">
                <a:solidFill>
                  <a:srgbClr val="FF0000"/>
                </a:solidFill>
              </a:rPr>
              <a:t>): </a:t>
            </a:r>
          </a:p>
          <a:p>
            <a:r>
              <a:rPr lang="nb-NO" dirty="0"/>
              <a:t>If </a:t>
            </a:r>
            <a:r>
              <a:rPr lang="nb-NO" dirty="0" err="1"/>
              <a:t>need</a:t>
            </a:r>
            <a:r>
              <a:rPr lang="nb-NO" dirty="0"/>
              <a:t> </a:t>
            </a:r>
            <a:r>
              <a:rPr lang="nb-NO" dirty="0" err="1"/>
              <a:t>both</a:t>
            </a:r>
            <a:r>
              <a:rPr lang="nb-NO" dirty="0"/>
              <a:t> </a:t>
            </a:r>
            <a:r>
              <a:rPr lang="nb-NO" dirty="0" err="1"/>
              <a:t>max</a:t>
            </a:r>
            <a:r>
              <a:rPr lang="nb-NO" dirty="0"/>
              <a:t> and min </a:t>
            </a:r>
            <a:r>
              <a:rPr lang="nb-NO" dirty="0" err="1"/>
              <a:t>selector</a:t>
            </a:r>
            <a:r>
              <a:rPr lang="nb-NO" dirty="0"/>
              <a:t>: </a:t>
            </a:r>
            <a:r>
              <a:rPr lang="nb-NO" dirty="0" err="1"/>
              <a:t>Potential</a:t>
            </a:r>
            <a:r>
              <a:rPr lang="nb-NO" dirty="0"/>
              <a:t> </a:t>
            </a:r>
            <a:r>
              <a:rPr lang="nb-NO" dirty="0" err="1"/>
              <a:t>infeasibility</a:t>
            </a:r>
            <a:endParaRPr lang="nb-NO" dirty="0"/>
          </a:p>
          <a:p>
            <a:r>
              <a:rPr lang="nb-NO" dirty="0"/>
              <a:t>Order </a:t>
            </a:r>
            <a:r>
              <a:rPr lang="nb-NO" dirty="0" err="1"/>
              <a:t>does</a:t>
            </a:r>
            <a:r>
              <a:rPr lang="nb-NO" dirty="0"/>
              <a:t> not matter </a:t>
            </a:r>
            <a:r>
              <a:rPr lang="nb-NO" dirty="0" err="1"/>
              <a:t>if</a:t>
            </a:r>
            <a:r>
              <a:rPr lang="nb-NO" dirty="0"/>
              <a:t> problem is </a:t>
            </a:r>
            <a:r>
              <a:rPr lang="nb-NO" dirty="0" err="1"/>
              <a:t>feasible</a:t>
            </a:r>
            <a:endParaRPr lang="nb-NO" dirty="0"/>
          </a:p>
          <a:p>
            <a:r>
              <a:rPr lang="nb-NO" dirty="0"/>
              <a:t>If </a:t>
            </a:r>
            <a:r>
              <a:rPr lang="nb-NO" dirty="0" err="1"/>
              <a:t>infeasible</a:t>
            </a:r>
            <a:r>
              <a:rPr lang="nb-NO" dirty="0"/>
              <a:t>: </a:t>
            </a:r>
            <a:r>
              <a:rPr lang="nb-NO" dirty="0" err="1"/>
              <a:t>Put</a:t>
            </a:r>
            <a:r>
              <a:rPr lang="nb-NO" dirty="0"/>
              <a:t> </a:t>
            </a:r>
            <a:r>
              <a:rPr lang="nb-NO" dirty="0" err="1"/>
              <a:t>highest</a:t>
            </a:r>
            <a:r>
              <a:rPr lang="nb-NO" dirty="0"/>
              <a:t> </a:t>
            </a:r>
            <a:r>
              <a:rPr lang="nb-NO" dirty="0" err="1"/>
              <a:t>priority</a:t>
            </a:r>
            <a:r>
              <a:rPr lang="nb-NO" dirty="0"/>
              <a:t> </a:t>
            </a:r>
            <a:r>
              <a:rPr lang="nb-NO" dirty="0" err="1"/>
              <a:t>constraint</a:t>
            </a:r>
            <a:r>
              <a:rPr lang="nb-NO" dirty="0"/>
              <a:t> at </a:t>
            </a:r>
            <a:r>
              <a:rPr lang="nb-NO" dirty="0" err="1"/>
              <a:t>the</a:t>
            </a:r>
            <a:r>
              <a:rPr lang="nb-NO" dirty="0"/>
              <a:t> end</a:t>
            </a:r>
          </a:p>
        </p:txBody>
      </p:sp>
      <p:sp>
        <p:nvSpPr>
          <p:cNvPr id="4" name="TextBox 3">
            <a:extLst>
              <a:ext uri="{FF2B5EF4-FFF2-40B4-BE49-F238E27FC236}">
                <a16:creationId xmlns:a16="http://schemas.microsoft.com/office/drawing/2014/main" id="{F2105467-1241-49AB-BEAA-18D2CE8314C9}"/>
              </a:ext>
            </a:extLst>
          </p:cNvPr>
          <p:cNvSpPr txBox="1"/>
          <p:nvPr/>
        </p:nvSpPr>
        <p:spPr>
          <a:xfrm>
            <a:off x="219985" y="5781019"/>
            <a:ext cx="11237843" cy="523220"/>
          </a:xfrm>
          <a:prstGeom prst="rect">
            <a:avLst/>
          </a:prstGeom>
          <a:noFill/>
        </p:spPr>
        <p:txBody>
          <a:bodyPr wrap="square" rtlCol="0">
            <a:spAutoFit/>
          </a:bodyPr>
          <a:lstStyle/>
          <a:p>
            <a:r>
              <a:rPr lang="en-US" sz="1400" dirty="0"/>
              <a:t>“Systematic design of active constraint switching using selectors.”</a:t>
            </a:r>
          </a:p>
          <a:p>
            <a:r>
              <a:rPr lang="en-US" sz="1400" dirty="0"/>
              <a:t>Dinesh Krishnamoorthy , Sigurd Skogestad. </a:t>
            </a:r>
            <a:r>
              <a:rPr lang="nb-NO" sz="1400" u="sng" dirty="0">
                <a:hlinkClick r:id="rId2" tooltip="Go to Computers &amp; Chemical Engineering on ScienceDirect"/>
              </a:rPr>
              <a:t>Computers &amp; Chemical Engineering</a:t>
            </a:r>
            <a:r>
              <a:rPr lang="nb-NO" sz="1400" u="sng" dirty="0"/>
              <a:t>, </a:t>
            </a:r>
            <a:r>
              <a:rPr lang="nb-NO" sz="1400" dirty="0">
                <a:hlinkClick r:id="rId3" tooltip="Go to table of contents for this volume/issue"/>
              </a:rPr>
              <a:t>Volume 143</a:t>
            </a:r>
            <a:r>
              <a:rPr lang="nb-NO" sz="1400" dirty="0"/>
              <a:t>, (2020)</a:t>
            </a:r>
          </a:p>
        </p:txBody>
      </p:sp>
    </p:spTree>
    <p:extLst>
      <p:ext uri="{BB962C8B-B14F-4D97-AF65-F5344CB8AC3E}">
        <p14:creationId xmlns:p14="http://schemas.microsoft.com/office/powerpoint/2010/main" val="112725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45DA-A33D-4E23-8C02-3D99F762F5AD}"/>
              </a:ext>
            </a:extLst>
          </p:cNvPr>
          <p:cNvSpPr>
            <a:spLocks noGrp="1"/>
          </p:cNvSpPr>
          <p:nvPr>
            <p:ph type="title"/>
          </p:nvPr>
        </p:nvSpPr>
        <p:spPr/>
        <p:txBody>
          <a:bodyPr>
            <a:normAutofit/>
          </a:bodyPr>
          <a:lstStyle/>
          <a:p>
            <a:r>
              <a:rPr lang="nb-NO" dirty="0" err="1"/>
              <a:t>Example</a:t>
            </a:r>
            <a:r>
              <a:rPr lang="nb-NO" dirty="0"/>
              <a:t> A. </a:t>
            </a:r>
            <a:r>
              <a:rPr lang="nb-NO" dirty="0" err="1"/>
              <a:t>Maximize</a:t>
            </a:r>
            <a:r>
              <a:rPr lang="nb-NO" dirty="0"/>
              <a:t> </a:t>
            </a:r>
            <a:r>
              <a:rPr lang="nb-NO" dirty="0" err="1"/>
              <a:t>flow</a:t>
            </a:r>
            <a:r>
              <a:rPr lang="nb-NO" dirty="0"/>
              <a:t> </a:t>
            </a:r>
            <a:r>
              <a:rPr lang="nb-NO" dirty="0" err="1"/>
              <a:t>with</a:t>
            </a:r>
            <a:r>
              <a:rPr lang="nb-NO" dirty="0"/>
              <a:t> </a:t>
            </a:r>
            <a:r>
              <a:rPr lang="nb-NO" dirty="0" err="1"/>
              <a:t>pressure</a:t>
            </a:r>
            <a:r>
              <a:rPr lang="nb-NO" dirty="0"/>
              <a:t> </a:t>
            </a:r>
            <a:r>
              <a:rPr lang="nb-NO" dirty="0" err="1"/>
              <a:t>constraints</a:t>
            </a:r>
            <a:endParaRPr lang="nb-NO" dirty="0"/>
          </a:p>
        </p:txBody>
      </p:sp>
      <p:pic>
        <p:nvPicPr>
          <p:cNvPr id="5" name="Content Placeholder 4">
            <a:extLst>
              <a:ext uri="{FF2B5EF4-FFF2-40B4-BE49-F238E27FC236}">
                <a16:creationId xmlns:a16="http://schemas.microsoft.com/office/drawing/2014/main" id="{7B08CE7F-8262-42F8-B34D-7AC1930AD288}"/>
              </a:ext>
            </a:extLst>
          </p:cNvPr>
          <p:cNvPicPr>
            <a:picLocks noGrp="1" noChangeAspect="1"/>
          </p:cNvPicPr>
          <p:nvPr>
            <p:ph idx="1"/>
          </p:nvPr>
        </p:nvPicPr>
        <p:blipFill>
          <a:blip r:embed="rId2"/>
          <a:stretch>
            <a:fillRect/>
          </a:stretch>
        </p:blipFill>
        <p:spPr>
          <a:xfrm>
            <a:off x="1270377" y="1622149"/>
            <a:ext cx="4705350" cy="1247775"/>
          </a:xfrm>
        </p:spPr>
      </p:pic>
      <p:pic>
        <p:nvPicPr>
          <p:cNvPr id="8" name="Picture 7">
            <a:extLst>
              <a:ext uri="{FF2B5EF4-FFF2-40B4-BE49-F238E27FC236}">
                <a16:creationId xmlns:a16="http://schemas.microsoft.com/office/drawing/2014/main" id="{1A9AE6B3-6549-485A-B66B-7F12F961EFDE}"/>
              </a:ext>
            </a:extLst>
          </p:cNvPr>
          <p:cNvPicPr>
            <a:picLocks noChangeAspect="1"/>
          </p:cNvPicPr>
          <p:nvPr/>
        </p:nvPicPr>
        <p:blipFill>
          <a:blip r:embed="rId3"/>
          <a:stretch>
            <a:fillRect/>
          </a:stretch>
        </p:blipFill>
        <p:spPr>
          <a:xfrm>
            <a:off x="1479827" y="3195949"/>
            <a:ext cx="5314950" cy="2562225"/>
          </a:xfrm>
          <a:prstGeom prst="rect">
            <a:avLst/>
          </a:prstGeom>
        </p:spPr>
      </p:pic>
      <p:sp>
        <p:nvSpPr>
          <p:cNvPr id="9" name="TextBox 8">
            <a:extLst>
              <a:ext uri="{FF2B5EF4-FFF2-40B4-BE49-F238E27FC236}">
                <a16:creationId xmlns:a16="http://schemas.microsoft.com/office/drawing/2014/main" id="{EB100562-AF96-4596-B137-05200DA1E333}"/>
              </a:ext>
            </a:extLst>
          </p:cNvPr>
          <p:cNvSpPr txBox="1"/>
          <p:nvPr/>
        </p:nvSpPr>
        <p:spPr>
          <a:xfrm>
            <a:off x="1284231" y="3164540"/>
            <a:ext cx="397866" cy="307777"/>
          </a:xfrm>
          <a:prstGeom prst="rect">
            <a:avLst/>
          </a:prstGeom>
          <a:noFill/>
        </p:spPr>
        <p:txBody>
          <a:bodyPr wrap="none" rtlCol="0">
            <a:spAutoFit/>
          </a:bodyPr>
          <a:lstStyle/>
          <a:p>
            <a:r>
              <a:rPr lang="nb-NO" sz="1400" dirty="0" err="1"/>
              <a:t>Op</a:t>
            </a:r>
            <a:endParaRPr lang="nb-NO" sz="1400" dirty="0"/>
          </a:p>
        </p:txBody>
      </p:sp>
      <p:sp>
        <p:nvSpPr>
          <p:cNvPr id="3" name="TextBox 2">
            <a:extLst>
              <a:ext uri="{FF2B5EF4-FFF2-40B4-BE49-F238E27FC236}">
                <a16:creationId xmlns:a16="http://schemas.microsoft.com/office/drawing/2014/main" id="{83BD1E07-0AD9-44D1-BA22-B0A972AB3A65}"/>
              </a:ext>
            </a:extLst>
          </p:cNvPr>
          <p:cNvSpPr txBox="1"/>
          <p:nvPr/>
        </p:nvSpPr>
        <p:spPr>
          <a:xfrm>
            <a:off x="7530269" y="1672783"/>
            <a:ext cx="3933706" cy="923330"/>
          </a:xfrm>
          <a:prstGeom prst="rect">
            <a:avLst/>
          </a:prstGeom>
          <a:noFill/>
        </p:spPr>
        <p:txBody>
          <a:bodyPr wrap="none" rtlCol="0">
            <a:spAutoFit/>
          </a:bodyPr>
          <a:lstStyle/>
          <a:p>
            <a:r>
              <a:rPr lang="nb-NO" dirty="0"/>
              <a:t>Input u = z</a:t>
            </a:r>
            <a:r>
              <a:rPr lang="nb-NO" baseline="-25000" dirty="0"/>
              <a:t>1  </a:t>
            </a:r>
            <a:endParaRPr lang="nb-NO" dirty="0"/>
          </a:p>
          <a:p>
            <a:r>
              <a:rPr lang="nb-NO" dirty="0" err="1"/>
              <a:t>Want</a:t>
            </a:r>
            <a:r>
              <a:rPr lang="nb-NO" dirty="0"/>
              <a:t> to </a:t>
            </a:r>
            <a:r>
              <a:rPr lang="nb-NO" dirty="0" err="1"/>
              <a:t>maximize</a:t>
            </a:r>
            <a:r>
              <a:rPr lang="nb-NO" dirty="0"/>
              <a:t> </a:t>
            </a:r>
            <a:r>
              <a:rPr lang="nb-NO" dirty="0" err="1"/>
              <a:t>flow</a:t>
            </a:r>
            <a:r>
              <a:rPr lang="nb-NO" dirty="0"/>
              <a:t>, J=-F: </a:t>
            </a:r>
          </a:p>
          <a:p>
            <a:r>
              <a:rPr lang="nb-NO" dirty="0" err="1">
                <a:solidFill>
                  <a:srgbClr val="FF0000"/>
                </a:solidFill>
              </a:rPr>
              <a:t>Unconstrained</a:t>
            </a:r>
            <a:r>
              <a:rPr lang="nb-NO" dirty="0">
                <a:solidFill>
                  <a:srgbClr val="FF0000"/>
                </a:solidFill>
              </a:rPr>
              <a:t>: Optimal input is </a:t>
            </a:r>
            <a:r>
              <a:rPr lang="nb-NO" dirty="0" err="1">
                <a:solidFill>
                  <a:srgbClr val="FF0000"/>
                </a:solidFill>
              </a:rPr>
              <a:t>infinity</a:t>
            </a:r>
            <a:r>
              <a:rPr lang="nb-NO" dirty="0">
                <a:solidFill>
                  <a:srgbClr val="FF0000"/>
                </a:solidFill>
              </a:rPr>
              <a:t>:</a:t>
            </a:r>
          </a:p>
        </p:txBody>
      </p:sp>
      <p:pic>
        <p:nvPicPr>
          <p:cNvPr id="6" name="Picture 5">
            <a:extLst>
              <a:ext uri="{FF2B5EF4-FFF2-40B4-BE49-F238E27FC236}">
                <a16:creationId xmlns:a16="http://schemas.microsoft.com/office/drawing/2014/main" id="{BE557ACF-8FBD-478C-AF96-BAA396C12254}"/>
              </a:ext>
            </a:extLst>
          </p:cNvPr>
          <p:cNvPicPr>
            <a:picLocks noChangeAspect="1"/>
          </p:cNvPicPr>
          <p:nvPr/>
        </p:nvPicPr>
        <p:blipFill>
          <a:blip r:embed="rId4"/>
          <a:stretch>
            <a:fillRect/>
          </a:stretch>
        </p:blipFill>
        <p:spPr>
          <a:xfrm>
            <a:off x="8136091" y="2524223"/>
            <a:ext cx="1014364" cy="307777"/>
          </a:xfrm>
          <a:prstGeom prst="rect">
            <a:avLst/>
          </a:prstGeom>
        </p:spPr>
      </p:pic>
      <p:sp>
        <p:nvSpPr>
          <p:cNvPr id="10" name="Rectangle 9">
            <a:extLst>
              <a:ext uri="{FF2B5EF4-FFF2-40B4-BE49-F238E27FC236}">
                <a16:creationId xmlns:a16="http://schemas.microsoft.com/office/drawing/2014/main" id="{26CD3076-259F-4106-97D8-8316C9DA6FA2}"/>
              </a:ext>
            </a:extLst>
          </p:cNvPr>
          <p:cNvSpPr/>
          <p:nvPr/>
        </p:nvSpPr>
        <p:spPr>
          <a:xfrm>
            <a:off x="2067592" y="4036173"/>
            <a:ext cx="1001763" cy="1252204"/>
          </a:xfrm>
          <a:prstGeom prst="rect">
            <a:avLst/>
          </a:prstGeom>
          <a:solidFill>
            <a:schemeClr val="tx2">
              <a:lumMod val="20000"/>
              <a:lumOff val="8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Oval 11">
            <a:extLst>
              <a:ext uri="{FF2B5EF4-FFF2-40B4-BE49-F238E27FC236}">
                <a16:creationId xmlns:a16="http://schemas.microsoft.com/office/drawing/2014/main" id="{391673C8-A3BB-4F59-AB99-DFF95FD69823}"/>
              </a:ext>
            </a:extLst>
          </p:cNvPr>
          <p:cNvSpPr/>
          <p:nvPr/>
        </p:nvSpPr>
        <p:spPr>
          <a:xfrm>
            <a:off x="2568473" y="2168702"/>
            <a:ext cx="435381" cy="341194"/>
          </a:xfrm>
          <a:prstGeom prst="ellipse">
            <a:avLst/>
          </a:prstGeom>
          <a:solidFill>
            <a:schemeClr val="tx2">
              <a:lumMod val="60000"/>
              <a:lumOff val="4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Oval 12">
            <a:extLst>
              <a:ext uri="{FF2B5EF4-FFF2-40B4-BE49-F238E27FC236}">
                <a16:creationId xmlns:a16="http://schemas.microsoft.com/office/drawing/2014/main" id="{E6034507-563C-4F28-A344-50D392B78244}"/>
              </a:ext>
            </a:extLst>
          </p:cNvPr>
          <p:cNvSpPr/>
          <p:nvPr/>
        </p:nvSpPr>
        <p:spPr>
          <a:xfrm>
            <a:off x="3297282" y="2134448"/>
            <a:ext cx="435381" cy="375447"/>
          </a:xfrm>
          <a:prstGeom prst="ellipse">
            <a:avLst/>
          </a:prstGeom>
          <a:solidFill>
            <a:schemeClr val="tx2">
              <a:lumMod val="60000"/>
              <a:lumOff val="4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Oval 13">
            <a:extLst>
              <a:ext uri="{FF2B5EF4-FFF2-40B4-BE49-F238E27FC236}">
                <a16:creationId xmlns:a16="http://schemas.microsoft.com/office/drawing/2014/main" id="{66C0C326-6A0C-4208-BF6D-EDF2BF8F4DE9}"/>
              </a:ext>
            </a:extLst>
          </p:cNvPr>
          <p:cNvSpPr/>
          <p:nvPr/>
        </p:nvSpPr>
        <p:spPr>
          <a:xfrm>
            <a:off x="5394966" y="1692778"/>
            <a:ext cx="435381" cy="375447"/>
          </a:xfrm>
          <a:prstGeom prst="ellipse">
            <a:avLst/>
          </a:prstGeom>
          <a:solidFill>
            <a:schemeClr val="tx2">
              <a:lumMod val="60000"/>
              <a:lumOff val="4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22307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589397-140C-4386-A1DC-0A457FCB4192}"/>
              </a:ext>
            </a:extLst>
          </p:cNvPr>
          <p:cNvPicPr>
            <a:picLocks noChangeAspect="1"/>
          </p:cNvPicPr>
          <p:nvPr/>
        </p:nvPicPr>
        <p:blipFill>
          <a:blip r:embed="rId2"/>
          <a:stretch>
            <a:fillRect/>
          </a:stretch>
        </p:blipFill>
        <p:spPr>
          <a:xfrm>
            <a:off x="1276350" y="294820"/>
            <a:ext cx="9639300" cy="2933700"/>
          </a:xfrm>
          <a:prstGeom prst="rect">
            <a:avLst/>
          </a:prstGeom>
        </p:spPr>
      </p:pic>
      <p:sp>
        <p:nvSpPr>
          <p:cNvPr id="6" name="Rectangle 5">
            <a:extLst>
              <a:ext uri="{FF2B5EF4-FFF2-40B4-BE49-F238E27FC236}">
                <a16:creationId xmlns:a16="http://schemas.microsoft.com/office/drawing/2014/main" id="{67047818-D631-4C07-80D1-FC2D322144F5}"/>
              </a:ext>
            </a:extLst>
          </p:cNvPr>
          <p:cNvSpPr/>
          <p:nvPr/>
        </p:nvSpPr>
        <p:spPr>
          <a:xfrm>
            <a:off x="2695433" y="561835"/>
            <a:ext cx="532264" cy="17784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9E5C7E90-E1D8-41C8-9C81-727166861ED4}"/>
              </a:ext>
            </a:extLst>
          </p:cNvPr>
          <p:cNvSpPr/>
          <p:nvPr/>
        </p:nvSpPr>
        <p:spPr>
          <a:xfrm>
            <a:off x="7356143" y="589204"/>
            <a:ext cx="595954" cy="19781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extBox 3">
            <a:extLst>
              <a:ext uri="{FF2B5EF4-FFF2-40B4-BE49-F238E27FC236}">
                <a16:creationId xmlns:a16="http://schemas.microsoft.com/office/drawing/2014/main" id="{406EC5A3-267C-442B-95BE-BDB6CE5AC021}"/>
              </a:ext>
            </a:extLst>
          </p:cNvPr>
          <p:cNvSpPr txBox="1"/>
          <p:nvPr/>
        </p:nvSpPr>
        <p:spPr>
          <a:xfrm>
            <a:off x="3189388" y="0"/>
            <a:ext cx="7427418" cy="369332"/>
          </a:xfrm>
          <a:prstGeom prst="rect">
            <a:avLst/>
          </a:prstGeom>
          <a:noFill/>
        </p:spPr>
        <p:txBody>
          <a:bodyPr wrap="none" rtlCol="0">
            <a:spAutoFit/>
          </a:bodyPr>
          <a:lstStyle/>
          <a:p>
            <a:r>
              <a:rPr lang="nb-NO" dirty="0" err="1">
                <a:solidFill>
                  <a:srgbClr val="FF0000"/>
                </a:solidFill>
              </a:rPr>
              <a:t>Desired</a:t>
            </a:r>
            <a:r>
              <a:rPr lang="nb-NO" dirty="0">
                <a:solidFill>
                  <a:srgbClr val="FF0000"/>
                </a:solidFill>
              </a:rPr>
              <a:t> input u</a:t>
            </a:r>
            <a:r>
              <a:rPr lang="nb-NO" baseline="-25000" dirty="0">
                <a:solidFill>
                  <a:srgbClr val="FF0000"/>
                </a:solidFill>
              </a:rPr>
              <a:t>0</a:t>
            </a:r>
            <a:r>
              <a:rPr lang="nb-NO" dirty="0">
                <a:solidFill>
                  <a:srgbClr val="FF0000"/>
                </a:solidFill>
              </a:rPr>
              <a:t> </a:t>
            </a:r>
            <a:r>
              <a:rPr lang="nb-NO" dirty="0" err="1">
                <a:solidFill>
                  <a:srgbClr val="FF0000"/>
                </a:solidFill>
              </a:rPr>
              <a:t>without</a:t>
            </a:r>
            <a:r>
              <a:rPr lang="nb-NO" dirty="0">
                <a:solidFill>
                  <a:srgbClr val="FF0000"/>
                </a:solidFill>
              </a:rPr>
              <a:t> </a:t>
            </a:r>
            <a:r>
              <a:rPr lang="nb-NO" dirty="0" err="1">
                <a:solidFill>
                  <a:srgbClr val="FF0000"/>
                </a:solidFill>
              </a:rPr>
              <a:t>constraints</a:t>
            </a:r>
            <a:r>
              <a:rPr lang="nb-NO" dirty="0">
                <a:solidFill>
                  <a:srgbClr val="FF0000"/>
                </a:solidFill>
              </a:rPr>
              <a:t> (</a:t>
            </a:r>
            <a:r>
              <a:rPr lang="nb-NO" dirty="0" err="1">
                <a:solidFill>
                  <a:srgbClr val="FF0000"/>
                </a:solidFill>
              </a:rPr>
              <a:t>can</a:t>
            </a:r>
            <a:r>
              <a:rPr lang="nb-NO" dirty="0">
                <a:solidFill>
                  <a:srgbClr val="FF0000"/>
                </a:solidFill>
              </a:rPr>
              <a:t> be given up) </a:t>
            </a:r>
            <a:r>
              <a:rPr lang="nb-NO" dirty="0" err="1">
                <a:solidFill>
                  <a:srgbClr val="FF0000"/>
                </a:solidFill>
              </a:rPr>
              <a:t>into</a:t>
            </a:r>
            <a:r>
              <a:rPr lang="nb-NO" dirty="0">
                <a:solidFill>
                  <a:srgbClr val="FF0000"/>
                </a:solidFill>
              </a:rPr>
              <a:t> first </a:t>
            </a:r>
            <a:r>
              <a:rPr lang="nb-NO" dirty="0" err="1">
                <a:solidFill>
                  <a:srgbClr val="FF0000"/>
                </a:solidFill>
              </a:rPr>
              <a:t>selector</a:t>
            </a:r>
            <a:r>
              <a:rPr lang="nb-NO" dirty="0">
                <a:solidFill>
                  <a:srgbClr val="FF0000"/>
                </a:solidFill>
              </a:rPr>
              <a:t> </a:t>
            </a:r>
            <a:r>
              <a:rPr lang="nb-NO" dirty="0" err="1">
                <a:solidFill>
                  <a:srgbClr val="FF0000"/>
                </a:solidFill>
              </a:rPr>
              <a:t>block</a:t>
            </a:r>
            <a:endParaRPr lang="nb-NO" dirty="0">
              <a:solidFill>
                <a:srgbClr val="FF0000"/>
              </a:solidFill>
            </a:endParaRPr>
          </a:p>
        </p:txBody>
      </p:sp>
      <p:cxnSp>
        <p:nvCxnSpPr>
          <p:cNvPr id="10" name="Straight Arrow Connector 9">
            <a:extLst>
              <a:ext uri="{FF2B5EF4-FFF2-40B4-BE49-F238E27FC236}">
                <a16:creationId xmlns:a16="http://schemas.microsoft.com/office/drawing/2014/main" id="{99BEFC09-04C3-4BE8-A0DE-E3713C9EE572}"/>
              </a:ext>
            </a:extLst>
          </p:cNvPr>
          <p:cNvCxnSpPr>
            <a:stCxn id="4" idx="1"/>
          </p:cNvCxnSpPr>
          <p:nvPr/>
        </p:nvCxnSpPr>
        <p:spPr>
          <a:xfrm flipH="1">
            <a:off x="3050276" y="184666"/>
            <a:ext cx="139112" cy="370344"/>
          </a:xfrm>
          <a:prstGeom prst="straightConnector1">
            <a:avLst/>
          </a:prstGeom>
          <a:ln w="952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41A368A-C244-4373-B534-4A06471C90D1}"/>
              </a:ext>
            </a:extLst>
          </p:cNvPr>
          <p:cNvCxnSpPr>
            <a:cxnSpLocks/>
          </p:cNvCxnSpPr>
          <p:nvPr/>
        </p:nvCxnSpPr>
        <p:spPr>
          <a:xfrm>
            <a:off x="7217031" y="281669"/>
            <a:ext cx="296062" cy="197817"/>
          </a:xfrm>
          <a:prstGeom prst="straightConnector1">
            <a:avLst/>
          </a:prstGeom>
          <a:ln w="9525">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EC7A55A6-1FD1-428E-BCC2-D234B78DB19C}"/>
              </a:ext>
            </a:extLst>
          </p:cNvPr>
          <p:cNvGrpSpPr/>
          <p:nvPr/>
        </p:nvGrpSpPr>
        <p:grpSpPr>
          <a:xfrm>
            <a:off x="3624626" y="3748299"/>
            <a:ext cx="4371975" cy="1937698"/>
            <a:chOff x="3624626" y="3748299"/>
            <a:chExt cx="4371975" cy="1937698"/>
          </a:xfrm>
        </p:grpSpPr>
        <p:pic>
          <p:nvPicPr>
            <p:cNvPr id="3" name="Picture 2">
              <a:extLst>
                <a:ext uri="{FF2B5EF4-FFF2-40B4-BE49-F238E27FC236}">
                  <a16:creationId xmlns:a16="http://schemas.microsoft.com/office/drawing/2014/main" id="{AE5D3544-F828-4A29-8232-6ADD8DC9A412}"/>
                </a:ext>
              </a:extLst>
            </p:cNvPr>
            <p:cNvPicPr>
              <a:picLocks noChangeAspect="1"/>
            </p:cNvPicPr>
            <p:nvPr/>
          </p:nvPicPr>
          <p:blipFill>
            <a:blip r:embed="rId3"/>
            <a:stretch>
              <a:fillRect/>
            </a:stretch>
          </p:blipFill>
          <p:spPr>
            <a:xfrm>
              <a:off x="3624626" y="3748299"/>
              <a:ext cx="4371975" cy="1924050"/>
            </a:xfrm>
            <a:prstGeom prst="rect">
              <a:avLst/>
            </a:prstGeom>
          </p:spPr>
        </p:pic>
        <p:sp>
          <p:nvSpPr>
            <p:cNvPr id="2" name="TextBox 1">
              <a:extLst>
                <a:ext uri="{FF2B5EF4-FFF2-40B4-BE49-F238E27FC236}">
                  <a16:creationId xmlns:a16="http://schemas.microsoft.com/office/drawing/2014/main" id="{D18481BA-4C23-476D-8084-AB1BAA85D410}"/>
                </a:ext>
              </a:extLst>
            </p:cNvPr>
            <p:cNvSpPr txBox="1"/>
            <p:nvPr/>
          </p:nvSpPr>
          <p:spPr>
            <a:xfrm>
              <a:off x="4050836" y="5316665"/>
              <a:ext cx="3901261" cy="369332"/>
            </a:xfrm>
            <a:prstGeom prst="rect">
              <a:avLst/>
            </a:prstGeom>
            <a:noFill/>
          </p:spPr>
          <p:txBody>
            <a:bodyPr wrap="none" rtlCol="0">
              <a:spAutoFit/>
            </a:bodyPr>
            <a:lstStyle/>
            <a:p>
              <a:r>
                <a:rPr lang="nb-NO" dirty="0" err="1"/>
                <a:t>Disturbances</a:t>
              </a:r>
              <a:r>
                <a:rPr lang="nb-NO" dirty="0"/>
                <a:t> in p</a:t>
              </a:r>
              <a:r>
                <a:rPr lang="nb-NO" baseline="-25000" dirty="0"/>
                <a:t>0</a:t>
              </a:r>
              <a:r>
                <a:rPr lang="nb-NO" dirty="0"/>
                <a:t> and p</a:t>
              </a:r>
              <a:r>
                <a:rPr lang="nb-NO" baseline="-25000" dirty="0"/>
                <a:t>2 </a:t>
              </a:r>
              <a:r>
                <a:rPr lang="nb-NO" dirty="0"/>
                <a:t>(</a:t>
              </a:r>
              <a:r>
                <a:rPr lang="nb-NO" dirty="0" err="1"/>
                <a:t>unmeasured</a:t>
              </a:r>
              <a:r>
                <a:rPr lang="nb-NO" dirty="0"/>
                <a:t>)</a:t>
              </a:r>
              <a:endParaRPr lang="nb-NO" baseline="-25000" dirty="0"/>
            </a:p>
          </p:txBody>
        </p:sp>
      </p:grpSp>
      <p:sp>
        <p:nvSpPr>
          <p:cNvPr id="12" name="Rectangle: Rounded Corners 11">
            <a:extLst>
              <a:ext uri="{FF2B5EF4-FFF2-40B4-BE49-F238E27FC236}">
                <a16:creationId xmlns:a16="http://schemas.microsoft.com/office/drawing/2014/main" id="{DD7EB7A6-0B20-4E2A-9147-179CAA22C38C}"/>
              </a:ext>
            </a:extLst>
          </p:cNvPr>
          <p:cNvSpPr/>
          <p:nvPr/>
        </p:nvSpPr>
        <p:spPr>
          <a:xfrm>
            <a:off x="2591937" y="932180"/>
            <a:ext cx="355979" cy="346029"/>
          </a:xfrm>
          <a:prstGeom prst="round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ctangle: Rounded Corners 12">
            <a:extLst>
              <a:ext uri="{FF2B5EF4-FFF2-40B4-BE49-F238E27FC236}">
                <a16:creationId xmlns:a16="http://schemas.microsoft.com/office/drawing/2014/main" id="{4A44706D-3895-46B7-A2F3-BA812E4C25F8}"/>
              </a:ext>
            </a:extLst>
          </p:cNvPr>
          <p:cNvSpPr/>
          <p:nvPr/>
        </p:nvSpPr>
        <p:spPr>
          <a:xfrm>
            <a:off x="2490147" y="1589586"/>
            <a:ext cx="355979" cy="346029"/>
          </a:xfrm>
          <a:prstGeom prst="round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ctangle: Rounded Corners 13">
            <a:extLst>
              <a:ext uri="{FF2B5EF4-FFF2-40B4-BE49-F238E27FC236}">
                <a16:creationId xmlns:a16="http://schemas.microsoft.com/office/drawing/2014/main" id="{F1EA722F-7E51-44B2-9FD4-2180C9803EFB}"/>
              </a:ext>
            </a:extLst>
          </p:cNvPr>
          <p:cNvSpPr/>
          <p:nvPr/>
        </p:nvSpPr>
        <p:spPr>
          <a:xfrm>
            <a:off x="7700749" y="1605317"/>
            <a:ext cx="355979" cy="346029"/>
          </a:xfrm>
          <a:prstGeom prst="round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Rounded Corners 14">
            <a:extLst>
              <a:ext uri="{FF2B5EF4-FFF2-40B4-BE49-F238E27FC236}">
                <a16:creationId xmlns:a16="http://schemas.microsoft.com/office/drawing/2014/main" id="{768C4352-B14F-4890-AB5F-542E11680945}"/>
              </a:ext>
            </a:extLst>
          </p:cNvPr>
          <p:cNvSpPr/>
          <p:nvPr/>
        </p:nvSpPr>
        <p:spPr>
          <a:xfrm>
            <a:off x="7818611" y="929488"/>
            <a:ext cx="355979" cy="346029"/>
          </a:xfrm>
          <a:prstGeom prst="round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D8100396-50A5-4880-AB44-93BBD81AD3E8}"/>
              </a:ext>
            </a:extLst>
          </p:cNvPr>
          <p:cNvSpPr/>
          <p:nvPr/>
        </p:nvSpPr>
        <p:spPr>
          <a:xfrm>
            <a:off x="2853699" y="1294977"/>
            <a:ext cx="722013" cy="2320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Rectangle 16">
            <a:extLst>
              <a:ext uri="{FF2B5EF4-FFF2-40B4-BE49-F238E27FC236}">
                <a16:creationId xmlns:a16="http://schemas.microsoft.com/office/drawing/2014/main" id="{97FDF760-4795-421E-9D15-E79A58AB406F}"/>
              </a:ext>
            </a:extLst>
          </p:cNvPr>
          <p:cNvSpPr/>
          <p:nvPr/>
        </p:nvSpPr>
        <p:spPr>
          <a:xfrm>
            <a:off x="6751333" y="1197081"/>
            <a:ext cx="722013" cy="2320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873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589397-140C-4386-A1DC-0A457FCB4192}"/>
              </a:ext>
            </a:extLst>
          </p:cNvPr>
          <p:cNvPicPr>
            <a:picLocks noChangeAspect="1"/>
          </p:cNvPicPr>
          <p:nvPr/>
        </p:nvPicPr>
        <p:blipFill>
          <a:blip r:embed="rId2"/>
          <a:stretch>
            <a:fillRect/>
          </a:stretch>
        </p:blipFill>
        <p:spPr>
          <a:xfrm>
            <a:off x="1276350" y="294820"/>
            <a:ext cx="9639300" cy="2933700"/>
          </a:xfrm>
          <a:prstGeom prst="rect">
            <a:avLst/>
          </a:prstGeom>
        </p:spPr>
      </p:pic>
      <p:sp>
        <p:nvSpPr>
          <p:cNvPr id="10" name="TextBox 9">
            <a:extLst>
              <a:ext uri="{FF2B5EF4-FFF2-40B4-BE49-F238E27FC236}">
                <a16:creationId xmlns:a16="http://schemas.microsoft.com/office/drawing/2014/main" id="{FB98146B-83BF-49AD-9998-B30F69CE8C69}"/>
              </a:ext>
            </a:extLst>
          </p:cNvPr>
          <p:cNvSpPr txBox="1"/>
          <p:nvPr/>
        </p:nvSpPr>
        <p:spPr>
          <a:xfrm>
            <a:off x="10210043" y="5878027"/>
            <a:ext cx="1913794" cy="369332"/>
          </a:xfrm>
          <a:prstGeom prst="rect">
            <a:avLst/>
          </a:prstGeom>
          <a:solidFill>
            <a:schemeClr val="accent1"/>
          </a:solidFill>
        </p:spPr>
        <p:txBody>
          <a:bodyPr wrap="square" rtlCol="0">
            <a:spAutoFit/>
          </a:bodyPr>
          <a:lstStyle/>
          <a:p>
            <a:r>
              <a:rPr lang="nb-NO" dirty="0"/>
              <a:t>t&gt;1800: u=</a:t>
            </a:r>
            <a:r>
              <a:rPr lang="nb-NO" dirty="0" err="1"/>
              <a:t>zmax</a:t>
            </a:r>
            <a:r>
              <a:rPr lang="nb-NO" dirty="0"/>
              <a:t>=1</a:t>
            </a:r>
          </a:p>
        </p:txBody>
      </p:sp>
      <p:sp>
        <p:nvSpPr>
          <p:cNvPr id="13" name="Rectangle 12">
            <a:extLst>
              <a:ext uri="{FF2B5EF4-FFF2-40B4-BE49-F238E27FC236}">
                <a16:creationId xmlns:a16="http://schemas.microsoft.com/office/drawing/2014/main" id="{6AAB6D34-A5BB-4F26-A0DC-1FE9A008165E}"/>
              </a:ext>
            </a:extLst>
          </p:cNvPr>
          <p:cNvSpPr/>
          <p:nvPr/>
        </p:nvSpPr>
        <p:spPr>
          <a:xfrm>
            <a:off x="2853699" y="1294977"/>
            <a:ext cx="722013" cy="2320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8457FAA2-6FEF-4ADA-826D-9E666B1EF0A2}"/>
              </a:ext>
            </a:extLst>
          </p:cNvPr>
          <p:cNvSpPr/>
          <p:nvPr/>
        </p:nvSpPr>
        <p:spPr>
          <a:xfrm>
            <a:off x="6704642" y="1177146"/>
            <a:ext cx="722013" cy="2320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Picture 2">
            <a:extLst>
              <a:ext uri="{FF2B5EF4-FFF2-40B4-BE49-F238E27FC236}">
                <a16:creationId xmlns:a16="http://schemas.microsoft.com/office/drawing/2014/main" id="{B319EECA-C97F-4E03-9A09-34CEBD89E2EE}"/>
              </a:ext>
            </a:extLst>
          </p:cNvPr>
          <p:cNvPicPr>
            <a:picLocks noChangeAspect="1"/>
          </p:cNvPicPr>
          <p:nvPr/>
        </p:nvPicPr>
        <p:blipFill>
          <a:blip r:embed="rId3"/>
          <a:stretch>
            <a:fillRect/>
          </a:stretch>
        </p:blipFill>
        <p:spPr>
          <a:xfrm>
            <a:off x="595796" y="3429000"/>
            <a:ext cx="9614247" cy="6858000"/>
          </a:xfrm>
          <a:prstGeom prst="rect">
            <a:avLst/>
          </a:prstGeom>
        </p:spPr>
      </p:pic>
      <p:sp>
        <p:nvSpPr>
          <p:cNvPr id="7" name="Rectangle: Rounded Corners 6">
            <a:extLst>
              <a:ext uri="{FF2B5EF4-FFF2-40B4-BE49-F238E27FC236}">
                <a16:creationId xmlns:a16="http://schemas.microsoft.com/office/drawing/2014/main" id="{4A91D9B6-9B92-43D4-B166-A7EC88886D6B}"/>
              </a:ext>
            </a:extLst>
          </p:cNvPr>
          <p:cNvSpPr/>
          <p:nvPr/>
        </p:nvSpPr>
        <p:spPr>
          <a:xfrm>
            <a:off x="2591937" y="932180"/>
            <a:ext cx="355979" cy="346029"/>
          </a:xfrm>
          <a:prstGeom prst="round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Rounded Corners 7">
            <a:extLst>
              <a:ext uri="{FF2B5EF4-FFF2-40B4-BE49-F238E27FC236}">
                <a16:creationId xmlns:a16="http://schemas.microsoft.com/office/drawing/2014/main" id="{45C86110-1803-4AEC-8BDA-D10402B58E44}"/>
              </a:ext>
            </a:extLst>
          </p:cNvPr>
          <p:cNvSpPr/>
          <p:nvPr/>
        </p:nvSpPr>
        <p:spPr>
          <a:xfrm>
            <a:off x="2490147" y="1589586"/>
            <a:ext cx="355979" cy="346029"/>
          </a:xfrm>
          <a:prstGeom prst="round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Rounded Corners 8">
            <a:extLst>
              <a:ext uri="{FF2B5EF4-FFF2-40B4-BE49-F238E27FC236}">
                <a16:creationId xmlns:a16="http://schemas.microsoft.com/office/drawing/2014/main" id="{B4BF0BC3-4E5B-4BE6-B409-B65299F59F4E}"/>
              </a:ext>
            </a:extLst>
          </p:cNvPr>
          <p:cNvSpPr/>
          <p:nvPr/>
        </p:nvSpPr>
        <p:spPr>
          <a:xfrm>
            <a:off x="7818611" y="929488"/>
            <a:ext cx="355979" cy="346029"/>
          </a:xfrm>
          <a:prstGeom prst="round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Rounded Corners 10">
            <a:extLst>
              <a:ext uri="{FF2B5EF4-FFF2-40B4-BE49-F238E27FC236}">
                <a16:creationId xmlns:a16="http://schemas.microsoft.com/office/drawing/2014/main" id="{1EF53AFD-EB11-49F7-B47E-611F97C4F308}"/>
              </a:ext>
            </a:extLst>
          </p:cNvPr>
          <p:cNvSpPr/>
          <p:nvPr/>
        </p:nvSpPr>
        <p:spPr>
          <a:xfrm>
            <a:off x="7700749" y="1605317"/>
            <a:ext cx="355979" cy="346029"/>
          </a:xfrm>
          <a:prstGeom prst="round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496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C84E9A-7F0E-4CBA-8927-6138922C63B9}"/>
              </a:ext>
            </a:extLst>
          </p:cNvPr>
          <p:cNvSpPr txBox="1"/>
          <p:nvPr/>
        </p:nvSpPr>
        <p:spPr>
          <a:xfrm>
            <a:off x="143124" y="367814"/>
            <a:ext cx="4370555" cy="1815882"/>
          </a:xfrm>
          <a:prstGeom prst="rect">
            <a:avLst/>
          </a:prstGeom>
          <a:noFill/>
        </p:spPr>
        <p:txBody>
          <a:bodyPr wrap="none" rtlCol="0">
            <a:spAutoFit/>
          </a:bodyPr>
          <a:lstStyle/>
          <a:p>
            <a:r>
              <a:rPr lang="nb-NO" sz="2400" b="1" dirty="0" err="1"/>
              <a:t>Example</a:t>
            </a:r>
            <a:r>
              <a:rPr lang="nb-NO" sz="2400" b="1" dirty="0"/>
              <a:t> B. </a:t>
            </a:r>
            <a:r>
              <a:rPr lang="nb-NO" sz="2400" b="1" dirty="0" err="1"/>
              <a:t>Maximize</a:t>
            </a:r>
            <a:r>
              <a:rPr lang="nb-NO" sz="2400" b="1" dirty="0"/>
              <a:t> </a:t>
            </a:r>
            <a:r>
              <a:rPr lang="nb-NO" sz="2400" b="1" dirty="0" err="1"/>
              <a:t>production</a:t>
            </a:r>
            <a:endParaRPr lang="nb-NO" sz="2400" b="1" dirty="0"/>
          </a:p>
          <a:p>
            <a:r>
              <a:rPr lang="nb-NO" sz="2400" b="1" dirty="0"/>
              <a:t>for </a:t>
            </a:r>
            <a:r>
              <a:rPr lang="nb-NO" sz="2400" b="1" dirty="0" err="1"/>
              <a:t>serial</a:t>
            </a:r>
            <a:r>
              <a:rPr lang="nb-NO" sz="2400" b="1" dirty="0"/>
              <a:t> </a:t>
            </a:r>
            <a:r>
              <a:rPr lang="nb-NO" sz="2400" b="1" dirty="0" err="1"/>
              <a:t>process</a:t>
            </a:r>
            <a:endParaRPr lang="nb-NO" sz="2400" b="1" dirty="0"/>
          </a:p>
          <a:p>
            <a:pPr marL="342900" indent="-342900">
              <a:buFont typeface="Arial" panose="020B0604020202020204" pitchFamily="34" charset="0"/>
              <a:buChar char="•"/>
            </a:pPr>
            <a:r>
              <a:rPr lang="nb-NO" sz="2000" dirty="0" err="1"/>
              <a:t>Constraints</a:t>
            </a:r>
            <a:r>
              <a:rPr lang="nb-NO" sz="2000" dirty="0"/>
              <a:t> </a:t>
            </a:r>
            <a:r>
              <a:rPr lang="nb-NO" sz="2000" dirty="0" err="1"/>
              <a:t>on</a:t>
            </a:r>
            <a:r>
              <a:rPr lang="nb-NO" sz="2000" dirty="0"/>
              <a:t> </a:t>
            </a:r>
            <a:r>
              <a:rPr lang="nb-NO" sz="2000" dirty="0" err="1"/>
              <a:t>levels</a:t>
            </a:r>
            <a:r>
              <a:rPr lang="nb-NO" sz="2000" dirty="0"/>
              <a:t> (H,L) </a:t>
            </a:r>
          </a:p>
          <a:p>
            <a:pPr marL="342900" indent="-342900">
              <a:buFont typeface="Arial" panose="020B0604020202020204" pitchFamily="34" charset="0"/>
              <a:buChar char="•"/>
            </a:pPr>
            <a:r>
              <a:rPr lang="nb-NO" sz="2000" dirty="0"/>
              <a:t>and </a:t>
            </a:r>
            <a:r>
              <a:rPr lang="nb-NO" sz="2000" dirty="0" err="1"/>
              <a:t>valves</a:t>
            </a:r>
            <a:r>
              <a:rPr lang="nb-NO" sz="2000" dirty="0"/>
              <a:t>/</a:t>
            </a:r>
            <a:r>
              <a:rPr lang="nb-NO" sz="2000" dirty="0" err="1"/>
              <a:t>flows</a:t>
            </a:r>
            <a:endParaRPr lang="nb-NO" sz="2000" dirty="0"/>
          </a:p>
          <a:p>
            <a:endParaRPr lang="nb-NO" sz="2400" dirty="0"/>
          </a:p>
        </p:txBody>
      </p:sp>
      <p:pic>
        <p:nvPicPr>
          <p:cNvPr id="3" name="Picture 2">
            <a:extLst>
              <a:ext uri="{FF2B5EF4-FFF2-40B4-BE49-F238E27FC236}">
                <a16:creationId xmlns:a16="http://schemas.microsoft.com/office/drawing/2014/main" id="{2233E558-163A-4D9F-B694-7807A3EB6CFE}"/>
              </a:ext>
            </a:extLst>
          </p:cNvPr>
          <p:cNvPicPr>
            <a:picLocks noChangeAspect="1"/>
          </p:cNvPicPr>
          <p:nvPr/>
        </p:nvPicPr>
        <p:blipFill>
          <a:blip r:embed="rId2"/>
          <a:stretch>
            <a:fillRect/>
          </a:stretch>
        </p:blipFill>
        <p:spPr>
          <a:xfrm>
            <a:off x="5054538" y="3778376"/>
            <a:ext cx="5330970" cy="2038757"/>
          </a:xfrm>
          <a:prstGeom prst="rect">
            <a:avLst/>
          </a:prstGeom>
        </p:spPr>
      </p:pic>
      <p:sp>
        <p:nvSpPr>
          <p:cNvPr id="4" name="TextBox 3">
            <a:extLst>
              <a:ext uri="{FF2B5EF4-FFF2-40B4-BE49-F238E27FC236}">
                <a16:creationId xmlns:a16="http://schemas.microsoft.com/office/drawing/2014/main" id="{809E8A1A-FC18-405C-8E0F-F6EBC6217042}"/>
              </a:ext>
            </a:extLst>
          </p:cNvPr>
          <p:cNvSpPr txBox="1"/>
          <p:nvPr/>
        </p:nvSpPr>
        <p:spPr>
          <a:xfrm>
            <a:off x="191706" y="2339867"/>
            <a:ext cx="4465390" cy="2585323"/>
          </a:xfrm>
          <a:prstGeom prst="rect">
            <a:avLst/>
          </a:prstGeom>
          <a:noFill/>
        </p:spPr>
        <p:txBody>
          <a:bodyPr wrap="none" rtlCol="0">
            <a:spAutoFit/>
          </a:bodyPr>
          <a:lstStyle/>
          <a:p>
            <a:endParaRPr lang="nb-NO" dirty="0"/>
          </a:p>
          <a:p>
            <a:r>
              <a:rPr lang="nb-NO" dirty="0"/>
              <a:t>TPM = </a:t>
            </a:r>
            <a:r>
              <a:rPr lang="nb-NO" dirty="0" err="1"/>
              <a:t>throughput</a:t>
            </a:r>
            <a:r>
              <a:rPr lang="nb-NO" dirty="0"/>
              <a:t> manipulator</a:t>
            </a:r>
          </a:p>
          <a:p>
            <a:r>
              <a:rPr lang="nb-NO" dirty="0"/>
              <a:t>    </a:t>
            </a:r>
            <a:r>
              <a:rPr lang="nb-NO" dirty="0" err="1"/>
              <a:t>Typically</a:t>
            </a:r>
            <a:r>
              <a:rPr lang="nb-NO" dirty="0"/>
              <a:t> at </a:t>
            </a:r>
            <a:r>
              <a:rPr lang="nb-NO" dirty="0" err="1"/>
              <a:t>bottleneck</a:t>
            </a:r>
            <a:r>
              <a:rPr lang="nb-NO" dirty="0"/>
              <a:t> («</a:t>
            </a:r>
            <a:r>
              <a:rPr lang="nb-NO" dirty="0" err="1"/>
              <a:t>active</a:t>
            </a:r>
            <a:r>
              <a:rPr lang="nb-NO" dirty="0"/>
              <a:t> </a:t>
            </a:r>
            <a:r>
              <a:rPr lang="nb-NO" dirty="0" err="1"/>
              <a:t>constraint</a:t>
            </a:r>
            <a:r>
              <a:rPr lang="nb-NO" dirty="0"/>
              <a:t>»)</a:t>
            </a:r>
          </a:p>
          <a:p>
            <a:endParaRPr lang="nb-NO" dirty="0"/>
          </a:p>
          <a:p>
            <a:endParaRPr lang="nb-NO" dirty="0"/>
          </a:p>
          <a:p>
            <a:endParaRPr lang="nb-NO" dirty="0"/>
          </a:p>
          <a:p>
            <a:r>
              <a:rPr lang="nb-NO" dirty="0" err="1"/>
              <a:t>Disturbances</a:t>
            </a:r>
            <a:r>
              <a:rPr lang="nb-NO" dirty="0"/>
              <a:t>: </a:t>
            </a:r>
            <a:r>
              <a:rPr lang="nb-NO" dirty="0" err="1"/>
              <a:t>Temporary</a:t>
            </a:r>
            <a:r>
              <a:rPr lang="nb-NO" dirty="0"/>
              <a:t> </a:t>
            </a:r>
            <a:r>
              <a:rPr lang="nb-NO" dirty="0" err="1"/>
              <a:t>bottelenecks</a:t>
            </a:r>
            <a:r>
              <a:rPr lang="nb-NO" dirty="0"/>
              <a:t> </a:t>
            </a:r>
          </a:p>
          <a:p>
            <a:r>
              <a:rPr lang="nb-NO" dirty="0"/>
              <a:t>(</a:t>
            </a:r>
            <a:r>
              <a:rPr lang="nb-NO" dirty="0" err="1"/>
              <a:t>max-constraints</a:t>
            </a:r>
            <a:r>
              <a:rPr lang="nb-NO" dirty="0"/>
              <a:t>) for F0, F1, F2 or F3</a:t>
            </a:r>
          </a:p>
          <a:p>
            <a:endParaRPr lang="nb-NO" dirty="0"/>
          </a:p>
        </p:txBody>
      </p:sp>
      <p:pic>
        <p:nvPicPr>
          <p:cNvPr id="6" name="Picture 5">
            <a:extLst>
              <a:ext uri="{FF2B5EF4-FFF2-40B4-BE49-F238E27FC236}">
                <a16:creationId xmlns:a16="http://schemas.microsoft.com/office/drawing/2014/main" id="{0E5A0954-6C73-4B32-B18E-538405C06683}"/>
              </a:ext>
            </a:extLst>
          </p:cNvPr>
          <p:cNvPicPr>
            <a:picLocks noChangeAspect="1"/>
          </p:cNvPicPr>
          <p:nvPr/>
        </p:nvPicPr>
        <p:blipFill>
          <a:blip r:embed="rId3"/>
          <a:stretch>
            <a:fillRect/>
          </a:stretch>
        </p:blipFill>
        <p:spPr>
          <a:xfrm>
            <a:off x="5170777" y="129955"/>
            <a:ext cx="5330970" cy="2101925"/>
          </a:xfrm>
          <a:prstGeom prst="rect">
            <a:avLst/>
          </a:prstGeom>
        </p:spPr>
      </p:pic>
      <p:pic>
        <p:nvPicPr>
          <p:cNvPr id="8" name="Picture 7">
            <a:extLst>
              <a:ext uri="{FF2B5EF4-FFF2-40B4-BE49-F238E27FC236}">
                <a16:creationId xmlns:a16="http://schemas.microsoft.com/office/drawing/2014/main" id="{6450129F-DB2F-46DE-A338-C9AD2B4CA69B}"/>
              </a:ext>
            </a:extLst>
          </p:cNvPr>
          <p:cNvPicPr>
            <a:picLocks noChangeAspect="1"/>
          </p:cNvPicPr>
          <p:nvPr/>
        </p:nvPicPr>
        <p:blipFill>
          <a:blip r:embed="rId4"/>
          <a:stretch>
            <a:fillRect/>
          </a:stretch>
        </p:blipFill>
        <p:spPr>
          <a:xfrm>
            <a:off x="4884594" y="1761594"/>
            <a:ext cx="5866533" cy="2195178"/>
          </a:xfrm>
          <a:prstGeom prst="rect">
            <a:avLst/>
          </a:prstGeom>
        </p:spPr>
      </p:pic>
    </p:spTree>
    <p:extLst>
      <p:ext uri="{BB962C8B-B14F-4D97-AF65-F5344CB8AC3E}">
        <p14:creationId xmlns:p14="http://schemas.microsoft.com/office/powerpoint/2010/main" val="14348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C84E9A-7F0E-4CBA-8927-6138922C63B9}"/>
              </a:ext>
            </a:extLst>
          </p:cNvPr>
          <p:cNvSpPr txBox="1"/>
          <p:nvPr/>
        </p:nvSpPr>
        <p:spPr>
          <a:xfrm>
            <a:off x="143123" y="367814"/>
            <a:ext cx="10727319" cy="830997"/>
          </a:xfrm>
          <a:prstGeom prst="rect">
            <a:avLst/>
          </a:prstGeom>
          <a:noFill/>
        </p:spPr>
        <p:txBody>
          <a:bodyPr wrap="square" rtlCol="0">
            <a:spAutoFit/>
          </a:bodyPr>
          <a:lstStyle/>
          <a:p>
            <a:r>
              <a:rPr lang="nb-NO" sz="2400" dirty="0" err="1"/>
              <a:t>Example</a:t>
            </a:r>
            <a:r>
              <a:rPr lang="nb-NO" sz="2400" dirty="0"/>
              <a:t> B. </a:t>
            </a:r>
            <a:r>
              <a:rPr lang="nb-NO" sz="2400" dirty="0" err="1">
                <a:solidFill>
                  <a:srgbClr val="FF0000"/>
                </a:solidFill>
              </a:rPr>
              <a:t>Very</a:t>
            </a:r>
            <a:r>
              <a:rPr lang="nb-NO" sz="2400" dirty="0">
                <a:solidFill>
                  <a:srgbClr val="FF0000"/>
                </a:solidFill>
              </a:rPr>
              <a:t> smart </a:t>
            </a:r>
            <a:r>
              <a:rPr lang="nb-NO" sz="2400" dirty="0" err="1">
                <a:solidFill>
                  <a:srgbClr val="FF0000"/>
                </a:solidFill>
              </a:rPr>
              <a:t>selector</a:t>
            </a:r>
            <a:r>
              <a:rPr lang="nb-NO" sz="2400" dirty="0">
                <a:solidFill>
                  <a:srgbClr val="FF0000"/>
                </a:solidFill>
              </a:rPr>
              <a:t> </a:t>
            </a:r>
            <a:r>
              <a:rPr lang="nb-NO" sz="2400" dirty="0" err="1">
                <a:solidFill>
                  <a:srgbClr val="FF0000"/>
                </a:solidFill>
              </a:rPr>
              <a:t>strategy</a:t>
            </a:r>
            <a:r>
              <a:rPr lang="nb-NO" sz="2400" dirty="0">
                <a:solidFill>
                  <a:srgbClr val="FF0000"/>
                </a:solidFill>
              </a:rPr>
              <a:t>: </a:t>
            </a:r>
            <a:r>
              <a:rPr lang="nb-NO" sz="2400" b="1" dirty="0" err="1">
                <a:solidFill>
                  <a:srgbClr val="FF0000"/>
                </a:solidFill>
              </a:rPr>
              <a:t>Bidirectional</a:t>
            </a:r>
            <a:r>
              <a:rPr lang="nb-NO" sz="2400" b="1" dirty="0">
                <a:solidFill>
                  <a:srgbClr val="FF0000"/>
                </a:solidFill>
              </a:rPr>
              <a:t> inventory control</a:t>
            </a:r>
          </a:p>
          <a:p>
            <a:r>
              <a:rPr lang="nb-NO" sz="2400" dirty="0"/>
              <a:t>                     </a:t>
            </a:r>
            <a:r>
              <a:rPr lang="nb-NO" sz="2400" dirty="0" err="1"/>
              <a:t>Reconfigures</a:t>
            </a:r>
            <a:r>
              <a:rPr lang="nb-NO" sz="2400" dirty="0"/>
              <a:t> </a:t>
            </a:r>
            <a:r>
              <a:rPr lang="nb-NO" sz="2400" dirty="0" err="1"/>
              <a:t>automatically</a:t>
            </a:r>
            <a:r>
              <a:rPr lang="nb-NO" sz="2400" dirty="0"/>
              <a:t> </a:t>
            </a:r>
            <a:r>
              <a:rPr lang="nb-NO" sz="2400" dirty="0" err="1"/>
              <a:t>with</a:t>
            </a:r>
            <a:r>
              <a:rPr lang="nb-NO" sz="2400" dirty="0"/>
              <a:t> optimal buffer management!!</a:t>
            </a:r>
          </a:p>
        </p:txBody>
      </p:sp>
      <p:pic>
        <p:nvPicPr>
          <p:cNvPr id="7" name="Picture 6">
            <a:extLst>
              <a:ext uri="{FF2B5EF4-FFF2-40B4-BE49-F238E27FC236}">
                <a16:creationId xmlns:a16="http://schemas.microsoft.com/office/drawing/2014/main" id="{B533EAC8-C35B-4A01-BE90-A10156EC8F1D}"/>
              </a:ext>
            </a:extLst>
          </p:cNvPr>
          <p:cNvPicPr>
            <a:picLocks noChangeAspect="1"/>
          </p:cNvPicPr>
          <p:nvPr/>
        </p:nvPicPr>
        <p:blipFill>
          <a:blip r:embed="rId2"/>
          <a:stretch>
            <a:fillRect/>
          </a:stretch>
        </p:blipFill>
        <p:spPr>
          <a:xfrm>
            <a:off x="1415672" y="1920245"/>
            <a:ext cx="10286582" cy="3017510"/>
          </a:xfrm>
          <a:prstGeom prst="rect">
            <a:avLst/>
          </a:prstGeom>
        </p:spPr>
      </p:pic>
      <p:pic>
        <p:nvPicPr>
          <p:cNvPr id="9" name="Picture 2">
            <a:extLst>
              <a:ext uri="{FF2B5EF4-FFF2-40B4-BE49-F238E27FC236}">
                <a16:creationId xmlns:a16="http://schemas.microsoft.com/office/drawing/2014/main" id="{16EC4DD8-4AB6-46E0-871C-C72BE1942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309" y="5477774"/>
            <a:ext cx="893558" cy="193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C8D83ED-40E9-4A31-8AD8-FFA848A7F96A}"/>
              </a:ext>
            </a:extLst>
          </p:cNvPr>
          <p:cNvSpPr txBox="1"/>
          <p:nvPr/>
        </p:nvSpPr>
        <p:spPr>
          <a:xfrm>
            <a:off x="545286" y="5659189"/>
            <a:ext cx="4781280" cy="523220"/>
          </a:xfrm>
          <a:prstGeom prst="rect">
            <a:avLst/>
          </a:prstGeom>
          <a:solidFill>
            <a:schemeClr val="bg1"/>
          </a:solidFill>
        </p:spPr>
        <p:txBody>
          <a:bodyPr wrap="square" rtlCol="0">
            <a:spAutoFit/>
          </a:bodyPr>
          <a:lstStyle/>
          <a:p>
            <a:r>
              <a:rPr lang="nb-NO" sz="1400" dirty="0"/>
              <a:t>F.G. Shinskey, «Controlling multivariable processes», ISA, 1981</a:t>
            </a:r>
          </a:p>
          <a:p>
            <a:r>
              <a:rPr lang="nb-NO" sz="1400" dirty="0"/>
              <a:t>C. Zotica, S. Skogestad and K. </a:t>
            </a:r>
            <a:r>
              <a:rPr lang="nb-NO" sz="1400" dirty="0" err="1"/>
              <a:t>Forsman</a:t>
            </a:r>
            <a:r>
              <a:rPr lang="nb-NO" sz="1400" dirty="0"/>
              <a:t>, Comp. </a:t>
            </a:r>
            <a:r>
              <a:rPr lang="nb-NO" sz="1400" dirty="0" err="1"/>
              <a:t>Chem</a:t>
            </a:r>
            <a:r>
              <a:rPr lang="nb-NO" sz="1400" dirty="0"/>
              <a:t>. Eng, 2021</a:t>
            </a:r>
          </a:p>
        </p:txBody>
      </p:sp>
      <p:sp>
        <p:nvSpPr>
          <p:cNvPr id="2" name="TextBox 1">
            <a:extLst>
              <a:ext uri="{FF2B5EF4-FFF2-40B4-BE49-F238E27FC236}">
                <a16:creationId xmlns:a16="http://schemas.microsoft.com/office/drawing/2014/main" id="{53B1A85D-D478-41CA-971A-180722FBA20E}"/>
              </a:ext>
            </a:extLst>
          </p:cNvPr>
          <p:cNvSpPr txBox="1"/>
          <p:nvPr/>
        </p:nvSpPr>
        <p:spPr>
          <a:xfrm>
            <a:off x="250441" y="2630406"/>
            <a:ext cx="1015599" cy="892552"/>
          </a:xfrm>
          <a:prstGeom prst="rect">
            <a:avLst/>
          </a:prstGeom>
          <a:noFill/>
        </p:spPr>
        <p:txBody>
          <a:bodyPr wrap="none" rtlCol="0">
            <a:spAutoFit/>
          </a:bodyPr>
          <a:lstStyle/>
          <a:p>
            <a:r>
              <a:rPr lang="nb-NO" sz="1600" i="1" dirty="0">
                <a:latin typeface="+mj-lt"/>
              </a:rPr>
              <a:t>Max </a:t>
            </a:r>
            <a:r>
              <a:rPr lang="nb-NO" sz="1600" i="1" dirty="0" err="1">
                <a:latin typeface="+mj-lt"/>
              </a:rPr>
              <a:t>flow</a:t>
            </a:r>
            <a:r>
              <a:rPr lang="nb-NO" sz="1600" i="1" dirty="0">
                <a:latin typeface="+mj-lt"/>
              </a:rPr>
              <a:t>:</a:t>
            </a:r>
          </a:p>
          <a:p>
            <a:r>
              <a:rPr lang="nb-NO" sz="1600" i="1" dirty="0" err="1">
                <a:latin typeface="+mj-lt"/>
              </a:rPr>
              <a:t>F</a:t>
            </a:r>
            <a:r>
              <a:rPr lang="nb-NO" sz="1600" i="1" baseline="30000" dirty="0" err="1">
                <a:latin typeface="+mj-lt"/>
              </a:rPr>
              <a:t>s</a:t>
            </a:r>
            <a:r>
              <a:rPr lang="nb-NO" sz="1600" i="1" dirty="0">
                <a:latin typeface="+mj-lt"/>
              </a:rPr>
              <a:t>=∞</a:t>
            </a:r>
            <a:endParaRPr lang="nb-NO" sz="1600" b="0" i="1" dirty="0">
              <a:latin typeface="+mj-lt"/>
            </a:endParaRPr>
          </a:p>
          <a:p>
            <a:endParaRPr lang="nb-NO" dirty="0"/>
          </a:p>
        </p:txBody>
      </p:sp>
    </p:spTree>
    <p:extLst>
      <p:ext uri="{BB962C8B-B14F-4D97-AF65-F5344CB8AC3E}">
        <p14:creationId xmlns:p14="http://schemas.microsoft.com/office/powerpoint/2010/main" val="1687680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2"/>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627151" y="1658846"/>
            <a:ext cx="646487" cy="1270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601447"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=1</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601447"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=1</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601447"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=1</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4"/>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8" name="Ink 67">
                <a:extLst>
                  <a:ext uri="{FF2B5EF4-FFF2-40B4-BE49-F238E27FC236}">
                    <a16:creationId xmlns:a16="http://schemas.microsoft.com/office/drawing/2014/main" id="{104D09A1-418F-4570-A633-6DF52812C78D}"/>
                  </a:ext>
                </a:extLst>
              </p14:cNvPr>
              <p14:cNvContentPartPr/>
              <p14:nvPr/>
            </p14:nvContentPartPr>
            <p14:xfrm>
              <a:off x="4862174" y="1086423"/>
              <a:ext cx="699614"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6"/>
              <a:stretch>
                <a:fillRect/>
              </a:stretch>
            </p:blipFill>
            <p:spPr>
              <a:xfrm>
                <a:off x="4853537" y="1077422"/>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9" name="Ink 68">
                <a:extLst>
                  <a:ext uri="{FF2B5EF4-FFF2-40B4-BE49-F238E27FC236}">
                    <a16:creationId xmlns:a16="http://schemas.microsoft.com/office/drawing/2014/main" id="{3D1B8AB1-722D-48FB-8158-6A69F3F69F5D}"/>
                  </a:ext>
                </a:extLst>
              </p14:cNvPr>
              <p14:cNvContentPartPr/>
              <p14:nvPr/>
            </p14:nvContentPartPr>
            <p14:xfrm>
              <a:off x="7238831" y="1133351"/>
              <a:ext cx="699614" cy="566368"/>
            </p14:xfrm>
          </p:contentPart>
        </mc:Choice>
        <mc:Fallback xmlns="">
          <p:pic>
            <p:nvPicPr>
              <p:cNvPr id="69" name="Ink 68">
                <a:extLst>
                  <a:ext uri="{FF2B5EF4-FFF2-40B4-BE49-F238E27FC236}">
                    <a16:creationId xmlns:a16="http://schemas.microsoft.com/office/drawing/2014/main" id="{3D1B8AB1-722D-48FB-8158-6A69F3F69F5D}"/>
                  </a:ext>
                </a:extLst>
              </p:cNvPr>
              <p:cNvPicPr/>
              <p:nvPr/>
            </p:nvPicPr>
            <p:blipFill>
              <a:blip r:embed="rId8"/>
              <a:stretch>
                <a:fillRect/>
              </a:stretch>
            </p:blipFill>
            <p:spPr>
              <a:xfrm>
                <a:off x="7230194" y="1124350"/>
                <a:ext cx="717248"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sp>
        <p:nvSpPr>
          <p:cNvPr id="102" name="TextBox 101">
            <a:extLst>
              <a:ext uri="{FF2B5EF4-FFF2-40B4-BE49-F238E27FC236}">
                <a16:creationId xmlns:a16="http://schemas.microsoft.com/office/drawing/2014/main" id="{EA212A42-7C9D-47B7-B7DD-2A7F50C2CC03}"/>
              </a:ext>
            </a:extLst>
          </p:cNvPr>
          <p:cNvSpPr txBox="1"/>
          <p:nvPr/>
        </p:nvSpPr>
        <p:spPr>
          <a:xfrm>
            <a:off x="4772362" y="334153"/>
            <a:ext cx="428322" cy="307777"/>
          </a:xfrm>
          <a:prstGeom prst="rect">
            <a:avLst/>
          </a:prstGeom>
          <a:noFill/>
        </p:spPr>
        <p:txBody>
          <a:bodyPr wrap="none" rtlCol="0">
            <a:spAutoFit/>
          </a:bodyPr>
          <a:lstStyle/>
          <a:p>
            <a:r>
              <a:rPr lang="nb-NO" sz="1400" dirty="0"/>
              <a:t>=∞</a:t>
            </a:r>
          </a:p>
        </p:txBody>
      </p:sp>
    </p:spTree>
    <p:extLst>
      <p:ext uri="{BB962C8B-B14F-4D97-AF65-F5344CB8AC3E}">
        <p14:creationId xmlns:p14="http://schemas.microsoft.com/office/powerpoint/2010/main" val="197868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78373" y="0"/>
            <a:ext cx="5313627" cy="6866626"/>
          </a:xfrm>
          <a:prstGeom prst="rect">
            <a:avLst/>
          </a:prstGeom>
        </p:spPr>
      </p:pic>
      <p:sp>
        <p:nvSpPr>
          <p:cNvPr id="7" name="TextBox 6"/>
          <p:cNvSpPr txBox="1"/>
          <p:nvPr/>
        </p:nvSpPr>
        <p:spPr>
          <a:xfrm>
            <a:off x="8966923" y="1076265"/>
            <a:ext cx="1496179" cy="400110"/>
          </a:xfrm>
          <a:prstGeom prst="rect">
            <a:avLst/>
          </a:prstGeom>
          <a:noFill/>
        </p:spPr>
        <p:txBody>
          <a:bodyPr wrap="none" rtlCol="0">
            <a:spAutoFit/>
          </a:bodyPr>
          <a:lstStyle/>
          <a:p>
            <a:r>
              <a:rPr lang="en-GB" sz="2000" b="1" dirty="0">
                <a:solidFill>
                  <a:srgbClr val="FF0000"/>
                </a:solidFill>
                <a:effectLst>
                  <a:outerShdw blurRad="38100" dist="38100" dir="2700000" algn="tl">
                    <a:srgbClr val="000000">
                      <a:alpha val="43137"/>
                    </a:srgbClr>
                  </a:outerShdw>
                </a:effectLst>
              </a:rPr>
              <a:t>Trondheim</a:t>
            </a:r>
          </a:p>
        </p:txBody>
      </p:sp>
      <p:cxnSp>
        <p:nvCxnSpPr>
          <p:cNvPr id="9" name="Straight Arrow Connector 8"/>
          <p:cNvCxnSpPr/>
          <p:nvPr/>
        </p:nvCxnSpPr>
        <p:spPr>
          <a:xfrm>
            <a:off x="9944100" y="1476375"/>
            <a:ext cx="600075" cy="904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b="17786"/>
          <a:stretch/>
        </p:blipFill>
        <p:spPr>
          <a:xfrm>
            <a:off x="842777" y="3246368"/>
            <a:ext cx="5828659" cy="3194655"/>
          </a:xfrm>
          <a:prstGeom prst="rect">
            <a:avLst/>
          </a:prstGeom>
        </p:spPr>
      </p:pic>
      <p:cxnSp>
        <p:nvCxnSpPr>
          <p:cNvPr id="3" name="Straight Connector 2"/>
          <p:cNvCxnSpPr/>
          <p:nvPr/>
        </p:nvCxnSpPr>
        <p:spPr>
          <a:xfrm>
            <a:off x="10682343" y="1317956"/>
            <a:ext cx="143435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2220" y="981397"/>
            <a:ext cx="1364476" cy="369332"/>
          </a:xfrm>
          <a:prstGeom prst="rect">
            <a:avLst/>
          </a:prstGeom>
          <a:noFill/>
        </p:spPr>
        <p:txBody>
          <a:bodyPr wrap="none" rtlCol="0">
            <a:spAutoFit/>
          </a:bodyPr>
          <a:lstStyle/>
          <a:p>
            <a:r>
              <a:rPr lang="nb-NO" dirty="0"/>
              <a:t>Arctic </a:t>
            </a:r>
            <a:r>
              <a:rPr lang="nb-NO" dirty="0" err="1"/>
              <a:t>circle</a:t>
            </a:r>
            <a:endParaRPr lang="nb-NO" dirty="0"/>
          </a:p>
        </p:txBody>
      </p:sp>
      <p:pic>
        <p:nvPicPr>
          <p:cNvPr id="10" name="Picture 19" descr="290px-Geirangerfjord_from_Flydalsjuvet">
            <a:extLst>
              <a:ext uri="{FF2B5EF4-FFF2-40B4-BE49-F238E27FC236}">
                <a16:creationId xmlns:a16="http://schemas.microsoft.com/office/drawing/2014/main" id="{39F552C7-221E-4A29-A2D6-05705EB17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380" y="-79583"/>
            <a:ext cx="3608508" cy="271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b="28632"/>
          <a:stretch/>
        </p:blipFill>
        <p:spPr>
          <a:xfrm>
            <a:off x="17650" y="1397812"/>
            <a:ext cx="3739456" cy="1780584"/>
          </a:xfrm>
          <a:prstGeom prst="rect">
            <a:avLst/>
          </a:prstGeom>
        </p:spPr>
      </p:pic>
      <p:sp>
        <p:nvSpPr>
          <p:cNvPr id="2" name="TextBox 1">
            <a:extLst>
              <a:ext uri="{FF2B5EF4-FFF2-40B4-BE49-F238E27FC236}">
                <a16:creationId xmlns:a16="http://schemas.microsoft.com/office/drawing/2014/main" id="{7653988C-AE24-45D9-9015-F446932FD674}"/>
              </a:ext>
            </a:extLst>
          </p:cNvPr>
          <p:cNvSpPr txBox="1"/>
          <p:nvPr/>
        </p:nvSpPr>
        <p:spPr>
          <a:xfrm>
            <a:off x="4010693" y="2288104"/>
            <a:ext cx="1607941" cy="369332"/>
          </a:xfrm>
          <a:prstGeom prst="rect">
            <a:avLst/>
          </a:prstGeom>
          <a:noFill/>
        </p:spPr>
        <p:txBody>
          <a:bodyPr wrap="none" rtlCol="0">
            <a:spAutoFit/>
          </a:bodyPr>
          <a:lstStyle/>
          <a:p>
            <a:r>
              <a:rPr lang="nb-NO" dirty="0">
                <a:solidFill>
                  <a:schemeClr val="bg1"/>
                </a:solidFill>
              </a:rPr>
              <a:t>Geiranger fjord</a:t>
            </a:r>
          </a:p>
        </p:txBody>
      </p:sp>
      <p:sp>
        <p:nvSpPr>
          <p:cNvPr id="13" name="TextBox 12">
            <a:extLst>
              <a:ext uri="{FF2B5EF4-FFF2-40B4-BE49-F238E27FC236}">
                <a16:creationId xmlns:a16="http://schemas.microsoft.com/office/drawing/2014/main" id="{16E79CC2-969D-4ADB-9808-9D8E80132910}"/>
              </a:ext>
            </a:extLst>
          </p:cNvPr>
          <p:cNvSpPr txBox="1"/>
          <p:nvPr/>
        </p:nvSpPr>
        <p:spPr>
          <a:xfrm>
            <a:off x="1508603" y="6071691"/>
            <a:ext cx="1198983" cy="369332"/>
          </a:xfrm>
          <a:prstGeom prst="rect">
            <a:avLst/>
          </a:prstGeom>
          <a:noFill/>
        </p:spPr>
        <p:txBody>
          <a:bodyPr wrap="none" rtlCol="0">
            <a:spAutoFit/>
          </a:bodyPr>
          <a:lstStyle/>
          <a:p>
            <a:r>
              <a:rPr lang="nb-NO" dirty="0">
                <a:solidFill>
                  <a:schemeClr val="bg1"/>
                </a:solidFill>
              </a:rPr>
              <a:t>Trondheim</a:t>
            </a:r>
          </a:p>
        </p:txBody>
      </p:sp>
      <p:cxnSp>
        <p:nvCxnSpPr>
          <p:cNvPr id="15" name="Straight Arrow Connector 14">
            <a:extLst>
              <a:ext uri="{FF2B5EF4-FFF2-40B4-BE49-F238E27FC236}">
                <a16:creationId xmlns:a16="http://schemas.microsoft.com/office/drawing/2014/main" id="{9E772B12-C16B-4F3A-BC45-BAE07F7F6691}"/>
              </a:ext>
            </a:extLst>
          </p:cNvPr>
          <p:cNvCxnSpPr>
            <a:cxnSpLocks/>
          </p:cNvCxnSpPr>
          <p:nvPr/>
        </p:nvCxnSpPr>
        <p:spPr>
          <a:xfrm>
            <a:off x="7483354" y="2366442"/>
            <a:ext cx="2575893" cy="5268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952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2"/>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627151" y="1658846"/>
            <a:ext cx="646487" cy="1270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601447"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=1</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601447"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=1</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776175"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=0.5</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4"/>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8" name="Ink 67">
                <a:extLst>
                  <a:ext uri="{FF2B5EF4-FFF2-40B4-BE49-F238E27FC236}">
                    <a16:creationId xmlns:a16="http://schemas.microsoft.com/office/drawing/2014/main" id="{104D09A1-418F-4570-A633-6DF52812C78D}"/>
                  </a:ext>
                </a:extLst>
              </p14:cNvPr>
              <p14:cNvContentPartPr/>
              <p14:nvPr/>
            </p14:nvContentPartPr>
            <p14:xfrm>
              <a:off x="4862174" y="1086423"/>
              <a:ext cx="699614"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6"/>
              <a:stretch>
                <a:fillRect/>
              </a:stretch>
            </p:blipFill>
            <p:spPr>
              <a:xfrm>
                <a:off x="4853537" y="1077422"/>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9" name="Ink 68">
                <a:extLst>
                  <a:ext uri="{FF2B5EF4-FFF2-40B4-BE49-F238E27FC236}">
                    <a16:creationId xmlns:a16="http://schemas.microsoft.com/office/drawing/2014/main" id="{3D1B8AB1-722D-48FB-8158-6A69F3F69F5D}"/>
                  </a:ext>
                </a:extLst>
              </p14:cNvPr>
              <p14:cNvContentPartPr/>
              <p14:nvPr/>
            </p14:nvContentPartPr>
            <p14:xfrm>
              <a:off x="7238831" y="1133351"/>
              <a:ext cx="699614" cy="566368"/>
            </p14:xfrm>
          </p:contentPart>
        </mc:Choice>
        <mc:Fallback xmlns="">
          <p:pic>
            <p:nvPicPr>
              <p:cNvPr id="69" name="Ink 68">
                <a:extLst>
                  <a:ext uri="{FF2B5EF4-FFF2-40B4-BE49-F238E27FC236}">
                    <a16:creationId xmlns:a16="http://schemas.microsoft.com/office/drawing/2014/main" id="{3D1B8AB1-722D-48FB-8158-6A69F3F69F5D}"/>
                  </a:ext>
                </a:extLst>
              </p:cNvPr>
              <p:cNvPicPr/>
              <p:nvPr/>
            </p:nvPicPr>
            <p:blipFill>
              <a:blip r:embed="rId8"/>
              <a:stretch>
                <a:fillRect/>
              </a:stretch>
            </p:blipFill>
            <p:spPr>
              <a:xfrm>
                <a:off x="7230194" y="1124350"/>
                <a:ext cx="717248"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grpSp>
        <p:nvGrpSpPr>
          <p:cNvPr id="99" name="Group 98">
            <a:extLst>
              <a:ext uri="{FF2B5EF4-FFF2-40B4-BE49-F238E27FC236}">
                <a16:creationId xmlns:a16="http://schemas.microsoft.com/office/drawing/2014/main" id="{2E71C17B-5D6A-478F-8750-A008A9E25EDC}"/>
              </a:ext>
            </a:extLst>
          </p:cNvPr>
          <p:cNvGrpSpPr/>
          <p:nvPr/>
        </p:nvGrpSpPr>
        <p:grpSpPr>
          <a:xfrm>
            <a:off x="4506802" y="-48232"/>
            <a:ext cx="1179835" cy="690162"/>
            <a:chOff x="4506802" y="-48232"/>
            <a:chExt cx="1179835" cy="690162"/>
          </a:xfrm>
          <a:noFill/>
        </p:grpSpPr>
        <p:sp>
          <p:nvSpPr>
            <p:cNvPr id="71" name="Oval 70">
              <a:extLst>
                <a:ext uri="{FF2B5EF4-FFF2-40B4-BE49-F238E27FC236}">
                  <a16:creationId xmlns:a16="http://schemas.microsoft.com/office/drawing/2014/main" id="{749B46C7-3504-4A89-87F4-AB28E164254B}"/>
                </a:ext>
              </a:extLst>
            </p:cNvPr>
            <p:cNvSpPr/>
            <p:nvPr/>
          </p:nvSpPr>
          <p:spPr>
            <a:xfrm>
              <a:off x="4506802" y="259793"/>
              <a:ext cx="427630" cy="382137"/>
            </a:xfrm>
            <a:prstGeom prst="ellipse">
              <a:avLst/>
            </a:prstGeom>
            <a:grp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8" name="Group 97">
              <a:extLst>
                <a:ext uri="{FF2B5EF4-FFF2-40B4-BE49-F238E27FC236}">
                  <a16:creationId xmlns:a16="http://schemas.microsoft.com/office/drawing/2014/main" id="{7C5FD5B2-857B-4352-9450-F589EC31157B}"/>
                </a:ext>
              </a:extLst>
            </p:cNvPr>
            <p:cNvGrpSpPr/>
            <p:nvPr/>
          </p:nvGrpSpPr>
          <p:grpSpPr>
            <a:xfrm>
              <a:off x="4733023" y="-48232"/>
              <a:ext cx="953614" cy="651297"/>
              <a:chOff x="4733023" y="-48232"/>
              <a:chExt cx="953614" cy="651297"/>
            </a:xfrm>
            <a:grpFill/>
          </p:grpSpPr>
          <p:cxnSp>
            <p:nvCxnSpPr>
              <p:cNvPr id="76" name="Connector: Elbow 75">
                <a:extLst>
                  <a:ext uri="{FF2B5EF4-FFF2-40B4-BE49-F238E27FC236}">
                    <a16:creationId xmlns:a16="http://schemas.microsoft.com/office/drawing/2014/main" id="{CA712B1E-B3E2-4114-9CB9-848704B36424}"/>
                  </a:ext>
                </a:extLst>
              </p:cNvPr>
              <p:cNvCxnSpPr>
                <a:cxnSpLocks/>
              </p:cNvCxnSpPr>
              <p:nvPr/>
            </p:nvCxnSpPr>
            <p:spPr>
              <a:xfrm>
                <a:off x="4733023" y="36613"/>
                <a:ext cx="575956" cy="557121"/>
              </a:xfrm>
              <a:prstGeom prst="bentConnector3">
                <a:avLst/>
              </a:prstGeom>
              <a:grpFill/>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800FC731-22DA-47FA-BD6C-D40023ABF97D}"/>
                  </a:ext>
                </a:extLst>
              </p:cNvPr>
              <p:cNvCxnSpPr>
                <a:cxnSpLocks/>
              </p:cNvCxnSpPr>
              <p:nvPr/>
            </p:nvCxnSpPr>
            <p:spPr>
              <a:xfrm rot="5400000" flipH="1" flipV="1">
                <a:off x="5156505" y="72933"/>
                <a:ext cx="651297" cy="408967"/>
              </a:xfrm>
              <a:prstGeom prst="bentConnector3">
                <a:avLst>
                  <a:gd name="adj1" fmla="val 100292"/>
                </a:avLst>
              </a:prstGeom>
              <a:grpFill/>
            </p:spPr>
            <p:style>
              <a:lnRef idx="2">
                <a:schemeClr val="accent1"/>
              </a:lnRef>
              <a:fillRef idx="0">
                <a:schemeClr val="accent1"/>
              </a:fillRef>
              <a:effectRef idx="1">
                <a:schemeClr val="accent1"/>
              </a:effectRef>
              <a:fontRef idx="minor">
                <a:schemeClr val="tx1"/>
              </a:fontRef>
            </p:style>
          </p:cxnSp>
        </p:grpSp>
      </p:gr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sp>
        <p:nvSpPr>
          <p:cNvPr id="27" name="TextBox 26">
            <a:extLst>
              <a:ext uri="{FF2B5EF4-FFF2-40B4-BE49-F238E27FC236}">
                <a16:creationId xmlns:a16="http://schemas.microsoft.com/office/drawing/2014/main" id="{5818867D-5AFE-4E33-B853-B11AA957965E}"/>
              </a:ext>
            </a:extLst>
          </p:cNvPr>
          <p:cNvSpPr txBox="1"/>
          <p:nvPr/>
        </p:nvSpPr>
        <p:spPr>
          <a:xfrm>
            <a:off x="4891056" y="525734"/>
            <a:ext cx="539458" cy="369332"/>
          </a:xfrm>
          <a:prstGeom prst="rect">
            <a:avLst/>
          </a:prstGeom>
          <a:noFill/>
        </p:spPr>
        <p:txBody>
          <a:bodyPr wrap="square" rtlCol="0">
            <a:spAutoFit/>
          </a:bodyPr>
          <a:lstStyle/>
          <a:p>
            <a:r>
              <a:rPr lang="nb-NO" dirty="0">
                <a:solidFill>
                  <a:schemeClr val="tx2"/>
                </a:solidFill>
              </a:rPr>
              <a:t>0.5</a:t>
            </a:r>
          </a:p>
        </p:txBody>
      </p:sp>
    </p:spTree>
    <p:extLst>
      <p:ext uri="{BB962C8B-B14F-4D97-AF65-F5344CB8AC3E}">
        <p14:creationId xmlns:p14="http://schemas.microsoft.com/office/powerpoint/2010/main" val="2203561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548822-B226-4955-BE77-D7F5341EAB26}"/>
              </a:ext>
            </a:extLst>
          </p:cNvPr>
          <p:cNvPicPr>
            <a:picLocks noChangeAspect="1"/>
          </p:cNvPicPr>
          <p:nvPr/>
        </p:nvPicPr>
        <p:blipFill>
          <a:blip r:embed="rId2"/>
          <a:stretch>
            <a:fillRect/>
          </a:stretch>
        </p:blipFill>
        <p:spPr>
          <a:xfrm>
            <a:off x="1622374" y="2560531"/>
            <a:ext cx="8772525" cy="3248025"/>
          </a:xfrm>
          <a:prstGeom prst="rect">
            <a:avLst/>
          </a:prstGeom>
        </p:spPr>
      </p:pic>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3"/>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627151" y="1658846"/>
            <a:ext cx="646487" cy="1270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776175"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=0.5</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601447"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=1</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776175"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=0.5</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4">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5"/>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9" name="Ink 68">
                <a:extLst>
                  <a:ext uri="{FF2B5EF4-FFF2-40B4-BE49-F238E27FC236}">
                    <a16:creationId xmlns:a16="http://schemas.microsoft.com/office/drawing/2014/main" id="{3D1B8AB1-722D-48FB-8158-6A69F3F69F5D}"/>
                  </a:ext>
                </a:extLst>
              </p14:cNvPr>
              <p14:cNvContentPartPr/>
              <p14:nvPr/>
            </p14:nvContentPartPr>
            <p14:xfrm>
              <a:off x="7238831" y="1133351"/>
              <a:ext cx="699614" cy="566368"/>
            </p14:xfrm>
          </p:contentPart>
        </mc:Choice>
        <mc:Fallback xmlns="">
          <p:pic>
            <p:nvPicPr>
              <p:cNvPr id="69" name="Ink 68">
                <a:extLst>
                  <a:ext uri="{FF2B5EF4-FFF2-40B4-BE49-F238E27FC236}">
                    <a16:creationId xmlns:a16="http://schemas.microsoft.com/office/drawing/2014/main" id="{3D1B8AB1-722D-48FB-8158-6A69F3F69F5D}"/>
                  </a:ext>
                </a:extLst>
              </p:cNvPr>
              <p:cNvPicPr/>
              <p:nvPr/>
            </p:nvPicPr>
            <p:blipFill>
              <a:blip r:embed="rId7"/>
              <a:stretch>
                <a:fillRect/>
              </a:stretch>
            </p:blipFill>
            <p:spPr>
              <a:xfrm>
                <a:off x="7230194" y="1124350"/>
                <a:ext cx="717248"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grpSp>
        <p:nvGrpSpPr>
          <p:cNvPr id="99" name="Group 98">
            <a:extLst>
              <a:ext uri="{FF2B5EF4-FFF2-40B4-BE49-F238E27FC236}">
                <a16:creationId xmlns:a16="http://schemas.microsoft.com/office/drawing/2014/main" id="{2E71C17B-5D6A-478F-8750-A008A9E25EDC}"/>
              </a:ext>
            </a:extLst>
          </p:cNvPr>
          <p:cNvGrpSpPr/>
          <p:nvPr/>
        </p:nvGrpSpPr>
        <p:grpSpPr>
          <a:xfrm>
            <a:off x="4506802" y="-48232"/>
            <a:ext cx="1179835" cy="943298"/>
            <a:chOff x="4506802" y="-48232"/>
            <a:chExt cx="1179835" cy="943298"/>
          </a:xfrm>
          <a:noFill/>
        </p:grpSpPr>
        <p:sp>
          <p:nvSpPr>
            <p:cNvPr id="71" name="Oval 70">
              <a:extLst>
                <a:ext uri="{FF2B5EF4-FFF2-40B4-BE49-F238E27FC236}">
                  <a16:creationId xmlns:a16="http://schemas.microsoft.com/office/drawing/2014/main" id="{749B46C7-3504-4A89-87F4-AB28E164254B}"/>
                </a:ext>
              </a:extLst>
            </p:cNvPr>
            <p:cNvSpPr/>
            <p:nvPr/>
          </p:nvSpPr>
          <p:spPr>
            <a:xfrm>
              <a:off x="4506802" y="259793"/>
              <a:ext cx="427630" cy="382137"/>
            </a:xfrm>
            <a:prstGeom prst="ellipse">
              <a:avLst/>
            </a:prstGeom>
            <a:grp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8" name="Group 97">
              <a:extLst>
                <a:ext uri="{FF2B5EF4-FFF2-40B4-BE49-F238E27FC236}">
                  <a16:creationId xmlns:a16="http://schemas.microsoft.com/office/drawing/2014/main" id="{7C5FD5B2-857B-4352-9450-F589EC31157B}"/>
                </a:ext>
              </a:extLst>
            </p:cNvPr>
            <p:cNvGrpSpPr/>
            <p:nvPr/>
          </p:nvGrpSpPr>
          <p:grpSpPr>
            <a:xfrm>
              <a:off x="4733023" y="-48232"/>
              <a:ext cx="953614" cy="943298"/>
              <a:chOff x="4733023" y="-48232"/>
              <a:chExt cx="953614" cy="943298"/>
            </a:xfrm>
            <a:grpFill/>
          </p:grpSpPr>
          <p:cxnSp>
            <p:nvCxnSpPr>
              <p:cNvPr id="76" name="Connector: Elbow 75">
                <a:extLst>
                  <a:ext uri="{FF2B5EF4-FFF2-40B4-BE49-F238E27FC236}">
                    <a16:creationId xmlns:a16="http://schemas.microsoft.com/office/drawing/2014/main" id="{CA712B1E-B3E2-4114-9CB9-848704B36424}"/>
                  </a:ext>
                </a:extLst>
              </p:cNvPr>
              <p:cNvCxnSpPr>
                <a:cxnSpLocks/>
              </p:cNvCxnSpPr>
              <p:nvPr/>
            </p:nvCxnSpPr>
            <p:spPr>
              <a:xfrm>
                <a:off x="4733023" y="36613"/>
                <a:ext cx="575956" cy="557121"/>
              </a:xfrm>
              <a:prstGeom prst="bentConnector3">
                <a:avLst/>
              </a:prstGeom>
              <a:grpFill/>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800FC731-22DA-47FA-BD6C-D40023ABF97D}"/>
                  </a:ext>
                </a:extLst>
              </p:cNvPr>
              <p:cNvCxnSpPr>
                <a:cxnSpLocks/>
              </p:cNvCxnSpPr>
              <p:nvPr/>
            </p:nvCxnSpPr>
            <p:spPr>
              <a:xfrm rot="5400000" flipH="1" flipV="1">
                <a:off x="5156505" y="72933"/>
                <a:ext cx="651297" cy="408967"/>
              </a:xfrm>
              <a:prstGeom prst="bentConnector3">
                <a:avLst>
                  <a:gd name="adj1" fmla="val 100292"/>
                </a:avLst>
              </a:prstGeom>
              <a:grpFill/>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3649E635-9B96-43D2-96FA-43B1E81F2A92}"/>
                  </a:ext>
                </a:extLst>
              </p:cNvPr>
              <p:cNvSpPr txBox="1"/>
              <p:nvPr/>
            </p:nvSpPr>
            <p:spPr>
              <a:xfrm>
                <a:off x="4891056" y="525734"/>
                <a:ext cx="539458" cy="369332"/>
              </a:xfrm>
              <a:prstGeom prst="rect">
                <a:avLst/>
              </a:prstGeom>
              <a:grpFill/>
            </p:spPr>
            <p:txBody>
              <a:bodyPr wrap="square" rtlCol="0">
                <a:spAutoFit/>
              </a:bodyPr>
              <a:lstStyle/>
              <a:p>
                <a:r>
                  <a:rPr lang="nb-NO" dirty="0">
                    <a:solidFill>
                      <a:schemeClr val="tx2"/>
                    </a:solidFill>
                  </a:rPr>
                  <a:t>0.5</a:t>
                </a:r>
              </a:p>
            </p:txBody>
          </p:sp>
        </p:grpSp>
      </p:gr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cxnSp>
        <p:nvCxnSpPr>
          <p:cNvPr id="4" name="Straight Arrow Connector 3">
            <a:extLst>
              <a:ext uri="{FF2B5EF4-FFF2-40B4-BE49-F238E27FC236}">
                <a16:creationId xmlns:a16="http://schemas.microsoft.com/office/drawing/2014/main" id="{310D57FD-DC03-4672-9742-F6308BF8A4E1}"/>
              </a:ext>
            </a:extLst>
          </p:cNvPr>
          <p:cNvCxnSpPr/>
          <p:nvPr/>
        </p:nvCxnSpPr>
        <p:spPr>
          <a:xfrm>
            <a:off x="5943600" y="1684246"/>
            <a:ext cx="0" cy="390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9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548822-B226-4955-BE77-D7F5341EAB26}"/>
              </a:ext>
            </a:extLst>
          </p:cNvPr>
          <p:cNvPicPr>
            <a:picLocks noChangeAspect="1"/>
          </p:cNvPicPr>
          <p:nvPr/>
        </p:nvPicPr>
        <p:blipFill>
          <a:blip r:embed="rId2"/>
          <a:stretch>
            <a:fillRect/>
          </a:stretch>
        </p:blipFill>
        <p:spPr>
          <a:xfrm>
            <a:off x="1622374" y="2560531"/>
            <a:ext cx="8772525" cy="3248025"/>
          </a:xfrm>
          <a:prstGeom prst="rect">
            <a:avLst/>
          </a:prstGeom>
        </p:spPr>
      </p:pic>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3"/>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581832" y="2083871"/>
            <a:ext cx="646487" cy="12700"/>
          </a:xfrm>
          <a:prstGeom prst="curvedConnector3">
            <a:avLst>
              <a:gd name="adj1" fmla="val 50001"/>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776175"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=0.5</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776175"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=0.5</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776175"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=0.5</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4">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5"/>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k 67">
                <a:extLst>
                  <a:ext uri="{FF2B5EF4-FFF2-40B4-BE49-F238E27FC236}">
                    <a16:creationId xmlns:a16="http://schemas.microsoft.com/office/drawing/2014/main" id="{104D09A1-418F-4570-A633-6DF52812C78D}"/>
                  </a:ext>
                </a:extLst>
              </p14:cNvPr>
              <p14:cNvContentPartPr/>
              <p14:nvPr/>
            </p14:nvContentPartPr>
            <p14:xfrm flipH="1">
              <a:off x="6332560" y="1066243"/>
              <a:ext cx="770773"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7"/>
              <a:stretch>
                <a:fillRect/>
              </a:stretch>
            </p:blipFill>
            <p:spPr>
              <a:xfrm flipH="1">
                <a:off x="6323560" y="1057242"/>
                <a:ext cx="788413"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grpSp>
        <p:nvGrpSpPr>
          <p:cNvPr id="99" name="Group 98">
            <a:extLst>
              <a:ext uri="{FF2B5EF4-FFF2-40B4-BE49-F238E27FC236}">
                <a16:creationId xmlns:a16="http://schemas.microsoft.com/office/drawing/2014/main" id="{2E71C17B-5D6A-478F-8750-A008A9E25EDC}"/>
              </a:ext>
            </a:extLst>
          </p:cNvPr>
          <p:cNvGrpSpPr/>
          <p:nvPr/>
        </p:nvGrpSpPr>
        <p:grpSpPr>
          <a:xfrm>
            <a:off x="4506802" y="-48232"/>
            <a:ext cx="1179835" cy="943298"/>
            <a:chOff x="4506802" y="-48232"/>
            <a:chExt cx="1179835" cy="943298"/>
          </a:xfrm>
          <a:noFill/>
        </p:grpSpPr>
        <p:sp>
          <p:nvSpPr>
            <p:cNvPr id="71" name="Oval 70">
              <a:extLst>
                <a:ext uri="{FF2B5EF4-FFF2-40B4-BE49-F238E27FC236}">
                  <a16:creationId xmlns:a16="http://schemas.microsoft.com/office/drawing/2014/main" id="{749B46C7-3504-4A89-87F4-AB28E164254B}"/>
                </a:ext>
              </a:extLst>
            </p:cNvPr>
            <p:cNvSpPr/>
            <p:nvPr/>
          </p:nvSpPr>
          <p:spPr>
            <a:xfrm>
              <a:off x="4506802" y="259793"/>
              <a:ext cx="427630" cy="382137"/>
            </a:xfrm>
            <a:prstGeom prst="ellipse">
              <a:avLst/>
            </a:prstGeom>
            <a:grp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8" name="Group 97">
              <a:extLst>
                <a:ext uri="{FF2B5EF4-FFF2-40B4-BE49-F238E27FC236}">
                  <a16:creationId xmlns:a16="http://schemas.microsoft.com/office/drawing/2014/main" id="{7C5FD5B2-857B-4352-9450-F589EC31157B}"/>
                </a:ext>
              </a:extLst>
            </p:cNvPr>
            <p:cNvGrpSpPr/>
            <p:nvPr/>
          </p:nvGrpSpPr>
          <p:grpSpPr>
            <a:xfrm>
              <a:off x="4733023" y="-48232"/>
              <a:ext cx="953614" cy="943298"/>
              <a:chOff x="4733023" y="-48232"/>
              <a:chExt cx="953614" cy="943298"/>
            </a:xfrm>
            <a:grpFill/>
          </p:grpSpPr>
          <p:cxnSp>
            <p:nvCxnSpPr>
              <p:cNvPr id="76" name="Connector: Elbow 75">
                <a:extLst>
                  <a:ext uri="{FF2B5EF4-FFF2-40B4-BE49-F238E27FC236}">
                    <a16:creationId xmlns:a16="http://schemas.microsoft.com/office/drawing/2014/main" id="{CA712B1E-B3E2-4114-9CB9-848704B36424}"/>
                  </a:ext>
                </a:extLst>
              </p:cNvPr>
              <p:cNvCxnSpPr>
                <a:cxnSpLocks/>
              </p:cNvCxnSpPr>
              <p:nvPr/>
            </p:nvCxnSpPr>
            <p:spPr>
              <a:xfrm>
                <a:off x="4733023" y="36613"/>
                <a:ext cx="575956" cy="557121"/>
              </a:xfrm>
              <a:prstGeom prst="bentConnector3">
                <a:avLst/>
              </a:prstGeom>
              <a:grpFill/>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800FC731-22DA-47FA-BD6C-D40023ABF97D}"/>
                  </a:ext>
                </a:extLst>
              </p:cNvPr>
              <p:cNvCxnSpPr>
                <a:cxnSpLocks/>
              </p:cNvCxnSpPr>
              <p:nvPr/>
            </p:nvCxnSpPr>
            <p:spPr>
              <a:xfrm rot="5400000" flipH="1" flipV="1">
                <a:off x="5156505" y="72933"/>
                <a:ext cx="651297" cy="408967"/>
              </a:xfrm>
              <a:prstGeom prst="bentConnector3">
                <a:avLst>
                  <a:gd name="adj1" fmla="val 100292"/>
                </a:avLst>
              </a:prstGeom>
              <a:grpFill/>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3649E635-9B96-43D2-96FA-43B1E81F2A92}"/>
                  </a:ext>
                </a:extLst>
              </p:cNvPr>
              <p:cNvSpPr txBox="1"/>
              <p:nvPr/>
            </p:nvSpPr>
            <p:spPr>
              <a:xfrm>
                <a:off x="4891056" y="525734"/>
                <a:ext cx="539458" cy="369332"/>
              </a:xfrm>
              <a:prstGeom prst="rect">
                <a:avLst/>
              </a:prstGeom>
              <a:grpFill/>
            </p:spPr>
            <p:txBody>
              <a:bodyPr wrap="square" rtlCol="0">
                <a:spAutoFit/>
              </a:bodyPr>
              <a:lstStyle/>
              <a:p>
                <a:r>
                  <a:rPr lang="nb-NO" dirty="0">
                    <a:solidFill>
                      <a:schemeClr val="tx2"/>
                    </a:solidFill>
                  </a:rPr>
                  <a:t>0.5</a:t>
                </a:r>
              </a:p>
            </p:txBody>
          </p:sp>
        </p:grpSp>
      </p:gr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cxnSp>
        <p:nvCxnSpPr>
          <p:cNvPr id="6" name="Straight Arrow Connector 5">
            <a:extLst>
              <a:ext uri="{FF2B5EF4-FFF2-40B4-BE49-F238E27FC236}">
                <a16:creationId xmlns:a16="http://schemas.microsoft.com/office/drawing/2014/main" id="{F265E0DB-76D3-44F0-A487-C9886AC615C8}"/>
              </a:ext>
            </a:extLst>
          </p:cNvPr>
          <p:cNvCxnSpPr/>
          <p:nvPr/>
        </p:nvCxnSpPr>
        <p:spPr>
          <a:xfrm>
            <a:off x="8291015" y="1671546"/>
            <a:ext cx="0" cy="41867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082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548822-B226-4955-BE77-D7F5341EAB26}"/>
              </a:ext>
            </a:extLst>
          </p:cNvPr>
          <p:cNvPicPr>
            <a:picLocks noChangeAspect="1"/>
          </p:cNvPicPr>
          <p:nvPr/>
        </p:nvPicPr>
        <p:blipFill>
          <a:blip r:embed="rId2"/>
          <a:stretch>
            <a:fillRect/>
          </a:stretch>
        </p:blipFill>
        <p:spPr>
          <a:xfrm>
            <a:off x="1622374" y="2560531"/>
            <a:ext cx="8772525" cy="3248025"/>
          </a:xfrm>
          <a:prstGeom prst="rect">
            <a:avLst/>
          </a:prstGeom>
        </p:spPr>
      </p:pic>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3"/>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581832" y="2083871"/>
            <a:ext cx="646487" cy="12700"/>
          </a:xfrm>
          <a:prstGeom prst="curvedConnector3">
            <a:avLst>
              <a:gd name="adj1" fmla="val 50001"/>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83174" y="2065464"/>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776175"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=0.5</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776175"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=0.5</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776175"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=0.5</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776175"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=0.5</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4">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5"/>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k 67">
                <a:extLst>
                  <a:ext uri="{FF2B5EF4-FFF2-40B4-BE49-F238E27FC236}">
                    <a16:creationId xmlns:a16="http://schemas.microsoft.com/office/drawing/2014/main" id="{104D09A1-418F-4570-A633-6DF52812C78D}"/>
                  </a:ext>
                </a:extLst>
              </p14:cNvPr>
              <p14:cNvContentPartPr/>
              <p14:nvPr/>
            </p14:nvContentPartPr>
            <p14:xfrm flipH="1">
              <a:off x="6332560" y="1066243"/>
              <a:ext cx="770773"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7"/>
              <a:stretch>
                <a:fillRect/>
              </a:stretch>
            </p:blipFill>
            <p:spPr>
              <a:xfrm flipH="1">
                <a:off x="6323560" y="1057242"/>
                <a:ext cx="788413"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grpSp>
        <p:nvGrpSpPr>
          <p:cNvPr id="99" name="Group 98">
            <a:extLst>
              <a:ext uri="{FF2B5EF4-FFF2-40B4-BE49-F238E27FC236}">
                <a16:creationId xmlns:a16="http://schemas.microsoft.com/office/drawing/2014/main" id="{2E71C17B-5D6A-478F-8750-A008A9E25EDC}"/>
              </a:ext>
            </a:extLst>
          </p:cNvPr>
          <p:cNvGrpSpPr/>
          <p:nvPr/>
        </p:nvGrpSpPr>
        <p:grpSpPr>
          <a:xfrm>
            <a:off x="4506802" y="-48232"/>
            <a:ext cx="1179835" cy="943298"/>
            <a:chOff x="4506802" y="-48232"/>
            <a:chExt cx="1179835" cy="943298"/>
          </a:xfrm>
          <a:noFill/>
        </p:grpSpPr>
        <p:sp>
          <p:nvSpPr>
            <p:cNvPr id="71" name="Oval 70">
              <a:extLst>
                <a:ext uri="{FF2B5EF4-FFF2-40B4-BE49-F238E27FC236}">
                  <a16:creationId xmlns:a16="http://schemas.microsoft.com/office/drawing/2014/main" id="{749B46C7-3504-4A89-87F4-AB28E164254B}"/>
                </a:ext>
              </a:extLst>
            </p:cNvPr>
            <p:cNvSpPr/>
            <p:nvPr/>
          </p:nvSpPr>
          <p:spPr>
            <a:xfrm>
              <a:off x="4506802" y="259793"/>
              <a:ext cx="427630" cy="382137"/>
            </a:xfrm>
            <a:prstGeom prst="ellipse">
              <a:avLst/>
            </a:prstGeom>
            <a:grp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8" name="Group 97">
              <a:extLst>
                <a:ext uri="{FF2B5EF4-FFF2-40B4-BE49-F238E27FC236}">
                  <a16:creationId xmlns:a16="http://schemas.microsoft.com/office/drawing/2014/main" id="{7C5FD5B2-857B-4352-9450-F589EC31157B}"/>
                </a:ext>
              </a:extLst>
            </p:cNvPr>
            <p:cNvGrpSpPr/>
            <p:nvPr/>
          </p:nvGrpSpPr>
          <p:grpSpPr>
            <a:xfrm>
              <a:off x="4733023" y="-48232"/>
              <a:ext cx="953614" cy="943298"/>
              <a:chOff x="4733023" y="-48232"/>
              <a:chExt cx="953614" cy="943298"/>
            </a:xfrm>
            <a:grpFill/>
          </p:grpSpPr>
          <p:cxnSp>
            <p:nvCxnSpPr>
              <p:cNvPr id="76" name="Connector: Elbow 75">
                <a:extLst>
                  <a:ext uri="{FF2B5EF4-FFF2-40B4-BE49-F238E27FC236}">
                    <a16:creationId xmlns:a16="http://schemas.microsoft.com/office/drawing/2014/main" id="{CA712B1E-B3E2-4114-9CB9-848704B36424}"/>
                  </a:ext>
                </a:extLst>
              </p:cNvPr>
              <p:cNvCxnSpPr>
                <a:cxnSpLocks/>
              </p:cNvCxnSpPr>
              <p:nvPr/>
            </p:nvCxnSpPr>
            <p:spPr>
              <a:xfrm>
                <a:off x="4733023" y="36613"/>
                <a:ext cx="575956" cy="557121"/>
              </a:xfrm>
              <a:prstGeom prst="bentConnector3">
                <a:avLst/>
              </a:prstGeom>
              <a:grpFill/>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800FC731-22DA-47FA-BD6C-D40023ABF97D}"/>
                  </a:ext>
                </a:extLst>
              </p:cNvPr>
              <p:cNvCxnSpPr>
                <a:cxnSpLocks/>
              </p:cNvCxnSpPr>
              <p:nvPr/>
            </p:nvCxnSpPr>
            <p:spPr>
              <a:xfrm rot="5400000" flipH="1" flipV="1">
                <a:off x="5156505" y="72933"/>
                <a:ext cx="651297" cy="408967"/>
              </a:xfrm>
              <a:prstGeom prst="bentConnector3">
                <a:avLst>
                  <a:gd name="adj1" fmla="val 100292"/>
                </a:avLst>
              </a:prstGeom>
              <a:grpFill/>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3649E635-9B96-43D2-96FA-43B1E81F2A92}"/>
                  </a:ext>
                </a:extLst>
              </p:cNvPr>
              <p:cNvSpPr txBox="1"/>
              <p:nvPr/>
            </p:nvSpPr>
            <p:spPr>
              <a:xfrm>
                <a:off x="4891056" y="525734"/>
                <a:ext cx="539458" cy="369332"/>
              </a:xfrm>
              <a:prstGeom prst="rect">
                <a:avLst/>
              </a:prstGeom>
              <a:grpFill/>
            </p:spPr>
            <p:txBody>
              <a:bodyPr wrap="square" rtlCol="0">
                <a:spAutoFit/>
              </a:bodyPr>
              <a:lstStyle/>
              <a:p>
                <a:r>
                  <a:rPr lang="nb-NO" dirty="0">
                    <a:solidFill>
                      <a:schemeClr val="tx2"/>
                    </a:solidFill>
                  </a:rPr>
                  <a:t>0.5</a:t>
                </a:r>
              </a:p>
            </p:txBody>
          </p:sp>
        </p:grpSp>
      </p:gr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sp>
        <p:nvSpPr>
          <p:cNvPr id="102" name="TextBox 101">
            <a:extLst>
              <a:ext uri="{FF2B5EF4-FFF2-40B4-BE49-F238E27FC236}">
                <a16:creationId xmlns:a16="http://schemas.microsoft.com/office/drawing/2014/main" id="{EA212A42-7C9D-47B7-B7DD-2A7F50C2CC03}"/>
              </a:ext>
            </a:extLst>
          </p:cNvPr>
          <p:cNvSpPr txBox="1"/>
          <p:nvPr/>
        </p:nvSpPr>
        <p:spPr>
          <a:xfrm>
            <a:off x="4772362" y="334153"/>
            <a:ext cx="428322" cy="307777"/>
          </a:xfrm>
          <a:prstGeom prst="rect">
            <a:avLst/>
          </a:prstGeom>
          <a:noFill/>
        </p:spPr>
        <p:txBody>
          <a:bodyPr wrap="none" rtlCol="0">
            <a:spAutoFit/>
          </a:bodyPr>
          <a:lstStyle/>
          <a:p>
            <a:r>
              <a:rPr lang="nb-NO" sz="1400" dirty="0"/>
              <a:t>=∞</a:t>
            </a:r>
          </a:p>
        </p:txBody>
      </p:sp>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52A2836C-179F-45FC-B624-B5DD977470E7}"/>
                  </a:ext>
                </a:extLst>
              </p14:cNvPr>
              <p14:cNvContentPartPr/>
              <p14:nvPr/>
            </p14:nvContentPartPr>
            <p14:xfrm flipH="1">
              <a:off x="8584931" y="1103932"/>
              <a:ext cx="646487" cy="566368"/>
            </p14:xfrm>
          </p:contentPart>
        </mc:Choice>
        <mc:Fallback xmlns="">
          <p:pic>
            <p:nvPicPr>
              <p:cNvPr id="30" name="Ink 29">
                <a:extLst>
                  <a:ext uri="{FF2B5EF4-FFF2-40B4-BE49-F238E27FC236}">
                    <a16:creationId xmlns:a16="http://schemas.microsoft.com/office/drawing/2014/main" id="{52A2836C-179F-45FC-B624-B5DD977470E7}"/>
                  </a:ext>
                </a:extLst>
              </p:cNvPr>
              <p:cNvPicPr/>
              <p:nvPr/>
            </p:nvPicPr>
            <p:blipFill>
              <a:blip r:embed="rId9"/>
              <a:stretch>
                <a:fillRect/>
              </a:stretch>
            </p:blipFill>
            <p:spPr>
              <a:xfrm flipH="1">
                <a:off x="8575932" y="1094931"/>
                <a:ext cx="664125" cy="584011"/>
              </a:xfrm>
              <a:prstGeom prst="rect">
                <a:avLst/>
              </a:prstGeom>
            </p:spPr>
          </p:pic>
        </mc:Fallback>
      </mc:AlternateContent>
    </p:spTree>
    <p:extLst>
      <p:ext uri="{BB962C8B-B14F-4D97-AF65-F5344CB8AC3E}">
        <p14:creationId xmlns:p14="http://schemas.microsoft.com/office/powerpoint/2010/main" val="3181932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548822-B226-4955-BE77-D7F5341EAB26}"/>
              </a:ext>
            </a:extLst>
          </p:cNvPr>
          <p:cNvPicPr>
            <a:picLocks noChangeAspect="1"/>
          </p:cNvPicPr>
          <p:nvPr/>
        </p:nvPicPr>
        <p:blipFill>
          <a:blip r:embed="rId2"/>
          <a:stretch>
            <a:fillRect/>
          </a:stretch>
        </p:blipFill>
        <p:spPr>
          <a:xfrm>
            <a:off x="1622374" y="2560531"/>
            <a:ext cx="8772525" cy="3248025"/>
          </a:xfrm>
          <a:prstGeom prst="rect">
            <a:avLst/>
          </a:prstGeom>
        </p:spPr>
      </p:pic>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3"/>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627151" y="1658846"/>
            <a:ext cx="646487" cy="1270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601447"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=1</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601447"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=1</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601447"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=1</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4">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5"/>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k 67">
                <a:extLst>
                  <a:ext uri="{FF2B5EF4-FFF2-40B4-BE49-F238E27FC236}">
                    <a16:creationId xmlns:a16="http://schemas.microsoft.com/office/drawing/2014/main" id="{104D09A1-418F-4570-A633-6DF52812C78D}"/>
                  </a:ext>
                </a:extLst>
              </p14:cNvPr>
              <p14:cNvContentPartPr/>
              <p14:nvPr/>
            </p14:nvContentPartPr>
            <p14:xfrm>
              <a:off x="4862174" y="1086423"/>
              <a:ext cx="699614"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7"/>
              <a:stretch>
                <a:fillRect/>
              </a:stretch>
            </p:blipFill>
            <p:spPr>
              <a:xfrm>
                <a:off x="4853537" y="1077422"/>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9" name="Ink 68">
                <a:extLst>
                  <a:ext uri="{FF2B5EF4-FFF2-40B4-BE49-F238E27FC236}">
                    <a16:creationId xmlns:a16="http://schemas.microsoft.com/office/drawing/2014/main" id="{3D1B8AB1-722D-48FB-8158-6A69F3F69F5D}"/>
                  </a:ext>
                </a:extLst>
              </p14:cNvPr>
              <p14:cNvContentPartPr/>
              <p14:nvPr/>
            </p14:nvContentPartPr>
            <p14:xfrm>
              <a:off x="7238831" y="1133351"/>
              <a:ext cx="699614" cy="566368"/>
            </p14:xfrm>
          </p:contentPart>
        </mc:Choice>
        <mc:Fallback xmlns="">
          <p:pic>
            <p:nvPicPr>
              <p:cNvPr id="69" name="Ink 68">
                <a:extLst>
                  <a:ext uri="{FF2B5EF4-FFF2-40B4-BE49-F238E27FC236}">
                    <a16:creationId xmlns:a16="http://schemas.microsoft.com/office/drawing/2014/main" id="{3D1B8AB1-722D-48FB-8158-6A69F3F69F5D}"/>
                  </a:ext>
                </a:extLst>
              </p:cNvPr>
              <p:cNvPicPr/>
              <p:nvPr/>
            </p:nvPicPr>
            <p:blipFill>
              <a:blip r:embed="rId9"/>
              <a:stretch>
                <a:fillRect/>
              </a:stretch>
            </p:blipFill>
            <p:spPr>
              <a:xfrm>
                <a:off x="7230194" y="1124350"/>
                <a:ext cx="717248"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sp>
        <p:nvSpPr>
          <p:cNvPr id="25" name="TextBox 24">
            <a:extLst>
              <a:ext uri="{FF2B5EF4-FFF2-40B4-BE49-F238E27FC236}">
                <a16:creationId xmlns:a16="http://schemas.microsoft.com/office/drawing/2014/main" id="{08968455-74DB-4FD8-95F6-F21577A3C785}"/>
              </a:ext>
            </a:extLst>
          </p:cNvPr>
          <p:cNvSpPr txBox="1"/>
          <p:nvPr/>
        </p:nvSpPr>
        <p:spPr>
          <a:xfrm>
            <a:off x="526473" y="5915891"/>
            <a:ext cx="10706264" cy="369332"/>
          </a:xfrm>
          <a:prstGeom prst="rect">
            <a:avLst/>
          </a:prstGeom>
          <a:noFill/>
        </p:spPr>
        <p:txBody>
          <a:bodyPr wrap="none" rtlCol="0">
            <a:spAutoFit/>
          </a:bodyPr>
          <a:lstStyle/>
          <a:p>
            <a:r>
              <a:rPr lang="nb-NO" dirty="0">
                <a:solidFill>
                  <a:srgbClr val="FF0000"/>
                </a:solidFill>
              </a:rPr>
              <a:t>Challenge: </a:t>
            </a:r>
            <a:r>
              <a:rPr lang="nb-NO" dirty="0" err="1">
                <a:solidFill>
                  <a:srgbClr val="FF0000"/>
                </a:solidFill>
              </a:rPr>
              <a:t>Can</a:t>
            </a:r>
            <a:r>
              <a:rPr lang="nb-NO" dirty="0">
                <a:solidFill>
                  <a:srgbClr val="FF0000"/>
                </a:solidFill>
              </a:rPr>
              <a:t> MPC be </a:t>
            </a:r>
            <a:r>
              <a:rPr lang="nb-NO" dirty="0" err="1">
                <a:solidFill>
                  <a:srgbClr val="FF0000"/>
                </a:solidFill>
              </a:rPr>
              <a:t>made</a:t>
            </a:r>
            <a:r>
              <a:rPr lang="nb-NO" dirty="0">
                <a:solidFill>
                  <a:srgbClr val="FF0000"/>
                </a:solidFill>
              </a:rPr>
              <a:t> to do his? </a:t>
            </a:r>
            <a:r>
              <a:rPr lang="nb-NO" dirty="0" err="1">
                <a:solidFill>
                  <a:srgbClr val="FF0000"/>
                </a:solidFill>
              </a:rPr>
              <a:t>Optimally</a:t>
            </a:r>
            <a:r>
              <a:rPr lang="nb-NO" dirty="0">
                <a:solidFill>
                  <a:srgbClr val="FF0000"/>
                </a:solidFill>
              </a:rPr>
              <a:t> </a:t>
            </a:r>
            <a:r>
              <a:rPr lang="nb-NO" dirty="0" err="1">
                <a:solidFill>
                  <a:srgbClr val="FF0000"/>
                </a:solidFill>
              </a:rPr>
              <a:t>reconfigure</a:t>
            </a:r>
            <a:r>
              <a:rPr lang="nb-NO" dirty="0">
                <a:solidFill>
                  <a:srgbClr val="FF0000"/>
                </a:solidFill>
              </a:rPr>
              <a:t> loops and </a:t>
            </a:r>
            <a:r>
              <a:rPr lang="nb-NO" dirty="0" err="1">
                <a:solidFill>
                  <a:srgbClr val="FF0000"/>
                </a:solidFill>
              </a:rPr>
              <a:t>find</a:t>
            </a:r>
            <a:r>
              <a:rPr lang="nb-NO" dirty="0">
                <a:solidFill>
                  <a:srgbClr val="FF0000"/>
                </a:solidFill>
              </a:rPr>
              <a:t> optimal buffer? I </a:t>
            </a:r>
            <a:r>
              <a:rPr lang="nb-NO" dirty="0" err="1">
                <a:solidFill>
                  <a:srgbClr val="FF0000"/>
                </a:solidFill>
              </a:rPr>
              <a:t>doubt</a:t>
            </a:r>
            <a:r>
              <a:rPr lang="nb-NO" dirty="0">
                <a:solidFill>
                  <a:srgbClr val="FF0000"/>
                </a:solidFill>
              </a:rPr>
              <a:t> it. </a:t>
            </a:r>
            <a:r>
              <a:rPr lang="nb-NO" dirty="0" err="1">
                <a:solidFill>
                  <a:srgbClr val="FF0000"/>
                </a:solidFill>
              </a:rPr>
              <a:t>We</a:t>
            </a:r>
            <a:r>
              <a:rPr lang="nb-NO" dirty="0">
                <a:solidFill>
                  <a:srgbClr val="FF0000"/>
                </a:solidFill>
              </a:rPr>
              <a:t> </a:t>
            </a:r>
            <a:r>
              <a:rPr lang="nb-NO" dirty="0" err="1">
                <a:solidFill>
                  <a:srgbClr val="FF0000"/>
                </a:solidFill>
              </a:rPr>
              <a:t>tried</a:t>
            </a:r>
            <a:r>
              <a:rPr lang="nb-NO" dirty="0">
                <a:solidFill>
                  <a:srgbClr val="FF0000"/>
                </a:solidFill>
              </a:rPr>
              <a:t>.</a:t>
            </a:r>
          </a:p>
        </p:txBody>
      </p:sp>
    </p:spTree>
    <p:extLst>
      <p:ext uri="{BB962C8B-B14F-4D97-AF65-F5344CB8AC3E}">
        <p14:creationId xmlns:p14="http://schemas.microsoft.com/office/powerpoint/2010/main" val="20233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568F-2596-4D4A-A1BB-3971DC171048}"/>
              </a:ext>
            </a:extLst>
          </p:cNvPr>
          <p:cNvSpPr>
            <a:spLocks noGrp="1"/>
          </p:cNvSpPr>
          <p:nvPr>
            <p:ph type="title"/>
          </p:nvPr>
        </p:nvSpPr>
        <p:spPr/>
        <p:txBody>
          <a:bodyPr/>
          <a:lstStyle/>
          <a:p>
            <a:r>
              <a:rPr lang="nb-NO" dirty="0"/>
              <a:t>Important </a:t>
            </a:r>
            <a:r>
              <a:rPr lang="nb-NO" dirty="0" err="1"/>
              <a:t>insight</a:t>
            </a:r>
            <a:endParaRPr lang="nb-NO" dirty="0"/>
          </a:p>
        </p:txBody>
      </p:sp>
      <p:sp>
        <p:nvSpPr>
          <p:cNvPr id="3" name="Content Placeholder 2">
            <a:extLst>
              <a:ext uri="{FF2B5EF4-FFF2-40B4-BE49-F238E27FC236}">
                <a16:creationId xmlns:a16="http://schemas.microsoft.com/office/drawing/2014/main" id="{BC17A8F8-0A4C-4D14-97B0-FB4E083913AA}"/>
              </a:ext>
            </a:extLst>
          </p:cNvPr>
          <p:cNvSpPr>
            <a:spLocks noGrp="1"/>
          </p:cNvSpPr>
          <p:nvPr>
            <p:ph sz="half" idx="1"/>
          </p:nvPr>
        </p:nvSpPr>
        <p:spPr>
          <a:xfrm>
            <a:off x="609599" y="1600201"/>
            <a:ext cx="10654145" cy="4525963"/>
          </a:xfrm>
        </p:spPr>
        <p:txBody>
          <a:bodyPr/>
          <a:lstStyle/>
          <a:p>
            <a:r>
              <a:rPr lang="nb-NO" dirty="0" err="1"/>
              <a:t>Many</a:t>
            </a:r>
            <a:r>
              <a:rPr lang="nb-NO" dirty="0"/>
              <a:t> problems: Optimal steady-</a:t>
            </a:r>
            <a:r>
              <a:rPr lang="nb-NO" dirty="0" err="1"/>
              <a:t>state</a:t>
            </a:r>
            <a:r>
              <a:rPr lang="nb-NO" dirty="0"/>
              <a:t> </a:t>
            </a:r>
            <a:r>
              <a:rPr lang="nb-NO" dirty="0" err="1"/>
              <a:t>solution</a:t>
            </a:r>
            <a:r>
              <a:rPr lang="nb-NO" dirty="0"/>
              <a:t> </a:t>
            </a:r>
            <a:r>
              <a:rPr lang="nb-NO" dirty="0" err="1"/>
              <a:t>always</a:t>
            </a:r>
            <a:r>
              <a:rPr lang="nb-NO" dirty="0"/>
              <a:t> at </a:t>
            </a:r>
            <a:r>
              <a:rPr lang="nb-NO" dirty="0" err="1"/>
              <a:t>constraints</a:t>
            </a:r>
            <a:endParaRPr lang="nb-NO" dirty="0"/>
          </a:p>
          <a:p>
            <a:r>
              <a:rPr lang="nb-NO" dirty="0"/>
              <a:t>In </a:t>
            </a:r>
            <a:r>
              <a:rPr lang="nb-NO" dirty="0" err="1"/>
              <a:t>this</a:t>
            </a:r>
            <a:r>
              <a:rPr lang="nb-NO" dirty="0"/>
              <a:t> case </a:t>
            </a:r>
            <a:r>
              <a:rPr lang="nb-NO" dirty="0" err="1"/>
              <a:t>optimization</a:t>
            </a:r>
            <a:r>
              <a:rPr lang="nb-NO" dirty="0"/>
              <a:t> </a:t>
            </a:r>
            <a:r>
              <a:rPr lang="nb-NO" dirty="0" err="1"/>
              <a:t>layer</a:t>
            </a:r>
            <a:r>
              <a:rPr lang="nb-NO" dirty="0"/>
              <a:t> </a:t>
            </a:r>
            <a:r>
              <a:rPr lang="nb-NO" dirty="0" err="1"/>
              <a:t>may</a:t>
            </a:r>
            <a:r>
              <a:rPr lang="nb-NO" dirty="0"/>
              <a:t> not be </a:t>
            </a:r>
            <a:r>
              <a:rPr lang="nb-NO" dirty="0" err="1"/>
              <a:t>needed</a:t>
            </a:r>
            <a:r>
              <a:rPr lang="nb-NO" dirty="0"/>
              <a:t> </a:t>
            </a:r>
          </a:p>
          <a:p>
            <a:pPr lvl="1"/>
            <a:r>
              <a:rPr lang="nb-NO" dirty="0" err="1"/>
              <a:t>if</a:t>
            </a:r>
            <a:r>
              <a:rPr lang="nb-NO" dirty="0"/>
              <a:t> </a:t>
            </a:r>
            <a:r>
              <a:rPr lang="nb-NO" dirty="0" err="1"/>
              <a:t>we</a:t>
            </a:r>
            <a:r>
              <a:rPr lang="nb-NO" dirty="0"/>
              <a:t> </a:t>
            </a:r>
            <a:r>
              <a:rPr lang="nb-NO" dirty="0" err="1"/>
              <a:t>can</a:t>
            </a:r>
            <a:r>
              <a:rPr lang="nb-NO" dirty="0"/>
              <a:t> </a:t>
            </a:r>
            <a:r>
              <a:rPr lang="nb-NO" dirty="0" err="1"/>
              <a:t>identify</a:t>
            </a:r>
            <a:r>
              <a:rPr lang="nb-NO" dirty="0"/>
              <a:t> </a:t>
            </a:r>
            <a:r>
              <a:rPr lang="nb-NO" dirty="0" err="1"/>
              <a:t>the</a:t>
            </a:r>
            <a:r>
              <a:rPr lang="nb-NO" dirty="0"/>
              <a:t> </a:t>
            </a:r>
            <a:r>
              <a:rPr lang="nb-NO" dirty="0" err="1"/>
              <a:t>active</a:t>
            </a:r>
            <a:r>
              <a:rPr lang="nb-NO" dirty="0"/>
              <a:t> </a:t>
            </a:r>
            <a:r>
              <a:rPr lang="nb-NO" dirty="0" err="1"/>
              <a:t>constraints</a:t>
            </a:r>
            <a:r>
              <a:rPr lang="nb-NO" dirty="0"/>
              <a:t> and control </a:t>
            </a:r>
            <a:r>
              <a:rPr lang="nb-NO" dirty="0" err="1"/>
              <a:t>them</a:t>
            </a:r>
            <a:r>
              <a:rPr lang="nb-NO" dirty="0"/>
              <a:t> </a:t>
            </a:r>
            <a:r>
              <a:rPr lang="nb-NO" dirty="0" err="1"/>
              <a:t>using</a:t>
            </a:r>
            <a:r>
              <a:rPr lang="nb-NO" dirty="0"/>
              <a:t> </a:t>
            </a:r>
            <a:r>
              <a:rPr lang="nb-NO" dirty="0" err="1"/>
              <a:t>selectors</a:t>
            </a:r>
            <a:r>
              <a:rPr lang="nb-NO" dirty="0"/>
              <a:t> (</a:t>
            </a:r>
            <a:r>
              <a:rPr lang="nb-NO" dirty="0" err="1"/>
              <a:t>Examples</a:t>
            </a:r>
            <a:r>
              <a:rPr lang="nb-NO" dirty="0"/>
              <a:t> A and B).</a:t>
            </a:r>
          </a:p>
        </p:txBody>
      </p:sp>
    </p:spTree>
    <p:extLst>
      <p:ext uri="{BB962C8B-B14F-4D97-AF65-F5344CB8AC3E}">
        <p14:creationId xmlns:p14="http://schemas.microsoft.com/office/powerpoint/2010/main" val="3644359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18B1-FE5E-4773-9706-46F44CA010F1}"/>
              </a:ext>
            </a:extLst>
          </p:cNvPr>
          <p:cNvSpPr>
            <a:spLocks noGrp="1"/>
          </p:cNvSpPr>
          <p:nvPr>
            <p:ph type="title"/>
          </p:nvPr>
        </p:nvSpPr>
        <p:spPr/>
        <p:txBody>
          <a:bodyPr/>
          <a:lstStyle/>
          <a:p>
            <a:r>
              <a:rPr lang="nb-NO" dirty="0"/>
              <a:t>Anti-</a:t>
            </a:r>
            <a:r>
              <a:rPr lang="nb-NO" dirty="0" err="1"/>
              <a:t>windup</a:t>
            </a:r>
            <a:endParaRPr lang="nb-NO" dirty="0"/>
          </a:p>
        </p:txBody>
      </p:sp>
      <p:sp>
        <p:nvSpPr>
          <p:cNvPr id="3" name="Content Placeholder 2">
            <a:extLst>
              <a:ext uri="{FF2B5EF4-FFF2-40B4-BE49-F238E27FC236}">
                <a16:creationId xmlns:a16="http://schemas.microsoft.com/office/drawing/2014/main" id="{9040F3AF-D5E3-4A79-B26E-60532604DCB9}"/>
              </a:ext>
            </a:extLst>
          </p:cNvPr>
          <p:cNvSpPr>
            <a:spLocks noGrp="1"/>
          </p:cNvSpPr>
          <p:nvPr>
            <p:ph idx="1"/>
          </p:nvPr>
        </p:nvSpPr>
        <p:spPr/>
        <p:txBody>
          <a:bodyPr/>
          <a:lstStyle/>
          <a:p>
            <a:r>
              <a:rPr lang="nb-NO" dirty="0"/>
              <a:t>All </a:t>
            </a:r>
            <a:r>
              <a:rPr lang="nb-NO" dirty="0" err="1"/>
              <a:t>the</a:t>
            </a:r>
            <a:r>
              <a:rPr lang="nb-NO" dirty="0"/>
              <a:t> </a:t>
            </a:r>
            <a:r>
              <a:rPr lang="nb-NO" dirty="0" err="1"/>
              <a:t>controllers</a:t>
            </a:r>
            <a:r>
              <a:rPr lang="nb-NO" dirty="0"/>
              <a:t> </a:t>
            </a:r>
            <a:r>
              <a:rPr lang="nb-NO" dirty="0" err="1"/>
              <a:t>shown</a:t>
            </a:r>
            <a:r>
              <a:rPr lang="nb-NO" dirty="0"/>
              <a:t> </a:t>
            </a:r>
            <a:r>
              <a:rPr lang="nb-NO" dirty="0" err="1"/>
              <a:t>need</a:t>
            </a:r>
            <a:r>
              <a:rPr lang="nb-NO" dirty="0"/>
              <a:t> anti-</a:t>
            </a:r>
            <a:r>
              <a:rPr lang="nb-NO" dirty="0" err="1"/>
              <a:t>windup</a:t>
            </a:r>
            <a:r>
              <a:rPr lang="nb-NO" dirty="0"/>
              <a:t> to «stop </a:t>
            </a:r>
            <a:r>
              <a:rPr lang="nb-NO" dirty="0" err="1"/>
              <a:t>integration</a:t>
            </a:r>
            <a:r>
              <a:rPr lang="nb-NO" dirty="0"/>
              <a:t>» during </a:t>
            </a:r>
            <a:r>
              <a:rPr lang="nb-NO" dirty="0" err="1"/>
              <a:t>periods</a:t>
            </a:r>
            <a:r>
              <a:rPr lang="nb-NO" dirty="0"/>
              <a:t> </a:t>
            </a:r>
            <a:r>
              <a:rPr lang="nb-NO" dirty="0" err="1"/>
              <a:t>when</a:t>
            </a:r>
            <a:r>
              <a:rPr lang="nb-NO" dirty="0"/>
              <a:t> </a:t>
            </a:r>
            <a:r>
              <a:rPr lang="nb-NO" dirty="0" err="1"/>
              <a:t>the</a:t>
            </a:r>
            <a:r>
              <a:rPr lang="nb-NO" dirty="0"/>
              <a:t> control action (v</a:t>
            </a:r>
            <a:r>
              <a:rPr lang="nb-NO" baseline="-25000" dirty="0"/>
              <a:t>i</a:t>
            </a:r>
            <a:r>
              <a:rPr lang="nb-NO" dirty="0"/>
              <a:t>) is not </a:t>
            </a:r>
            <a:r>
              <a:rPr lang="nb-NO" dirty="0" err="1"/>
              <a:t>affecting</a:t>
            </a:r>
            <a:r>
              <a:rPr lang="nb-NO" dirty="0"/>
              <a:t> </a:t>
            </a:r>
            <a:r>
              <a:rPr lang="nb-NO" dirty="0" err="1"/>
              <a:t>the</a:t>
            </a:r>
            <a:r>
              <a:rPr lang="nb-NO" dirty="0"/>
              <a:t> </a:t>
            </a:r>
            <a:r>
              <a:rPr lang="nb-NO" dirty="0" err="1"/>
              <a:t>process</a:t>
            </a:r>
            <a:r>
              <a:rPr lang="nb-NO" dirty="0"/>
              <a:t>:</a:t>
            </a:r>
          </a:p>
          <a:p>
            <a:pPr lvl="1"/>
            <a:r>
              <a:rPr lang="nb-NO" dirty="0"/>
              <a:t>Controller is </a:t>
            </a:r>
            <a:r>
              <a:rPr lang="nb-NO" dirty="0" err="1"/>
              <a:t>disconnected</a:t>
            </a:r>
            <a:r>
              <a:rPr lang="nb-NO" dirty="0"/>
              <a:t> (</a:t>
            </a:r>
            <a:r>
              <a:rPr lang="nb-NO" dirty="0" err="1"/>
              <a:t>because</a:t>
            </a:r>
            <a:r>
              <a:rPr lang="nb-NO" dirty="0"/>
              <a:t> of </a:t>
            </a:r>
            <a:r>
              <a:rPr lang="nb-NO" dirty="0" err="1"/>
              <a:t>selector</a:t>
            </a:r>
            <a:r>
              <a:rPr lang="nb-NO" dirty="0"/>
              <a:t>)</a:t>
            </a:r>
          </a:p>
          <a:p>
            <a:pPr lvl="1"/>
            <a:r>
              <a:rPr lang="nb-NO" dirty="0" err="1"/>
              <a:t>Physical</a:t>
            </a:r>
            <a:r>
              <a:rPr lang="nb-NO" dirty="0"/>
              <a:t> MV </a:t>
            </a:r>
            <a:r>
              <a:rPr lang="nb-NO" dirty="0" err="1"/>
              <a:t>u</a:t>
            </a:r>
            <a:r>
              <a:rPr lang="nb-NO" baseline="-25000" dirty="0" err="1"/>
              <a:t>i</a:t>
            </a:r>
            <a:r>
              <a:rPr lang="nb-NO" baseline="-25000" dirty="0"/>
              <a:t> </a:t>
            </a:r>
            <a:r>
              <a:rPr lang="nb-NO" dirty="0"/>
              <a:t>is </a:t>
            </a:r>
            <a:r>
              <a:rPr lang="nb-NO" dirty="0" err="1"/>
              <a:t>saturated</a:t>
            </a:r>
            <a:endParaRPr lang="nb-NO" dirty="0"/>
          </a:p>
          <a:p>
            <a:pPr marL="457200" lvl="1" indent="0">
              <a:buNone/>
            </a:pPr>
            <a:endParaRPr lang="nb-NO" dirty="0"/>
          </a:p>
          <a:p>
            <a:pPr lvl="1"/>
            <a:endParaRPr lang="nb-NO" dirty="0"/>
          </a:p>
          <a:p>
            <a:pPr lvl="1"/>
            <a:endParaRPr lang="nb-NO" dirty="0"/>
          </a:p>
        </p:txBody>
      </p:sp>
      <p:pic>
        <p:nvPicPr>
          <p:cNvPr id="5" name="Picture 4">
            <a:extLst>
              <a:ext uri="{FF2B5EF4-FFF2-40B4-BE49-F238E27FC236}">
                <a16:creationId xmlns:a16="http://schemas.microsoft.com/office/drawing/2014/main" id="{6EC469E5-351B-4B5E-AB26-E7E0D88F1BEE}"/>
              </a:ext>
            </a:extLst>
          </p:cNvPr>
          <p:cNvPicPr>
            <a:picLocks noChangeAspect="1"/>
          </p:cNvPicPr>
          <p:nvPr/>
        </p:nvPicPr>
        <p:blipFill>
          <a:blip r:embed="rId2"/>
          <a:stretch>
            <a:fillRect/>
          </a:stretch>
        </p:blipFill>
        <p:spPr>
          <a:xfrm>
            <a:off x="2866527" y="3429000"/>
            <a:ext cx="7496175" cy="1838325"/>
          </a:xfrm>
          <a:prstGeom prst="rect">
            <a:avLst/>
          </a:prstGeom>
        </p:spPr>
      </p:pic>
      <p:sp>
        <p:nvSpPr>
          <p:cNvPr id="6" name="TextBox 5">
            <a:extLst>
              <a:ext uri="{FF2B5EF4-FFF2-40B4-BE49-F238E27FC236}">
                <a16:creationId xmlns:a16="http://schemas.microsoft.com/office/drawing/2014/main" id="{B2E27615-8A14-4473-9CDB-C046693A9D9A}"/>
              </a:ext>
            </a:extLst>
          </p:cNvPr>
          <p:cNvSpPr txBox="1"/>
          <p:nvPr/>
        </p:nvSpPr>
        <p:spPr>
          <a:xfrm>
            <a:off x="2866527" y="5786651"/>
            <a:ext cx="7393178" cy="369332"/>
          </a:xfrm>
          <a:prstGeom prst="rect">
            <a:avLst/>
          </a:prstGeom>
          <a:noFill/>
        </p:spPr>
        <p:txBody>
          <a:bodyPr wrap="none" rtlCol="0">
            <a:spAutoFit/>
          </a:bodyPr>
          <a:lstStyle/>
          <a:p>
            <a:r>
              <a:rPr lang="nb-NO" dirty="0"/>
              <a:t>Anti-</a:t>
            </a:r>
            <a:r>
              <a:rPr lang="nb-NO" dirty="0" err="1"/>
              <a:t>windup</a:t>
            </a:r>
            <a:r>
              <a:rPr lang="nb-NO" dirty="0"/>
              <a:t> </a:t>
            </a:r>
            <a:r>
              <a:rPr lang="nb-NO" dirty="0" err="1"/>
              <a:t>using</a:t>
            </a:r>
            <a:r>
              <a:rPr lang="nb-NO" dirty="0"/>
              <a:t> back-</a:t>
            </a:r>
            <a:r>
              <a:rPr lang="nb-NO" dirty="0" err="1"/>
              <a:t>calculation</a:t>
            </a:r>
            <a:r>
              <a:rPr lang="nb-NO" dirty="0"/>
              <a:t>. </a:t>
            </a:r>
            <a:r>
              <a:rPr lang="nb-NO" dirty="0" err="1"/>
              <a:t>Typical</a:t>
            </a:r>
            <a:r>
              <a:rPr lang="nb-NO" dirty="0"/>
              <a:t> </a:t>
            </a:r>
            <a:r>
              <a:rPr lang="nb-NO" dirty="0" err="1"/>
              <a:t>choice</a:t>
            </a:r>
            <a:r>
              <a:rPr lang="nb-NO" dirty="0"/>
              <a:t> for </a:t>
            </a:r>
            <a:r>
              <a:rPr lang="nb-NO" dirty="0" err="1"/>
              <a:t>tracking</a:t>
            </a:r>
            <a:r>
              <a:rPr lang="nb-NO" dirty="0"/>
              <a:t> </a:t>
            </a:r>
            <a:r>
              <a:rPr lang="nb-NO" dirty="0" err="1"/>
              <a:t>constant</a:t>
            </a:r>
            <a:r>
              <a:rPr lang="nb-NO" dirty="0"/>
              <a:t>, </a:t>
            </a:r>
            <a:r>
              <a:rPr lang="nb-NO" dirty="0">
                <a:highlight>
                  <a:srgbClr val="FFFF00"/>
                </a:highlight>
              </a:rPr>
              <a:t>K</a:t>
            </a:r>
            <a:r>
              <a:rPr lang="nb-NO" baseline="-25000" dirty="0">
                <a:highlight>
                  <a:srgbClr val="FFFF00"/>
                </a:highlight>
              </a:rPr>
              <a:t>T</a:t>
            </a:r>
            <a:r>
              <a:rPr lang="nb-NO" dirty="0">
                <a:highlight>
                  <a:srgbClr val="FFFF00"/>
                </a:highlight>
              </a:rPr>
              <a:t>=1</a:t>
            </a:r>
          </a:p>
        </p:txBody>
      </p:sp>
      <p:sp>
        <p:nvSpPr>
          <p:cNvPr id="7" name="TextBox 6">
            <a:extLst>
              <a:ext uri="{FF2B5EF4-FFF2-40B4-BE49-F238E27FC236}">
                <a16:creationId xmlns:a16="http://schemas.microsoft.com/office/drawing/2014/main" id="{79B2F274-2DF1-4AF8-B583-8A2714601A34}"/>
              </a:ext>
            </a:extLst>
          </p:cNvPr>
          <p:cNvSpPr txBox="1"/>
          <p:nvPr/>
        </p:nvSpPr>
        <p:spPr>
          <a:xfrm>
            <a:off x="5657803" y="4818436"/>
            <a:ext cx="438197" cy="369332"/>
          </a:xfrm>
          <a:prstGeom prst="rect">
            <a:avLst/>
          </a:prstGeom>
          <a:solidFill>
            <a:srgbClr val="FFFF00"/>
          </a:solidFill>
        </p:spPr>
        <p:txBody>
          <a:bodyPr wrap="none" rtlCol="0">
            <a:spAutoFit/>
          </a:bodyPr>
          <a:lstStyle/>
          <a:p>
            <a:r>
              <a:rPr lang="nb-NO" dirty="0" err="1"/>
              <a:t>K</a:t>
            </a:r>
            <a:r>
              <a:rPr lang="nb-NO" baseline="-25000" dirty="0" err="1"/>
              <a:t>T,i</a:t>
            </a:r>
            <a:endParaRPr lang="nb-NO" baseline="-25000" dirty="0"/>
          </a:p>
        </p:txBody>
      </p:sp>
      <p:sp>
        <p:nvSpPr>
          <p:cNvPr id="8" name="TextBox 7">
            <a:extLst>
              <a:ext uri="{FF2B5EF4-FFF2-40B4-BE49-F238E27FC236}">
                <a16:creationId xmlns:a16="http://schemas.microsoft.com/office/drawing/2014/main" id="{C07DCF74-7295-4617-B383-39FFA65F4CAE}"/>
              </a:ext>
            </a:extLst>
          </p:cNvPr>
          <p:cNvSpPr txBox="1"/>
          <p:nvPr/>
        </p:nvSpPr>
        <p:spPr>
          <a:xfrm>
            <a:off x="7256460" y="2984827"/>
            <a:ext cx="976421" cy="523220"/>
          </a:xfrm>
          <a:prstGeom prst="rect">
            <a:avLst/>
          </a:prstGeom>
          <a:noFill/>
        </p:spPr>
        <p:txBody>
          <a:bodyPr wrap="none" rtlCol="0">
            <a:spAutoFit/>
          </a:bodyPr>
          <a:lstStyle/>
          <a:p>
            <a:r>
              <a:rPr lang="nb-NO" sz="1400" dirty="0" err="1"/>
              <a:t>Selector</a:t>
            </a:r>
            <a:r>
              <a:rPr lang="nb-NO" sz="1400" dirty="0"/>
              <a:t> or</a:t>
            </a:r>
          </a:p>
          <a:p>
            <a:r>
              <a:rPr lang="nb-NO" sz="1400" dirty="0" err="1"/>
              <a:t>saturation</a:t>
            </a:r>
            <a:endParaRPr lang="nb-NO" sz="1400" dirty="0"/>
          </a:p>
        </p:txBody>
      </p:sp>
    </p:spTree>
    <p:extLst>
      <p:ext uri="{BB962C8B-B14F-4D97-AF65-F5344CB8AC3E}">
        <p14:creationId xmlns:p14="http://schemas.microsoft.com/office/powerpoint/2010/main" val="342256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21B7-28B3-4AB3-9BAF-10E76BB8A4D0}"/>
              </a:ext>
            </a:extLst>
          </p:cNvPr>
          <p:cNvSpPr>
            <a:spLocks noGrp="1"/>
          </p:cNvSpPr>
          <p:nvPr>
            <p:ph type="title"/>
          </p:nvPr>
        </p:nvSpPr>
        <p:spPr/>
        <p:txBody>
          <a:bodyPr/>
          <a:lstStyle/>
          <a:p>
            <a:r>
              <a:rPr lang="nb-NO" dirty="0"/>
              <a:t>Challenges </a:t>
            </a:r>
            <a:r>
              <a:rPr lang="nb-NO" dirty="0" err="1"/>
              <a:t>selector</a:t>
            </a:r>
            <a:r>
              <a:rPr lang="nb-NO" dirty="0"/>
              <a:t> design</a:t>
            </a:r>
          </a:p>
        </p:txBody>
      </p:sp>
      <p:sp>
        <p:nvSpPr>
          <p:cNvPr id="3" name="Content Placeholder 2">
            <a:extLst>
              <a:ext uri="{FF2B5EF4-FFF2-40B4-BE49-F238E27FC236}">
                <a16:creationId xmlns:a16="http://schemas.microsoft.com/office/drawing/2014/main" id="{F7F1440A-871D-4436-B40A-98FCE3941AC7}"/>
              </a:ext>
            </a:extLst>
          </p:cNvPr>
          <p:cNvSpPr>
            <a:spLocks noGrp="1"/>
          </p:cNvSpPr>
          <p:nvPr>
            <p:ph idx="1"/>
          </p:nvPr>
        </p:nvSpPr>
        <p:spPr/>
        <p:txBody>
          <a:bodyPr/>
          <a:lstStyle/>
          <a:p>
            <a:r>
              <a:rPr lang="nb-NO" dirty="0"/>
              <a:t>Standard </a:t>
            </a:r>
            <a:r>
              <a:rPr lang="nb-NO" dirty="0" err="1"/>
              <a:t>approach</a:t>
            </a:r>
            <a:r>
              <a:rPr lang="nb-NO" dirty="0"/>
              <a:t> </a:t>
            </a:r>
            <a:r>
              <a:rPr lang="nb-NO" dirty="0" err="1"/>
              <a:t>requires</a:t>
            </a:r>
            <a:r>
              <a:rPr lang="nb-NO" dirty="0"/>
              <a:t> </a:t>
            </a:r>
            <a:r>
              <a:rPr lang="nb-NO" dirty="0" err="1"/>
              <a:t>pairing</a:t>
            </a:r>
            <a:r>
              <a:rPr lang="nb-NO" dirty="0"/>
              <a:t> of </a:t>
            </a:r>
            <a:r>
              <a:rPr lang="nb-NO" dirty="0" err="1"/>
              <a:t>each</a:t>
            </a:r>
            <a:r>
              <a:rPr lang="nb-NO" dirty="0"/>
              <a:t> </a:t>
            </a:r>
            <a:r>
              <a:rPr lang="nb-NO" dirty="0" err="1"/>
              <a:t>active</a:t>
            </a:r>
            <a:r>
              <a:rPr lang="nb-NO" dirty="0"/>
              <a:t> </a:t>
            </a:r>
            <a:r>
              <a:rPr lang="nb-NO" dirty="0" err="1"/>
              <a:t>constraint</a:t>
            </a:r>
            <a:r>
              <a:rPr lang="nb-NO" dirty="0"/>
              <a:t> </a:t>
            </a:r>
            <a:r>
              <a:rPr lang="nb-NO" dirty="0" err="1"/>
              <a:t>with</a:t>
            </a:r>
            <a:r>
              <a:rPr lang="nb-NO" dirty="0"/>
              <a:t> a single input</a:t>
            </a:r>
          </a:p>
          <a:p>
            <a:pPr lvl="1"/>
            <a:r>
              <a:rPr lang="nb-NO" dirty="0"/>
              <a:t>May not be </a:t>
            </a:r>
            <a:r>
              <a:rPr lang="nb-NO" dirty="0" err="1"/>
              <a:t>possible</a:t>
            </a:r>
            <a:r>
              <a:rPr lang="nb-NO" dirty="0"/>
              <a:t> in </a:t>
            </a:r>
            <a:r>
              <a:rPr lang="nb-NO" dirty="0" err="1"/>
              <a:t>complex</a:t>
            </a:r>
            <a:r>
              <a:rPr lang="nb-NO" dirty="0"/>
              <a:t> cases</a:t>
            </a:r>
          </a:p>
          <a:p>
            <a:r>
              <a:rPr lang="nb-NO" dirty="0" err="1"/>
              <a:t>Stability</a:t>
            </a:r>
            <a:r>
              <a:rPr lang="nb-NO" dirty="0"/>
              <a:t> </a:t>
            </a:r>
            <a:r>
              <a:rPr lang="nb-NO" dirty="0" err="1"/>
              <a:t>analysis</a:t>
            </a:r>
            <a:r>
              <a:rPr lang="nb-NO" dirty="0"/>
              <a:t> of </a:t>
            </a:r>
            <a:r>
              <a:rPr lang="nb-NO" dirty="0" err="1"/>
              <a:t>switched</a:t>
            </a:r>
            <a:r>
              <a:rPr lang="nb-NO" dirty="0"/>
              <a:t> systems is still an </a:t>
            </a:r>
            <a:r>
              <a:rPr lang="nb-NO" dirty="0" err="1"/>
              <a:t>open</a:t>
            </a:r>
            <a:r>
              <a:rPr lang="nb-NO" dirty="0"/>
              <a:t> problem</a:t>
            </a:r>
          </a:p>
          <a:p>
            <a:pPr lvl="1"/>
            <a:r>
              <a:rPr lang="nb-NO" dirty="0" err="1"/>
              <a:t>Undesired</a:t>
            </a:r>
            <a:r>
              <a:rPr lang="nb-NO" dirty="0"/>
              <a:t> </a:t>
            </a:r>
            <a:r>
              <a:rPr lang="nb-NO" dirty="0" err="1"/>
              <a:t>switching</a:t>
            </a:r>
            <a:r>
              <a:rPr lang="nb-NO" dirty="0"/>
              <a:t> </a:t>
            </a:r>
            <a:r>
              <a:rPr lang="nb-NO" dirty="0" err="1"/>
              <a:t>may</a:t>
            </a:r>
            <a:r>
              <a:rPr lang="nb-NO" dirty="0"/>
              <a:t> be </a:t>
            </a:r>
            <a:r>
              <a:rPr lang="nb-NO" dirty="0" err="1"/>
              <a:t>avoided</a:t>
            </a:r>
            <a:r>
              <a:rPr lang="nb-NO" dirty="0"/>
              <a:t> in </a:t>
            </a:r>
            <a:r>
              <a:rPr lang="nb-NO" dirty="0" err="1"/>
              <a:t>many</a:t>
            </a:r>
            <a:r>
              <a:rPr lang="nb-NO" dirty="0"/>
              <a:t> </a:t>
            </a:r>
            <a:r>
              <a:rPr lang="nb-NO" dirty="0" err="1"/>
              <a:t>ways</a:t>
            </a:r>
            <a:r>
              <a:rPr lang="nb-NO" dirty="0"/>
              <a:t>:</a:t>
            </a:r>
          </a:p>
          <a:p>
            <a:pPr lvl="2"/>
            <a:r>
              <a:rPr lang="nb-NO" dirty="0" err="1"/>
              <a:t>Filtering</a:t>
            </a:r>
            <a:r>
              <a:rPr lang="nb-NO" dirty="0"/>
              <a:t> of </a:t>
            </a:r>
            <a:r>
              <a:rPr lang="nb-NO" dirty="0" err="1"/>
              <a:t>measurement</a:t>
            </a:r>
            <a:endParaRPr lang="nb-NO" dirty="0"/>
          </a:p>
          <a:p>
            <a:pPr lvl="2"/>
            <a:r>
              <a:rPr lang="nb-NO" dirty="0"/>
              <a:t>Tuning of anti-</a:t>
            </a:r>
            <a:r>
              <a:rPr lang="nb-NO" dirty="0" err="1"/>
              <a:t>windup</a:t>
            </a:r>
            <a:r>
              <a:rPr lang="nb-NO" dirty="0"/>
              <a:t> </a:t>
            </a:r>
            <a:r>
              <a:rPr lang="nb-NO" dirty="0" err="1"/>
              <a:t>scheme</a:t>
            </a:r>
            <a:endParaRPr lang="nb-NO" dirty="0"/>
          </a:p>
          <a:p>
            <a:pPr lvl="2"/>
            <a:r>
              <a:rPr lang="nb-NO" dirty="0"/>
              <a:t>Minimum time </a:t>
            </a:r>
            <a:r>
              <a:rPr lang="nb-NO" dirty="0" err="1"/>
              <a:t>between</a:t>
            </a:r>
            <a:r>
              <a:rPr lang="nb-NO" dirty="0"/>
              <a:t> </a:t>
            </a:r>
            <a:r>
              <a:rPr lang="nb-NO" dirty="0" err="1"/>
              <a:t>switching</a:t>
            </a:r>
            <a:endParaRPr lang="nb-NO" dirty="0"/>
          </a:p>
          <a:p>
            <a:pPr lvl="2"/>
            <a:r>
              <a:rPr lang="nb-NO" dirty="0"/>
              <a:t>Minimum input </a:t>
            </a:r>
            <a:r>
              <a:rPr lang="nb-NO" dirty="0" err="1"/>
              <a:t>change</a:t>
            </a:r>
            <a:r>
              <a:rPr lang="nb-NO" dirty="0"/>
              <a:t> </a:t>
            </a:r>
          </a:p>
        </p:txBody>
      </p:sp>
    </p:spTree>
    <p:extLst>
      <p:ext uri="{BB962C8B-B14F-4D97-AF65-F5344CB8AC3E}">
        <p14:creationId xmlns:p14="http://schemas.microsoft.com/office/powerpoint/2010/main" val="831268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A959B1-92E9-43AB-9A2B-45FD3948EBE3}"/>
              </a:ext>
            </a:extLst>
          </p:cNvPr>
          <p:cNvSpPr>
            <a:spLocks noGrp="1"/>
          </p:cNvSpPr>
          <p:nvPr>
            <p:ph type="dt" sz="quarter" idx="10"/>
          </p:nvPr>
        </p:nvSpPr>
        <p:spPr bwMode="auto">
          <a:xfrm>
            <a:off x="693420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a:p>
            <a:pPr>
              <a:defRPr/>
            </a:pPr>
            <a:r>
              <a:rPr lang="nn-NO"/>
              <a:t> </a:t>
            </a:r>
          </a:p>
        </p:txBody>
      </p:sp>
      <p:sp>
        <p:nvSpPr>
          <p:cNvPr id="5" name="Footer Placeholder 4">
            <a:extLst>
              <a:ext uri="{FF2B5EF4-FFF2-40B4-BE49-F238E27FC236}">
                <a16:creationId xmlns:a16="http://schemas.microsoft.com/office/drawing/2014/main" id="{8EEA8314-B874-4342-AEB0-6536B3FA1158}"/>
              </a:ext>
            </a:extLst>
          </p:cNvPr>
          <p:cNvSpPr>
            <a:spLocks noGrp="1"/>
          </p:cNvSpPr>
          <p:nvPr>
            <p:ph type="ftr" sz="quarter" idx="11"/>
          </p:nvPr>
        </p:nvSpPr>
        <p:spPr bwMode="auto">
          <a:xfrm>
            <a:off x="914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p:txBody>
      </p:sp>
      <p:sp>
        <p:nvSpPr>
          <p:cNvPr id="12293" name="Rectangle 3">
            <a:extLst>
              <a:ext uri="{FF2B5EF4-FFF2-40B4-BE49-F238E27FC236}">
                <a16:creationId xmlns:a16="http://schemas.microsoft.com/office/drawing/2014/main" id="{757D3638-A54A-4D7C-96F6-A639C4BD9555}"/>
              </a:ext>
            </a:extLst>
          </p:cNvPr>
          <p:cNvSpPr>
            <a:spLocks noGrp="1" noChangeArrowheads="1"/>
          </p:cNvSpPr>
          <p:nvPr>
            <p:ph type="body" idx="1"/>
          </p:nvPr>
        </p:nvSpPr>
        <p:spPr>
          <a:xfrm>
            <a:off x="609600" y="1331505"/>
            <a:ext cx="10972800" cy="5216768"/>
          </a:xfrm>
        </p:spPr>
        <p:txBody>
          <a:bodyPr>
            <a:normAutofit/>
          </a:bodyPr>
          <a:lstStyle/>
          <a:p>
            <a:pPr>
              <a:buAutoNum type="arabicPeriod"/>
            </a:pPr>
            <a:r>
              <a:rPr lang="en-US" altLang="nb-NO" sz="1800" dirty="0"/>
              <a:t>Cascade controllers </a:t>
            </a:r>
          </a:p>
          <a:p>
            <a:r>
              <a:rPr lang="en-US" altLang="nb-NO" sz="1800" dirty="0"/>
              <a:t>Have Extra output (state) measurements </a:t>
            </a:r>
            <a:r>
              <a:rPr lang="en-US" altLang="nb-NO" sz="1800" dirty="0">
                <a:highlight>
                  <a:srgbClr val="FFFF00"/>
                </a:highlight>
              </a:rPr>
              <a:t>(similar to state feedback)</a:t>
            </a:r>
          </a:p>
          <a:p>
            <a:pPr marL="0" indent="0">
              <a:buNone/>
            </a:pPr>
            <a:r>
              <a:rPr lang="en-US" altLang="nb-NO" sz="1800" dirty="0"/>
              <a:t>2. Feedforward elements </a:t>
            </a:r>
          </a:p>
          <a:p>
            <a:r>
              <a:rPr lang="en-US" altLang="nb-NO" sz="1800" dirty="0"/>
              <a:t>Have measured disturbance</a:t>
            </a:r>
          </a:p>
          <a:p>
            <a:pPr marL="0" indent="0">
              <a:buNone/>
            </a:pPr>
            <a:r>
              <a:rPr lang="en-US" altLang="nb-NO" sz="1800" dirty="0"/>
              <a:t>3. Decoupling elements</a:t>
            </a:r>
          </a:p>
          <a:p>
            <a:r>
              <a:rPr lang="en-US" altLang="nb-NO" sz="1800" dirty="0"/>
              <a:t>Have interactive process</a:t>
            </a:r>
          </a:p>
          <a:p>
            <a:pPr marL="0" indent="0">
              <a:buNone/>
            </a:pPr>
            <a:r>
              <a:rPr lang="en-US" altLang="nb-NO" sz="1800" dirty="0"/>
              <a:t>4. Linearization elements / Adaptive gain</a:t>
            </a:r>
          </a:p>
          <a:p>
            <a:r>
              <a:rPr lang="en-US" altLang="nb-NO" sz="1800" dirty="0"/>
              <a:t>Have Nonlinear process</a:t>
            </a:r>
          </a:p>
          <a:p>
            <a:pPr marL="0" indent="0">
              <a:buNone/>
            </a:pPr>
            <a:r>
              <a:rPr lang="en-US" altLang="nb-NO" sz="1800" dirty="0"/>
              <a:t>5. Split-range control  (or multiple controllers or VPC)</a:t>
            </a:r>
          </a:p>
          <a:p>
            <a:r>
              <a:rPr lang="en-US" altLang="nb-NO" sz="1800" dirty="0"/>
              <a:t>Need extra inputs (MV) to handle all conditions (steady state)  (MV-MV switch)</a:t>
            </a:r>
          </a:p>
          <a:p>
            <a:pPr marL="0" indent="0">
              <a:buNone/>
            </a:pPr>
            <a:r>
              <a:rPr lang="en-US" altLang="nb-NO" sz="1800" dirty="0"/>
              <a:t>6. Valve position control (VPC) (Input resetting/Midranging control)</a:t>
            </a:r>
          </a:p>
          <a:p>
            <a:r>
              <a:rPr lang="en-US" altLang="nb-NO" sz="1800" dirty="0"/>
              <a:t>Have extra inputs dynamically </a:t>
            </a:r>
          </a:p>
          <a:p>
            <a:pPr marL="0" indent="0">
              <a:buNone/>
            </a:pPr>
            <a:r>
              <a:rPr lang="en-US" altLang="nb-NO" sz="1800" dirty="0"/>
              <a:t>7. </a:t>
            </a:r>
            <a:r>
              <a:rPr lang="en-US" altLang="nb-NO" sz="1800" dirty="0">
                <a:solidFill>
                  <a:srgbClr val="FF0000"/>
                </a:solidFill>
              </a:rPr>
              <a:t>Selectors</a:t>
            </a:r>
          </a:p>
          <a:p>
            <a:r>
              <a:rPr lang="en-US" altLang="nb-NO" sz="1800" dirty="0">
                <a:solidFill>
                  <a:srgbClr val="FF0000"/>
                </a:solidFill>
              </a:rPr>
              <a:t>Have changes in active constraints (CV-CV switch)</a:t>
            </a:r>
          </a:p>
          <a:p>
            <a:endParaRPr lang="en-US" altLang="nb-NO" sz="1800" dirty="0"/>
          </a:p>
        </p:txBody>
      </p:sp>
      <p:sp>
        <p:nvSpPr>
          <p:cNvPr id="13" name="Right Brace 12">
            <a:extLst>
              <a:ext uri="{FF2B5EF4-FFF2-40B4-BE49-F238E27FC236}">
                <a16:creationId xmlns:a16="http://schemas.microsoft.com/office/drawing/2014/main" id="{CF3EE5B8-5C54-4BEB-BA21-2F3F659BF336}"/>
              </a:ext>
            </a:extLst>
          </p:cNvPr>
          <p:cNvSpPr/>
          <p:nvPr/>
        </p:nvSpPr>
        <p:spPr>
          <a:xfrm>
            <a:off x="4542692" y="2142432"/>
            <a:ext cx="395767" cy="18405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8" name="TextBox 7">
            <a:extLst>
              <a:ext uri="{FF2B5EF4-FFF2-40B4-BE49-F238E27FC236}">
                <a16:creationId xmlns:a16="http://schemas.microsoft.com/office/drawing/2014/main" id="{19E8608C-CEFA-4BC0-BAD4-78F183679E03}"/>
              </a:ext>
            </a:extLst>
          </p:cNvPr>
          <p:cNvSpPr txBox="1"/>
          <p:nvPr/>
        </p:nvSpPr>
        <p:spPr>
          <a:xfrm>
            <a:off x="5064369" y="2754916"/>
            <a:ext cx="6940298" cy="615553"/>
          </a:xfrm>
          <a:prstGeom prst="rect">
            <a:avLst/>
          </a:prstGeom>
          <a:noFill/>
        </p:spPr>
        <p:txBody>
          <a:bodyPr wrap="none" rtlCol="0">
            <a:spAutoFit/>
          </a:bodyPr>
          <a:lstStyle/>
          <a:p>
            <a:r>
              <a:rPr lang="nb-NO" dirty="0"/>
              <a:t>APC: </a:t>
            </a:r>
            <a:r>
              <a:rPr lang="nb-NO" dirty="0" err="1"/>
              <a:t>Often</a:t>
            </a:r>
            <a:r>
              <a:rPr lang="nb-NO" dirty="0"/>
              <a:t> </a:t>
            </a:r>
            <a:r>
              <a:rPr lang="nb-NO" dirty="0" err="1"/>
              <a:t>static</a:t>
            </a:r>
            <a:r>
              <a:rPr lang="nb-NO" dirty="0"/>
              <a:t> nonlinear «</a:t>
            </a:r>
            <a:r>
              <a:rPr lang="nb-NO" dirty="0" err="1"/>
              <a:t>function</a:t>
            </a:r>
            <a:r>
              <a:rPr lang="nb-NO" dirty="0"/>
              <a:t> </a:t>
            </a:r>
            <a:r>
              <a:rPr lang="nb-NO" dirty="0" err="1"/>
              <a:t>block</a:t>
            </a:r>
            <a:r>
              <a:rPr lang="nb-NO" dirty="0"/>
              <a:t>»</a:t>
            </a:r>
          </a:p>
          <a:p>
            <a:r>
              <a:rPr lang="nb-NO" sz="1600" dirty="0"/>
              <a:t>One unifying </a:t>
            </a:r>
            <a:r>
              <a:rPr lang="nb-NO" sz="1600" dirty="0" err="1"/>
              <a:t>approach</a:t>
            </a:r>
            <a:r>
              <a:rPr lang="nb-NO" sz="1600" dirty="0"/>
              <a:t> is «</a:t>
            </a:r>
            <a:r>
              <a:rPr lang="nb-NO" sz="1600" dirty="0">
                <a:solidFill>
                  <a:srgbClr val="FF0000"/>
                </a:solidFill>
              </a:rPr>
              <a:t>Transformed inputs</a:t>
            </a:r>
            <a:r>
              <a:rPr lang="nb-NO" sz="1600" dirty="0"/>
              <a:t>» </a:t>
            </a:r>
            <a:r>
              <a:rPr lang="nb-NO" sz="1600" dirty="0">
                <a:highlight>
                  <a:srgbClr val="FFFF00"/>
                </a:highlight>
              </a:rPr>
              <a:t>(</a:t>
            </a:r>
            <a:r>
              <a:rPr lang="nb-NO" sz="1600" dirty="0" err="1">
                <a:highlight>
                  <a:srgbClr val="FFFF00"/>
                </a:highlight>
              </a:rPr>
              <a:t>similar</a:t>
            </a:r>
            <a:r>
              <a:rPr lang="nb-NO" sz="1600" dirty="0">
                <a:highlight>
                  <a:srgbClr val="FFFF00"/>
                </a:highlight>
              </a:rPr>
              <a:t> to feedback </a:t>
            </a:r>
            <a:r>
              <a:rPr lang="nb-NO" sz="1600" dirty="0" err="1">
                <a:highlight>
                  <a:srgbClr val="FFFF00"/>
                </a:highlight>
              </a:rPr>
              <a:t>linearization</a:t>
            </a:r>
            <a:r>
              <a:rPr lang="nb-NO" sz="1600" dirty="0">
                <a:highlight>
                  <a:srgbClr val="FFFF00"/>
                </a:highlight>
              </a:rPr>
              <a:t>)</a:t>
            </a:r>
            <a:endParaRPr lang="nb-NO" dirty="0">
              <a:highlight>
                <a:srgbClr val="FFFF00"/>
              </a:highlight>
            </a:endParaRPr>
          </a:p>
        </p:txBody>
      </p:sp>
      <p:sp>
        <p:nvSpPr>
          <p:cNvPr id="11" name="Rectangle 2">
            <a:extLst>
              <a:ext uri="{FF2B5EF4-FFF2-40B4-BE49-F238E27FC236}">
                <a16:creationId xmlns:a16="http://schemas.microsoft.com/office/drawing/2014/main" id="{2E16ADE0-23D1-4165-AF3B-1F55354C9404}"/>
              </a:ext>
            </a:extLst>
          </p:cNvPr>
          <p:cNvSpPr>
            <a:spLocks noGrp="1" noChangeArrowheads="1"/>
          </p:cNvSpPr>
          <p:nvPr>
            <p:ph type="title"/>
          </p:nvPr>
        </p:nvSpPr>
        <p:spPr>
          <a:xfrm>
            <a:off x="609600" y="274638"/>
            <a:ext cx="10972800" cy="1143000"/>
          </a:xfrm>
        </p:spPr>
        <p:txBody>
          <a:bodyPr>
            <a:normAutofit fontScale="90000"/>
          </a:bodyPr>
          <a:lstStyle/>
          <a:p>
            <a:r>
              <a:rPr lang="en-US" altLang="nb-NO" dirty="0"/>
              <a:t>“Classical Advanced control” using simple control elements </a:t>
            </a:r>
          </a:p>
        </p:txBody>
      </p:sp>
    </p:spTree>
    <p:extLst>
      <p:ext uri="{BB962C8B-B14F-4D97-AF65-F5344CB8AC3E}">
        <p14:creationId xmlns:p14="http://schemas.microsoft.com/office/powerpoint/2010/main" val="131572914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757D859-AD8F-4012-8BB8-53BD4A72F297}"/>
              </a:ext>
            </a:extLst>
          </p:cNvPr>
          <p:cNvSpPr>
            <a:spLocks noGrp="1"/>
          </p:cNvSpPr>
          <p:nvPr>
            <p:ph type="dt" sz="quarter" idx="10"/>
          </p:nvPr>
        </p:nvSpPr>
        <p:spPr bwMode="auto">
          <a:xfrm>
            <a:off x="6928338"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a:p>
            <a:pPr>
              <a:defRPr/>
            </a:pPr>
            <a:r>
              <a:rPr lang="nn-NO"/>
              <a:t> </a:t>
            </a:r>
          </a:p>
        </p:txBody>
      </p:sp>
      <p:sp>
        <p:nvSpPr>
          <p:cNvPr id="10" name="Footer Placeholder 4">
            <a:extLst>
              <a:ext uri="{FF2B5EF4-FFF2-40B4-BE49-F238E27FC236}">
                <a16:creationId xmlns:a16="http://schemas.microsoft.com/office/drawing/2014/main" id="{151717DA-1700-4BF4-87D2-2FC704A86C2B}"/>
              </a:ext>
            </a:extLst>
          </p:cNvPr>
          <p:cNvSpPr>
            <a:spLocks noGrp="1"/>
          </p:cNvSpPr>
          <p:nvPr>
            <p:ph type="ftr" sz="quarter" idx="11"/>
          </p:nvPr>
        </p:nvSpPr>
        <p:spPr bwMode="auto">
          <a:xfrm>
            <a:off x="908538"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n-NO"/>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nn-NO"/>
          </a:p>
        </p:txBody>
      </p:sp>
      <p:sp>
        <p:nvSpPr>
          <p:cNvPr id="15364" name="Rectangle 2">
            <a:extLst>
              <a:ext uri="{FF2B5EF4-FFF2-40B4-BE49-F238E27FC236}">
                <a16:creationId xmlns:a16="http://schemas.microsoft.com/office/drawing/2014/main" id="{35D2F837-3749-429A-A528-CFF621801C58}"/>
              </a:ext>
            </a:extLst>
          </p:cNvPr>
          <p:cNvSpPr>
            <a:spLocks noGrp="1" noChangeArrowheads="1"/>
          </p:cNvSpPr>
          <p:nvPr>
            <p:ph type="title"/>
          </p:nvPr>
        </p:nvSpPr>
        <p:spPr>
          <a:xfrm>
            <a:off x="634028" y="260350"/>
            <a:ext cx="7772400" cy="1143000"/>
          </a:xfrm>
        </p:spPr>
        <p:txBody>
          <a:bodyPr/>
          <a:lstStyle/>
          <a:p>
            <a:r>
              <a:rPr lang="en-US" altLang="nb-NO" dirty="0"/>
              <a:t>1. Cascade control</a:t>
            </a:r>
            <a:endParaRPr lang="en-US" altLang="nb-NO" sz="2800" dirty="0"/>
          </a:p>
        </p:txBody>
      </p:sp>
      <p:sp>
        <p:nvSpPr>
          <p:cNvPr id="15366" name="Text Box 6">
            <a:extLst>
              <a:ext uri="{FF2B5EF4-FFF2-40B4-BE49-F238E27FC236}">
                <a16:creationId xmlns:a16="http://schemas.microsoft.com/office/drawing/2014/main" id="{AF09EBB2-EE4F-4188-84D9-BB182AF67078}"/>
              </a:ext>
            </a:extLst>
          </p:cNvPr>
          <p:cNvSpPr txBox="1">
            <a:spLocks noChangeArrowheads="1"/>
          </p:cNvSpPr>
          <p:nvPr/>
        </p:nvSpPr>
        <p:spPr bwMode="auto">
          <a:xfrm>
            <a:off x="-490617" y="1141920"/>
            <a:ext cx="11096605" cy="180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6383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r>
              <a:rPr lang="en-US" altLang="nb-NO" dirty="0"/>
              <a:t>Use extra measurement y</a:t>
            </a:r>
            <a:r>
              <a:rPr lang="en-US" altLang="nb-NO" baseline="-25000" dirty="0"/>
              <a:t>2</a:t>
            </a:r>
            <a:r>
              <a:rPr lang="en-US" altLang="nb-NO" dirty="0"/>
              <a:t> to improve control of primary output y</a:t>
            </a:r>
            <a:r>
              <a:rPr lang="en-US" altLang="nb-NO" baseline="-25000" dirty="0"/>
              <a:t>1</a:t>
            </a:r>
          </a:p>
          <a:p>
            <a:r>
              <a:rPr lang="en-US" altLang="nb-NO" dirty="0"/>
              <a:t>Cascade: MV for outer primary controller is the setpoint r2 to inner secondary controller</a:t>
            </a:r>
          </a:p>
          <a:p>
            <a:r>
              <a:rPr lang="en-US" altLang="nb-NO" dirty="0"/>
              <a:t>Fast inner loop: Eliminate d2 and nonlinearity in G2 </a:t>
            </a:r>
          </a:p>
          <a:p>
            <a:pPr lvl="4"/>
            <a:r>
              <a:rPr lang="en-US" altLang="nb-NO" dirty="0"/>
              <a:t>Proof: Ideally y2  = r2</a:t>
            </a:r>
          </a:p>
          <a:p>
            <a:pPr>
              <a:buFontTx/>
              <a:buNone/>
            </a:pPr>
            <a:endParaRPr lang="en-US" altLang="nb-NO" dirty="0"/>
          </a:p>
        </p:txBody>
      </p:sp>
      <p:sp>
        <p:nvSpPr>
          <p:cNvPr id="15375" name="TextBox 1">
            <a:extLst>
              <a:ext uri="{FF2B5EF4-FFF2-40B4-BE49-F238E27FC236}">
                <a16:creationId xmlns:a16="http://schemas.microsoft.com/office/drawing/2014/main" id="{A96932EA-0DE8-4DF0-BC58-CE07A02459D4}"/>
              </a:ext>
            </a:extLst>
          </p:cNvPr>
          <p:cNvSpPr txBox="1">
            <a:spLocks noChangeArrowheads="1"/>
          </p:cNvSpPr>
          <p:nvPr/>
        </p:nvSpPr>
        <p:spPr bwMode="auto">
          <a:xfrm>
            <a:off x="685311" y="4714876"/>
            <a:ext cx="80377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dirty="0">
                <a:latin typeface="Arial" panose="020B0604020202020204" pitchFamily="34" charset="0"/>
              </a:rPr>
              <a:t>Design: First design fast </a:t>
            </a:r>
            <a:r>
              <a:rPr lang="nb-NO" altLang="nb-NO" sz="1400" dirty="0" err="1">
                <a:latin typeface="Arial" panose="020B0604020202020204" pitchFamily="34" charset="0"/>
              </a:rPr>
              <a:t>inner</a:t>
            </a:r>
            <a:r>
              <a:rPr lang="nb-NO" altLang="nb-NO" sz="1400" dirty="0">
                <a:latin typeface="Arial" panose="020B0604020202020204" pitchFamily="34" charset="0"/>
              </a:rPr>
              <a:t>/</a:t>
            </a:r>
            <a:r>
              <a:rPr lang="nb-NO" altLang="nb-NO" sz="1400" dirty="0" err="1">
                <a:latin typeface="Arial" panose="020B0604020202020204" pitchFamily="34" charset="0"/>
              </a:rPr>
              <a:t>secondary</a:t>
            </a:r>
            <a:r>
              <a:rPr lang="nb-NO" altLang="nb-NO" sz="1400" dirty="0">
                <a:latin typeface="Arial" panose="020B0604020202020204" pitchFamily="34" charset="0"/>
              </a:rPr>
              <a:t> controller (</a:t>
            </a:r>
            <a:r>
              <a:rPr lang="nb-NO" altLang="nb-NO" sz="1400" dirty="0" err="1">
                <a:latin typeface="Arial" panose="020B0604020202020204" pitchFamily="34" charset="0"/>
              </a:rPr>
              <a:t>can</a:t>
            </a:r>
            <a:r>
              <a:rPr lang="nb-NO" altLang="nb-NO" sz="1400" dirty="0">
                <a:latin typeface="Arial" panose="020B0604020202020204" pitchFamily="34" charset="0"/>
              </a:rPr>
              <a:t> be just P-control)</a:t>
            </a:r>
          </a:p>
          <a:p>
            <a:pPr>
              <a:spcBef>
                <a:spcPct val="0"/>
              </a:spcBef>
              <a:buFontTx/>
              <a:buNone/>
            </a:pPr>
            <a:r>
              <a:rPr lang="nb-NO" altLang="nb-NO" sz="1400" dirty="0">
                <a:latin typeface="Arial" panose="020B0604020202020204" pitchFamily="34" charset="0"/>
              </a:rPr>
              <a:t>             </a:t>
            </a:r>
            <a:r>
              <a:rPr lang="nb-NO" altLang="nb-NO" sz="1400" dirty="0" err="1">
                <a:latin typeface="Arial" panose="020B0604020202020204" pitchFamily="34" charset="0"/>
              </a:rPr>
              <a:t>Then</a:t>
            </a:r>
            <a:r>
              <a:rPr lang="nb-NO" altLang="nb-NO" sz="1400" dirty="0">
                <a:latin typeface="Arial" panose="020B0604020202020204" pitchFamily="34" charset="0"/>
              </a:rPr>
              <a:t> design </a:t>
            </a:r>
            <a:r>
              <a:rPr lang="nb-NO" altLang="nb-NO" sz="1400" dirty="0" err="1">
                <a:latin typeface="Arial" panose="020B0604020202020204" pitchFamily="34" charset="0"/>
              </a:rPr>
              <a:t>slower</a:t>
            </a:r>
            <a:r>
              <a:rPr lang="nb-NO" altLang="nb-NO" sz="1400" dirty="0">
                <a:latin typeface="Arial" panose="020B0604020202020204" pitchFamily="34" charset="0"/>
              </a:rPr>
              <a:t> </a:t>
            </a:r>
            <a:r>
              <a:rPr lang="nb-NO" altLang="nb-NO" sz="1400" dirty="0" err="1">
                <a:latin typeface="Arial" panose="020B0604020202020204" pitchFamily="34" charset="0"/>
              </a:rPr>
              <a:t>outer</a:t>
            </a:r>
            <a:r>
              <a:rPr lang="nb-NO" altLang="nb-NO" sz="1400" dirty="0">
                <a:latin typeface="Arial" panose="020B0604020202020204" pitchFamily="34" charset="0"/>
              </a:rPr>
              <a:t>/</a:t>
            </a:r>
            <a:r>
              <a:rPr lang="nb-NO" altLang="nb-NO" sz="1400" dirty="0" err="1">
                <a:latin typeface="Arial" panose="020B0604020202020204" pitchFamily="34" charset="0"/>
              </a:rPr>
              <a:t>primary</a:t>
            </a:r>
            <a:r>
              <a:rPr lang="nb-NO" altLang="nb-NO" sz="1400" dirty="0">
                <a:latin typeface="Arial" panose="020B0604020202020204" pitchFamily="34" charset="0"/>
              </a:rPr>
              <a:t> controller (PI-controller)</a:t>
            </a:r>
          </a:p>
          <a:p>
            <a:pPr>
              <a:spcBef>
                <a:spcPct val="0"/>
              </a:spcBef>
              <a:buFontTx/>
              <a:buNone/>
            </a:pPr>
            <a:r>
              <a:rPr lang="nb-NO" altLang="nb-NO" sz="1400" dirty="0">
                <a:latin typeface="Arial" panose="020B0604020202020204" pitchFamily="34" charset="0"/>
              </a:rPr>
              <a:t>		</a:t>
            </a:r>
            <a:r>
              <a:rPr lang="nb-NO" altLang="nb-NO" sz="1400" dirty="0" err="1">
                <a:latin typeface="Arial" panose="020B0604020202020204" pitchFamily="34" charset="0"/>
              </a:rPr>
              <a:t>Closed</a:t>
            </a:r>
            <a:r>
              <a:rPr lang="nb-NO" altLang="nb-NO" sz="1400" dirty="0">
                <a:latin typeface="Arial" panose="020B0604020202020204" pitchFamily="34" charset="0"/>
              </a:rPr>
              <a:t>-loop time </a:t>
            </a:r>
            <a:r>
              <a:rPr lang="nb-NO" altLang="nb-NO" sz="1400" dirty="0" err="1">
                <a:latin typeface="Arial" panose="020B0604020202020204" pitchFamily="34" charset="0"/>
              </a:rPr>
              <a:t>constant</a:t>
            </a:r>
            <a:r>
              <a:rPr lang="nb-NO" altLang="nb-NO" sz="1400" dirty="0">
                <a:latin typeface="Arial" panose="020B0604020202020204" pitchFamily="34" charset="0"/>
              </a:rPr>
              <a:t> for </a:t>
            </a:r>
            <a:r>
              <a:rPr lang="nb-NO" altLang="nb-NO" sz="1400" dirty="0" err="1">
                <a:latin typeface="Arial" panose="020B0604020202020204" pitchFamily="34" charset="0"/>
              </a:rPr>
              <a:t>outer</a:t>
            </a:r>
            <a:r>
              <a:rPr lang="nb-NO" altLang="nb-NO" sz="1400" dirty="0">
                <a:latin typeface="Arial" panose="020B0604020202020204" pitchFamily="34" charset="0"/>
              </a:rPr>
              <a:t> loop at </a:t>
            </a:r>
            <a:r>
              <a:rPr lang="nb-NO" altLang="nb-NO" sz="1400" dirty="0" err="1">
                <a:latin typeface="Arial" panose="020B0604020202020204" pitchFamily="34" charset="0"/>
              </a:rPr>
              <a:t>least</a:t>
            </a:r>
            <a:r>
              <a:rPr lang="nb-NO" altLang="nb-NO" sz="1400" dirty="0">
                <a:latin typeface="Arial" panose="020B0604020202020204" pitchFamily="34" charset="0"/>
              </a:rPr>
              <a:t> 4 times </a:t>
            </a:r>
            <a:r>
              <a:rPr lang="nb-NO" altLang="nb-NO" sz="1400" dirty="0" err="1">
                <a:latin typeface="Arial" panose="020B0604020202020204" pitchFamily="34" charset="0"/>
              </a:rPr>
              <a:t>larger</a:t>
            </a:r>
            <a:r>
              <a:rPr lang="nb-NO" altLang="nb-NO" sz="1400" dirty="0">
                <a:latin typeface="Arial" panose="020B0604020202020204" pitchFamily="34" charset="0"/>
              </a:rPr>
              <a:t> (</a:t>
            </a:r>
            <a:r>
              <a:rPr lang="nb-NO" altLang="nb-NO" sz="1400" dirty="0" err="1">
                <a:latin typeface="Arial" panose="020B0604020202020204" pitchFamily="34" charset="0"/>
              </a:rPr>
              <a:t>slower</a:t>
            </a:r>
            <a:r>
              <a:rPr lang="nb-NO" altLang="nb-NO" sz="1400" dirty="0">
                <a:latin typeface="Arial" panose="020B0604020202020204" pitchFamily="34" charset="0"/>
              </a:rPr>
              <a:t>)</a:t>
            </a:r>
          </a:p>
          <a:p>
            <a:pPr>
              <a:spcBef>
                <a:spcPct val="0"/>
              </a:spcBef>
              <a:buFontTx/>
              <a:buNone/>
            </a:pPr>
            <a:endParaRPr lang="nb-NO" altLang="nb-NO" sz="1400" dirty="0">
              <a:latin typeface="Arial" panose="020B0604020202020204" pitchFamily="34" charset="0"/>
            </a:endParaRPr>
          </a:p>
          <a:p>
            <a:pPr>
              <a:spcBef>
                <a:spcPct val="0"/>
              </a:spcBef>
              <a:buFontTx/>
              <a:buNone/>
            </a:pPr>
            <a:endParaRPr lang="nb-NO" altLang="nb-NO" sz="1400" dirty="0">
              <a:latin typeface="Arial" panose="020B0604020202020204" pitchFamily="34" charset="0"/>
            </a:endParaRPr>
          </a:p>
          <a:p>
            <a:pPr>
              <a:spcBef>
                <a:spcPct val="0"/>
              </a:spcBef>
              <a:buFontTx/>
              <a:buNone/>
            </a:pPr>
            <a:r>
              <a:rPr lang="nb-NO" altLang="nb-NO" sz="1400" dirty="0">
                <a:latin typeface="Arial" panose="020B0604020202020204" pitchFamily="34" charset="0"/>
              </a:rPr>
              <a:t>An alternative </a:t>
            </a:r>
            <a:r>
              <a:rPr lang="nb-NO" altLang="nb-NO" sz="1400" dirty="0" err="1">
                <a:latin typeface="Arial" panose="020B0604020202020204" pitchFamily="34" charset="0"/>
              </a:rPr>
              <a:t>approach</a:t>
            </a:r>
            <a:r>
              <a:rPr lang="nb-NO" altLang="nb-NO" sz="1400" dirty="0">
                <a:latin typeface="Arial" panose="020B0604020202020204" pitchFamily="34" charset="0"/>
              </a:rPr>
              <a:t> </a:t>
            </a:r>
            <a:r>
              <a:rPr lang="nb-NO" altLang="nb-NO" sz="1400" dirty="0" err="1">
                <a:latin typeface="Arial" panose="020B0604020202020204" pitchFamily="34" charset="0"/>
              </a:rPr>
              <a:t>that</a:t>
            </a:r>
            <a:r>
              <a:rPr lang="nb-NO" altLang="nb-NO" sz="1400" dirty="0">
                <a:latin typeface="Arial" panose="020B0604020202020204" pitchFamily="34" charset="0"/>
              </a:rPr>
              <a:t> </a:t>
            </a:r>
            <a:r>
              <a:rPr lang="nb-NO" altLang="nb-NO" sz="1400" dirty="0" err="1">
                <a:latin typeface="Arial" panose="020B0604020202020204" pitchFamily="34" charset="0"/>
              </a:rPr>
              <a:t>uses</a:t>
            </a:r>
            <a:r>
              <a:rPr lang="nb-NO" altLang="nb-NO" sz="1400" dirty="0">
                <a:latin typeface="Arial" panose="020B0604020202020204" pitchFamily="34" charset="0"/>
              </a:rPr>
              <a:t> </a:t>
            </a:r>
            <a:r>
              <a:rPr lang="nb-NO" altLang="nb-NO" sz="1400" dirty="0" err="1">
                <a:latin typeface="Arial" panose="020B0604020202020204" pitchFamily="34" charset="0"/>
              </a:rPr>
              <a:t>extra</a:t>
            </a:r>
            <a:r>
              <a:rPr lang="nb-NO" altLang="nb-NO" sz="1400" dirty="0">
                <a:latin typeface="Arial" panose="020B0604020202020204" pitchFamily="34" charset="0"/>
              </a:rPr>
              <a:t> </a:t>
            </a:r>
            <a:r>
              <a:rPr lang="nb-NO" altLang="nb-NO" sz="1400" dirty="0" err="1">
                <a:latin typeface="Arial" panose="020B0604020202020204" pitchFamily="34" charset="0"/>
              </a:rPr>
              <a:t>measurements</a:t>
            </a:r>
            <a:r>
              <a:rPr lang="nb-NO" altLang="nb-NO" sz="1400" dirty="0">
                <a:latin typeface="Arial" panose="020B0604020202020204" pitchFamily="34" charset="0"/>
              </a:rPr>
              <a:t> to </a:t>
            </a:r>
            <a:r>
              <a:rPr lang="nb-NO" altLang="nb-NO" sz="1400" dirty="0" err="1">
                <a:latin typeface="Arial" panose="020B0604020202020204" pitchFamily="34" charset="0"/>
              </a:rPr>
              <a:t>improve</a:t>
            </a:r>
            <a:r>
              <a:rPr lang="nb-NO" altLang="nb-NO" sz="1400" dirty="0">
                <a:latin typeface="Arial" panose="020B0604020202020204" pitchFamily="34" charset="0"/>
              </a:rPr>
              <a:t> control is «</a:t>
            </a:r>
            <a:r>
              <a:rPr lang="nb-NO" altLang="nb-NO" sz="1400" b="1" dirty="0">
                <a:solidFill>
                  <a:srgbClr val="FF0000"/>
                </a:solidFill>
                <a:latin typeface="Arial" panose="020B0604020202020204" pitchFamily="34" charset="0"/>
              </a:rPr>
              <a:t>Full </a:t>
            </a:r>
            <a:r>
              <a:rPr lang="nb-NO" altLang="nb-NO" sz="1400" b="1" dirty="0" err="1">
                <a:solidFill>
                  <a:srgbClr val="FF0000"/>
                </a:solidFill>
                <a:latin typeface="Arial" panose="020B0604020202020204" pitchFamily="34" charset="0"/>
              </a:rPr>
              <a:t>state</a:t>
            </a:r>
            <a:r>
              <a:rPr lang="nb-NO" altLang="nb-NO" sz="1400" b="1" dirty="0">
                <a:solidFill>
                  <a:srgbClr val="FF0000"/>
                </a:solidFill>
                <a:latin typeface="Arial" panose="020B0604020202020204" pitchFamily="34" charset="0"/>
              </a:rPr>
              <a:t> feedback».</a:t>
            </a:r>
          </a:p>
        </p:txBody>
      </p:sp>
      <p:pic>
        <p:nvPicPr>
          <p:cNvPr id="21" name="Picture 9">
            <a:extLst>
              <a:ext uri="{FF2B5EF4-FFF2-40B4-BE49-F238E27FC236}">
                <a16:creationId xmlns:a16="http://schemas.microsoft.com/office/drawing/2014/main" id="{A01CE886-0D54-426B-8ABE-BE9C3805B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54" y="2782888"/>
            <a:ext cx="69850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12">
            <a:extLst>
              <a:ext uri="{FF2B5EF4-FFF2-40B4-BE49-F238E27FC236}">
                <a16:creationId xmlns:a16="http://schemas.microsoft.com/office/drawing/2014/main" id="{7B1B15D3-4B38-49AD-B402-E842FFA202BC}"/>
              </a:ext>
            </a:extLst>
          </p:cNvPr>
          <p:cNvSpPr txBox="1">
            <a:spLocks noChangeArrowheads="1"/>
          </p:cNvSpPr>
          <p:nvPr/>
        </p:nvSpPr>
        <p:spPr bwMode="auto">
          <a:xfrm>
            <a:off x="2486025" y="2584075"/>
            <a:ext cx="7136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200" dirty="0" err="1">
                <a:solidFill>
                  <a:schemeClr val="accent2"/>
                </a:solidFill>
                <a:latin typeface="Arial" panose="020B0604020202020204" pitchFamily="34" charset="0"/>
              </a:rPr>
              <a:t>Primary</a:t>
            </a:r>
            <a:endParaRPr lang="nb-NO" altLang="nb-NO" sz="1200" dirty="0">
              <a:solidFill>
                <a:schemeClr val="accent2"/>
              </a:solidFill>
              <a:latin typeface="Arial" panose="020B0604020202020204" pitchFamily="34" charset="0"/>
            </a:endParaRPr>
          </a:p>
        </p:txBody>
      </p:sp>
      <p:sp>
        <p:nvSpPr>
          <p:cNvPr id="23" name="TextBox 1">
            <a:extLst>
              <a:ext uri="{FF2B5EF4-FFF2-40B4-BE49-F238E27FC236}">
                <a16:creationId xmlns:a16="http://schemas.microsoft.com/office/drawing/2014/main" id="{3E3BEDE6-6958-4CD8-A162-FD07C6EDAC2E}"/>
              </a:ext>
            </a:extLst>
          </p:cNvPr>
          <p:cNvSpPr txBox="1">
            <a:spLocks noChangeArrowheads="1"/>
          </p:cNvSpPr>
          <p:nvPr/>
        </p:nvSpPr>
        <p:spPr bwMode="auto">
          <a:xfrm>
            <a:off x="3578469" y="2591454"/>
            <a:ext cx="1643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200" dirty="0" err="1">
                <a:solidFill>
                  <a:schemeClr val="accent2"/>
                </a:solidFill>
                <a:latin typeface="Arial" panose="020B0604020202020204" pitchFamily="34" charset="0"/>
              </a:rPr>
              <a:t>Secondary</a:t>
            </a:r>
            <a:r>
              <a:rPr lang="nb-NO" altLang="nb-NO" sz="1200" dirty="0">
                <a:solidFill>
                  <a:schemeClr val="accent2"/>
                </a:solidFill>
                <a:latin typeface="Arial" panose="020B0604020202020204" pitchFamily="34" charset="0"/>
              </a:rPr>
              <a:t> loop (fast)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8143-9944-4E7A-99E8-F073839DF05D}"/>
              </a:ext>
            </a:extLst>
          </p:cNvPr>
          <p:cNvSpPr>
            <a:spLocks noGrp="1"/>
          </p:cNvSpPr>
          <p:nvPr>
            <p:ph type="title"/>
          </p:nvPr>
        </p:nvSpPr>
        <p:spPr/>
        <p:txBody>
          <a:bodyPr/>
          <a:lstStyle/>
          <a:p>
            <a:r>
              <a:rPr lang="nb-NO" dirty="0" err="1"/>
              <a:t>About</a:t>
            </a:r>
            <a:r>
              <a:rPr lang="nb-NO" dirty="0"/>
              <a:t> Sigurd Skogestad</a:t>
            </a:r>
          </a:p>
        </p:txBody>
      </p:sp>
      <p:sp>
        <p:nvSpPr>
          <p:cNvPr id="3" name="Content Placeholder 2">
            <a:extLst>
              <a:ext uri="{FF2B5EF4-FFF2-40B4-BE49-F238E27FC236}">
                <a16:creationId xmlns:a16="http://schemas.microsoft.com/office/drawing/2014/main" id="{EE1994D3-8571-4C90-9FDD-226C36C00D36}"/>
              </a:ext>
            </a:extLst>
          </p:cNvPr>
          <p:cNvSpPr>
            <a:spLocks noGrp="1"/>
          </p:cNvSpPr>
          <p:nvPr>
            <p:ph idx="1"/>
          </p:nvPr>
        </p:nvSpPr>
        <p:spPr>
          <a:xfrm>
            <a:off x="400050" y="1417638"/>
            <a:ext cx="10972800" cy="4525963"/>
          </a:xfrm>
        </p:spPr>
        <p:txBody>
          <a:bodyPr>
            <a:normAutofit fontScale="70000" lnSpcReduction="20000"/>
          </a:bodyPr>
          <a:lstStyle/>
          <a:p>
            <a:pPr marL="0" indent="0">
              <a:buNone/>
            </a:pPr>
            <a:endParaRPr lang="nb-NO" dirty="0"/>
          </a:p>
          <a:p>
            <a:pPr marL="0" indent="0">
              <a:buNone/>
            </a:pPr>
            <a:r>
              <a:rPr lang="en-US" dirty="0"/>
              <a:t>•</a:t>
            </a:r>
            <a:r>
              <a:rPr lang="nn-NO" dirty="0"/>
              <a:t>1955: Born in Norway</a:t>
            </a:r>
          </a:p>
          <a:p>
            <a:pPr marL="0" indent="0">
              <a:buNone/>
            </a:pPr>
            <a:r>
              <a:rPr lang="en-US" dirty="0"/>
              <a:t>•1978: MS (</a:t>
            </a:r>
            <a:r>
              <a:rPr lang="en-US" dirty="0" err="1"/>
              <a:t>Siv.ing</a:t>
            </a:r>
            <a:r>
              <a:rPr lang="en-US" dirty="0"/>
              <a:t>.) in chemical engineering at NTNU</a:t>
            </a:r>
          </a:p>
          <a:p>
            <a:pPr marL="0" indent="0">
              <a:buNone/>
            </a:pPr>
            <a:r>
              <a:rPr lang="en-US" dirty="0"/>
              <a:t>•1979-1983: Worked at Norsk Hydro co. (process simulation)</a:t>
            </a:r>
          </a:p>
          <a:p>
            <a:pPr marL="0" indent="0">
              <a:buNone/>
            </a:pPr>
            <a:r>
              <a:rPr lang="en-US" dirty="0"/>
              <a:t>•1987: PhD from Caltech (supervisor: Manfred Morari)</a:t>
            </a:r>
          </a:p>
          <a:p>
            <a:pPr marL="0" indent="0">
              <a:buNone/>
            </a:pPr>
            <a:r>
              <a:rPr lang="en-US" dirty="0"/>
              <a:t>•1987-present: Professor of chemical engineering at NTNU</a:t>
            </a:r>
          </a:p>
          <a:p>
            <a:pPr marL="0" indent="0">
              <a:buNone/>
            </a:pPr>
            <a:r>
              <a:rPr lang="en-US" dirty="0"/>
              <a:t>• 1994-95: Visiting Professor UC Berkeley</a:t>
            </a:r>
          </a:p>
          <a:p>
            <a:pPr marL="0" indent="0">
              <a:buNone/>
            </a:pPr>
            <a:r>
              <a:rPr lang="en-US" dirty="0"/>
              <a:t>• 2001-02: Visiting Professor UC Santa Barbara</a:t>
            </a:r>
          </a:p>
          <a:p>
            <a:pPr marL="0" indent="0">
              <a:buNone/>
            </a:pPr>
            <a:r>
              <a:rPr lang="nb-NO" dirty="0"/>
              <a:t>•1999-2009: Head of </a:t>
            </a:r>
            <a:r>
              <a:rPr lang="nb-NO" dirty="0" err="1"/>
              <a:t>ChE</a:t>
            </a:r>
            <a:r>
              <a:rPr lang="nb-NO" dirty="0"/>
              <a:t> Department, NTNU</a:t>
            </a:r>
          </a:p>
          <a:p>
            <a:pPr marL="0" indent="0">
              <a:buNone/>
            </a:pPr>
            <a:r>
              <a:rPr lang="en-US" dirty="0"/>
              <a:t>•2015-..: Director SUBPRO (Subsea research center at NTNU)</a:t>
            </a:r>
          </a:p>
          <a:p>
            <a:pPr marL="0" indent="0">
              <a:buNone/>
            </a:pPr>
            <a:endParaRPr lang="en-US" dirty="0"/>
          </a:p>
          <a:p>
            <a:endParaRPr lang="en-US" b="1" dirty="0"/>
          </a:p>
          <a:p>
            <a:pPr marL="0" indent="0">
              <a:buNone/>
            </a:pPr>
            <a:r>
              <a:rPr lang="en-US" b="1" dirty="0"/>
              <a:t>Non-professional interests:</a:t>
            </a:r>
          </a:p>
          <a:p>
            <a:r>
              <a:rPr lang="en-US" b="1" dirty="0"/>
              <a:t> mountain skiing (cross country) </a:t>
            </a:r>
          </a:p>
          <a:p>
            <a:r>
              <a:rPr lang="en-US" b="1" dirty="0"/>
              <a:t>orienteering (running around with a map) </a:t>
            </a:r>
          </a:p>
          <a:p>
            <a:r>
              <a:rPr lang="en-US" b="1" dirty="0"/>
              <a:t>grouse hunting</a:t>
            </a:r>
            <a:endParaRPr lang="en-US" dirty="0"/>
          </a:p>
          <a:p>
            <a:endParaRPr lang="nb-NO" dirty="0"/>
          </a:p>
        </p:txBody>
      </p:sp>
      <p:pic>
        <p:nvPicPr>
          <p:cNvPr id="4" name="Picture 3">
            <a:extLst>
              <a:ext uri="{FF2B5EF4-FFF2-40B4-BE49-F238E27FC236}">
                <a16:creationId xmlns:a16="http://schemas.microsoft.com/office/drawing/2014/main" id="{371F59D4-2B3D-4E16-960E-25B132097B09}"/>
              </a:ext>
            </a:extLst>
          </p:cNvPr>
          <p:cNvPicPr>
            <a:picLocks noChangeAspect="1"/>
          </p:cNvPicPr>
          <p:nvPr/>
        </p:nvPicPr>
        <p:blipFill>
          <a:blip r:embed="rId2"/>
          <a:stretch>
            <a:fillRect/>
          </a:stretch>
        </p:blipFill>
        <p:spPr>
          <a:xfrm>
            <a:off x="6989838" y="274637"/>
            <a:ext cx="5202162" cy="5714983"/>
          </a:xfrm>
          <a:prstGeom prst="rect">
            <a:avLst/>
          </a:prstGeom>
        </p:spPr>
      </p:pic>
    </p:spTree>
    <p:extLst>
      <p:ext uri="{BB962C8B-B14F-4D97-AF65-F5344CB8AC3E}">
        <p14:creationId xmlns:p14="http://schemas.microsoft.com/office/powerpoint/2010/main" val="22130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4E51-8ADD-40A8-9470-09126C99D176}"/>
              </a:ext>
            </a:extLst>
          </p:cNvPr>
          <p:cNvSpPr>
            <a:spLocks noGrp="1"/>
          </p:cNvSpPr>
          <p:nvPr>
            <p:ph type="title"/>
          </p:nvPr>
        </p:nvSpPr>
        <p:spPr/>
        <p:txBody>
          <a:bodyPr>
            <a:normAutofit fontScale="90000"/>
          </a:bodyPr>
          <a:lstStyle/>
          <a:p>
            <a:r>
              <a:rPr lang="nb-NO" dirty="0"/>
              <a:t>2,3,4.</a:t>
            </a:r>
            <a:br>
              <a:rPr lang="nb-NO" dirty="0"/>
            </a:br>
            <a:r>
              <a:rPr lang="nb-NO" dirty="0"/>
              <a:t> </a:t>
            </a:r>
            <a:r>
              <a:rPr lang="nb-NO" dirty="0" err="1"/>
              <a:t>Feedforward</a:t>
            </a:r>
            <a:r>
              <a:rPr lang="nb-NO" dirty="0"/>
              <a:t>, </a:t>
            </a:r>
            <a:r>
              <a:rPr lang="nb-NO" dirty="0" err="1"/>
              <a:t>Decoupling</a:t>
            </a:r>
            <a:r>
              <a:rPr lang="nb-NO" dirty="0"/>
              <a:t>, </a:t>
            </a:r>
            <a:r>
              <a:rPr lang="nb-NO" dirty="0" err="1"/>
              <a:t>Linearization</a:t>
            </a:r>
            <a:r>
              <a:rPr lang="nb-NO" dirty="0"/>
              <a:t> </a:t>
            </a:r>
          </a:p>
        </p:txBody>
      </p:sp>
      <p:sp>
        <p:nvSpPr>
          <p:cNvPr id="3" name="Content Placeholder 2">
            <a:extLst>
              <a:ext uri="{FF2B5EF4-FFF2-40B4-BE49-F238E27FC236}">
                <a16:creationId xmlns:a16="http://schemas.microsoft.com/office/drawing/2014/main" id="{B448612C-39CC-482C-B795-A33D1181933B}"/>
              </a:ext>
            </a:extLst>
          </p:cNvPr>
          <p:cNvSpPr>
            <a:spLocks noGrp="1"/>
          </p:cNvSpPr>
          <p:nvPr>
            <p:ph idx="1"/>
          </p:nvPr>
        </p:nvSpPr>
        <p:spPr/>
        <p:txBody>
          <a:bodyPr/>
          <a:lstStyle/>
          <a:p>
            <a:r>
              <a:rPr lang="nb-NO" dirty="0" err="1"/>
              <a:t>Unified</a:t>
            </a:r>
            <a:r>
              <a:rPr lang="nb-NO" dirty="0"/>
              <a:t> </a:t>
            </a:r>
            <a:r>
              <a:rPr lang="nb-NO" dirty="0" err="1"/>
              <a:t>approach</a:t>
            </a:r>
            <a:r>
              <a:rPr lang="nb-NO" dirty="0"/>
              <a:t> (for </a:t>
            </a:r>
            <a:r>
              <a:rPr lang="nb-NO" dirty="0" err="1"/>
              <a:t>static</a:t>
            </a:r>
            <a:r>
              <a:rPr lang="nb-NO" dirty="0"/>
              <a:t> case):  «Transformed» inputs v (and outputs)*</a:t>
            </a:r>
          </a:p>
          <a:p>
            <a:endParaRPr lang="nb-NO" dirty="0"/>
          </a:p>
          <a:p>
            <a:r>
              <a:rPr lang="en-US" dirty="0"/>
              <a:t>Greg Shinskey (1981): “There is no need to be limited to single measurable or manipulable variables. If a more meaningful variable happens to be a mathematical combination of two or more measurable or manipulable variables, there is no reason why it cannot be used.”</a:t>
            </a:r>
            <a:endParaRPr lang="nb-NO" dirty="0"/>
          </a:p>
          <a:p>
            <a:endParaRPr lang="nb-NO" dirty="0"/>
          </a:p>
          <a:p>
            <a:r>
              <a:rPr lang="nb-NO" dirty="0" err="1"/>
              <a:t>Motivation</a:t>
            </a:r>
            <a:r>
              <a:rPr lang="nb-NO" dirty="0"/>
              <a:t>: ratio control</a:t>
            </a:r>
          </a:p>
        </p:txBody>
      </p:sp>
      <p:sp>
        <p:nvSpPr>
          <p:cNvPr id="4" name="TextBox 3">
            <a:extLst>
              <a:ext uri="{FF2B5EF4-FFF2-40B4-BE49-F238E27FC236}">
                <a16:creationId xmlns:a16="http://schemas.microsoft.com/office/drawing/2014/main" id="{92482DAD-F712-4123-9392-6F6C72E37770}"/>
              </a:ext>
            </a:extLst>
          </p:cNvPr>
          <p:cNvSpPr txBox="1"/>
          <p:nvPr/>
        </p:nvSpPr>
        <p:spPr>
          <a:xfrm>
            <a:off x="259308" y="5848065"/>
            <a:ext cx="7817589" cy="800219"/>
          </a:xfrm>
          <a:prstGeom prst="rect">
            <a:avLst/>
          </a:prstGeom>
          <a:noFill/>
        </p:spPr>
        <p:txBody>
          <a:bodyPr wrap="none" rtlCol="0">
            <a:spAutoFit/>
          </a:bodyPr>
          <a:lstStyle/>
          <a:p>
            <a:r>
              <a:rPr lang="nb-NO" sz="1400" b="0" i="0" dirty="0">
                <a:solidFill>
                  <a:srgbClr val="000000"/>
                </a:solidFill>
                <a:effectLst/>
                <a:latin typeface="Times New Roman" panose="02020603050405020304" pitchFamily="18" charset="0"/>
              </a:rPr>
              <a:t>*«Transformed Manipulated Variables for </a:t>
            </a:r>
            <a:r>
              <a:rPr lang="nb-NO" sz="1400" b="0" i="0" dirty="0" err="1">
                <a:solidFill>
                  <a:srgbClr val="000000"/>
                </a:solidFill>
                <a:effectLst/>
                <a:latin typeface="Times New Roman" panose="02020603050405020304" pitchFamily="18" charset="0"/>
              </a:rPr>
              <a:t>Linearization</a:t>
            </a:r>
            <a:r>
              <a:rPr lang="nb-NO" sz="1400" b="0" i="0" dirty="0">
                <a:solidFill>
                  <a:srgbClr val="000000"/>
                </a:solidFill>
                <a:effectLst/>
                <a:latin typeface="Times New Roman" panose="02020603050405020304" pitchFamily="18" charset="0"/>
              </a:rPr>
              <a:t>, </a:t>
            </a:r>
            <a:r>
              <a:rPr lang="nb-NO" sz="1400" b="0" i="0" dirty="0" err="1">
                <a:solidFill>
                  <a:srgbClr val="000000"/>
                </a:solidFill>
                <a:effectLst/>
                <a:latin typeface="Times New Roman" panose="02020603050405020304" pitchFamily="18" charset="0"/>
              </a:rPr>
              <a:t>Decoupling</a:t>
            </a:r>
            <a:r>
              <a:rPr lang="nb-NO" sz="1400" b="0" i="0" dirty="0">
                <a:solidFill>
                  <a:srgbClr val="000000"/>
                </a:solidFill>
                <a:effectLst/>
                <a:latin typeface="Times New Roman" panose="02020603050405020304" pitchFamily="18" charset="0"/>
              </a:rPr>
              <a:t> and Perfect </a:t>
            </a:r>
            <a:r>
              <a:rPr lang="nb-NO" sz="1400" b="0" i="0" dirty="0" err="1">
                <a:solidFill>
                  <a:srgbClr val="000000"/>
                </a:solidFill>
                <a:effectLst/>
                <a:latin typeface="Times New Roman" panose="02020603050405020304" pitchFamily="18" charset="0"/>
              </a:rPr>
              <a:t>Disturbance</a:t>
            </a:r>
            <a:r>
              <a:rPr lang="nb-NO" sz="1400" b="0" i="0" dirty="0">
                <a:solidFill>
                  <a:srgbClr val="000000"/>
                </a:solidFill>
                <a:effectLst/>
                <a:latin typeface="Times New Roman" panose="02020603050405020304" pitchFamily="18" charset="0"/>
              </a:rPr>
              <a:t> </a:t>
            </a:r>
            <a:r>
              <a:rPr lang="nb-NO" sz="1400" b="0" i="0" dirty="0" err="1">
                <a:solidFill>
                  <a:srgbClr val="000000"/>
                </a:solidFill>
                <a:effectLst/>
                <a:latin typeface="Times New Roman" panose="02020603050405020304" pitchFamily="18" charset="0"/>
              </a:rPr>
              <a:t>Rejection</a:t>
            </a:r>
            <a:r>
              <a:rPr lang="nb-NO" sz="1400" b="0" i="0" dirty="0">
                <a:solidFill>
                  <a:srgbClr val="000000"/>
                </a:solidFill>
                <a:effectLst/>
                <a:latin typeface="Times New Roman" panose="02020603050405020304" pitchFamily="18" charset="0"/>
              </a:rPr>
              <a:t>», </a:t>
            </a:r>
          </a:p>
          <a:p>
            <a:r>
              <a:rPr lang="nb-NO" sz="1400" b="0" i="0" dirty="0">
                <a:solidFill>
                  <a:srgbClr val="000000"/>
                </a:solidFill>
                <a:effectLst/>
                <a:latin typeface="Times New Roman" panose="02020603050405020304" pitchFamily="18" charset="0"/>
              </a:rPr>
              <a:t>C Zotica, N Alsop, S Skogestad, IFAC World </a:t>
            </a:r>
            <a:r>
              <a:rPr lang="nb-NO" sz="1400" b="0" i="0" dirty="0" err="1">
                <a:solidFill>
                  <a:srgbClr val="000000"/>
                </a:solidFill>
                <a:effectLst/>
                <a:latin typeface="Times New Roman" panose="02020603050405020304" pitchFamily="18" charset="0"/>
              </a:rPr>
              <a:t>Congress</a:t>
            </a:r>
            <a:r>
              <a:rPr lang="nb-NO" sz="1400" b="0" i="0" dirty="0">
                <a:solidFill>
                  <a:srgbClr val="000000"/>
                </a:solidFill>
                <a:effectLst/>
                <a:latin typeface="Times New Roman" panose="02020603050405020304" pitchFamily="18" charset="0"/>
              </a:rPr>
              <a:t>, 2020</a:t>
            </a:r>
          </a:p>
          <a:p>
            <a:endParaRPr lang="nb-NO" dirty="0"/>
          </a:p>
        </p:txBody>
      </p:sp>
    </p:spTree>
    <p:extLst>
      <p:ext uri="{BB962C8B-B14F-4D97-AF65-F5344CB8AC3E}">
        <p14:creationId xmlns:p14="http://schemas.microsoft.com/office/powerpoint/2010/main" val="47753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4">
            <a:extLst>
              <a:ext uri="{FF2B5EF4-FFF2-40B4-BE49-F238E27FC236}">
                <a16:creationId xmlns:a16="http://schemas.microsoft.com/office/drawing/2014/main" id="{8403D65C-5DF6-4408-80E2-51D67DA1EE67}"/>
              </a:ext>
            </a:extLst>
          </p:cNvPr>
          <p:cNvSpPr>
            <a:spLocks noChangeShapeType="1"/>
          </p:cNvSpPr>
          <p:nvPr/>
        </p:nvSpPr>
        <p:spPr bwMode="auto">
          <a:xfrm>
            <a:off x="4440238"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3" name="Line 5">
            <a:extLst>
              <a:ext uri="{FF2B5EF4-FFF2-40B4-BE49-F238E27FC236}">
                <a16:creationId xmlns:a16="http://schemas.microsoft.com/office/drawing/2014/main" id="{20842E3D-91B5-407D-B549-64054132F801}"/>
              </a:ext>
            </a:extLst>
          </p:cNvPr>
          <p:cNvSpPr>
            <a:spLocks noChangeShapeType="1"/>
          </p:cNvSpPr>
          <p:nvPr/>
        </p:nvSpPr>
        <p:spPr bwMode="auto">
          <a:xfrm>
            <a:off x="4440239" y="4221163"/>
            <a:ext cx="2447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4" name="Line 9">
            <a:extLst>
              <a:ext uri="{FF2B5EF4-FFF2-40B4-BE49-F238E27FC236}">
                <a16:creationId xmlns:a16="http://schemas.microsoft.com/office/drawing/2014/main" id="{4A899FCE-CC96-4037-AB40-0F9FE5D6756A}"/>
              </a:ext>
            </a:extLst>
          </p:cNvPr>
          <p:cNvSpPr>
            <a:spLocks noChangeShapeType="1"/>
          </p:cNvSpPr>
          <p:nvPr/>
        </p:nvSpPr>
        <p:spPr bwMode="auto">
          <a:xfrm>
            <a:off x="6888163"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5" name="Line 11">
            <a:extLst>
              <a:ext uri="{FF2B5EF4-FFF2-40B4-BE49-F238E27FC236}">
                <a16:creationId xmlns:a16="http://schemas.microsoft.com/office/drawing/2014/main" id="{3EC4EDB9-B6EE-4E62-88DE-1506BC127ED7}"/>
              </a:ext>
            </a:extLst>
          </p:cNvPr>
          <p:cNvSpPr>
            <a:spLocks noChangeShapeType="1"/>
          </p:cNvSpPr>
          <p:nvPr/>
        </p:nvSpPr>
        <p:spPr bwMode="auto">
          <a:xfrm>
            <a:off x="4440239" y="3355975"/>
            <a:ext cx="24479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6" name="Line 12">
            <a:extLst>
              <a:ext uri="{FF2B5EF4-FFF2-40B4-BE49-F238E27FC236}">
                <a16:creationId xmlns:a16="http://schemas.microsoft.com/office/drawing/2014/main" id="{74958D6B-6EB7-4EC1-B261-7BC98781CF9B}"/>
              </a:ext>
            </a:extLst>
          </p:cNvPr>
          <p:cNvSpPr>
            <a:spLocks noChangeShapeType="1"/>
          </p:cNvSpPr>
          <p:nvPr/>
        </p:nvSpPr>
        <p:spPr bwMode="auto">
          <a:xfrm>
            <a:off x="3792538" y="2779713"/>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7" name="Line 13">
            <a:extLst>
              <a:ext uri="{FF2B5EF4-FFF2-40B4-BE49-F238E27FC236}">
                <a16:creationId xmlns:a16="http://schemas.microsoft.com/office/drawing/2014/main" id="{247E7E93-72D9-4CF5-AABE-C318FD5B86D3}"/>
              </a:ext>
            </a:extLst>
          </p:cNvPr>
          <p:cNvSpPr>
            <a:spLocks noChangeShapeType="1"/>
          </p:cNvSpPr>
          <p:nvPr/>
        </p:nvSpPr>
        <p:spPr bwMode="auto">
          <a:xfrm>
            <a:off x="4872038" y="2779714"/>
            <a:ext cx="0"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8" name="Line 14">
            <a:extLst>
              <a:ext uri="{FF2B5EF4-FFF2-40B4-BE49-F238E27FC236}">
                <a16:creationId xmlns:a16="http://schemas.microsoft.com/office/drawing/2014/main" id="{87ACB27E-485B-428E-B1DE-4FFB744FC8F3}"/>
              </a:ext>
            </a:extLst>
          </p:cNvPr>
          <p:cNvSpPr>
            <a:spLocks noChangeShapeType="1"/>
          </p:cNvSpPr>
          <p:nvPr/>
        </p:nvSpPr>
        <p:spPr bwMode="auto">
          <a:xfrm>
            <a:off x="6672263" y="4076701"/>
            <a:ext cx="0"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9" name="Line 15">
            <a:extLst>
              <a:ext uri="{FF2B5EF4-FFF2-40B4-BE49-F238E27FC236}">
                <a16:creationId xmlns:a16="http://schemas.microsoft.com/office/drawing/2014/main" id="{68235C61-2762-4AE6-BBD3-826840DAAE64}"/>
              </a:ext>
            </a:extLst>
          </p:cNvPr>
          <p:cNvSpPr>
            <a:spLocks noChangeShapeType="1"/>
          </p:cNvSpPr>
          <p:nvPr/>
        </p:nvSpPr>
        <p:spPr bwMode="auto">
          <a:xfrm>
            <a:off x="6672263" y="4437063"/>
            <a:ext cx="1511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0" name="AutoShape 16">
            <a:extLst>
              <a:ext uri="{FF2B5EF4-FFF2-40B4-BE49-F238E27FC236}">
                <a16:creationId xmlns:a16="http://schemas.microsoft.com/office/drawing/2014/main" id="{E0D542D5-35E7-492F-A339-BA9EDDE83DEE}"/>
              </a:ext>
            </a:extLst>
          </p:cNvPr>
          <p:cNvSpPr>
            <a:spLocks noChangeArrowheads="1"/>
          </p:cNvSpPr>
          <p:nvPr/>
        </p:nvSpPr>
        <p:spPr bwMode="auto">
          <a:xfrm rot="5400000">
            <a:off x="7547769" y="4302919"/>
            <a:ext cx="325438"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nb-NO" altLang="nb-NO" sz="1800">
              <a:latin typeface="Arial" panose="020B0604020202020204" pitchFamily="34" charset="0"/>
            </a:endParaRPr>
          </a:p>
        </p:txBody>
      </p:sp>
      <p:sp>
        <p:nvSpPr>
          <p:cNvPr id="40971" name="Text Box 29">
            <a:extLst>
              <a:ext uri="{FF2B5EF4-FFF2-40B4-BE49-F238E27FC236}">
                <a16:creationId xmlns:a16="http://schemas.microsoft.com/office/drawing/2014/main" id="{EC4E0F4D-54CD-45DC-BF92-7EF63DAB2399}"/>
              </a:ext>
            </a:extLst>
          </p:cNvPr>
          <p:cNvSpPr txBox="1">
            <a:spLocks noChangeArrowheads="1"/>
          </p:cNvSpPr>
          <p:nvPr/>
        </p:nvSpPr>
        <p:spPr bwMode="auto">
          <a:xfrm>
            <a:off x="2809876" y="2563813"/>
            <a:ext cx="10191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en-US" altLang="nb-NO" sz="1200">
              <a:latin typeface="Arial" panose="020B0604020202020204" pitchFamily="34" charset="0"/>
            </a:endParaRPr>
          </a:p>
          <a:p>
            <a:pPr algn="ctr" eaLnBrk="1" hangingPunct="1">
              <a:spcBef>
                <a:spcPct val="0"/>
              </a:spcBef>
              <a:buFontTx/>
              <a:buNone/>
            </a:pPr>
            <a:r>
              <a:rPr lang="en-US" altLang="nb-NO" sz="1200">
                <a:latin typeface="Arial" panose="020B0604020202020204" pitchFamily="34" charset="0"/>
              </a:rPr>
              <a:t>Concentrate</a:t>
            </a:r>
          </a:p>
        </p:txBody>
      </p:sp>
      <p:sp>
        <p:nvSpPr>
          <p:cNvPr id="40972" name="Text Box 30">
            <a:extLst>
              <a:ext uri="{FF2B5EF4-FFF2-40B4-BE49-F238E27FC236}">
                <a16:creationId xmlns:a16="http://schemas.microsoft.com/office/drawing/2014/main" id="{61074522-0E9A-4325-8A9E-C18BA52A0ADD}"/>
              </a:ext>
            </a:extLst>
          </p:cNvPr>
          <p:cNvSpPr txBox="1">
            <a:spLocks noChangeArrowheads="1"/>
          </p:cNvSpPr>
          <p:nvPr/>
        </p:nvSpPr>
        <p:spPr bwMode="auto">
          <a:xfrm>
            <a:off x="3071814" y="2132014"/>
            <a:ext cx="12541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a:latin typeface="Arial" panose="020B0604020202020204" pitchFamily="34" charset="0"/>
              </a:rPr>
              <a:t>q</a:t>
            </a:r>
            <a:r>
              <a:rPr lang="en-US" altLang="nb-NO" sz="1600" baseline="-25000">
                <a:latin typeface="Arial" panose="020B0604020202020204" pitchFamily="34" charset="0"/>
              </a:rPr>
              <a:t>1</a:t>
            </a:r>
            <a:r>
              <a:rPr lang="en-US" altLang="nb-NO" sz="1600">
                <a:latin typeface="Arial" panose="020B0604020202020204" pitchFamily="34" charset="0"/>
              </a:rPr>
              <a:t> [m3/s]</a:t>
            </a:r>
          </a:p>
          <a:p>
            <a:pPr eaLnBrk="1" hangingPunct="1">
              <a:spcBef>
                <a:spcPct val="0"/>
              </a:spcBef>
              <a:buFontTx/>
              <a:buNone/>
            </a:pPr>
            <a:r>
              <a:rPr lang="en-US" altLang="nb-NO" sz="1600">
                <a:latin typeface="Arial" panose="020B0604020202020204" pitchFamily="34" charset="0"/>
              </a:rPr>
              <a:t>C</a:t>
            </a:r>
            <a:r>
              <a:rPr lang="en-US" altLang="nb-NO" sz="1600" baseline="-25000">
                <a:latin typeface="Arial" panose="020B0604020202020204" pitchFamily="34" charset="0"/>
              </a:rPr>
              <a:t>1</a:t>
            </a:r>
            <a:r>
              <a:rPr lang="en-US" altLang="nb-NO" sz="1600">
                <a:latin typeface="Arial" panose="020B0604020202020204" pitchFamily="34" charset="0"/>
              </a:rPr>
              <a:t> [mol/m3]</a:t>
            </a:r>
          </a:p>
        </p:txBody>
      </p:sp>
      <p:sp>
        <p:nvSpPr>
          <p:cNvPr id="40973" name="Text Box 31">
            <a:extLst>
              <a:ext uri="{FF2B5EF4-FFF2-40B4-BE49-F238E27FC236}">
                <a16:creationId xmlns:a16="http://schemas.microsoft.com/office/drawing/2014/main" id="{312D3105-19A6-45D2-8280-22AE56A2D877}"/>
              </a:ext>
            </a:extLst>
          </p:cNvPr>
          <p:cNvSpPr txBox="1">
            <a:spLocks noChangeArrowheads="1"/>
          </p:cNvSpPr>
          <p:nvPr/>
        </p:nvSpPr>
        <p:spPr bwMode="auto">
          <a:xfrm>
            <a:off x="8051801" y="3795713"/>
            <a:ext cx="12493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q [m3/s]</a:t>
            </a:r>
          </a:p>
          <a:p>
            <a:pPr eaLnBrk="1" hangingPunct="1">
              <a:spcBef>
                <a:spcPct val="0"/>
              </a:spcBef>
              <a:buFontTx/>
              <a:buNone/>
            </a:pPr>
            <a:r>
              <a:rPr lang="en-US" altLang="nb-NO" sz="1800">
                <a:latin typeface="Arial" panose="020B0604020202020204" pitchFamily="34" charset="0"/>
              </a:rPr>
              <a:t>c [mol/m3]</a:t>
            </a:r>
          </a:p>
        </p:txBody>
      </p:sp>
      <p:sp>
        <p:nvSpPr>
          <p:cNvPr id="40974" name="Line 35">
            <a:extLst>
              <a:ext uri="{FF2B5EF4-FFF2-40B4-BE49-F238E27FC236}">
                <a16:creationId xmlns:a16="http://schemas.microsoft.com/office/drawing/2014/main" id="{C2F99CF0-E793-4FBF-BBC1-E9D6276D41C0}"/>
              </a:ext>
            </a:extLst>
          </p:cNvPr>
          <p:cNvSpPr>
            <a:spLocks noChangeShapeType="1"/>
          </p:cNvSpPr>
          <p:nvPr/>
        </p:nvSpPr>
        <p:spPr bwMode="auto">
          <a:xfrm>
            <a:off x="6888164" y="3213100"/>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5" name="Line 36">
            <a:extLst>
              <a:ext uri="{FF2B5EF4-FFF2-40B4-BE49-F238E27FC236}">
                <a16:creationId xmlns:a16="http://schemas.microsoft.com/office/drawing/2014/main" id="{10D36A7A-2481-41A9-9A7B-62AA37D6A20A}"/>
              </a:ext>
            </a:extLst>
          </p:cNvPr>
          <p:cNvSpPr>
            <a:spLocks noChangeShapeType="1"/>
          </p:cNvSpPr>
          <p:nvPr/>
        </p:nvSpPr>
        <p:spPr bwMode="auto">
          <a:xfrm>
            <a:off x="6959600" y="32131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6" name="Line 37">
            <a:extLst>
              <a:ext uri="{FF2B5EF4-FFF2-40B4-BE49-F238E27FC236}">
                <a16:creationId xmlns:a16="http://schemas.microsoft.com/office/drawing/2014/main" id="{EEFB819A-76E7-4CD9-800C-2B918812F213}"/>
              </a:ext>
            </a:extLst>
          </p:cNvPr>
          <p:cNvSpPr>
            <a:spLocks noChangeShapeType="1"/>
          </p:cNvSpPr>
          <p:nvPr/>
        </p:nvSpPr>
        <p:spPr bwMode="auto">
          <a:xfrm>
            <a:off x="6888164" y="3716338"/>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7" name="Line 40">
            <a:extLst>
              <a:ext uri="{FF2B5EF4-FFF2-40B4-BE49-F238E27FC236}">
                <a16:creationId xmlns:a16="http://schemas.microsoft.com/office/drawing/2014/main" id="{C728892B-72FD-49A8-A49A-5A0735E95960}"/>
              </a:ext>
            </a:extLst>
          </p:cNvPr>
          <p:cNvSpPr>
            <a:spLocks noChangeShapeType="1"/>
          </p:cNvSpPr>
          <p:nvPr/>
        </p:nvSpPr>
        <p:spPr bwMode="auto">
          <a:xfrm flipH="1">
            <a:off x="6959601" y="3506789"/>
            <a:ext cx="550863" cy="20637"/>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8" name="Text Box 44">
            <a:extLst>
              <a:ext uri="{FF2B5EF4-FFF2-40B4-BE49-F238E27FC236}">
                <a16:creationId xmlns:a16="http://schemas.microsoft.com/office/drawing/2014/main" id="{E1C91084-1B3F-4C5C-8365-4E026AB3C6A0}"/>
              </a:ext>
            </a:extLst>
          </p:cNvPr>
          <p:cNvSpPr txBox="1">
            <a:spLocks noChangeArrowheads="1"/>
          </p:cNvSpPr>
          <p:nvPr/>
        </p:nvSpPr>
        <p:spPr bwMode="auto">
          <a:xfrm>
            <a:off x="4576764" y="3448050"/>
            <a:ext cx="30162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p>
        </p:txBody>
      </p:sp>
      <p:grpSp>
        <p:nvGrpSpPr>
          <p:cNvPr id="40979" name="Group 45">
            <a:extLst>
              <a:ext uri="{FF2B5EF4-FFF2-40B4-BE49-F238E27FC236}">
                <a16:creationId xmlns:a16="http://schemas.microsoft.com/office/drawing/2014/main" id="{A6D1CC84-F659-4022-93A6-8C349E8B04D3}"/>
              </a:ext>
            </a:extLst>
          </p:cNvPr>
          <p:cNvGrpSpPr>
            <a:grpSpLocks/>
          </p:cNvGrpSpPr>
          <p:nvPr/>
        </p:nvGrpSpPr>
        <p:grpSpPr bwMode="auto">
          <a:xfrm>
            <a:off x="5226050" y="3068638"/>
            <a:ext cx="509588" cy="792162"/>
            <a:chOff x="2332" y="2296"/>
            <a:chExt cx="321" cy="499"/>
          </a:xfrm>
        </p:grpSpPr>
        <p:sp>
          <p:nvSpPr>
            <p:cNvPr id="41017" name="Line 46">
              <a:extLst>
                <a:ext uri="{FF2B5EF4-FFF2-40B4-BE49-F238E27FC236}">
                  <a16:creationId xmlns:a16="http://schemas.microsoft.com/office/drawing/2014/main" id="{7E4FA35C-EDDA-4D5A-B523-033C7547E869}"/>
                </a:ext>
              </a:extLst>
            </p:cNvPr>
            <p:cNvSpPr>
              <a:spLocks noChangeShapeType="1"/>
            </p:cNvSpPr>
            <p:nvPr/>
          </p:nvSpPr>
          <p:spPr bwMode="auto">
            <a:xfrm>
              <a:off x="2472" y="2296"/>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1018" name="Text Box 47">
              <a:extLst>
                <a:ext uri="{FF2B5EF4-FFF2-40B4-BE49-F238E27FC236}">
                  <a16:creationId xmlns:a16="http://schemas.microsoft.com/office/drawing/2014/main" id="{D1FB1631-1718-4743-A018-4B4E47813684}"/>
                </a:ext>
              </a:extLst>
            </p:cNvPr>
            <p:cNvSpPr txBox="1">
              <a:spLocks noChangeArrowheads="1"/>
            </p:cNvSpPr>
            <p:nvPr/>
          </p:nvSpPr>
          <p:spPr bwMode="auto">
            <a:xfrm>
              <a:off x="2332" y="2391"/>
              <a:ext cx="32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3600">
                  <a:latin typeface="Times New Roman" panose="02020603050405020304" pitchFamily="18" charset="0"/>
                  <a:cs typeface="Times New Roman" panose="02020603050405020304" pitchFamily="18" charset="0"/>
                </a:rPr>
                <a:t>∞</a:t>
              </a:r>
            </a:p>
          </p:txBody>
        </p:sp>
      </p:grpSp>
      <p:sp>
        <p:nvSpPr>
          <p:cNvPr id="40980" name="Text Box 48">
            <a:extLst>
              <a:ext uri="{FF2B5EF4-FFF2-40B4-BE49-F238E27FC236}">
                <a16:creationId xmlns:a16="http://schemas.microsoft.com/office/drawing/2014/main" id="{4FAE0F1E-B090-49CC-813C-C72B01A85F90}"/>
              </a:ext>
            </a:extLst>
          </p:cNvPr>
          <p:cNvSpPr txBox="1">
            <a:spLocks noChangeArrowheads="1"/>
          </p:cNvSpPr>
          <p:nvPr/>
        </p:nvSpPr>
        <p:spPr bwMode="auto">
          <a:xfrm>
            <a:off x="6929438" y="3160713"/>
            <a:ext cx="349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H</a:t>
            </a:r>
          </a:p>
        </p:txBody>
      </p:sp>
      <p:sp>
        <p:nvSpPr>
          <p:cNvPr id="40981" name="Text Box 50">
            <a:extLst>
              <a:ext uri="{FF2B5EF4-FFF2-40B4-BE49-F238E27FC236}">
                <a16:creationId xmlns:a16="http://schemas.microsoft.com/office/drawing/2014/main" id="{3C506DCC-B0AB-4A08-8A8A-05557D645366}"/>
              </a:ext>
            </a:extLst>
          </p:cNvPr>
          <p:cNvSpPr txBox="1">
            <a:spLocks noChangeArrowheads="1"/>
          </p:cNvSpPr>
          <p:nvPr/>
        </p:nvSpPr>
        <p:spPr bwMode="auto">
          <a:xfrm>
            <a:off x="7993064" y="4508501"/>
            <a:ext cx="12160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200">
                <a:latin typeface="Arial" panose="020B0604020202020204" pitchFamily="34" charset="0"/>
              </a:rPr>
              <a:t>Diluted product</a:t>
            </a:r>
          </a:p>
        </p:txBody>
      </p:sp>
      <p:sp>
        <p:nvSpPr>
          <p:cNvPr id="40982" name="Line 13">
            <a:extLst>
              <a:ext uri="{FF2B5EF4-FFF2-40B4-BE49-F238E27FC236}">
                <a16:creationId xmlns:a16="http://schemas.microsoft.com/office/drawing/2014/main" id="{F0545E0C-49CF-4ABB-8DD6-DA2D939C8ECC}"/>
              </a:ext>
            </a:extLst>
          </p:cNvPr>
          <p:cNvSpPr>
            <a:spLocks noChangeShapeType="1"/>
          </p:cNvSpPr>
          <p:nvPr/>
        </p:nvSpPr>
        <p:spPr bwMode="auto">
          <a:xfrm>
            <a:off x="6383338" y="2779714"/>
            <a:ext cx="0"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83" name="Line 12">
            <a:extLst>
              <a:ext uri="{FF2B5EF4-FFF2-40B4-BE49-F238E27FC236}">
                <a16:creationId xmlns:a16="http://schemas.microsoft.com/office/drawing/2014/main" id="{A0ED8460-401B-4DC9-8052-417998775EA7}"/>
              </a:ext>
            </a:extLst>
          </p:cNvPr>
          <p:cNvSpPr>
            <a:spLocks noChangeShapeType="1"/>
          </p:cNvSpPr>
          <p:nvPr/>
        </p:nvSpPr>
        <p:spPr bwMode="auto">
          <a:xfrm>
            <a:off x="6383338" y="2767013"/>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84" name="AutoShape 16">
            <a:extLst>
              <a:ext uri="{FF2B5EF4-FFF2-40B4-BE49-F238E27FC236}">
                <a16:creationId xmlns:a16="http://schemas.microsoft.com/office/drawing/2014/main" id="{D0B1DC7E-82BC-4D69-BC47-E36432C0037F}"/>
              </a:ext>
            </a:extLst>
          </p:cNvPr>
          <p:cNvSpPr>
            <a:spLocks noChangeArrowheads="1"/>
          </p:cNvSpPr>
          <p:nvPr/>
        </p:nvSpPr>
        <p:spPr bwMode="auto">
          <a:xfrm rot="5400000">
            <a:off x="6827045" y="2659857"/>
            <a:ext cx="325437"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nb-NO" altLang="nb-NO" sz="1800">
              <a:latin typeface="Arial" panose="020B0604020202020204" pitchFamily="34" charset="0"/>
            </a:endParaRPr>
          </a:p>
        </p:txBody>
      </p:sp>
      <p:sp>
        <p:nvSpPr>
          <p:cNvPr id="40985" name="Oval 40">
            <a:extLst>
              <a:ext uri="{FF2B5EF4-FFF2-40B4-BE49-F238E27FC236}">
                <a16:creationId xmlns:a16="http://schemas.microsoft.com/office/drawing/2014/main" id="{CBA41EAA-E0E2-48FF-9967-9F7F7FCFECD0}"/>
              </a:ext>
            </a:extLst>
          </p:cNvPr>
          <p:cNvSpPr>
            <a:spLocks noChangeArrowheads="1"/>
          </p:cNvSpPr>
          <p:nvPr/>
        </p:nvSpPr>
        <p:spPr bwMode="auto">
          <a:xfrm>
            <a:off x="7462839" y="3213101"/>
            <a:ext cx="504825" cy="504825"/>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LC</a:t>
            </a:r>
          </a:p>
        </p:txBody>
      </p:sp>
      <p:cxnSp>
        <p:nvCxnSpPr>
          <p:cNvPr id="40986" name="Straight Arrow Connector 48">
            <a:extLst>
              <a:ext uri="{FF2B5EF4-FFF2-40B4-BE49-F238E27FC236}">
                <a16:creationId xmlns:a16="http://schemas.microsoft.com/office/drawing/2014/main" id="{46CCBC42-93ED-424E-B2AC-F8C9EC7F2430}"/>
              </a:ext>
            </a:extLst>
          </p:cNvPr>
          <p:cNvCxnSpPr>
            <a:cxnSpLocks noChangeShapeType="1"/>
            <a:stCxn id="40985" idx="4"/>
            <a:endCxn id="40970" idx="1"/>
          </p:cNvCxnSpPr>
          <p:nvPr/>
        </p:nvCxnSpPr>
        <p:spPr bwMode="auto">
          <a:xfrm flipH="1">
            <a:off x="7710488" y="3717925"/>
            <a:ext cx="4762" cy="700088"/>
          </a:xfrm>
          <a:prstGeom prst="straightConnector1">
            <a:avLst/>
          </a:prstGeom>
          <a:noFill/>
          <a:ln w="9525"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7" name="Rectangle 49">
            <a:extLst>
              <a:ext uri="{FF2B5EF4-FFF2-40B4-BE49-F238E27FC236}">
                <a16:creationId xmlns:a16="http://schemas.microsoft.com/office/drawing/2014/main" id="{6A2658E0-2CBC-4936-96A8-F80D9B220533}"/>
              </a:ext>
            </a:extLst>
          </p:cNvPr>
          <p:cNvSpPr>
            <a:spLocks noChangeArrowheads="1"/>
          </p:cNvSpPr>
          <p:nvPr/>
        </p:nvSpPr>
        <p:spPr bwMode="auto">
          <a:xfrm>
            <a:off x="7222475" y="2492376"/>
            <a:ext cx="75854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400" dirty="0">
                <a:latin typeface="Arial" panose="020B0604020202020204" pitchFamily="34" charset="0"/>
              </a:rPr>
              <a:t>C</a:t>
            </a:r>
            <a:r>
              <a:rPr lang="en-US" altLang="nb-NO" sz="1200" baseline="-25000" dirty="0">
                <a:latin typeface="Arial" panose="020B0604020202020204" pitchFamily="34" charset="0"/>
              </a:rPr>
              <a:t>2 </a:t>
            </a:r>
            <a:r>
              <a:rPr lang="en-US" altLang="nb-NO" sz="1200" dirty="0">
                <a:latin typeface="Arial" panose="020B0604020202020204" pitchFamily="34" charset="0"/>
              </a:rPr>
              <a:t>small</a:t>
            </a:r>
          </a:p>
          <a:p>
            <a:pPr algn="ctr" eaLnBrk="1" hangingPunct="1">
              <a:spcBef>
                <a:spcPct val="0"/>
              </a:spcBef>
              <a:buFontTx/>
              <a:buNone/>
            </a:pPr>
            <a:r>
              <a:rPr lang="en-US" altLang="nb-NO" sz="1200" dirty="0">
                <a:latin typeface="Arial" panose="020B0604020202020204" pitchFamily="34" charset="0"/>
              </a:rPr>
              <a:t>(Water)</a:t>
            </a:r>
          </a:p>
          <a:p>
            <a:pPr algn="ctr" eaLnBrk="1" hangingPunct="1">
              <a:spcBef>
                <a:spcPct val="0"/>
              </a:spcBef>
              <a:buFontTx/>
              <a:buNone/>
            </a:pPr>
            <a:endParaRPr lang="en-US" altLang="nb-NO" sz="1200" dirty="0">
              <a:latin typeface="Arial" panose="020B0604020202020204" pitchFamily="34" charset="0"/>
            </a:endParaRPr>
          </a:p>
        </p:txBody>
      </p:sp>
      <p:cxnSp>
        <p:nvCxnSpPr>
          <p:cNvPr id="40988" name="Straight Connector 51">
            <a:extLst>
              <a:ext uri="{FF2B5EF4-FFF2-40B4-BE49-F238E27FC236}">
                <a16:creationId xmlns:a16="http://schemas.microsoft.com/office/drawing/2014/main" id="{25EA772D-D7DA-40AD-98E0-5843FFEDACF3}"/>
              </a:ext>
            </a:extLst>
          </p:cNvPr>
          <p:cNvCxnSpPr>
            <a:cxnSpLocks noChangeShapeType="1"/>
          </p:cNvCxnSpPr>
          <p:nvPr/>
        </p:nvCxnSpPr>
        <p:spPr bwMode="auto">
          <a:xfrm>
            <a:off x="4332288" y="2700338"/>
            <a:ext cx="0" cy="1381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9" name="Straight Connector 52">
            <a:extLst>
              <a:ext uri="{FF2B5EF4-FFF2-40B4-BE49-F238E27FC236}">
                <a16:creationId xmlns:a16="http://schemas.microsoft.com/office/drawing/2014/main" id="{51146DD7-3F61-47BB-930F-6410696EB974}"/>
              </a:ext>
            </a:extLst>
          </p:cNvPr>
          <p:cNvCxnSpPr>
            <a:cxnSpLocks noChangeShapeType="1"/>
          </p:cNvCxnSpPr>
          <p:nvPr/>
        </p:nvCxnSpPr>
        <p:spPr bwMode="auto">
          <a:xfrm>
            <a:off x="4367213" y="2708275"/>
            <a:ext cx="0" cy="139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0" name="Straight Connector 53">
            <a:extLst>
              <a:ext uri="{FF2B5EF4-FFF2-40B4-BE49-F238E27FC236}">
                <a16:creationId xmlns:a16="http://schemas.microsoft.com/office/drawing/2014/main" id="{29C504B2-BD83-490C-B554-B6794CF7F02F}"/>
              </a:ext>
            </a:extLst>
          </p:cNvPr>
          <p:cNvCxnSpPr>
            <a:cxnSpLocks noChangeShapeType="1"/>
          </p:cNvCxnSpPr>
          <p:nvPr/>
        </p:nvCxnSpPr>
        <p:spPr bwMode="auto">
          <a:xfrm>
            <a:off x="6564313" y="2689226"/>
            <a:ext cx="0" cy="1381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1" name="Straight Connector 54">
            <a:extLst>
              <a:ext uri="{FF2B5EF4-FFF2-40B4-BE49-F238E27FC236}">
                <a16:creationId xmlns:a16="http://schemas.microsoft.com/office/drawing/2014/main" id="{C3918D3B-6CC5-4A43-AD11-F4A5F5F632B7}"/>
              </a:ext>
            </a:extLst>
          </p:cNvPr>
          <p:cNvCxnSpPr>
            <a:cxnSpLocks noChangeShapeType="1"/>
          </p:cNvCxnSpPr>
          <p:nvPr/>
        </p:nvCxnSpPr>
        <p:spPr bwMode="auto">
          <a:xfrm>
            <a:off x="6600825" y="2698751"/>
            <a:ext cx="0" cy="1381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2" name="Oval 40">
            <a:extLst>
              <a:ext uri="{FF2B5EF4-FFF2-40B4-BE49-F238E27FC236}">
                <a16:creationId xmlns:a16="http://schemas.microsoft.com/office/drawing/2014/main" id="{54DA1B9D-D3C0-477C-96EE-58D4C90CB9C2}"/>
              </a:ext>
            </a:extLst>
          </p:cNvPr>
          <p:cNvSpPr>
            <a:spLocks noChangeArrowheads="1"/>
          </p:cNvSpPr>
          <p:nvPr/>
        </p:nvSpPr>
        <p:spPr bwMode="auto">
          <a:xfrm>
            <a:off x="6743701" y="2060576"/>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0000"/>
                </a:solidFill>
                <a:latin typeface="Arial" panose="020B0604020202020204" pitchFamily="34" charset="0"/>
              </a:rPr>
              <a:t>FC</a:t>
            </a:r>
          </a:p>
        </p:txBody>
      </p:sp>
      <p:cxnSp>
        <p:nvCxnSpPr>
          <p:cNvPr id="40993" name="Straight Connector 57">
            <a:extLst>
              <a:ext uri="{FF2B5EF4-FFF2-40B4-BE49-F238E27FC236}">
                <a16:creationId xmlns:a16="http://schemas.microsoft.com/office/drawing/2014/main" id="{807C91F4-A8FD-4EB5-99F2-C2FF27AB528B}"/>
              </a:ext>
            </a:extLst>
          </p:cNvPr>
          <p:cNvCxnSpPr>
            <a:cxnSpLocks noChangeShapeType="1"/>
          </p:cNvCxnSpPr>
          <p:nvPr/>
        </p:nvCxnSpPr>
        <p:spPr bwMode="auto">
          <a:xfrm flipV="1">
            <a:off x="6600825" y="2328863"/>
            <a:ext cx="0" cy="379412"/>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4" name="Straight Arrow Connector 59">
            <a:extLst>
              <a:ext uri="{FF2B5EF4-FFF2-40B4-BE49-F238E27FC236}">
                <a16:creationId xmlns:a16="http://schemas.microsoft.com/office/drawing/2014/main" id="{FFFEBED3-76A7-4767-9E69-F4E27E3E11F4}"/>
              </a:ext>
            </a:extLst>
          </p:cNvPr>
          <p:cNvCxnSpPr>
            <a:cxnSpLocks noChangeShapeType="1"/>
            <a:endCxn id="40992" idx="2"/>
          </p:cNvCxnSpPr>
          <p:nvPr/>
        </p:nvCxnSpPr>
        <p:spPr bwMode="auto">
          <a:xfrm>
            <a:off x="6600826" y="2312988"/>
            <a:ext cx="142875" cy="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5" name="Straight Arrow Connector 62">
            <a:extLst>
              <a:ext uri="{FF2B5EF4-FFF2-40B4-BE49-F238E27FC236}">
                <a16:creationId xmlns:a16="http://schemas.microsoft.com/office/drawing/2014/main" id="{83F07746-6A06-4C2E-BF4B-8FB4C11ED5F1}"/>
              </a:ext>
            </a:extLst>
          </p:cNvPr>
          <p:cNvCxnSpPr>
            <a:cxnSpLocks noChangeShapeType="1"/>
            <a:stCxn id="40992" idx="4"/>
          </p:cNvCxnSpPr>
          <p:nvPr/>
        </p:nvCxnSpPr>
        <p:spPr bwMode="auto">
          <a:xfrm flipH="1">
            <a:off x="6989763" y="2565400"/>
            <a:ext cx="6350" cy="19685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6" name="Oval 40">
            <a:extLst>
              <a:ext uri="{FF2B5EF4-FFF2-40B4-BE49-F238E27FC236}">
                <a16:creationId xmlns:a16="http://schemas.microsoft.com/office/drawing/2014/main" id="{10105851-CA1B-487D-94B9-8426AB7ADEEE}"/>
              </a:ext>
            </a:extLst>
          </p:cNvPr>
          <p:cNvSpPr>
            <a:spLocks noChangeArrowheads="1"/>
          </p:cNvSpPr>
          <p:nvPr/>
        </p:nvSpPr>
        <p:spPr bwMode="auto">
          <a:xfrm>
            <a:off x="5411789" y="1727201"/>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0000"/>
                </a:solidFill>
                <a:latin typeface="Arial" panose="020B0604020202020204" pitchFamily="34" charset="0"/>
              </a:rPr>
              <a:t>x</a:t>
            </a:r>
          </a:p>
        </p:txBody>
      </p:sp>
      <p:cxnSp>
        <p:nvCxnSpPr>
          <p:cNvPr id="40997" name="Straight Connector 66">
            <a:extLst>
              <a:ext uri="{FF2B5EF4-FFF2-40B4-BE49-F238E27FC236}">
                <a16:creationId xmlns:a16="http://schemas.microsoft.com/office/drawing/2014/main" id="{B2977937-EACD-4DCA-8925-31AD0459881C}"/>
              </a:ext>
            </a:extLst>
          </p:cNvPr>
          <p:cNvCxnSpPr>
            <a:cxnSpLocks noChangeShapeType="1"/>
          </p:cNvCxnSpPr>
          <p:nvPr/>
        </p:nvCxnSpPr>
        <p:spPr bwMode="auto">
          <a:xfrm flipV="1">
            <a:off x="4367213" y="1925639"/>
            <a:ext cx="0" cy="76358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8" name="Straight Arrow Connector 68">
            <a:extLst>
              <a:ext uri="{FF2B5EF4-FFF2-40B4-BE49-F238E27FC236}">
                <a16:creationId xmlns:a16="http://schemas.microsoft.com/office/drawing/2014/main" id="{2CFE9F5E-AE2B-4730-853F-FBEE8B05AC87}"/>
              </a:ext>
            </a:extLst>
          </p:cNvPr>
          <p:cNvCxnSpPr>
            <a:cxnSpLocks noChangeShapeType="1"/>
          </p:cNvCxnSpPr>
          <p:nvPr/>
        </p:nvCxnSpPr>
        <p:spPr bwMode="auto">
          <a:xfrm flipV="1">
            <a:off x="4367214" y="1916114"/>
            <a:ext cx="1044575" cy="9525"/>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9" name="Straight Arrow Connector 72">
            <a:extLst>
              <a:ext uri="{FF2B5EF4-FFF2-40B4-BE49-F238E27FC236}">
                <a16:creationId xmlns:a16="http://schemas.microsoft.com/office/drawing/2014/main" id="{DA5D9A95-4496-4DE9-9519-7DB7122853ED}"/>
              </a:ext>
            </a:extLst>
          </p:cNvPr>
          <p:cNvCxnSpPr>
            <a:cxnSpLocks noChangeShapeType="1"/>
            <a:endCxn id="40996" idx="0"/>
          </p:cNvCxnSpPr>
          <p:nvPr/>
        </p:nvCxnSpPr>
        <p:spPr bwMode="auto">
          <a:xfrm>
            <a:off x="5659438" y="1341438"/>
            <a:ext cx="4762" cy="385762"/>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00" name="TextBox 73">
            <a:extLst>
              <a:ext uri="{FF2B5EF4-FFF2-40B4-BE49-F238E27FC236}">
                <a16:creationId xmlns:a16="http://schemas.microsoft.com/office/drawing/2014/main" id="{53D63EF3-0FC5-4551-B015-F4C688CABC8D}"/>
              </a:ext>
            </a:extLst>
          </p:cNvPr>
          <p:cNvSpPr txBox="1">
            <a:spLocks noChangeArrowheads="1"/>
          </p:cNvSpPr>
          <p:nvPr/>
        </p:nvSpPr>
        <p:spPr bwMode="auto">
          <a:xfrm>
            <a:off x="5676901" y="1268414"/>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dirty="0">
                <a:latin typeface="Arial" panose="020B0604020202020204" pitchFamily="34" charset="0"/>
              </a:rPr>
              <a:t>(q</a:t>
            </a:r>
            <a:r>
              <a:rPr lang="en-US" altLang="nb-NO" sz="1800" baseline="-25000" dirty="0">
                <a:latin typeface="Arial" panose="020B0604020202020204" pitchFamily="34" charset="0"/>
              </a:rPr>
              <a:t>2</a:t>
            </a:r>
            <a:r>
              <a:rPr lang="en-US" altLang="nb-NO" sz="1800" dirty="0">
                <a:latin typeface="Arial" panose="020B0604020202020204" pitchFamily="34" charset="0"/>
              </a:rPr>
              <a:t>/q</a:t>
            </a:r>
            <a:r>
              <a:rPr lang="en-US" altLang="nb-NO" sz="1800" baseline="-25000" dirty="0">
                <a:latin typeface="Arial" panose="020B0604020202020204" pitchFamily="34" charset="0"/>
              </a:rPr>
              <a:t>1</a:t>
            </a:r>
            <a:r>
              <a:rPr lang="en-US" altLang="nb-NO" sz="1800" dirty="0">
                <a:latin typeface="Arial" panose="020B0604020202020204" pitchFamily="34" charset="0"/>
              </a:rPr>
              <a:t>)</a:t>
            </a:r>
            <a:r>
              <a:rPr lang="en-US" altLang="nb-NO" sz="1800" baseline="-25000" dirty="0">
                <a:latin typeface="Arial" panose="020B0604020202020204" pitchFamily="34" charset="0"/>
              </a:rPr>
              <a:t>s</a:t>
            </a:r>
          </a:p>
        </p:txBody>
      </p:sp>
      <p:cxnSp>
        <p:nvCxnSpPr>
          <p:cNvPr id="41001" name="Straight Connector 75">
            <a:extLst>
              <a:ext uri="{FF2B5EF4-FFF2-40B4-BE49-F238E27FC236}">
                <a16:creationId xmlns:a16="http://schemas.microsoft.com/office/drawing/2014/main" id="{1F2DEA06-8BBB-4150-B7C2-1D82D62E264B}"/>
              </a:ext>
            </a:extLst>
          </p:cNvPr>
          <p:cNvCxnSpPr>
            <a:cxnSpLocks noChangeShapeType="1"/>
          </p:cNvCxnSpPr>
          <p:nvPr/>
        </p:nvCxnSpPr>
        <p:spPr bwMode="auto">
          <a:xfrm flipV="1">
            <a:off x="5916613" y="1916113"/>
            <a:ext cx="1079500" cy="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02" name="Straight Arrow Connector 77">
            <a:extLst>
              <a:ext uri="{FF2B5EF4-FFF2-40B4-BE49-F238E27FC236}">
                <a16:creationId xmlns:a16="http://schemas.microsoft.com/office/drawing/2014/main" id="{3AEB4A1B-88D0-43F7-9DD0-E86432BB19CF}"/>
              </a:ext>
            </a:extLst>
          </p:cNvPr>
          <p:cNvCxnSpPr>
            <a:cxnSpLocks noChangeShapeType="1"/>
            <a:endCxn id="40992" idx="0"/>
          </p:cNvCxnSpPr>
          <p:nvPr/>
        </p:nvCxnSpPr>
        <p:spPr bwMode="auto">
          <a:xfrm>
            <a:off x="6996113" y="1916113"/>
            <a:ext cx="0" cy="144462"/>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03" name="TextBox 82">
            <a:extLst>
              <a:ext uri="{FF2B5EF4-FFF2-40B4-BE49-F238E27FC236}">
                <a16:creationId xmlns:a16="http://schemas.microsoft.com/office/drawing/2014/main" id="{293B6A84-E925-4F47-AF02-54FB57CA53FD}"/>
              </a:ext>
            </a:extLst>
          </p:cNvPr>
          <p:cNvSpPr txBox="1">
            <a:spLocks noChangeArrowheads="1"/>
          </p:cNvSpPr>
          <p:nvPr/>
        </p:nvSpPr>
        <p:spPr bwMode="auto">
          <a:xfrm>
            <a:off x="6667501" y="1557338"/>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2,s</a:t>
            </a:r>
          </a:p>
        </p:txBody>
      </p:sp>
      <p:sp>
        <p:nvSpPr>
          <p:cNvPr id="41004" name="TextBox 83">
            <a:extLst>
              <a:ext uri="{FF2B5EF4-FFF2-40B4-BE49-F238E27FC236}">
                <a16:creationId xmlns:a16="http://schemas.microsoft.com/office/drawing/2014/main" id="{C0F3148B-32BD-4B37-B8E5-9B2681E00731}"/>
              </a:ext>
            </a:extLst>
          </p:cNvPr>
          <p:cNvSpPr txBox="1">
            <a:spLocks noChangeArrowheads="1"/>
          </p:cNvSpPr>
          <p:nvPr/>
        </p:nvSpPr>
        <p:spPr bwMode="auto">
          <a:xfrm>
            <a:off x="4346576" y="1557339"/>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1,m</a:t>
            </a:r>
          </a:p>
        </p:txBody>
      </p:sp>
      <p:sp>
        <p:nvSpPr>
          <p:cNvPr id="41005" name="TextBox 84">
            <a:extLst>
              <a:ext uri="{FF2B5EF4-FFF2-40B4-BE49-F238E27FC236}">
                <a16:creationId xmlns:a16="http://schemas.microsoft.com/office/drawing/2014/main" id="{9E49B322-7479-4103-9C7D-90C8BF164DB3}"/>
              </a:ext>
            </a:extLst>
          </p:cNvPr>
          <p:cNvSpPr txBox="1">
            <a:spLocks noChangeArrowheads="1"/>
          </p:cNvSpPr>
          <p:nvPr/>
        </p:nvSpPr>
        <p:spPr bwMode="auto">
          <a:xfrm>
            <a:off x="6103938" y="2276475"/>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2,m</a:t>
            </a:r>
          </a:p>
        </p:txBody>
      </p:sp>
      <p:cxnSp>
        <p:nvCxnSpPr>
          <p:cNvPr id="87" name="Straight Arrow Connector 86">
            <a:extLst>
              <a:ext uri="{FF2B5EF4-FFF2-40B4-BE49-F238E27FC236}">
                <a16:creationId xmlns:a16="http://schemas.microsoft.com/office/drawing/2014/main" id="{DCABD703-7EA7-4632-BFF2-2D6B9AE2C2C2}"/>
              </a:ext>
            </a:extLst>
          </p:cNvPr>
          <p:cNvCxnSpPr>
            <a:cxnSpLocks noChangeShapeType="1"/>
          </p:cNvCxnSpPr>
          <p:nvPr/>
        </p:nvCxnSpPr>
        <p:spPr bwMode="auto">
          <a:xfrm flipH="1">
            <a:off x="2495550" y="3654425"/>
            <a:ext cx="1944688" cy="0"/>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Oval 40">
            <a:extLst>
              <a:ext uri="{FF2B5EF4-FFF2-40B4-BE49-F238E27FC236}">
                <a16:creationId xmlns:a16="http://schemas.microsoft.com/office/drawing/2014/main" id="{7978ECFF-8C3E-4A75-8424-03DFA62C3CA5}"/>
              </a:ext>
            </a:extLst>
          </p:cNvPr>
          <p:cNvSpPr>
            <a:spLocks noChangeArrowheads="1"/>
          </p:cNvSpPr>
          <p:nvPr/>
        </p:nvSpPr>
        <p:spPr bwMode="auto">
          <a:xfrm>
            <a:off x="1990726" y="3402014"/>
            <a:ext cx="504825" cy="504825"/>
          </a:xfrm>
          <a:prstGeom prst="ellipse">
            <a:avLst/>
          </a:prstGeom>
          <a:solidFill>
            <a:srgbClr val="FFFFFF"/>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chemeClr val="accent2"/>
                </a:solidFill>
                <a:latin typeface="Arial" panose="020B0604020202020204" pitchFamily="34" charset="0"/>
              </a:rPr>
              <a:t>CC</a:t>
            </a:r>
          </a:p>
        </p:txBody>
      </p:sp>
      <p:sp>
        <p:nvSpPr>
          <p:cNvPr id="89" name="Rectangle 88">
            <a:extLst>
              <a:ext uri="{FF2B5EF4-FFF2-40B4-BE49-F238E27FC236}">
                <a16:creationId xmlns:a16="http://schemas.microsoft.com/office/drawing/2014/main" id="{BF4230D8-027E-4794-82E8-4DAE0C7656FB}"/>
              </a:ext>
            </a:extLst>
          </p:cNvPr>
          <p:cNvSpPr>
            <a:spLocks noChangeArrowheads="1"/>
          </p:cNvSpPr>
          <p:nvPr/>
        </p:nvSpPr>
        <p:spPr bwMode="auto">
          <a:xfrm>
            <a:off x="2960689" y="33337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r>
              <a:rPr lang="en-US" altLang="nb-NO" sz="1800" baseline="-25000">
                <a:latin typeface="Arial" panose="020B0604020202020204" pitchFamily="34" charset="0"/>
              </a:rPr>
              <a:t>m</a:t>
            </a:r>
          </a:p>
        </p:txBody>
      </p:sp>
      <p:sp>
        <p:nvSpPr>
          <p:cNvPr id="90" name="Rectangle 89">
            <a:extLst>
              <a:ext uri="{FF2B5EF4-FFF2-40B4-BE49-F238E27FC236}">
                <a16:creationId xmlns:a16="http://schemas.microsoft.com/office/drawing/2014/main" id="{D8CCD77C-0091-4E5D-BDC4-DE572A1757B1}"/>
              </a:ext>
            </a:extLst>
          </p:cNvPr>
          <p:cNvSpPr>
            <a:spLocks noChangeArrowheads="1"/>
          </p:cNvSpPr>
          <p:nvPr/>
        </p:nvSpPr>
        <p:spPr bwMode="auto">
          <a:xfrm>
            <a:off x="2054226" y="4211638"/>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r>
              <a:rPr lang="en-US" altLang="nb-NO" sz="1800" baseline="-25000">
                <a:latin typeface="Arial" panose="020B0604020202020204" pitchFamily="34" charset="0"/>
              </a:rPr>
              <a:t>s</a:t>
            </a:r>
          </a:p>
        </p:txBody>
      </p:sp>
      <p:cxnSp>
        <p:nvCxnSpPr>
          <p:cNvPr id="92" name="Straight Arrow Connector 91">
            <a:extLst>
              <a:ext uri="{FF2B5EF4-FFF2-40B4-BE49-F238E27FC236}">
                <a16:creationId xmlns:a16="http://schemas.microsoft.com/office/drawing/2014/main" id="{1B8602E5-793F-4426-A11E-74D164A56C68}"/>
              </a:ext>
            </a:extLst>
          </p:cNvPr>
          <p:cNvCxnSpPr>
            <a:cxnSpLocks noChangeShapeType="1"/>
          </p:cNvCxnSpPr>
          <p:nvPr/>
        </p:nvCxnSpPr>
        <p:spPr bwMode="auto">
          <a:xfrm flipH="1" flipV="1">
            <a:off x="2243138" y="3890963"/>
            <a:ext cx="0" cy="366712"/>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043F85A1-B11B-45F4-AE17-0213256A622C}"/>
              </a:ext>
            </a:extLst>
          </p:cNvPr>
          <p:cNvCxnSpPr>
            <a:cxnSpLocks noChangeShapeType="1"/>
            <a:stCxn id="88" idx="0"/>
          </p:cNvCxnSpPr>
          <p:nvPr/>
        </p:nvCxnSpPr>
        <p:spPr bwMode="auto">
          <a:xfrm flipH="1" flipV="1">
            <a:off x="2243138" y="1314451"/>
            <a:ext cx="0" cy="2087563"/>
          </a:xfrm>
          <a:prstGeom prst="line">
            <a:avLst/>
          </a:prstGeom>
          <a:noFill/>
          <a:ln w="952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99">
            <a:extLst>
              <a:ext uri="{FF2B5EF4-FFF2-40B4-BE49-F238E27FC236}">
                <a16:creationId xmlns:a16="http://schemas.microsoft.com/office/drawing/2014/main" id="{B670C6C2-B262-4CE4-9379-07FC2A618715}"/>
              </a:ext>
            </a:extLst>
          </p:cNvPr>
          <p:cNvCxnSpPr>
            <a:cxnSpLocks noChangeShapeType="1"/>
          </p:cNvCxnSpPr>
          <p:nvPr/>
        </p:nvCxnSpPr>
        <p:spPr bwMode="auto">
          <a:xfrm>
            <a:off x="2243138" y="1314450"/>
            <a:ext cx="3421062" cy="0"/>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13" name="TextBox 101">
            <a:extLst>
              <a:ext uri="{FF2B5EF4-FFF2-40B4-BE49-F238E27FC236}">
                <a16:creationId xmlns:a16="http://schemas.microsoft.com/office/drawing/2014/main" id="{5E0DC3D0-810A-43A7-B5F2-E8D7752CE658}"/>
              </a:ext>
            </a:extLst>
          </p:cNvPr>
          <p:cNvSpPr txBox="1">
            <a:spLocks noChangeArrowheads="1"/>
          </p:cNvSpPr>
          <p:nvPr/>
        </p:nvSpPr>
        <p:spPr bwMode="auto">
          <a:xfrm>
            <a:off x="2927350" y="652463"/>
            <a:ext cx="2274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a:solidFill>
                  <a:srgbClr val="FF0000"/>
                </a:solidFill>
                <a:latin typeface="Arial" panose="020B0604020202020204" pitchFamily="34" charset="0"/>
              </a:rPr>
              <a:t>RATIO CONTROL</a:t>
            </a:r>
            <a:endParaRPr lang="en-US" altLang="nb-NO">
              <a:solidFill>
                <a:schemeClr val="accent2"/>
              </a:solidFill>
              <a:latin typeface="Arial" panose="020B0604020202020204" pitchFamily="34" charset="0"/>
            </a:endParaRPr>
          </a:p>
        </p:txBody>
      </p:sp>
      <p:sp>
        <p:nvSpPr>
          <p:cNvPr id="103" name="TextBox 102">
            <a:extLst>
              <a:ext uri="{FF2B5EF4-FFF2-40B4-BE49-F238E27FC236}">
                <a16:creationId xmlns:a16="http://schemas.microsoft.com/office/drawing/2014/main" id="{827D2977-E2E5-4BFD-9BCE-298BAADF86C4}"/>
              </a:ext>
            </a:extLst>
          </p:cNvPr>
          <p:cNvSpPr txBox="1">
            <a:spLocks noChangeArrowheads="1"/>
          </p:cNvSpPr>
          <p:nvPr/>
        </p:nvSpPr>
        <p:spPr bwMode="auto">
          <a:xfrm>
            <a:off x="5108576" y="652463"/>
            <a:ext cx="502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a:solidFill>
                  <a:schemeClr val="accent2"/>
                </a:solidFill>
                <a:latin typeface="Arial" panose="020B0604020202020204" pitchFamily="34" charset="0"/>
              </a:rPr>
              <a:t>with outer cascade (to adjust ratio setpoint)</a:t>
            </a:r>
          </a:p>
        </p:txBody>
      </p:sp>
      <p:sp>
        <p:nvSpPr>
          <p:cNvPr id="41015" name="TextBox 1">
            <a:extLst>
              <a:ext uri="{FF2B5EF4-FFF2-40B4-BE49-F238E27FC236}">
                <a16:creationId xmlns:a16="http://schemas.microsoft.com/office/drawing/2014/main" id="{38B20052-54D8-4749-B5AF-BEA9469BA34D}"/>
              </a:ext>
            </a:extLst>
          </p:cNvPr>
          <p:cNvSpPr txBox="1">
            <a:spLocks noChangeArrowheads="1"/>
          </p:cNvSpPr>
          <p:nvPr/>
        </p:nvSpPr>
        <p:spPr bwMode="auto">
          <a:xfrm>
            <a:off x="709089" y="101600"/>
            <a:ext cx="56176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dirty="0">
                <a:latin typeface="Arial" panose="020B0604020202020204" pitchFamily="34" charset="0"/>
              </a:rPr>
              <a:t>MOTIVATING EXAMPLE 1: MIXING PROCESS</a:t>
            </a:r>
          </a:p>
        </p:txBody>
      </p:sp>
      <p:sp>
        <p:nvSpPr>
          <p:cNvPr id="2" name="TextBox 1">
            <a:extLst>
              <a:ext uri="{FF2B5EF4-FFF2-40B4-BE49-F238E27FC236}">
                <a16:creationId xmlns:a16="http://schemas.microsoft.com/office/drawing/2014/main" id="{EC20FC96-9405-48B2-BE70-A350305A2D1C}"/>
              </a:ext>
            </a:extLst>
          </p:cNvPr>
          <p:cNvSpPr txBox="1">
            <a:spLocks noChangeArrowheads="1"/>
          </p:cNvSpPr>
          <p:nvPr/>
        </p:nvSpPr>
        <p:spPr bwMode="auto">
          <a:xfrm>
            <a:off x="1193801" y="4870460"/>
            <a:ext cx="78295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marL="285750" indent="-285750">
              <a:spcBef>
                <a:spcPct val="0"/>
              </a:spcBef>
              <a:defRPr/>
            </a:pPr>
            <a:r>
              <a:rPr lang="en-US" altLang="nb-NO" sz="1600" dirty="0">
                <a:latin typeface="Arial" panose="020B0604020202020204" pitchFamily="34" charset="0"/>
              </a:rPr>
              <a:t>Input u=q2. </a:t>
            </a:r>
          </a:p>
          <a:p>
            <a:pPr marL="285750" indent="-285750">
              <a:spcBef>
                <a:spcPct val="0"/>
              </a:spcBef>
              <a:defRPr/>
            </a:pPr>
            <a:r>
              <a:rPr lang="en-US" altLang="nb-NO" sz="1600" dirty="0">
                <a:latin typeface="Arial" panose="020B0604020202020204" pitchFamily="34" charset="0"/>
              </a:rPr>
              <a:t>Transformed input v = q2/q1</a:t>
            </a:r>
          </a:p>
          <a:p>
            <a:pPr marL="285750" indent="-285750">
              <a:spcBef>
                <a:spcPct val="0"/>
              </a:spcBef>
              <a:defRPr/>
            </a:pPr>
            <a:r>
              <a:rPr lang="en-US" altLang="nb-NO" sz="1600" dirty="0">
                <a:latin typeface="Arial" panose="020B0604020202020204" pitchFamily="34" charset="0"/>
              </a:rPr>
              <a:t>Gives “perfect” feedforward control for d=q1</a:t>
            </a:r>
          </a:p>
          <a:p>
            <a:pPr marL="285750" indent="-285750">
              <a:spcBef>
                <a:spcPct val="0"/>
              </a:spcBef>
              <a:defRPr/>
            </a:pPr>
            <a:r>
              <a:rPr lang="en-US" altLang="nb-NO" sz="1600" dirty="0">
                <a:latin typeface="Arial" panose="020B0604020202020204" pitchFamily="34" charset="0"/>
              </a:rPr>
              <a:t>Potential problem for </a:t>
            </a:r>
            <a:r>
              <a:rPr lang="en-US" altLang="nb-NO" sz="1600" b="1" dirty="0">
                <a:latin typeface="Arial" panose="020B0604020202020204" pitchFamily="34" charset="0"/>
              </a:rPr>
              <a:t>outer</a:t>
            </a:r>
            <a:r>
              <a:rPr lang="en-US" altLang="nb-NO" sz="1600" dirty="0">
                <a:latin typeface="Arial" panose="020B0604020202020204" pitchFamily="34" charset="0"/>
              </a:rPr>
              <a:t> feedback loop (</a:t>
            </a:r>
            <a:r>
              <a:rPr lang="en-US" altLang="nb-NO" sz="1600" dirty="0">
                <a:solidFill>
                  <a:schemeClr val="accent2"/>
                </a:solidFill>
                <a:latin typeface="Arial" panose="020B0604020202020204" pitchFamily="34" charset="0"/>
              </a:rPr>
              <a:t>composition controller, y=c</a:t>
            </a:r>
            <a:r>
              <a:rPr lang="en-US" altLang="nb-NO" sz="1600" dirty="0">
                <a:latin typeface="Arial" panose="020B0604020202020204" pitchFamily="34" charset="0"/>
              </a:rPr>
              <a:t>): </a:t>
            </a:r>
          </a:p>
          <a:p>
            <a:pPr marL="1028700" lvl="1">
              <a:spcBef>
                <a:spcPct val="0"/>
              </a:spcBef>
              <a:defRPr/>
            </a:pPr>
            <a:r>
              <a:rPr lang="en-US" altLang="nb-NO" sz="1400" dirty="0">
                <a:latin typeface="Arial" panose="020B0604020202020204" pitchFamily="34" charset="0"/>
              </a:rPr>
              <a:t>Gain from MV = (q2/q1)</a:t>
            </a:r>
            <a:r>
              <a:rPr lang="en-US" altLang="nb-NO" sz="1400" baseline="-25000" dirty="0">
                <a:latin typeface="Arial" panose="020B0604020202020204" pitchFamily="34" charset="0"/>
              </a:rPr>
              <a:t>s</a:t>
            </a:r>
            <a:r>
              <a:rPr lang="en-US" altLang="nb-NO" sz="1400" dirty="0">
                <a:latin typeface="Arial" panose="020B0604020202020204" pitchFamily="34" charset="0"/>
              </a:rPr>
              <a:t> to CV=c  will vary because of multiplication with q1,m</a:t>
            </a:r>
          </a:p>
          <a:p>
            <a:pPr marL="1028700" lvl="1">
              <a:spcBef>
                <a:spcPct val="0"/>
              </a:spcBef>
              <a:defRPr/>
            </a:pPr>
            <a:r>
              <a:rPr lang="en-US" altLang="nb-NO" sz="1400" dirty="0">
                <a:latin typeface="Arial" panose="020B0604020202020204" pitchFamily="34" charset="0"/>
              </a:rPr>
              <a:t>Outer loop must handle disturbances in c1 and c2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p:bldP spid="90"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4">
            <a:extLst>
              <a:ext uri="{FF2B5EF4-FFF2-40B4-BE49-F238E27FC236}">
                <a16:creationId xmlns:a16="http://schemas.microsoft.com/office/drawing/2014/main" id="{8403D65C-5DF6-4408-80E2-51D67DA1EE67}"/>
              </a:ext>
            </a:extLst>
          </p:cNvPr>
          <p:cNvSpPr>
            <a:spLocks noChangeShapeType="1"/>
          </p:cNvSpPr>
          <p:nvPr/>
        </p:nvSpPr>
        <p:spPr bwMode="auto">
          <a:xfrm>
            <a:off x="4440238" y="2685790"/>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3" name="Line 5">
            <a:extLst>
              <a:ext uri="{FF2B5EF4-FFF2-40B4-BE49-F238E27FC236}">
                <a16:creationId xmlns:a16="http://schemas.microsoft.com/office/drawing/2014/main" id="{20842E3D-91B5-407D-B549-64054132F801}"/>
              </a:ext>
            </a:extLst>
          </p:cNvPr>
          <p:cNvSpPr>
            <a:spLocks noChangeShapeType="1"/>
          </p:cNvSpPr>
          <p:nvPr/>
        </p:nvSpPr>
        <p:spPr bwMode="auto">
          <a:xfrm>
            <a:off x="4440239" y="3766878"/>
            <a:ext cx="2447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4" name="Line 9">
            <a:extLst>
              <a:ext uri="{FF2B5EF4-FFF2-40B4-BE49-F238E27FC236}">
                <a16:creationId xmlns:a16="http://schemas.microsoft.com/office/drawing/2014/main" id="{4A899FCE-CC96-4037-AB40-0F9FE5D6756A}"/>
              </a:ext>
            </a:extLst>
          </p:cNvPr>
          <p:cNvSpPr>
            <a:spLocks noChangeShapeType="1"/>
          </p:cNvSpPr>
          <p:nvPr/>
        </p:nvSpPr>
        <p:spPr bwMode="auto">
          <a:xfrm>
            <a:off x="6888163" y="2685790"/>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5" name="Line 11">
            <a:extLst>
              <a:ext uri="{FF2B5EF4-FFF2-40B4-BE49-F238E27FC236}">
                <a16:creationId xmlns:a16="http://schemas.microsoft.com/office/drawing/2014/main" id="{3EC4EDB9-B6EE-4E62-88DE-1506BC127ED7}"/>
              </a:ext>
            </a:extLst>
          </p:cNvPr>
          <p:cNvSpPr>
            <a:spLocks noChangeShapeType="1"/>
          </p:cNvSpPr>
          <p:nvPr/>
        </p:nvSpPr>
        <p:spPr bwMode="auto">
          <a:xfrm>
            <a:off x="4440239" y="2901690"/>
            <a:ext cx="24479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6" name="Line 12">
            <a:extLst>
              <a:ext uri="{FF2B5EF4-FFF2-40B4-BE49-F238E27FC236}">
                <a16:creationId xmlns:a16="http://schemas.microsoft.com/office/drawing/2014/main" id="{74958D6B-6EB7-4EC1-B261-7BC98781CF9B}"/>
              </a:ext>
            </a:extLst>
          </p:cNvPr>
          <p:cNvSpPr>
            <a:spLocks noChangeShapeType="1"/>
          </p:cNvSpPr>
          <p:nvPr/>
        </p:nvSpPr>
        <p:spPr bwMode="auto">
          <a:xfrm>
            <a:off x="3792538" y="2325428"/>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7" name="Line 13">
            <a:extLst>
              <a:ext uri="{FF2B5EF4-FFF2-40B4-BE49-F238E27FC236}">
                <a16:creationId xmlns:a16="http://schemas.microsoft.com/office/drawing/2014/main" id="{247E7E93-72D9-4CF5-AABE-C318FD5B86D3}"/>
              </a:ext>
            </a:extLst>
          </p:cNvPr>
          <p:cNvSpPr>
            <a:spLocks noChangeShapeType="1"/>
          </p:cNvSpPr>
          <p:nvPr/>
        </p:nvSpPr>
        <p:spPr bwMode="auto">
          <a:xfrm>
            <a:off x="4872038" y="2325429"/>
            <a:ext cx="0"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8" name="Line 14">
            <a:extLst>
              <a:ext uri="{FF2B5EF4-FFF2-40B4-BE49-F238E27FC236}">
                <a16:creationId xmlns:a16="http://schemas.microsoft.com/office/drawing/2014/main" id="{87ACB27E-485B-428E-B1DE-4FFB744FC8F3}"/>
              </a:ext>
            </a:extLst>
          </p:cNvPr>
          <p:cNvSpPr>
            <a:spLocks noChangeShapeType="1"/>
          </p:cNvSpPr>
          <p:nvPr/>
        </p:nvSpPr>
        <p:spPr bwMode="auto">
          <a:xfrm>
            <a:off x="6672263" y="3622416"/>
            <a:ext cx="0"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69" name="Line 15">
            <a:extLst>
              <a:ext uri="{FF2B5EF4-FFF2-40B4-BE49-F238E27FC236}">
                <a16:creationId xmlns:a16="http://schemas.microsoft.com/office/drawing/2014/main" id="{68235C61-2762-4AE6-BBD3-826840DAAE64}"/>
              </a:ext>
            </a:extLst>
          </p:cNvPr>
          <p:cNvSpPr>
            <a:spLocks noChangeShapeType="1"/>
          </p:cNvSpPr>
          <p:nvPr/>
        </p:nvSpPr>
        <p:spPr bwMode="auto">
          <a:xfrm>
            <a:off x="6672263" y="3982778"/>
            <a:ext cx="1511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0" name="AutoShape 16">
            <a:extLst>
              <a:ext uri="{FF2B5EF4-FFF2-40B4-BE49-F238E27FC236}">
                <a16:creationId xmlns:a16="http://schemas.microsoft.com/office/drawing/2014/main" id="{E0D542D5-35E7-492F-A339-BA9EDDE83DEE}"/>
              </a:ext>
            </a:extLst>
          </p:cNvPr>
          <p:cNvSpPr>
            <a:spLocks noChangeArrowheads="1"/>
          </p:cNvSpPr>
          <p:nvPr/>
        </p:nvSpPr>
        <p:spPr bwMode="auto">
          <a:xfrm rot="5400000">
            <a:off x="7547769" y="3848634"/>
            <a:ext cx="325438"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nb-NO" altLang="nb-NO" sz="1800">
              <a:latin typeface="Arial" panose="020B0604020202020204" pitchFamily="34" charset="0"/>
            </a:endParaRPr>
          </a:p>
        </p:txBody>
      </p:sp>
      <p:sp>
        <p:nvSpPr>
          <p:cNvPr id="40971" name="Text Box 29">
            <a:extLst>
              <a:ext uri="{FF2B5EF4-FFF2-40B4-BE49-F238E27FC236}">
                <a16:creationId xmlns:a16="http://schemas.microsoft.com/office/drawing/2014/main" id="{EC4E0F4D-54CD-45DC-BF92-7EF63DAB2399}"/>
              </a:ext>
            </a:extLst>
          </p:cNvPr>
          <p:cNvSpPr txBox="1">
            <a:spLocks noChangeArrowheads="1"/>
          </p:cNvSpPr>
          <p:nvPr/>
        </p:nvSpPr>
        <p:spPr bwMode="auto">
          <a:xfrm>
            <a:off x="2809876" y="2109528"/>
            <a:ext cx="10191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en-US" altLang="nb-NO" sz="1200">
              <a:latin typeface="Arial" panose="020B0604020202020204" pitchFamily="34" charset="0"/>
            </a:endParaRPr>
          </a:p>
          <a:p>
            <a:pPr algn="ctr" eaLnBrk="1" hangingPunct="1">
              <a:spcBef>
                <a:spcPct val="0"/>
              </a:spcBef>
              <a:buFontTx/>
              <a:buNone/>
            </a:pPr>
            <a:r>
              <a:rPr lang="en-US" altLang="nb-NO" sz="1200">
                <a:latin typeface="Arial" panose="020B0604020202020204" pitchFamily="34" charset="0"/>
              </a:rPr>
              <a:t>Concentrate</a:t>
            </a:r>
          </a:p>
        </p:txBody>
      </p:sp>
      <p:sp>
        <p:nvSpPr>
          <p:cNvPr id="40972" name="Text Box 30">
            <a:extLst>
              <a:ext uri="{FF2B5EF4-FFF2-40B4-BE49-F238E27FC236}">
                <a16:creationId xmlns:a16="http://schemas.microsoft.com/office/drawing/2014/main" id="{61074522-0E9A-4325-8A9E-C18BA52A0ADD}"/>
              </a:ext>
            </a:extLst>
          </p:cNvPr>
          <p:cNvSpPr txBox="1">
            <a:spLocks noChangeArrowheads="1"/>
          </p:cNvSpPr>
          <p:nvPr/>
        </p:nvSpPr>
        <p:spPr bwMode="auto">
          <a:xfrm>
            <a:off x="3071814" y="1677729"/>
            <a:ext cx="12541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a:latin typeface="Arial" panose="020B0604020202020204" pitchFamily="34" charset="0"/>
              </a:rPr>
              <a:t>q</a:t>
            </a:r>
            <a:r>
              <a:rPr lang="en-US" altLang="nb-NO" sz="1600" baseline="-25000">
                <a:latin typeface="Arial" panose="020B0604020202020204" pitchFamily="34" charset="0"/>
              </a:rPr>
              <a:t>1</a:t>
            </a:r>
            <a:r>
              <a:rPr lang="en-US" altLang="nb-NO" sz="1600">
                <a:latin typeface="Arial" panose="020B0604020202020204" pitchFamily="34" charset="0"/>
              </a:rPr>
              <a:t> [m3/s]</a:t>
            </a:r>
          </a:p>
          <a:p>
            <a:pPr eaLnBrk="1" hangingPunct="1">
              <a:spcBef>
                <a:spcPct val="0"/>
              </a:spcBef>
              <a:buFontTx/>
              <a:buNone/>
            </a:pPr>
            <a:r>
              <a:rPr lang="en-US" altLang="nb-NO" sz="1600">
                <a:latin typeface="Arial" panose="020B0604020202020204" pitchFamily="34" charset="0"/>
              </a:rPr>
              <a:t>C</a:t>
            </a:r>
            <a:r>
              <a:rPr lang="en-US" altLang="nb-NO" sz="1600" baseline="-25000">
                <a:latin typeface="Arial" panose="020B0604020202020204" pitchFamily="34" charset="0"/>
              </a:rPr>
              <a:t>1</a:t>
            </a:r>
            <a:r>
              <a:rPr lang="en-US" altLang="nb-NO" sz="1600">
                <a:latin typeface="Arial" panose="020B0604020202020204" pitchFamily="34" charset="0"/>
              </a:rPr>
              <a:t> [mol/m3]</a:t>
            </a:r>
          </a:p>
        </p:txBody>
      </p:sp>
      <p:sp>
        <p:nvSpPr>
          <p:cNvPr id="40973" name="Text Box 31">
            <a:extLst>
              <a:ext uri="{FF2B5EF4-FFF2-40B4-BE49-F238E27FC236}">
                <a16:creationId xmlns:a16="http://schemas.microsoft.com/office/drawing/2014/main" id="{312D3105-19A6-45D2-8280-22AE56A2D877}"/>
              </a:ext>
            </a:extLst>
          </p:cNvPr>
          <p:cNvSpPr txBox="1">
            <a:spLocks noChangeArrowheads="1"/>
          </p:cNvSpPr>
          <p:nvPr/>
        </p:nvSpPr>
        <p:spPr bwMode="auto">
          <a:xfrm>
            <a:off x="8051801" y="3341428"/>
            <a:ext cx="12493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Arial" panose="020B0604020202020204" pitchFamily="34" charset="0"/>
              </a:rPr>
              <a:t>q [m3/s]</a:t>
            </a:r>
          </a:p>
          <a:p>
            <a:pPr eaLnBrk="1" hangingPunct="1">
              <a:spcBef>
                <a:spcPct val="0"/>
              </a:spcBef>
              <a:buFontTx/>
              <a:buNone/>
            </a:pPr>
            <a:r>
              <a:rPr lang="en-US" altLang="nb-NO" sz="1800" dirty="0">
                <a:latin typeface="Arial" panose="020B0604020202020204" pitchFamily="34" charset="0"/>
              </a:rPr>
              <a:t>c [mol/m3]</a:t>
            </a:r>
          </a:p>
        </p:txBody>
      </p:sp>
      <p:sp>
        <p:nvSpPr>
          <p:cNvPr id="40974" name="Line 35">
            <a:extLst>
              <a:ext uri="{FF2B5EF4-FFF2-40B4-BE49-F238E27FC236}">
                <a16:creationId xmlns:a16="http://schemas.microsoft.com/office/drawing/2014/main" id="{C2F99CF0-E793-4FBF-BBC1-E9D6276D41C0}"/>
              </a:ext>
            </a:extLst>
          </p:cNvPr>
          <p:cNvSpPr>
            <a:spLocks noChangeShapeType="1"/>
          </p:cNvSpPr>
          <p:nvPr/>
        </p:nvSpPr>
        <p:spPr bwMode="auto">
          <a:xfrm>
            <a:off x="6888164" y="2758815"/>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5" name="Line 36">
            <a:extLst>
              <a:ext uri="{FF2B5EF4-FFF2-40B4-BE49-F238E27FC236}">
                <a16:creationId xmlns:a16="http://schemas.microsoft.com/office/drawing/2014/main" id="{10D36A7A-2481-41A9-9A7B-62AA37D6A20A}"/>
              </a:ext>
            </a:extLst>
          </p:cNvPr>
          <p:cNvSpPr>
            <a:spLocks noChangeShapeType="1"/>
          </p:cNvSpPr>
          <p:nvPr/>
        </p:nvSpPr>
        <p:spPr bwMode="auto">
          <a:xfrm>
            <a:off x="6959600" y="275881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6" name="Line 37">
            <a:extLst>
              <a:ext uri="{FF2B5EF4-FFF2-40B4-BE49-F238E27FC236}">
                <a16:creationId xmlns:a16="http://schemas.microsoft.com/office/drawing/2014/main" id="{EEFB819A-76E7-4CD9-800C-2B918812F213}"/>
              </a:ext>
            </a:extLst>
          </p:cNvPr>
          <p:cNvSpPr>
            <a:spLocks noChangeShapeType="1"/>
          </p:cNvSpPr>
          <p:nvPr/>
        </p:nvSpPr>
        <p:spPr bwMode="auto">
          <a:xfrm>
            <a:off x="6888164" y="3262053"/>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7" name="Line 40">
            <a:extLst>
              <a:ext uri="{FF2B5EF4-FFF2-40B4-BE49-F238E27FC236}">
                <a16:creationId xmlns:a16="http://schemas.microsoft.com/office/drawing/2014/main" id="{C728892B-72FD-49A8-A49A-5A0735E95960}"/>
              </a:ext>
            </a:extLst>
          </p:cNvPr>
          <p:cNvSpPr>
            <a:spLocks noChangeShapeType="1"/>
          </p:cNvSpPr>
          <p:nvPr/>
        </p:nvSpPr>
        <p:spPr bwMode="auto">
          <a:xfrm flipH="1">
            <a:off x="6959601" y="3052504"/>
            <a:ext cx="550863" cy="20637"/>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78" name="Text Box 44">
            <a:extLst>
              <a:ext uri="{FF2B5EF4-FFF2-40B4-BE49-F238E27FC236}">
                <a16:creationId xmlns:a16="http://schemas.microsoft.com/office/drawing/2014/main" id="{E1C91084-1B3F-4C5C-8365-4E026AB3C6A0}"/>
              </a:ext>
            </a:extLst>
          </p:cNvPr>
          <p:cNvSpPr txBox="1">
            <a:spLocks noChangeArrowheads="1"/>
          </p:cNvSpPr>
          <p:nvPr/>
        </p:nvSpPr>
        <p:spPr bwMode="auto">
          <a:xfrm>
            <a:off x="4576764" y="2993765"/>
            <a:ext cx="30162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p>
        </p:txBody>
      </p:sp>
      <p:grpSp>
        <p:nvGrpSpPr>
          <p:cNvPr id="40979" name="Group 45">
            <a:extLst>
              <a:ext uri="{FF2B5EF4-FFF2-40B4-BE49-F238E27FC236}">
                <a16:creationId xmlns:a16="http://schemas.microsoft.com/office/drawing/2014/main" id="{A6D1CC84-F659-4022-93A6-8C349E8B04D3}"/>
              </a:ext>
            </a:extLst>
          </p:cNvPr>
          <p:cNvGrpSpPr>
            <a:grpSpLocks/>
          </p:cNvGrpSpPr>
          <p:nvPr/>
        </p:nvGrpSpPr>
        <p:grpSpPr bwMode="auto">
          <a:xfrm>
            <a:off x="5226050" y="2614353"/>
            <a:ext cx="509588" cy="792162"/>
            <a:chOff x="2332" y="2296"/>
            <a:chExt cx="321" cy="499"/>
          </a:xfrm>
        </p:grpSpPr>
        <p:sp>
          <p:nvSpPr>
            <p:cNvPr id="41017" name="Line 46">
              <a:extLst>
                <a:ext uri="{FF2B5EF4-FFF2-40B4-BE49-F238E27FC236}">
                  <a16:creationId xmlns:a16="http://schemas.microsoft.com/office/drawing/2014/main" id="{7E4FA35C-EDDA-4D5A-B523-033C7547E869}"/>
                </a:ext>
              </a:extLst>
            </p:cNvPr>
            <p:cNvSpPr>
              <a:spLocks noChangeShapeType="1"/>
            </p:cNvSpPr>
            <p:nvPr/>
          </p:nvSpPr>
          <p:spPr bwMode="auto">
            <a:xfrm>
              <a:off x="2472" y="2296"/>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1018" name="Text Box 47">
              <a:extLst>
                <a:ext uri="{FF2B5EF4-FFF2-40B4-BE49-F238E27FC236}">
                  <a16:creationId xmlns:a16="http://schemas.microsoft.com/office/drawing/2014/main" id="{D1FB1631-1718-4743-A018-4B4E47813684}"/>
                </a:ext>
              </a:extLst>
            </p:cNvPr>
            <p:cNvSpPr txBox="1">
              <a:spLocks noChangeArrowheads="1"/>
            </p:cNvSpPr>
            <p:nvPr/>
          </p:nvSpPr>
          <p:spPr bwMode="auto">
            <a:xfrm>
              <a:off x="2332" y="2391"/>
              <a:ext cx="32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3600">
                  <a:latin typeface="Times New Roman" panose="02020603050405020304" pitchFamily="18" charset="0"/>
                  <a:cs typeface="Times New Roman" panose="02020603050405020304" pitchFamily="18" charset="0"/>
                </a:rPr>
                <a:t>∞</a:t>
              </a:r>
            </a:p>
          </p:txBody>
        </p:sp>
      </p:grpSp>
      <p:sp>
        <p:nvSpPr>
          <p:cNvPr id="40980" name="Text Box 48">
            <a:extLst>
              <a:ext uri="{FF2B5EF4-FFF2-40B4-BE49-F238E27FC236}">
                <a16:creationId xmlns:a16="http://schemas.microsoft.com/office/drawing/2014/main" id="{4FAE0F1E-B090-49CC-813C-C72B01A85F90}"/>
              </a:ext>
            </a:extLst>
          </p:cNvPr>
          <p:cNvSpPr txBox="1">
            <a:spLocks noChangeArrowheads="1"/>
          </p:cNvSpPr>
          <p:nvPr/>
        </p:nvSpPr>
        <p:spPr bwMode="auto">
          <a:xfrm>
            <a:off x="6929438" y="2706428"/>
            <a:ext cx="349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H</a:t>
            </a:r>
          </a:p>
        </p:txBody>
      </p:sp>
      <p:sp>
        <p:nvSpPr>
          <p:cNvPr id="40982" name="Line 13">
            <a:extLst>
              <a:ext uri="{FF2B5EF4-FFF2-40B4-BE49-F238E27FC236}">
                <a16:creationId xmlns:a16="http://schemas.microsoft.com/office/drawing/2014/main" id="{F0545E0C-49CF-4ABB-8DD6-DA2D939C8ECC}"/>
              </a:ext>
            </a:extLst>
          </p:cNvPr>
          <p:cNvSpPr>
            <a:spLocks noChangeShapeType="1"/>
          </p:cNvSpPr>
          <p:nvPr/>
        </p:nvSpPr>
        <p:spPr bwMode="auto">
          <a:xfrm>
            <a:off x="6383338" y="2325429"/>
            <a:ext cx="0"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83" name="Line 12">
            <a:extLst>
              <a:ext uri="{FF2B5EF4-FFF2-40B4-BE49-F238E27FC236}">
                <a16:creationId xmlns:a16="http://schemas.microsoft.com/office/drawing/2014/main" id="{A0ED8460-401B-4DC9-8052-417998775EA7}"/>
              </a:ext>
            </a:extLst>
          </p:cNvPr>
          <p:cNvSpPr>
            <a:spLocks noChangeShapeType="1"/>
          </p:cNvSpPr>
          <p:nvPr/>
        </p:nvSpPr>
        <p:spPr bwMode="auto">
          <a:xfrm>
            <a:off x="6383338" y="2312728"/>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0984" name="AutoShape 16">
            <a:extLst>
              <a:ext uri="{FF2B5EF4-FFF2-40B4-BE49-F238E27FC236}">
                <a16:creationId xmlns:a16="http://schemas.microsoft.com/office/drawing/2014/main" id="{D0B1DC7E-82BC-4D69-BC47-E36432C0037F}"/>
              </a:ext>
            </a:extLst>
          </p:cNvPr>
          <p:cNvSpPr>
            <a:spLocks noChangeArrowheads="1"/>
          </p:cNvSpPr>
          <p:nvPr/>
        </p:nvSpPr>
        <p:spPr bwMode="auto">
          <a:xfrm rot="5400000">
            <a:off x="6827045" y="2205572"/>
            <a:ext cx="325437"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nb-NO" altLang="nb-NO" sz="1800">
              <a:latin typeface="Arial" panose="020B0604020202020204" pitchFamily="34" charset="0"/>
            </a:endParaRPr>
          </a:p>
        </p:txBody>
      </p:sp>
      <p:sp>
        <p:nvSpPr>
          <p:cNvPr id="40985" name="Oval 40">
            <a:extLst>
              <a:ext uri="{FF2B5EF4-FFF2-40B4-BE49-F238E27FC236}">
                <a16:creationId xmlns:a16="http://schemas.microsoft.com/office/drawing/2014/main" id="{CBA41EAA-E0E2-48FF-9967-9F7F7FCFECD0}"/>
              </a:ext>
            </a:extLst>
          </p:cNvPr>
          <p:cNvSpPr>
            <a:spLocks noChangeArrowheads="1"/>
          </p:cNvSpPr>
          <p:nvPr/>
        </p:nvSpPr>
        <p:spPr bwMode="auto">
          <a:xfrm>
            <a:off x="7462839" y="2758816"/>
            <a:ext cx="504825" cy="504825"/>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LC</a:t>
            </a:r>
          </a:p>
        </p:txBody>
      </p:sp>
      <p:cxnSp>
        <p:nvCxnSpPr>
          <p:cNvPr id="40986" name="Straight Arrow Connector 48">
            <a:extLst>
              <a:ext uri="{FF2B5EF4-FFF2-40B4-BE49-F238E27FC236}">
                <a16:creationId xmlns:a16="http://schemas.microsoft.com/office/drawing/2014/main" id="{46CCBC42-93ED-424E-B2AC-F8C9EC7F2430}"/>
              </a:ext>
            </a:extLst>
          </p:cNvPr>
          <p:cNvCxnSpPr>
            <a:cxnSpLocks noChangeShapeType="1"/>
            <a:stCxn id="40985" idx="4"/>
            <a:endCxn id="40970" idx="1"/>
          </p:cNvCxnSpPr>
          <p:nvPr/>
        </p:nvCxnSpPr>
        <p:spPr bwMode="auto">
          <a:xfrm flipH="1">
            <a:off x="7710488" y="3263640"/>
            <a:ext cx="4762" cy="700088"/>
          </a:xfrm>
          <a:prstGeom prst="straightConnector1">
            <a:avLst/>
          </a:prstGeom>
          <a:noFill/>
          <a:ln w="9525"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87" name="Rectangle 49">
            <a:extLst>
              <a:ext uri="{FF2B5EF4-FFF2-40B4-BE49-F238E27FC236}">
                <a16:creationId xmlns:a16="http://schemas.microsoft.com/office/drawing/2014/main" id="{6A2658E0-2CBC-4936-96A8-F80D9B220533}"/>
              </a:ext>
            </a:extLst>
          </p:cNvPr>
          <p:cNvSpPr>
            <a:spLocks noChangeArrowheads="1"/>
          </p:cNvSpPr>
          <p:nvPr/>
        </p:nvSpPr>
        <p:spPr bwMode="auto">
          <a:xfrm>
            <a:off x="7307263" y="2038091"/>
            <a:ext cx="5889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400" dirty="0">
                <a:latin typeface="Arial" panose="020B0604020202020204" pitchFamily="34" charset="0"/>
              </a:rPr>
              <a:t>C</a:t>
            </a:r>
            <a:r>
              <a:rPr lang="en-US" altLang="nb-NO" sz="1200" baseline="-25000" dirty="0">
                <a:latin typeface="Arial" panose="020B0604020202020204" pitchFamily="34" charset="0"/>
              </a:rPr>
              <a:t>2</a:t>
            </a:r>
            <a:endParaRPr lang="en-US" altLang="nb-NO" sz="1200" dirty="0">
              <a:latin typeface="Arial" panose="020B0604020202020204" pitchFamily="34" charset="0"/>
            </a:endParaRPr>
          </a:p>
          <a:p>
            <a:pPr algn="ctr" eaLnBrk="1" hangingPunct="1">
              <a:spcBef>
                <a:spcPct val="0"/>
              </a:spcBef>
              <a:buFontTx/>
              <a:buNone/>
            </a:pPr>
            <a:r>
              <a:rPr lang="en-US" altLang="nb-NO" sz="1200" dirty="0">
                <a:latin typeface="Arial" panose="020B0604020202020204" pitchFamily="34" charset="0"/>
              </a:rPr>
              <a:t>Water</a:t>
            </a:r>
          </a:p>
          <a:p>
            <a:pPr algn="ctr" eaLnBrk="1" hangingPunct="1">
              <a:spcBef>
                <a:spcPct val="0"/>
              </a:spcBef>
              <a:buFontTx/>
              <a:buNone/>
            </a:pPr>
            <a:endParaRPr lang="en-US" altLang="nb-NO" sz="1200" dirty="0">
              <a:latin typeface="Arial" panose="020B0604020202020204" pitchFamily="34" charset="0"/>
            </a:endParaRPr>
          </a:p>
        </p:txBody>
      </p:sp>
      <p:cxnSp>
        <p:nvCxnSpPr>
          <p:cNvPr id="40988" name="Straight Connector 51">
            <a:extLst>
              <a:ext uri="{FF2B5EF4-FFF2-40B4-BE49-F238E27FC236}">
                <a16:creationId xmlns:a16="http://schemas.microsoft.com/office/drawing/2014/main" id="{25EA772D-D7DA-40AD-98E0-5843FFEDACF3}"/>
              </a:ext>
            </a:extLst>
          </p:cNvPr>
          <p:cNvCxnSpPr>
            <a:cxnSpLocks noChangeShapeType="1"/>
          </p:cNvCxnSpPr>
          <p:nvPr/>
        </p:nvCxnSpPr>
        <p:spPr bwMode="auto">
          <a:xfrm>
            <a:off x="4332288" y="2246053"/>
            <a:ext cx="0" cy="1381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9" name="Straight Connector 52">
            <a:extLst>
              <a:ext uri="{FF2B5EF4-FFF2-40B4-BE49-F238E27FC236}">
                <a16:creationId xmlns:a16="http://schemas.microsoft.com/office/drawing/2014/main" id="{51146DD7-3F61-47BB-930F-6410696EB974}"/>
              </a:ext>
            </a:extLst>
          </p:cNvPr>
          <p:cNvCxnSpPr>
            <a:cxnSpLocks noChangeShapeType="1"/>
          </p:cNvCxnSpPr>
          <p:nvPr/>
        </p:nvCxnSpPr>
        <p:spPr bwMode="auto">
          <a:xfrm>
            <a:off x="4367213" y="2253990"/>
            <a:ext cx="0" cy="139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0" name="Straight Connector 53">
            <a:extLst>
              <a:ext uri="{FF2B5EF4-FFF2-40B4-BE49-F238E27FC236}">
                <a16:creationId xmlns:a16="http://schemas.microsoft.com/office/drawing/2014/main" id="{29C504B2-BD83-490C-B554-B6794CF7F02F}"/>
              </a:ext>
            </a:extLst>
          </p:cNvPr>
          <p:cNvCxnSpPr>
            <a:cxnSpLocks noChangeShapeType="1"/>
          </p:cNvCxnSpPr>
          <p:nvPr/>
        </p:nvCxnSpPr>
        <p:spPr bwMode="auto">
          <a:xfrm>
            <a:off x="6564313" y="2234941"/>
            <a:ext cx="0" cy="1381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1" name="Straight Connector 54">
            <a:extLst>
              <a:ext uri="{FF2B5EF4-FFF2-40B4-BE49-F238E27FC236}">
                <a16:creationId xmlns:a16="http://schemas.microsoft.com/office/drawing/2014/main" id="{C3918D3B-6CC5-4A43-AD11-F4A5F5F632B7}"/>
              </a:ext>
            </a:extLst>
          </p:cNvPr>
          <p:cNvCxnSpPr>
            <a:cxnSpLocks noChangeShapeType="1"/>
          </p:cNvCxnSpPr>
          <p:nvPr/>
        </p:nvCxnSpPr>
        <p:spPr bwMode="auto">
          <a:xfrm>
            <a:off x="6600825" y="2244466"/>
            <a:ext cx="0" cy="1381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2" name="Oval 40">
            <a:extLst>
              <a:ext uri="{FF2B5EF4-FFF2-40B4-BE49-F238E27FC236}">
                <a16:creationId xmlns:a16="http://schemas.microsoft.com/office/drawing/2014/main" id="{54DA1B9D-D3C0-477C-96EE-58D4C90CB9C2}"/>
              </a:ext>
            </a:extLst>
          </p:cNvPr>
          <p:cNvSpPr>
            <a:spLocks noChangeArrowheads="1"/>
          </p:cNvSpPr>
          <p:nvPr/>
        </p:nvSpPr>
        <p:spPr bwMode="auto">
          <a:xfrm>
            <a:off x="6743701" y="1606291"/>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0000"/>
                </a:solidFill>
                <a:latin typeface="Arial" panose="020B0604020202020204" pitchFamily="34" charset="0"/>
              </a:rPr>
              <a:t>FC</a:t>
            </a:r>
          </a:p>
        </p:txBody>
      </p:sp>
      <p:cxnSp>
        <p:nvCxnSpPr>
          <p:cNvPr id="40993" name="Straight Connector 57">
            <a:extLst>
              <a:ext uri="{FF2B5EF4-FFF2-40B4-BE49-F238E27FC236}">
                <a16:creationId xmlns:a16="http://schemas.microsoft.com/office/drawing/2014/main" id="{807C91F4-A8FD-4EB5-99F2-C2FF27AB528B}"/>
              </a:ext>
            </a:extLst>
          </p:cNvPr>
          <p:cNvCxnSpPr>
            <a:cxnSpLocks noChangeShapeType="1"/>
          </p:cNvCxnSpPr>
          <p:nvPr/>
        </p:nvCxnSpPr>
        <p:spPr bwMode="auto">
          <a:xfrm flipV="1">
            <a:off x="6600825" y="1874578"/>
            <a:ext cx="0" cy="379412"/>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4" name="Straight Arrow Connector 59">
            <a:extLst>
              <a:ext uri="{FF2B5EF4-FFF2-40B4-BE49-F238E27FC236}">
                <a16:creationId xmlns:a16="http://schemas.microsoft.com/office/drawing/2014/main" id="{FFFEBED3-76A7-4767-9E69-F4E27E3E11F4}"/>
              </a:ext>
            </a:extLst>
          </p:cNvPr>
          <p:cNvCxnSpPr>
            <a:cxnSpLocks noChangeShapeType="1"/>
            <a:endCxn id="40992" idx="2"/>
          </p:cNvCxnSpPr>
          <p:nvPr/>
        </p:nvCxnSpPr>
        <p:spPr bwMode="auto">
          <a:xfrm>
            <a:off x="6600826" y="1858703"/>
            <a:ext cx="142875" cy="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5" name="Straight Arrow Connector 62">
            <a:extLst>
              <a:ext uri="{FF2B5EF4-FFF2-40B4-BE49-F238E27FC236}">
                <a16:creationId xmlns:a16="http://schemas.microsoft.com/office/drawing/2014/main" id="{83F07746-6A06-4C2E-BF4B-8FB4C11ED5F1}"/>
              </a:ext>
            </a:extLst>
          </p:cNvPr>
          <p:cNvCxnSpPr>
            <a:cxnSpLocks noChangeShapeType="1"/>
            <a:stCxn id="40992" idx="4"/>
          </p:cNvCxnSpPr>
          <p:nvPr/>
        </p:nvCxnSpPr>
        <p:spPr bwMode="auto">
          <a:xfrm flipH="1">
            <a:off x="6989763" y="2111115"/>
            <a:ext cx="6350" cy="19685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7" name="Straight Connector 66">
            <a:extLst>
              <a:ext uri="{FF2B5EF4-FFF2-40B4-BE49-F238E27FC236}">
                <a16:creationId xmlns:a16="http://schemas.microsoft.com/office/drawing/2014/main" id="{B2977937-EACD-4DCA-8925-31AD0459881C}"/>
              </a:ext>
            </a:extLst>
          </p:cNvPr>
          <p:cNvCxnSpPr>
            <a:cxnSpLocks noChangeShapeType="1"/>
          </p:cNvCxnSpPr>
          <p:nvPr/>
        </p:nvCxnSpPr>
        <p:spPr bwMode="auto">
          <a:xfrm flipV="1">
            <a:off x="4367213" y="1471354"/>
            <a:ext cx="0" cy="76358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8" name="Straight Arrow Connector 68">
            <a:extLst>
              <a:ext uri="{FF2B5EF4-FFF2-40B4-BE49-F238E27FC236}">
                <a16:creationId xmlns:a16="http://schemas.microsoft.com/office/drawing/2014/main" id="{2CFE9F5E-AE2B-4730-853F-FBEE8B05AC87}"/>
              </a:ext>
            </a:extLst>
          </p:cNvPr>
          <p:cNvCxnSpPr>
            <a:cxnSpLocks noChangeShapeType="1"/>
          </p:cNvCxnSpPr>
          <p:nvPr/>
        </p:nvCxnSpPr>
        <p:spPr bwMode="auto">
          <a:xfrm flipV="1">
            <a:off x="4367214" y="1471354"/>
            <a:ext cx="828674" cy="1"/>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99" name="Straight Arrow Connector 72">
            <a:extLst>
              <a:ext uri="{FF2B5EF4-FFF2-40B4-BE49-F238E27FC236}">
                <a16:creationId xmlns:a16="http://schemas.microsoft.com/office/drawing/2014/main" id="{DA5D9A95-4496-4DE9-9519-7DB7122853ED}"/>
              </a:ext>
            </a:extLst>
          </p:cNvPr>
          <p:cNvCxnSpPr>
            <a:cxnSpLocks noChangeShapeType="1"/>
          </p:cNvCxnSpPr>
          <p:nvPr/>
        </p:nvCxnSpPr>
        <p:spPr bwMode="auto">
          <a:xfrm>
            <a:off x="5659438" y="860165"/>
            <a:ext cx="2382" cy="257174"/>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00" name="TextBox 73">
            <a:extLst>
              <a:ext uri="{FF2B5EF4-FFF2-40B4-BE49-F238E27FC236}">
                <a16:creationId xmlns:a16="http://schemas.microsoft.com/office/drawing/2014/main" id="{53D63EF3-0FC5-4551-B015-F4C688CABC8D}"/>
              </a:ext>
            </a:extLst>
          </p:cNvPr>
          <p:cNvSpPr txBox="1">
            <a:spLocks noChangeArrowheads="1"/>
          </p:cNvSpPr>
          <p:nvPr/>
        </p:nvSpPr>
        <p:spPr bwMode="auto">
          <a:xfrm>
            <a:off x="5697910" y="63349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dirty="0">
                <a:latin typeface="Arial" panose="020B0604020202020204" pitchFamily="34" charset="0"/>
              </a:rPr>
              <a:t>v</a:t>
            </a:r>
            <a:endParaRPr lang="en-US" altLang="nb-NO" sz="1800" baseline="-25000" dirty="0">
              <a:latin typeface="Arial" panose="020B0604020202020204" pitchFamily="34" charset="0"/>
            </a:endParaRPr>
          </a:p>
        </p:txBody>
      </p:sp>
      <p:cxnSp>
        <p:nvCxnSpPr>
          <p:cNvPr id="41001" name="Straight Connector 75">
            <a:extLst>
              <a:ext uri="{FF2B5EF4-FFF2-40B4-BE49-F238E27FC236}">
                <a16:creationId xmlns:a16="http://schemas.microsoft.com/office/drawing/2014/main" id="{1F2DEA06-8BBB-4150-B7C2-1D82D62E264B}"/>
              </a:ext>
            </a:extLst>
          </p:cNvPr>
          <p:cNvCxnSpPr>
            <a:cxnSpLocks noChangeShapeType="1"/>
          </p:cNvCxnSpPr>
          <p:nvPr/>
        </p:nvCxnSpPr>
        <p:spPr bwMode="auto">
          <a:xfrm>
            <a:off x="6260123" y="1461828"/>
            <a:ext cx="735990" cy="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02" name="Straight Arrow Connector 77">
            <a:extLst>
              <a:ext uri="{FF2B5EF4-FFF2-40B4-BE49-F238E27FC236}">
                <a16:creationId xmlns:a16="http://schemas.microsoft.com/office/drawing/2014/main" id="{3AEB4A1B-88D0-43F7-9DD0-E86432BB19CF}"/>
              </a:ext>
            </a:extLst>
          </p:cNvPr>
          <p:cNvCxnSpPr>
            <a:cxnSpLocks noChangeShapeType="1"/>
            <a:endCxn id="40992" idx="0"/>
          </p:cNvCxnSpPr>
          <p:nvPr/>
        </p:nvCxnSpPr>
        <p:spPr bwMode="auto">
          <a:xfrm>
            <a:off x="6996113" y="1461828"/>
            <a:ext cx="0" cy="144462"/>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03" name="TextBox 82">
            <a:extLst>
              <a:ext uri="{FF2B5EF4-FFF2-40B4-BE49-F238E27FC236}">
                <a16:creationId xmlns:a16="http://schemas.microsoft.com/office/drawing/2014/main" id="{293B6A84-E925-4F47-AF02-54FB57CA53FD}"/>
              </a:ext>
            </a:extLst>
          </p:cNvPr>
          <p:cNvSpPr txBox="1">
            <a:spLocks noChangeArrowheads="1"/>
          </p:cNvSpPr>
          <p:nvPr/>
        </p:nvSpPr>
        <p:spPr bwMode="auto">
          <a:xfrm>
            <a:off x="6667501" y="1103053"/>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dirty="0">
                <a:latin typeface="Arial" panose="020B0604020202020204" pitchFamily="34" charset="0"/>
              </a:rPr>
              <a:t>q</a:t>
            </a:r>
            <a:r>
              <a:rPr lang="en-US" altLang="nb-NO" sz="1800" baseline="-25000" dirty="0">
                <a:latin typeface="Arial" panose="020B0604020202020204" pitchFamily="34" charset="0"/>
              </a:rPr>
              <a:t>2,s</a:t>
            </a:r>
          </a:p>
        </p:txBody>
      </p:sp>
      <p:sp>
        <p:nvSpPr>
          <p:cNvPr id="41004" name="TextBox 83">
            <a:extLst>
              <a:ext uri="{FF2B5EF4-FFF2-40B4-BE49-F238E27FC236}">
                <a16:creationId xmlns:a16="http://schemas.microsoft.com/office/drawing/2014/main" id="{C0F3148B-32BD-4B37-B8E5-9B2681E00731}"/>
              </a:ext>
            </a:extLst>
          </p:cNvPr>
          <p:cNvSpPr txBox="1">
            <a:spLocks noChangeArrowheads="1"/>
          </p:cNvSpPr>
          <p:nvPr/>
        </p:nvSpPr>
        <p:spPr bwMode="auto">
          <a:xfrm>
            <a:off x="4327603" y="1103054"/>
            <a:ext cx="607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dirty="0">
                <a:latin typeface="Arial" panose="020B0604020202020204" pitchFamily="34" charset="0"/>
              </a:rPr>
              <a:t>q</a:t>
            </a:r>
            <a:r>
              <a:rPr lang="en-US" altLang="nb-NO" sz="1800" baseline="-25000" dirty="0">
                <a:latin typeface="Arial" panose="020B0604020202020204" pitchFamily="34" charset="0"/>
              </a:rPr>
              <a:t>1,m</a:t>
            </a:r>
          </a:p>
          <a:p>
            <a:pPr algn="ctr" eaLnBrk="1" hangingPunct="1">
              <a:spcBef>
                <a:spcPct val="0"/>
              </a:spcBef>
              <a:buFontTx/>
              <a:buNone/>
            </a:pPr>
            <a:r>
              <a:rPr lang="en-US" altLang="nb-NO" sz="1800" dirty="0">
                <a:latin typeface="Arial" panose="020B0604020202020204" pitchFamily="34" charset="0"/>
              </a:rPr>
              <a:t>C</a:t>
            </a:r>
            <a:r>
              <a:rPr lang="en-US" altLang="nb-NO" sz="1800" baseline="-25000" dirty="0">
                <a:latin typeface="Arial" panose="020B0604020202020204" pitchFamily="34" charset="0"/>
              </a:rPr>
              <a:t>1,m</a:t>
            </a:r>
          </a:p>
        </p:txBody>
      </p:sp>
      <p:sp>
        <p:nvSpPr>
          <p:cNvPr id="41005" name="TextBox 84">
            <a:extLst>
              <a:ext uri="{FF2B5EF4-FFF2-40B4-BE49-F238E27FC236}">
                <a16:creationId xmlns:a16="http://schemas.microsoft.com/office/drawing/2014/main" id="{9E49B322-7479-4103-9C7D-90C8BF164DB3}"/>
              </a:ext>
            </a:extLst>
          </p:cNvPr>
          <p:cNvSpPr txBox="1">
            <a:spLocks noChangeArrowheads="1"/>
          </p:cNvSpPr>
          <p:nvPr/>
        </p:nvSpPr>
        <p:spPr bwMode="auto">
          <a:xfrm>
            <a:off x="6103938" y="1822190"/>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dirty="0">
                <a:latin typeface="Arial" panose="020B0604020202020204" pitchFamily="34" charset="0"/>
              </a:rPr>
              <a:t>q</a:t>
            </a:r>
            <a:r>
              <a:rPr lang="en-US" altLang="nb-NO" sz="1800" baseline="-25000" dirty="0">
                <a:latin typeface="Arial" panose="020B0604020202020204" pitchFamily="34" charset="0"/>
              </a:rPr>
              <a:t>2,m</a:t>
            </a:r>
          </a:p>
        </p:txBody>
      </p:sp>
      <p:cxnSp>
        <p:nvCxnSpPr>
          <p:cNvPr id="87" name="Straight Arrow Connector 86">
            <a:extLst>
              <a:ext uri="{FF2B5EF4-FFF2-40B4-BE49-F238E27FC236}">
                <a16:creationId xmlns:a16="http://schemas.microsoft.com/office/drawing/2014/main" id="{DCABD703-7EA7-4632-BFF2-2D6B9AE2C2C2}"/>
              </a:ext>
            </a:extLst>
          </p:cNvPr>
          <p:cNvCxnSpPr>
            <a:cxnSpLocks noChangeShapeType="1"/>
          </p:cNvCxnSpPr>
          <p:nvPr/>
        </p:nvCxnSpPr>
        <p:spPr bwMode="auto">
          <a:xfrm flipH="1">
            <a:off x="2495550" y="3200140"/>
            <a:ext cx="1944688" cy="0"/>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Oval 40">
            <a:extLst>
              <a:ext uri="{FF2B5EF4-FFF2-40B4-BE49-F238E27FC236}">
                <a16:creationId xmlns:a16="http://schemas.microsoft.com/office/drawing/2014/main" id="{7978ECFF-8C3E-4A75-8424-03DFA62C3CA5}"/>
              </a:ext>
            </a:extLst>
          </p:cNvPr>
          <p:cNvSpPr>
            <a:spLocks noChangeArrowheads="1"/>
          </p:cNvSpPr>
          <p:nvPr/>
        </p:nvSpPr>
        <p:spPr bwMode="auto">
          <a:xfrm>
            <a:off x="1990726" y="2947729"/>
            <a:ext cx="504825" cy="504825"/>
          </a:xfrm>
          <a:prstGeom prst="ellipse">
            <a:avLst/>
          </a:prstGeom>
          <a:solidFill>
            <a:srgbClr val="FFFFFF"/>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chemeClr val="accent2"/>
                </a:solidFill>
                <a:latin typeface="Arial" panose="020B0604020202020204" pitchFamily="34" charset="0"/>
              </a:rPr>
              <a:t>CC</a:t>
            </a:r>
          </a:p>
        </p:txBody>
      </p:sp>
      <p:sp>
        <p:nvSpPr>
          <p:cNvPr id="89" name="Rectangle 88">
            <a:extLst>
              <a:ext uri="{FF2B5EF4-FFF2-40B4-BE49-F238E27FC236}">
                <a16:creationId xmlns:a16="http://schemas.microsoft.com/office/drawing/2014/main" id="{BF4230D8-027E-4794-82E8-4DAE0C7656FB}"/>
              </a:ext>
            </a:extLst>
          </p:cNvPr>
          <p:cNvSpPr>
            <a:spLocks noChangeArrowheads="1"/>
          </p:cNvSpPr>
          <p:nvPr/>
        </p:nvSpPr>
        <p:spPr bwMode="auto">
          <a:xfrm>
            <a:off x="2960689" y="2879465"/>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r>
              <a:rPr lang="en-US" altLang="nb-NO" sz="1800" baseline="-25000">
                <a:latin typeface="Arial" panose="020B0604020202020204" pitchFamily="34" charset="0"/>
              </a:rPr>
              <a:t>m</a:t>
            </a:r>
          </a:p>
        </p:txBody>
      </p:sp>
      <p:sp>
        <p:nvSpPr>
          <p:cNvPr id="90" name="Rectangle 89">
            <a:extLst>
              <a:ext uri="{FF2B5EF4-FFF2-40B4-BE49-F238E27FC236}">
                <a16:creationId xmlns:a16="http://schemas.microsoft.com/office/drawing/2014/main" id="{D8CCD77C-0091-4E5D-BDC4-DE572A1757B1}"/>
              </a:ext>
            </a:extLst>
          </p:cNvPr>
          <p:cNvSpPr>
            <a:spLocks noChangeArrowheads="1"/>
          </p:cNvSpPr>
          <p:nvPr/>
        </p:nvSpPr>
        <p:spPr bwMode="auto">
          <a:xfrm>
            <a:off x="2054226" y="3757353"/>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r>
              <a:rPr lang="en-US" altLang="nb-NO" sz="1800" baseline="-25000">
                <a:latin typeface="Arial" panose="020B0604020202020204" pitchFamily="34" charset="0"/>
              </a:rPr>
              <a:t>s</a:t>
            </a:r>
          </a:p>
        </p:txBody>
      </p:sp>
      <p:cxnSp>
        <p:nvCxnSpPr>
          <p:cNvPr id="92" name="Straight Arrow Connector 91">
            <a:extLst>
              <a:ext uri="{FF2B5EF4-FFF2-40B4-BE49-F238E27FC236}">
                <a16:creationId xmlns:a16="http://schemas.microsoft.com/office/drawing/2014/main" id="{1B8602E5-793F-4426-A11E-74D164A56C68}"/>
              </a:ext>
            </a:extLst>
          </p:cNvPr>
          <p:cNvCxnSpPr>
            <a:cxnSpLocks noChangeShapeType="1"/>
          </p:cNvCxnSpPr>
          <p:nvPr/>
        </p:nvCxnSpPr>
        <p:spPr bwMode="auto">
          <a:xfrm flipH="1" flipV="1">
            <a:off x="2243138" y="3436678"/>
            <a:ext cx="0" cy="366712"/>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043F85A1-B11B-45F4-AE17-0213256A622C}"/>
              </a:ext>
            </a:extLst>
          </p:cNvPr>
          <p:cNvCxnSpPr>
            <a:cxnSpLocks noChangeShapeType="1"/>
            <a:stCxn id="88" idx="0"/>
          </p:cNvCxnSpPr>
          <p:nvPr/>
        </p:nvCxnSpPr>
        <p:spPr bwMode="auto">
          <a:xfrm flipH="1" flipV="1">
            <a:off x="2243138" y="860166"/>
            <a:ext cx="0" cy="2087563"/>
          </a:xfrm>
          <a:prstGeom prst="line">
            <a:avLst/>
          </a:prstGeom>
          <a:noFill/>
          <a:ln w="952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99">
            <a:extLst>
              <a:ext uri="{FF2B5EF4-FFF2-40B4-BE49-F238E27FC236}">
                <a16:creationId xmlns:a16="http://schemas.microsoft.com/office/drawing/2014/main" id="{B670C6C2-B262-4CE4-9379-07FC2A618715}"/>
              </a:ext>
            </a:extLst>
          </p:cNvPr>
          <p:cNvCxnSpPr>
            <a:cxnSpLocks noChangeShapeType="1"/>
          </p:cNvCxnSpPr>
          <p:nvPr/>
        </p:nvCxnSpPr>
        <p:spPr bwMode="auto">
          <a:xfrm>
            <a:off x="2243138" y="860165"/>
            <a:ext cx="3421062" cy="0"/>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13" name="TextBox 101">
            <a:extLst>
              <a:ext uri="{FF2B5EF4-FFF2-40B4-BE49-F238E27FC236}">
                <a16:creationId xmlns:a16="http://schemas.microsoft.com/office/drawing/2014/main" id="{5E0DC3D0-810A-43A7-B5F2-E8D7752CE658}"/>
              </a:ext>
            </a:extLst>
          </p:cNvPr>
          <p:cNvSpPr txBox="1">
            <a:spLocks noChangeArrowheads="1"/>
          </p:cNvSpPr>
          <p:nvPr/>
        </p:nvSpPr>
        <p:spPr bwMode="auto">
          <a:xfrm>
            <a:off x="617477" y="212495"/>
            <a:ext cx="90996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dirty="0">
                <a:solidFill>
                  <a:srgbClr val="FF0000"/>
                </a:solidFill>
                <a:latin typeface="Arial" panose="020B0604020202020204" pitchFamily="34" charset="0"/>
              </a:rPr>
              <a:t>Improved RATIO CONTROL = Ideal TRANSFORMED INPUT from static model</a:t>
            </a:r>
            <a:endParaRPr lang="en-US" altLang="nb-NO" dirty="0">
              <a:solidFill>
                <a:schemeClr val="accent2"/>
              </a:solidFill>
              <a:latin typeface="Arial" panose="020B0604020202020204" pitchFamily="34" charset="0"/>
            </a:endParaRPr>
          </a:p>
        </p:txBody>
      </p:sp>
      <p:sp>
        <p:nvSpPr>
          <p:cNvPr id="5" name="Rectangle 4">
            <a:extLst>
              <a:ext uri="{FF2B5EF4-FFF2-40B4-BE49-F238E27FC236}">
                <a16:creationId xmlns:a16="http://schemas.microsoft.com/office/drawing/2014/main" id="{DE8B62D4-67A1-44DC-BD2E-DCAFE758220F}"/>
              </a:ext>
            </a:extLst>
          </p:cNvPr>
          <p:cNvSpPr/>
          <p:nvPr/>
        </p:nvSpPr>
        <p:spPr>
          <a:xfrm>
            <a:off x="5167313" y="1131932"/>
            <a:ext cx="1181100" cy="719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t>Nonlinear </a:t>
            </a:r>
            <a:r>
              <a:rPr lang="nb-NO" sz="1600" dirty="0" err="1"/>
              <a:t>Function</a:t>
            </a:r>
            <a:r>
              <a:rPr lang="nb-NO" sz="1600" dirty="0"/>
              <a:t> </a:t>
            </a:r>
            <a:r>
              <a:rPr lang="nb-NO" sz="1600" dirty="0" err="1"/>
              <a:t>block</a:t>
            </a:r>
            <a:endParaRPr lang="nb-NO" sz="1600" dirty="0"/>
          </a:p>
        </p:txBody>
      </p:sp>
      <p:grpSp>
        <p:nvGrpSpPr>
          <p:cNvPr id="6" name="Group 5">
            <a:extLst>
              <a:ext uri="{FF2B5EF4-FFF2-40B4-BE49-F238E27FC236}">
                <a16:creationId xmlns:a16="http://schemas.microsoft.com/office/drawing/2014/main" id="{CC1B37C5-CA4F-448D-B582-B5E33532E344}"/>
              </a:ext>
            </a:extLst>
          </p:cNvPr>
          <p:cNvGrpSpPr/>
          <p:nvPr/>
        </p:nvGrpSpPr>
        <p:grpSpPr>
          <a:xfrm>
            <a:off x="1252537" y="4360245"/>
            <a:ext cx="9147056" cy="1754326"/>
            <a:chOff x="1252537" y="4360245"/>
            <a:chExt cx="9147056" cy="1754326"/>
          </a:xfrm>
        </p:grpSpPr>
        <p:sp>
          <p:nvSpPr>
            <p:cNvPr id="2" name="TextBox 1">
              <a:extLst>
                <a:ext uri="{FF2B5EF4-FFF2-40B4-BE49-F238E27FC236}">
                  <a16:creationId xmlns:a16="http://schemas.microsoft.com/office/drawing/2014/main" id="{EC20FC96-9405-48B2-BE70-A350305A2D1C}"/>
                </a:ext>
              </a:extLst>
            </p:cNvPr>
            <p:cNvSpPr txBox="1">
              <a:spLocks noChangeArrowheads="1"/>
            </p:cNvSpPr>
            <p:nvPr/>
          </p:nvSpPr>
          <p:spPr bwMode="auto">
            <a:xfrm>
              <a:off x="1252537" y="4360245"/>
              <a:ext cx="91470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marL="285750" indent="-285750">
                <a:spcBef>
                  <a:spcPct val="0"/>
                </a:spcBef>
                <a:defRPr/>
              </a:pPr>
              <a:r>
                <a:rPr lang="en-US" altLang="nb-NO" sz="1600" dirty="0">
                  <a:latin typeface="Arial" panose="020B0604020202020204" pitchFamily="34" charset="0"/>
                </a:rPr>
                <a:t>Transformed input v = Right-Hand-Side of </a:t>
              </a:r>
              <a:r>
                <a:rPr lang="en-US" altLang="nb-NO" sz="1600" dirty="0">
                  <a:highlight>
                    <a:srgbClr val="FFFF00"/>
                  </a:highlight>
                  <a:latin typeface="Arial" panose="020B0604020202020204" pitchFamily="34" charset="0"/>
                </a:rPr>
                <a:t>static model for y=c:</a:t>
              </a:r>
              <a:r>
                <a:rPr lang="en-US" altLang="nb-NO" sz="1600" dirty="0">
                  <a:latin typeface="Arial" panose="020B0604020202020204" pitchFamily="34" charset="0"/>
                </a:rPr>
                <a:t> </a:t>
              </a:r>
            </a:p>
            <a:p>
              <a:pPr lvl="1" indent="0">
                <a:spcBef>
                  <a:spcPct val="0"/>
                </a:spcBef>
                <a:buNone/>
                <a:defRPr/>
              </a:pPr>
              <a:r>
                <a:rPr lang="en-US" altLang="nb-NO" sz="1400" dirty="0">
                  <a:latin typeface="Arial" panose="020B0604020202020204" pitchFamily="34" charset="0"/>
                </a:rPr>
                <a:t>	c = (q1 c1 + q2 c2)/(q1+q2)</a:t>
              </a:r>
            </a:p>
            <a:p>
              <a:pPr lvl="1" indent="0">
                <a:spcBef>
                  <a:spcPct val="0"/>
                </a:spcBef>
                <a:buNone/>
                <a:defRPr/>
              </a:pPr>
              <a:endParaRPr lang="en-US" altLang="nb-NO" sz="1400" dirty="0">
                <a:latin typeface="Arial" panose="020B0604020202020204" pitchFamily="34" charset="0"/>
              </a:endParaRPr>
            </a:p>
            <a:p>
              <a:pPr lvl="1" indent="0">
                <a:spcBef>
                  <a:spcPct val="0"/>
                </a:spcBef>
                <a:buNone/>
                <a:defRPr/>
              </a:pPr>
              <a:r>
                <a:rPr lang="en-US" altLang="nb-NO" sz="1400" dirty="0">
                  <a:latin typeface="Arial" panose="020B0604020202020204" pitchFamily="34" charset="0"/>
                </a:rPr>
                <a:t>Solve with respect to input q2. </a:t>
              </a:r>
            </a:p>
            <a:p>
              <a:pPr lvl="1" indent="0">
                <a:spcBef>
                  <a:spcPct val="0"/>
                </a:spcBef>
                <a:buNone/>
                <a:defRPr/>
              </a:pPr>
              <a:r>
                <a:rPr lang="en-US" altLang="nb-NO" sz="1400" dirty="0">
                  <a:latin typeface="Arial" panose="020B0604020202020204" pitchFamily="34" charset="0"/>
                </a:rPr>
                <a:t>Get </a:t>
              </a:r>
              <a:r>
                <a:rPr lang="en-US" altLang="nb-NO" sz="1600" b="1" dirty="0">
                  <a:solidFill>
                    <a:srgbClr val="0070C0"/>
                  </a:solidFill>
                  <a:latin typeface="Arial" panose="020B0604020202020204" pitchFamily="34" charset="0"/>
                </a:rPr>
                <a:t>“nonlinear function block”:</a:t>
              </a:r>
              <a:r>
                <a:rPr lang="en-US" altLang="nb-NO" sz="1400" dirty="0">
                  <a:latin typeface="Arial" panose="020B0604020202020204" pitchFamily="34" charset="0"/>
                </a:rPr>
                <a:t>	</a:t>
              </a:r>
              <a:r>
                <a:rPr lang="en-US" altLang="nb-NO" b="1" dirty="0">
                  <a:solidFill>
                    <a:schemeClr val="accent1"/>
                  </a:solidFill>
                  <a:latin typeface="Arial" panose="020B0604020202020204" pitchFamily="34" charset="0"/>
                </a:rPr>
                <a:t>q2 = q1*(c1-v)/(v –c2) </a:t>
              </a:r>
            </a:p>
            <a:p>
              <a:pPr marL="285750" indent="-285750">
                <a:spcBef>
                  <a:spcPct val="0"/>
                </a:spcBef>
                <a:defRPr/>
              </a:pPr>
              <a:r>
                <a:rPr lang="en-US" altLang="nb-NO" sz="1600" dirty="0">
                  <a:latin typeface="Arial" panose="020B0604020202020204" pitchFamily="34" charset="0"/>
                </a:rPr>
                <a:t>Gives “perfect” feedforward control for disturbances in q1, c1 and c2.</a:t>
              </a:r>
            </a:p>
            <a:p>
              <a:pPr marL="285750" indent="-285750">
                <a:spcBef>
                  <a:spcPct val="0"/>
                </a:spcBef>
                <a:defRPr/>
              </a:pPr>
              <a:r>
                <a:rPr lang="en-US" altLang="nb-NO" sz="1600" dirty="0">
                  <a:latin typeface="Arial" panose="020B0604020202020204" pitchFamily="34" charset="0"/>
                </a:rPr>
                <a:t>and also gives linear response (y=v) for controller CC </a:t>
              </a:r>
            </a:p>
          </p:txBody>
        </p:sp>
        <p:sp>
          <p:nvSpPr>
            <p:cNvPr id="3" name="Right Brace 2">
              <a:extLst>
                <a:ext uri="{FF2B5EF4-FFF2-40B4-BE49-F238E27FC236}">
                  <a16:creationId xmlns:a16="http://schemas.microsoft.com/office/drawing/2014/main" id="{2659C48A-B372-4CAE-90E6-51E75E607F5D}"/>
                </a:ext>
              </a:extLst>
            </p:cNvPr>
            <p:cNvSpPr/>
            <p:nvPr/>
          </p:nvSpPr>
          <p:spPr>
            <a:xfrm rot="5400000">
              <a:off x="3422683" y="3980918"/>
              <a:ext cx="180975" cy="18541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dirty="0"/>
            </a:p>
          </p:txBody>
        </p:sp>
        <p:sp>
          <p:nvSpPr>
            <p:cNvPr id="4" name="TextBox 3">
              <a:extLst>
                <a:ext uri="{FF2B5EF4-FFF2-40B4-BE49-F238E27FC236}">
                  <a16:creationId xmlns:a16="http://schemas.microsoft.com/office/drawing/2014/main" id="{90D26759-6A20-4C5C-AFA6-4B22033EE646}"/>
                </a:ext>
              </a:extLst>
            </p:cNvPr>
            <p:cNvSpPr txBox="1"/>
            <p:nvPr/>
          </p:nvSpPr>
          <p:spPr>
            <a:xfrm>
              <a:off x="3503676" y="4810939"/>
              <a:ext cx="404278" cy="369332"/>
            </a:xfrm>
            <a:prstGeom prst="rect">
              <a:avLst/>
            </a:prstGeom>
            <a:noFill/>
          </p:spPr>
          <p:txBody>
            <a:bodyPr wrap="none" rtlCol="0">
              <a:spAutoFit/>
            </a:bodyPr>
            <a:lstStyle/>
            <a:p>
              <a:r>
                <a:rPr lang="nb-NO" dirty="0">
                  <a:solidFill>
                    <a:schemeClr val="accent1"/>
                  </a:solidFill>
                </a:rPr>
                <a:t>=v</a:t>
              </a:r>
            </a:p>
          </p:txBody>
        </p:sp>
      </p:grpSp>
    </p:spTree>
    <p:extLst>
      <p:ext uri="{BB962C8B-B14F-4D97-AF65-F5344CB8AC3E}">
        <p14:creationId xmlns:p14="http://schemas.microsoft.com/office/powerpoint/2010/main" val="417784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p:bldP spid="9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8679EC-9541-4925-A121-85EDE7E32FDB}"/>
              </a:ext>
            </a:extLst>
          </p:cNvPr>
          <p:cNvPicPr>
            <a:picLocks noChangeAspect="1"/>
          </p:cNvPicPr>
          <p:nvPr/>
        </p:nvPicPr>
        <p:blipFill>
          <a:blip r:embed="rId2"/>
          <a:stretch>
            <a:fillRect/>
          </a:stretch>
        </p:blipFill>
        <p:spPr>
          <a:xfrm>
            <a:off x="4763784" y="233983"/>
            <a:ext cx="7131883" cy="2676194"/>
          </a:xfrm>
          <a:prstGeom prst="rect">
            <a:avLst/>
          </a:prstGeom>
        </p:spPr>
      </p:pic>
      <p:sp>
        <p:nvSpPr>
          <p:cNvPr id="2" name="Title 1">
            <a:extLst>
              <a:ext uri="{FF2B5EF4-FFF2-40B4-BE49-F238E27FC236}">
                <a16:creationId xmlns:a16="http://schemas.microsoft.com/office/drawing/2014/main" id="{31C3C64D-6F14-44E0-9468-317A50878821}"/>
              </a:ext>
            </a:extLst>
          </p:cNvPr>
          <p:cNvSpPr>
            <a:spLocks noGrp="1"/>
          </p:cNvSpPr>
          <p:nvPr>
            <p:ph type="title"/>
          </p:nvPr>
        </p:nvSpPr>
        <p:spPr>
          <a:xfrm>
            <a:off x="609600" y="0"/>
            <a:ext cx="10972800" cy="1143000"/>
          </a:xfrm>
        </p:spPr>
        <p:txBody>
          <a:bodyPr>
            <a:normAutofit/>
          </a:bodyPr>
          <a:lstStyle/>
          <a:p>
            <a:r>
              <a:rPr lang="nb-NO" dirty="0" err="1"/>
              <a:t>Dynamic</a:t>
            </a:r>
            <a:r>
              <a:rPr lang="nb-NO" dirty="0"/>
              <a:t> case </a:t>
            </a:r>
            <a:r>
              <a:rPr lang="nb-NO" sz="2400" dirty="0"/>
              <a:t>(~ feedback </a:t>
            </a:r>
            <a:r>
              <a:rPr lang="nb-NO" sz="2400" dirty="0" err="1"/>
              <a:t>linearization</a:t>
            </a:r>
            <a:r>
              <a:rPr lang="nb-NO" sz="2400" dirty="0"/>
              <a:t>, Isidori)</a:t>
            </a:r>
            <a:endParaRPr lang="nb-NO"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B938FA-2C82-48A2-AD7B-5BE839FE431A}"/>
                  </a:ext>
                </a:extLst>
              </p:cNvPr>
              <p:cNvSpPr>
                <a:spLocks noGrp="1"/>
              </p:cNvSpPr>
              <p:nvPr>
                <p:ph idx="1"/>
              </p:nvPr>
            </p:nvSpPr>
            <p:spPr>
              <a:xfrm>
                <a:off x="609599" y="1600201"/>
                <a:ext cx="11474669" cy="4525963"/>
              </a:xfrm>
            </p:spPr>
            <p:txBody>
              <a:bodyPr>
                <a:normAutofit fontScale="85000" lnSpcReduction="20000"/>
              </a:bodyPr>
              <a:lstStyle/>
              <a:p>
                <a:r>
                  <a:rPr lang="nb-NO" dirty="0"/>
                  <a:t>Nonlinear </a:t>
                </a:r>
                <a:r>
                  <a:rPr lang="nb-NO" dirty="0" err="1"/>
                  <a:t>dynamic</a:t>
                </a:r>
                <a:r>
                  <a:rPr lang="nb-NO" dirty="0"/>
                  <a:t> system </a:t>
                </a:r>
                <a:r>
                  <a:rPr lang="nb-NO" dirty="0">
                    <a:solidFill>
                      <a:srgbClr val="FF0000"/>
                    </a:solidFill>
                  </a:rPr>
                  <a:t>(</a:t>
                </a:r>
                <a:r>
                  <a:rPr lang="nb-NO" dirty="0" err="1">
                    <a:solidFill>
                      <a:srgbClr val="FF0000"/>
                    </a:solidFill>
                  </a:rPr>
                  <a:t>process</a:t>
                </a:r>
                <a:r>
                  <a:rPr lang="nb-NO" dirty="0"/>
                  <a:t>)</a:t>
                </a:r>
              </a:p>
              <a:p>
                <a:pPr marL="400050" lvl="1" indent="0">
                  <a:buNone/>
                </a:pPr>
                <a14:m>
                  <m:oMathPara xmlns:m="http://schemas.openxmlformats.org/officeDocument/2006/math">
                    <m:oMathParaPr>
                      <m:jc m:val="left"/>
                    </m:oMathParaPr>
                    <m:oMath xmlns:m="http://schemas.openxmlformats.org/officeDocument/2006/math">
                      <m:f>
                        <m:fPr>
                          <m:ctrlPr>
                            <a:rPr lang="nb-NO" b="1" i="1" dirty="0" smtClean="0">
                              <a:solidFill>
                                <a:srgbClr val="FF0000"/>
                              </a:solidFill>
                              <a:latin typeface="Cambria Math" panose="02040503050406030204" pitchFamily="18" charset="0"/>
                            </a:rPr>
                          </m:ctrlPr>
                        </m:fPr>
                        <m:num>
                          <m:r>
                            <a:rPr lang="nb-NO" b="1" i="1" dirty="0" smtClean="0">
                              <a:solidFill>
                                <a:srgbClr val="FF0000"/>
                              </a:solidFill>
                              <a:latin typeface="Cambria Math" panose="02040503050406030204" pitchFamily="18" charset="0"/>
                            </a:rPr>
                            <m:t>𝒅𝒚</m:t>
                          </m:r>
                        </m:num>
                        <m:den>
                          <m:r>
                            <a:rPr lang="nb-NO" b="1" i="1" dirty="0" err="1" smtClean="0">
                              <a:solidFill>
                                <a:srgbClr val="FF0000"/>
                              </a:solidFill>
                              <a:latin typeface="Cambria Math" panose="02040503050406030204" pitchFamily="18" charset="0"/>
                            </a:rPr>
                            <m:t>𝒅𝒕</m:t>
                          </m:r>
                        </m:den>
                      </m:f>
                      <m:r>
                        <a:rPr lang="nb-NO" b="1" i="1" dirty="0" smtClean="0">
                          <a:solidFill>
                            <a:srgbClr val="FF0000"/>
                          </a:solidFill>
                          <a:latin typeface="Cambria Math" panose="02040503050406030204" pitchFamily="18" charset="0"/>
                        </a:rPr>
                        <m:t>=</m:t>
                      </m:r>
                      <m:r>
                        <a:rPr lang="nb-NO" b="1" i="1" dirty="0" smtClean="0">
                          <a:solidFill>
                            <a:srgbClr val="FF0000"/>
                          </a:solidFill>
                          <a:latin typeface="Cambria Math" panose="02040503050406030204" pitchFamily="18" charset="0"/>
                        </a:rPr>
                        <m:t>𝒇</m:t>
                      </m:r>
                      <m:r>
                        <a:rPr lang="nb-NO" b="1" i="1" dirty="0" smtClean="0">
                          <a:solidFill>
                            <a:srgbClr val="FF0000"/>
                          </a:solidFill>
                          <a:latin typeface="Cambria Math" panose="02040503050406030204" pitchFamily="18" charset="0"/>
                        </a:rPr>
                        <m:t>(</m:t>
                      </m:r>
                      <m:r>
                        <a:rPr lang="nb-NO" b="1" i="1" dirty="0" err="1" smtClean="0">
                          <a:solidFill>
                            <a:srgbClr val="FF0000"/>
                          </a:solidFill>
                          <a:latin typeface="Cambria Math" panose="02040503050406030204" pitchFamily="18" charset="0"/>
                        </a:rPr>
                        <m:t>𝒚</m:t>
                      </m:r>
                      <m:r>
                        <a:rPr lang="nb-NO" b="1" i="1" dirty="0" err="1" smtClean="0">
                          <a:solidFill>
                            <a:srgbClr val="FF0000"/>
                          </a:solidFill>
                          <a:latin typeface="Cambria Math" panose="02040503050406030204" pitchFamily="18" charset="0"/>
                        </a:rPr>
                        <m:t>,</m:t>
                      </m:r>
                      <m:r>
                        <a:rPr lang="nb-NO" b="1" i="1" dirty="0" err="1" smtClean="0">
                          <a:solidFill>
                            <a:srgbClr val="FF0000"/>
                          </a:solidFill>
                          <a:latin typeface="Cambria Math" panose="02040503050406030204" pitchFamily="18" charset="0"/>
                        </a:rPr>
                        <m:t>𝒖</m:t>
                      </m:r>
                      <m:r>
                        <a:rPr lang="nb-NO" b="1" i="1" dirty="0" err="1" smtClean="0">
                          <a:solidFill>
                            <a:srgbClr val="FF0000"/>
                          </a:solidFill>
                          <a:latin typeface="Cambria Math" panose="02040503050406030204" pitchFamily="18" charset="0"/>
                        </a:rPr>
                        <m:t>,</m:t>
                      </m:r>
                      <m:r>
                        <a:rPr lang="nb-NO" b="1" i="1" dirty="0" err="1" smtClean="0">
                          <a:solidFill>
                            <a:srgbClr val="FF0000"/>
                          </a:solidFill>
                          <a:latin typeface="Cambria Math" panose="02040503050406030204" pitchFamily="18" charset="0"/>
                        </a:rPr>
                        <m:t>𝒅</m:t>
                      </m:r>
                      <m:r>
                        <a:rPr lang="nb-NO" b="1" i="1" dirty="0" smtClean="0">
                          <a:solidFill>
                            <a:srgbClr val="FF0000"/>
                          </a:solidFill>
                          <a:latin typeface="Cambria Math" panose="02040503050406030204" pitchFamily="18" charset="0"/>
                        </a:rPr>
                        <m:t>)</m:t>
                      </m:r>
                    </m:oMath>
                  </m:oMathPara>
                </a14:m>
                <a:endParaRPr lang="nb-NO" b="1" dirty="0">
                  <a:solidFill>
                    <a:srgbClr val="FF0000"/>
                  </a:solidFill>
                </a:endParaRPr>
              </a:p>
              <a:p>
                <a:r>
                  <a:rPr lang="nb-NO" dirty="0"/>
                  <a:t>Introduce </a:t>
                </a:r>
                <a:r>
                  <a:rPr lang="nb-NO" dirty="0" err="1"/>
                  <a:t>transformed</a:t>
                </a:r>
                <a:r>
                  <a:rPr lang="nb-NO" dirty="0"/>
                  <a:t> inputs</a:t>
                </a:r>
              </a:p>
              <a:p>
                <a:pPr marL="457200" lvl="1" indent="0">
                  <a:buNone/>
                </a:pPr>
                <a14:m>
                  <m:oMath xmlns:m="http://schemas.openxmlformats.org/officeDocument/2006/math">
                    <m:r>
                      <a:rPr lang="nb-NO" sz="2400" b="1" i="1" smtClean="0">
                        <a:solidFill>
                          <a:srgbClr val="FF0000"/>
                        </a:solidFill>
                        <a:latin typeface="Cambria Math" panose="02040503050406030204" pitchFamily="18" charset="0"/>
                      </a:rPr>
                      <m:t>𝒗</m:t>
                    </m:r>
                    <m:r>
                      <a:rPr lang="nb-NO" sz="2400" b="1" i="1" smtClean="0">
                        <a:solidFill>
                          <a:srgbClr val="FF0000"/>
                        </a:solidFill>
                        <a:latin typeface="Cambria Math" panose="02040503050406030204" pitchFamily="18" charset="0"/>
                      </a:rPr>
                      <m:t>=</m:t>
                    </m:r>
                    <m:r>
                      <a:rPr lang="nb-NO" sz="2400" b="1" i="1" smtClean="0">
                        <a:solidFill>
                          <a:srgbClr val="FF0000"/>
                        </a:solidFill>
                        <a:latin typeface="Cambria Math" panose="02040503050406030204" pitchFamily="18" charset="0"/>
                      </a:rPr>
                      <m:t>𝒇</m:t>
                    </m:r>
                    <m:d>
                      <m:dPr>
                        <m:ctrlPr>
                          <a:rPr lang="nb-NO" sz="2400" b="1" i="1" smtClean="0">
                            <a:solidFill>
                              <a:srgbClr val="FF0000"/>
                            </a:solidFill>
                            <a:latin typeface="Cambria Math" panose="02040503050406030204" pitchFamily="18" charset="0"/>
                          </a:rPr>
                        </m:ctrlPr>
                      </m:dPr>
                      <m:e>
                        <m:r>
                          <a:rPr lang="nb-NO" sz="2400" b="1" i="1" smtClean="0">
                            <a:solidFill>
                              <a:srgbClr val="FF0000"/>
                            </a:solidFill>
                            <a:latin typeface="Cambria Math" panose="02040503050406030204" pitchFamily="18" charset="0"/>
                          </a:rPr>
                          <m:t>𝒚</m:t>
                        </m:r>
                        <m:r>
                          <a:rPr lang="nb-NO" sz="2400" b="1" i="1" smtClean="0">
                            <a:solidFill>
                              <a:srgbClr val="FF0000"/>
                            </a:solidFill>
                            <a:latin typeface="Cambria Math" panose="02040503050406030204" pitchFamily="18" charset="0"/>
                          </a:rPr>
                          <m:t>,</m:t>
                        </m:r>
                        <m:r>
                          <a:rPr lang="nb-NO" sz="2400" b="1" i="1" smtClean="0">
                            <a:solidFill>
                              <a:srgbClr val="FF0000"/>
                            </a:solidFill>
                            <a:latin typeface="Cambria Math" panose="02040503050406030204" pitchFamily="18" charset="0"/>
                          </a:rPr>
                          <m:t>𝒖</m:t>
                        </m:r>
                        <m:r>
                          <a:rPr lang="nb-NO" sz="2400" b="1" i="1" smtClean="0">
                            <a:solidFill>
                              <a:srgbClr val="FF0000"/>
                            </a:solidFill>
                            <a:latin typeface="Cambria Math" panose="02040503050406030204" pitchFamily="18" charset="0"/>
                          </a:rPr>
                          <m:t>,</m:t>
                        </m:r>
                        <m:r>
                          <a:rPr lang="nb-NO" sz="2400" b="1" i="1" smtClean="0">
                            <a:solidFill>
                              <a:srgbClr val="FF0000"/>
                            </a:solidFill>
                            <a:latin typeface="Cambria Math" panose="02040503050406030204" pitchFamily="18" charset="0"/>
                          </a:rPr>
                          <m:t>𝒅</m:t>
                        </m:r>
                      </m:e>
                    </m:d>
                    <m:r>
                      <a:rPr lang="nb-NO" sz="2400" b="1" i="1" smtClean="0">
                        <a:solidFill>
                          <a:srgbClr val="FF0000"/>
                        </a:solidFill>
                        <a:latin typeface="Cambria Math" panose="02040503050406030204" pitchFamily="18" charset="0"/>
                      </a:rPr>
                      <m:t>−</m:t>
                    </m:r>
                    <m:r>
                      <a:rPr lang="nb-NO" sz="2400" b="1" i="1" smtClean="0">
                        <a:solidFill>
                          <a:srgbClr val="FF0000"/>
                        </a:solidFill>
                        <a:latin typeface="Cambria Math" panose="02040503050406030204" pitchFamily="18" charset="0"/>
                      </a:rPr>
                      <m:t>𝑨𝒚</m:t>
                    </m:r>
                  </m:oMath>
                </a14:m>
                <a:r>
                  <a:rPr lang="nb-NO" sz="2400" b="1" dirty="0">
                    <a:solidFill>
                      <a:srgbClr val="FF0000"/>
                    </a:solidFill>
                  </a:rPr>
                  <a:t> </a:t>
                </a:r>
              </a:p>
              <a:p>
                <a:r>
                  <a:rPr lang="nb-NO" dirty="0">
                    <a:solidFill>
                      <a:schemeClr val="accent1"/>
                    </a:solidFill>
                  </a:rPr>
                  <a:t>New </a:t>
                </a:r>
                <a:r>
                  <a:rPr lang="nb-NO" dirty="0" err="1">
                    <a:solidFill>
                      <a:schemeClr val="accent1"/>
                    </a:solidFill>
                  </a:rPr>
                  <a:t>transformed</a:t>
                </a:r>
                <a:r>
                  <a:rPr lang="nb-NO" dirty="0">
                    <a:solidFill>
                      <a:schemeClr val="accent1"/>
                    </a:solidFill>
                  </a:rPr>
                  <a:t> system </a:t>
                </a:r>
                <a:r>
                  <a:rPr lang="nb-NO" dirty="0"/>
                  <a:t>is linear, first-order, </a:t>
                </a:r>
                <a:r>
                  <a:rPr lang="nb-NO" dirty="0" err="1"/>
                  <a:t>decoupled</a:t>
                </a:r>
                <a:r>
                  <a:rPr lang="nb-NO" dirty="0"/>
                  <a:t> </a:t>
                </a:r>
                <a:r>
                  <a:rPr lang="nb-NO" dirty="0" err="1"/>
                  <a:t>if</a:t>
                </a:r>
                <a:r>
                  <a:rPr lang="nb-NO" dirty="0"/>
                  <a:t> A is diagonal and </a:t>
                </a:r>
                <a:r>
                  <a:rPr lang="nb-NO" dirty="0" err="1"/>
                  <a:t>independent</a:t>
                </a:r>
                <a:r>
                  <a:rPr lang="nb-NO" dirty="0"/>
                  <a:t> of </a:t>
                </a:r>
                <a:r>
                  <a:rPr lang="nb-NO" dirty="0" err="1"/>
                  <a:t>disturbances</a:t>
                </a:r>
                <a:r>
                  <a:rPr lang="nb-NO" dirty="0"/>
                  <a:t>!</a:t>
                </a:r>
              </a:p>
              <a:p>
                <a:pPr marL="457200" lvl="1" indent="0">
                  <a:buNone/>
                </a:pPr>
                <a14:m>
                  <m:oMathPara xmlns:m="http://schemas.openxmlformats.org/officeDocument/2006/math">
                    <m:oMathParaPr>
                      <m:jc m:val="left"/>
                    </m:oMathParaPr>
                    <m:oMath xmlns:m="http://schemas.openxmlformats.org/officeDocument/2006/math">
                      <m:f>
                        <m:fPr>
                          <m:ctrlPr>
                            <a:rPr lang="nb-NO" sz="2100" b="1" i="1" dirty="0" smtClean="0">
                              <a:solidFill>
                                <a:schemeClr val="tx2">
                                  <a:lumMod val="60000"/>
                                  <a:lumOff val="40000"/>
                                </a:schemeClr>
                              </a:solidFill>
                              <a:latin typeface="Cambria Math" panose="02040503050406030204" pitchFamily="18" charset="0"/>
                            </a:rPr>
                          </m:ctrlPr>
                        </m:fPr>
                        <m:num>
                          <m:r>
                            <a:rPr lang="nb-NO" sz="2100" b="1" i="1" dirty="0" smtClean="0">
                              <a:solidFill>
                                <a:schemeClr val="tx2">
                                  <a:lumMod val="60000"/>
                                  <a:lumOff val="40000"/>
                                </a:schemeClr>
                              </a:solidFill>
                              <a:latin typeface="Cambria Math" panose="02040503050406030204" pitchFamily="18" charset="0"/>
                            </a:rPr>
                            <m:t>𝒅𝒚</m:t>
                          </m:r>
                        </m:num>
                        <m:den>
                          <m:r>
                            <a:rPr lang="nb-NO" sz="2100" b="1" i="1" dirty="0" err="1">
                              <a:solidFill>
                                <a:schemeClr val="tx2">
                                  <a:lumMod val="60000"/>
                                  <a:lumOff val="40000"/>
                                </a:schemeClr>
                              </a:solidFill>
                              <a:latin typeface="Cambria Math" panose="02040503050406030204" pitchFamily="18" charset="0"/>
                            </a:rPr>
                            <m:t>𝒅𝒕</m:t>
                          </m:r>
                        </m:den>
                      </m:f>
                      <m:r>
                        <a:rPr lang="nb-NO" sz="2100" b="1" i="1" dirty="0">
                          <a:solidFill>
                            <a:schemeClr val="tx2">
                              <a:lumMod val="60000"/>
                              <a:lumOff val="40000"/>
                            </a:schemeClr>
                          </a:solidFill>
                          <a:latin typeface="Cambria Math" panose="02040503050406030204" pitchFamily="18" charset="0"/>
                        </a:rPr>
                        <m:t> =</m:t>
                      </m:r>
                      <m:r>
                        <a:rPr lang="nb-NO" sz="2100" b="1" i="1" dirty="0" smtClean="0">
                          <a:solidFill>
                            <a:schemeClr val="tx2">
                              <a:lumMod val="60000"/>
                              <a:lumOff val="40000"/>
                            </a:schemeClr>
                          </a:solidFill>
                          <a:latin typeface="Cambria Math" panose="02040503050406030204" pitchFamily="18" charset="0"/>
                        </a:rPr>
                        <m:t>𝑨𝒚</m:t>
                      </m:r>
                      <m:r>
                        <a:rPr lang="nb-NO" sz="2100" b="1" i="1" dirty="0" smtClean="0">
                          <a:solidFill>
                            <a:schemeClr val="tx2">
                              <a:lumMod val="60000"/>
                              <a:lumOff val="40000"/>
                            </a:schemeClr>
                          </a:solidFill>
                          <a:latin typeface="Cambria Math" panose="02040503050406030204" pitchFamily="18" charset="0"/>
                        </a:rPr>
                        <m:t>+ </m:t>
                      </m:r>
                      <m:r>
                        <a:rPr lang="nb-NO" sz="2100" b="1" i="1" dirty="0">
                          <a:solidFill>
                            <a:schemeClr val="tx2">
                              <a:lumMod val="60000"/>
                              <a:lumOff val="40000"/>
                            </a:schemeClr>
                          </a:solidFill>
                          <a:latin typeface="Cambria Math" panose="02040503050406030204" pitchFamily="18" charset="0"/>
                        </a:rPr>
                        <m:t>𝒗</m:t>
                      </m:r>
                    </m:oMath>
                  </m:oMathPara>
                </a14:m>
                <a:endParaRPr lang="nb-NO" sz="2100" b="1" dirty="0">
                  <a:solidFill>
                    <a:schemeClr val="tx2">
                      <a:lumMod val="60000"/>
                      <a:lumOff val="40000"/>
                    </a:schemeClr>
                  </a:solidFill>
                </a:endParaRPr>
              </a:p>
              <a:p>
                <a:r>
                  <a:rPr lang="nb-NO" dirty="0"/>
                  <a:t>Static input </a:t>
                </a:r>
                <a:r>
                  <a:rPr lang="nb-NO" dirty="0" err="1"/>
                  <a:t>calculation</a:t>
                </a:r>
                <a:r>
                  <a:rPr lang="nb-NO" dirty="0"/>
                  <a:t> </a:t>
                </a:r>
                <a:r>
                  <a:rPr lang="nb-NO" b="1" dirty="0">
                    <a:solidFill>
                      <a:srgbClr val="7030A0"/>
                    </a:solidFill>
                  </a:rPr>
                  <a:t>(inverse input </a:t>
                </a:r>
                <a:r>
                  <a:rPr lang="nb-NO" b="1" dirty="0" err="1">
                    <a:solidFill>
                      <a:srgbClr val="7030A0"/>
                    </a:solidFill>
                  </a:rPr>
                  <a:t>transformation</a:t>
                </a:r>
                <a:r>
                  <a:rPr lang="nb-NO" b="1" dirty="0">
                    <a:solidFill>
                      <a:srgbClr val="7030A0"/>
                    </a:solidFill>
                  </a:rPr>
                  <a:t>): </a:t>
                </a:r>
                <a:r>
                  <a:rPr lang="nb-NO" dirty="0">
                    <a:solidFill>
                      <a:srgbClr val="7030A0"/>
                    </a:solidFill>
                  </a:rPr>
                  <a:t>u is </a:t>
                </a:r>
                <a:r>
                  <a:rPr lang="nb-NO" dirty="0" err="1">
                    <a:solidFill>
                      <a:srgbClr val="7030A0"/>
                    </a:solidFill>
                  </a:rPr>
                  <a:t>solution</a:t>
                </a:r>
                <a:r>
                  <a:rPr lang="nb-NO" dirty="0">
                    <a:solidFill>
                      <a:srgbClr val="7030A0"/>
                    </a:solidFill>
                  </a:rPr>
                  <a:t> to: </a:t>
                </a:r>
                <a14:m>
                  <m:oMath xmlns:m="http://schemas.openxmlformats.org/officeDocument/2006/math">
                    <m:r>
                      <a:rPr lang="nb-NO" i="1" dirty="0">
                        <a:solidFill>
                          <a:srgbClr val="7030A0"/>
                        </a:solidFill>
                        <a:latin typeface="Cambria Math" panose="02040503050406030204" pitchFamily="18" charset="0"/>
                      </a:rPr>
                      <m:t>𝑓</m:t>
                    </m:r>
                    <m:d>
                      <m:dPr>
                        <m:ctrlPr>
                          <a:rPr lang="nb-NO" i="1" dirty="0">
                            <a:solidFill>
                              <a:srgbClr val="7030A0"/>
                            </a:solidFill>
                            <a:latin typeface="Cambria Math" panose="02040503050406030204" pitchFamily="18" charset="0"/>
                          </a:rPr>
                        </m:ctrlPr>
                      </m:dPr>
                      <m:e>
                        <m:r>
                          <a:rPr lang="nb-NO" i="1" dirty="0" err="1">
                            <a:solidFill>
                              <a:srgbClr val="7030A0"/>
                            </a:solidFill>
                            <a:latin typeface="Cambria Math" panose="02040503050406030204" pitchFamily="18" charset="0"/>
                          </a:rPr>
                          <m:t>𝑦</m:t>
                        </m:r>
                        <m:r>
                          <a:rPr lang="nb-NO" i="1" dirty="0" err="1">
                            <a:solidFill>
                              <a:srgbClr val="7030A0"/>
                            </a:solidFill>
                            <a:latin typeface="Cambria Math" panose="02040503050406030204" pitchFamily="18" charset="0"/>
                          </a:rPr>
                          <m:t>,</m:t>
                        </m:r>
                        <m:r>
                          <a:rPr lang="nb-NO" i="1" dirty="0" err="1">
                            <a:solidFill>
                              <a:srgbClr val="7030A0"/>
                            </a:solidFill>
                            <a:latin typeface="Cambria Math" panose="02040503050406030204" pitchFamily="18" charset="0"/>
                          </a:rPr>
                          <m:t>𝑢</m:t>
                        </m:r>
                        <m:r>
                          <a:rPr lang="nb-NO" i="1" dirty="0" err="1">
                            <a:solidFill>
                              <a:srgbClr val="7030A0"/>
                            </a:solidFill>
                            <a:latin typeface="Cambria Math" panose="02040503050406030204" pitchFamily="18" charset="0"/>
                          </a:rPr>
                          <m:t>,</m:t>
                        </m:r>
                        <m:r>
                          <a:rPr lang="nb-NO" i="1" dirty="0" err="1">
                            <a:solidFill>
                              <a:srgbClr val="7030A0"/>
                            </a:solidFill>
                            <a:latin typeface="Cambria Math" panose="02040503050406030204" pitchFamily="18" charset="0"/>
                          </a:rPr>
                          <m:t>𝑑</m:t>
                        </m:r>
                      </m:e>
                    </m:d>
                    <m:r>
                      <a:rPr lang="nb-NO" i="1" dirty="0">
                        <a:solidFill>
                          <a:srgbClr val="7030A0"/>
                        </a:solidFill>
                        <a:latin typeface="Cambria Math" panose="02040503050406030204" pitchFamily="18" charset="0"/>
                      </a:rPr>
                      <m:t>−</m:t>
                    </m:r>
                    <m:r>
                      <a:rPr lang="nb-NO" b="0" i="1" dirty="0" smtClean="0">
                        <a:solidFill>
                          <a:srgbClr val="7030A0"/>
                        </a:solidFill>
                        <a:latin typeface="Cambria Math" panose="02040503050406030204" pitchFamily="18" charset="0"/>
                      </a:rPr>
                      <m:t>𝐴𝑦</m:t>
                    </m:r>
                    <m:r>
                      <a:rPr lang="nb-NO" b="0" i="1" dirty="0" smtClean="0">
                        <a:solidFill>
                          <a:srgbClr val="7030A0"/>
                        </a:solidFill>
                        <a:latin typeface="Cambria Math" panose="02040503050406030204" pitchFamily="18" charset="0"/>
                      </a:rPr>
                      <m:t>= </m:t>
                    </m:r>
                    <m:r>
                      <a:rPr lang="nb-NO" i="1" dirty="0">
                        <a:solidFill>
                          <a:srgbClr val="7030A0"/>
                        </a:solidFill>
                        <a:latin typeface="Cambria Math" panose="02040503050406030204" pitchFamily="18" charset="0"/>
                      </a:rPr>
                      <m:t>𝑣</m:t>
                    </m:r>
                  </m:oMath>
                </a14:m>
                <a:r>
                  <a:rPr lang="nb-NO" dirty="0">
                    <a:solidFill>
                      <a:srgbClr val="7030A0"/>
                    </a:solidFill>
                  </a:rPr>
                  <a:t>  </a:t>
                </a:r>
                <a:endParaRPr lang="nb-NO" dirty="0"/>
              </a:p>
              <a:p>
                <a:r>
                  <a:rPr lang="nb-NO" dirty="0"/>
                  <a:t>v </a:t>
                </a:r>
                <a:r>
                  <a:rPr lang="nb-NO" dirty="0" err="1"/>
                  <a:t>can</a:t>
                </a:r>
                <a:r>
                  <a:rPr lang="nb-NO" dirty="0"/>
                  <a:t> be </a:t>
                </a:r>
                <a:r>
                  <a:rPr lang="nb-NO" dirty="0" err="1"/>
                  <a:t>set</a:t>
                </a:r>
                <a:r>
                  <a:rPr lang="nb-NO" dirty="0"/>
                  <a:t> by </a:t>
                </a:r>
                <a:r>
                  <a:rPr lang="nb-NO" dirty="0" err="1"/>
                  <a:t>conventional</a:t>
                </a:r>
                <a:r>
                  <a:rPr lang="nb-NO" dirty="0"/>
                  <a:t> linear controller C (PI)</a:t>
                </a:r>
              </a:p>
              <a:p>
                <a:pPr lvl="1"/>
                <a:r>
                  <a:rPr lang="nb-NO" dirty="0" err="1"/>
                  <a:t>Ideally</a:t>
                </a:r>
                <a:r>
                  <a:rPr lang="nb-NO" dirty="0"/>
                  <a:t>: </a:t>
                </a:r>
                <a:r>
                  <a:rPr lang="nb-NO" dirty="0" err="1"/>
                  <a:t>Don’t</a:t>
                </a:r>
                <a:r>
                  <a:rPr lang="nb-NO" dirty="0"/>
                  <a:t> </a:t>
                </a:r>
                <a:r>
                  <a:rPr lang="nb-NO" dirty="0" err="1"/>
                  <a:t>need</a:t>
                </a:r>
                <a:r>
                  <a:rPr lang="nb-NO" dirty="0"/>
                  <a:t> to </a:t>
                </a:r>
                <a:r>
                  <a:rPr lang="nb-NO" dirty="0" err="1"/>
                  <a:t>change</a:t>
                </a:r>
                <a:r>
                  <a:rPr lang="nb-NO" dirty="0"/>
                  <a:t> v, </a:t>
                </a:r>
                <a:r>
                  <a:rPr lang="nb-NO" dirty="0" err="1"/>
                  <a:t>but</a:t>
                </a:r>
                <a:r>
                  <a:rPr lang="nb-NO" dirty="0"/>
                  <a:t> in </a:t>
                </a:r>
                <a:r>
                  <a:rPr lang="nb-NO" dirty="0" err="1"/>
                  <a:t>practice</a:t>
                </a:r>
                <a:r>
                  <a:rPr lang="nb-NO" dirty="0"/>
                  <a:t> </a:t>
                </a:r>
                <a:r>
                  <a:rPr lang="nb-NO" dirty="0" err="1"/>
                  <a:t>need</a:t>
                </a:r>
                <a:r>
                  <a:rPr lang="nb-NO" dirty="0"/>
                  <a:t> C to handle </a:t>
                </a:r>
                <a:r>
                  <a:rPr lang="nb-NO" dirty="0" err="1"/>
                  <a:t>uncertainty</a:t>
                </a:r>
                <a:endParaRPr lang="nb-NO" dirty="0"/>
              </a:p>
              <a:p>
                <a:r>
                  <a:rPr lang="nb-NO" b="1" dirty="0" err="1"/>
                  <a:t>Assumptions</a:t>
                </a:r>
                <a:r>
                  <a:rPr lang="nb-NO" b="1" dirty="0"/>
                  <a:t> </a:t>
                </a:r>
              </a:p>
              <a:p>
                <a:pPr lvl="1"/>
                <a:r>
                  <a:rPr lang="nb-NO" dirty="0" err="1">
                    <a:solidFill>
                      <a:schemeClr val="tx1"/>
                    </a:solidFill>
                  </a:rPr>
                  <a:t>Measure</a:t>
                </a:r>
                <a:r>
                  <a:rPr lang="nb-NO" dirty="0">
                    <a:solidFill>
                      <a:schemeClr val="tx1"/>
                    </a:solidFill>
                  </a:rPr>
                  <a:t> all </a:t>
                </a:r>
                <a:r>
                  <a:rPr lang="nb-NO" dirty="0" err="1">
                    <a:solidFill>
                      <a:schemeClr val="tx1"/>
                    </a:solidFill>
                  </a:rPr>
                  <a:t>disturbances</a:t>
                </a:r>
                <a:r>
                  <a:rPr lang="nb-NO" dirty="0">
                    <a:solidFill>
                      <a:schemeClr val="tx1"/>
                    </a:solidFill>
                  </a:rPr>
                  <a:t> (d)</a:t>
                </a:r>
              </a:p>
              <a:p>
                <a:pPr lvl="1"/>
                <a:r>
                  <a:rPr lang="nb-NO" b="1" dirty="0">
                    <a:solidFill>
                      <a:srgbClr val="FF0000"/>
                    </a:solidFill>
                  </a:rPr>
                  <a:t>Low-order </a:t>
                </a:r>
                <a:r>
                  <a:rPr lang="nb-NO" b="1" dirty="0" err="1">
                    <a:solidFill>
                      <a:srgbClr val="FF0000"/>
                    </a:solidFill>
                  </a:rPr>
                  <a:t>model</a:t>
                </a:r>
                <a:r>
                  <a:rPr lang="nb-NO" b="1" dirty="0">
                    <a:solidFill>
                      <a:srgbClr val="FF0000"/>
                    </a:solidFill>
                  </a:rPr>
                  <a:t> </a:t>
                </a:r>
                <a:r>
                  <a:rPr lang="nb-NO" b="1" dirty="0" err="1">
                    <a:solidFill>
                      <a:srgbClr val="FF0000"/>
                    </a:solidFill>
                  </a:rPr>
                  <a:t>with</a:t>
                </a:r>
                <a:r>
                  <a:rPr lang="nb-NO" b="1" dirty="0">
                    <a:solidFill>
                      <a:srgbClr val="FF0000"/>
                    </a:solidFill>
                  </a:rPr>
                  <a:t> no. </a:t>
                </a:r>
                <a:r>
                  <a:rPr lang="nb-NO" b="1" dirty="0" err="1">
                    <a:solidFill>
                      <a:srgbClr val="FF0000"/>
                    </a:solidFill>
                  </a:rPr>
                  <a:t>states</a:t>
                </a:r>
                <a:r>
                  <a:rPr lang="nb-NO" b="1" dirty="0">
                    <a:solidFill>
                      <a:srgbClr val="FF0000"/>
                    </a:solidFill>
                  </a:rPr>
                  <a:t> (y) = no. inputs (u)</a:t>
                </a:r>
              </a:p>
              <a:p>
                <a:pPr lvl="1"/>
                <a:r>
                  <a:rPr lang="nb-NO" dirty="0"/>
                  <a:t>The </a:t>
                </a:r>
                <a:r>
                  <a:rPr lang="nb-NO" dirty="0" err="1"/>
                  <a:t>solution</a:t>
                </a:r>
                <a:r>
                  <a:rPr lang="nb-NO" dirty="0"/>
                  <a:t> to </a:t>
                </a:r>
                <a:r>
                  <a:rPr lang="nb-NO" dirty="0" err="1"/>
                  <a:t>the</a:t>
                </a:r>
                <a:r>
                  <a:rPr lang="nb-NO" dirty="0"/>
                  <a:t> </a:t>
                </a:r>
                <a:r>
                  <a:rPr lang="nb-NO" b="1" dirty="0" err="1">
                    <a:solidFill>
                      <a:srgbClr val="7030A0"/>
                    </a:solidFill>
                  </a:rPr>
                  <a:t>static</a:t>
                </a:r>
                <a:r>
                  <a:rPr lang="nb-NO" b="1" dirty="0">
                    <a:solidFill>
                      <a:srgbClr val="7030A0"/>
                    </a:solidFill>
                  </a:rPr>
                  <a:t> inverse problem</a:t>
                </a:r>
                <a:r>
                  <a:rPr lang="nb-NO" dirty="0"/>
                  <a:t> </a:t>
                </a:r>
                <a:r>
                  <a:rPr lang="nb-NO" dirty="0" err="1"/>
                  <a:t>exists</a:t>
                </a:r>
                <a:r>
                  <a:rPr lang="nb-NO" dirty="0"/>
                  <a:t> and </a:t>
                </a:r>
                <a:r>
                  <a:rPr lang="nb-NO" dirty="0" err="1"/>
                  <a:t>satisfies</a:t>
                </a:r>
                <a:r>
                  <a:rPr lang="nb-NO" dirty="0"/>
                  <a:t> </a:t>
                </a:r>
                <a:r>
                  <a:rPr lang="nb-NO" dirty="0" err="1"/>
                  <a:t>certain</a:t>
                </a:r>
                <a:r>
                  <a:rPr lang="nb-NO" dirty="0"/>
                  <a:t> </a:t>
                </a:r>
                <a:r>
                  <a:rPr lang="nb-NO" dirty="0" err="1"/>
                  <a:t>properties</a:t>
                </a:r>
                <a:r>
                  <a:rPr lang="nb-NO" dirty="0"/>
                  <a:t>.</a:t>
                </a:r>
              </a:p>
              <a:p>
                <a:endParaRPr lang="nb-NO" dirty="0"/>
              </a:p>
              <a:p>
                <a:endParaRPr lang="nb-NO" dirty="0"/>
              </a:p>
              <a:p>
                <a:pPr lvl="1"/>
                <a:endParaRPr lang="nb-NO" dirty="0"/>
              </a:p>
            </p:txBody>
          </p:sp>
        </mc:Choice>
        <mc:Fallback xmlns="">
          <p:sp>
            <p:nvSpPr>
              <p:cNvPr id="3" name="Content Placeholder 2">
                <a:extLst>
                  <a:ext uri="{FF2B5EF4-FFF2-40B4-BE49-F238E27FC236}">
                    <a16:creationId xmlns:a16="http://schemas.microsoft.com/office/drawing/2014/main" id="{89B938FA-2C82-48A2-AD7B-5BE839FE431A}"/>
                  </a:ext>
                </a:extLst>
              </p:cNvPr>
              <p:cNvSpPr>
                <a:spLocks noGrp="1" noRot="1" noChangeAspect="1" noMove="1" noResize="1" noEditPoints="1" noAdjustHandles="1" noChangeArrowheads="1" noChangeShapeType="1" noTextEdit="1"/>
              </p:cNvSpPr>
              <p:nvPr>
                <p:ph idx="1"/>
              </p:nvPr>
            </p:nvSpPr>
            <p:spPr>
              <a:xfrm>
                <a:off x="609599" y="1600201"/>
                <a:ext cx="11474669" cy="4525963"/>
              </a:xfrm>
              <a:blipFill>
                <a:blip r:embed="rId3"/>
                <a:stretch>
                  <a:fillRect l="-478" t="-2022" r="-53"/>
                </a:stretch>
              </a:blipFill>
            </p:spPr>
            <p:txBody>
              <a:bodyPr/>
              <a:lstStyle/>
              <a:p>
                <a:r>
                  <a:rPr lang="nb-NO">
                    <a:noFill/>
                  </a:rPr>
                  <a:t> </a:t>
                </a:r>
              </a:p>
            </p:txBody>
          </p:sp>
        </mc:Fallback>
      </mc:AlternateContent>
    </p:spTree>
    <p:extLst>
      <p:ext uri="{BB962C8B-B14F-4D97-AF65-F5344CB8AC3E}">
        <p14:creationId xmlns:p14="http://schemas.microsoft.com/office/powerpoint/2010/main" val="64040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093E-7170-44E8-8075-3560C2F7BF85}"/>
              </a:ext>
            </a:extLst>
          </p:cNvPr>
          <p:cNvSpPr>
            <a:spLocks noGrp="1"/>
          </p:cNvSpPr>
          <p:nvPr>
            <p:ph type="title"/>
          </p:nvPr>
        </p:nvSpPr>
        <p:spPr/>
        <p:txBody>
          <a:bodyPr>
            <a:normAutofit fontScale="90000"/>
          </a:bodyPr>
          <a:lstStyle/>
          <a:p>
            <a:r>
              <a:rPr lang="nb-NO" dirty="0" err="1"/>
              <a:t>Example</a:t>
            </a:r>
            <a:r>
              <a:rPr lang="nb-NO" dirty="0"/>
              <a:t> 2. </a:t>
            </a:r>
            <a:r>
              <a:rPr lang="nb-NO" dirty="0" err="1"/>
              <a:t>Mix</a:t>
            </a:r>
            <a:r>
              <a:rPr lang="nb-NO" dirty="0"/>
              <a:t> hot (1) and </a:t>
            </a:r>
            <a:br>
              <a:rPr lang="nb-NO" dirty="0"/>
            </a:br>
            <a:r>
              <a:rPr lang="nb-NO" dirty="0" err="1"/>
              <a:t>cold</a:t>
            </a:r>
            <a:r>
              <a:rPr lang="nb-NO" dirty="0"/>
              <a:t> (2) water, y=[q 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907794-6E3D-4BBC-B9A5-AEBD23B8CDDD}"/>
                  </a:ext>
                </a:extLst>
              </p:cNvPr>
              <p:cNvSpPr>
                <a:spLocks noGrp="1"/>
              </p:cNvSpPr>
              <p:nvPr>
                <p:ph idx="1"/>
              </p:nvPr>
            </p:nvSpPr>
            <p:spPr/>
            <p:txBody>
              <a:bodyPr>
                <a:normAutofit/>
              </a:bodyPr>
              <a:lstStyle/>
              <a:p>
                <a:pPr marL="0" indent="0">
                  <a:buNone/>
                </a:pPr>
                <a:r>
                  <a:rPr lang="nb-NO" dirty="0"/>
                  <a:t>Mass </a:t>
                </a:r>
                <a:r>
                  <a:rPr lang="nb-NO" dirty="0" err="1"/>
                  <a:t>balance</a:t>
                </a:r>
                <a:r>
                  <a:rPr lang="nb-NO" dirty="0"/>
                  <a:t>: 		</a:t>
                </a:r>
                <a14:m>
                  <m:oMath xmlns:m="http://schemas.openxmlformats.org/officeDocument/2006/math">
                    <m:r>
                      <a:rPr lang="nb-NO" b="0" i="1" smtClean="0">
                        <a:latin typeface="Cambria Math" panose="02040503050406030204" pitchFamily="18" charset="0"/>
                      </a:rPr>
                      <m:t>𝑞</m:t>
                    </m:r>
                    <m:r>
                      <a:rPr lang="nb-NO" b="0" i="1" smtClean="0">
                        <a:latin typeface="Cambria Math" panose="02040503050406030204" pitchFamily="18" charset="0"/>
                      </a:rPr>
                      <m:t>=</m:t>
                    </m:r>
                    <m:sSub>
                      <m:sSubPr>
                        <m:ctrlPr>
                          <a:rPr lang="nb-NO" b="0" i="1" smtClean="0">
                            <a:latin typeface="Cambria Math" panose="02040503050406030204" pitchFamily="18" charset="0"/>
                          </a:rPr>
                        </m:ctrlPr>
                      </m:sSubPr>
                      <m:e>
                        <m:r>
                          <a:rPr lang="nb-NO" b="0" i="1" smtClean="0">
                            <a:latin typeface="Cambria Math" panose="02040503050406030204" pitchFamily="18" charset="0"/>
                          </a:rPr>
                          <m:t>𝑞</m:t>
                        </m:r>
                      </m:e>
                      <m:sub>
                        <m:r>
                          <a:rPr lang="nb-NO" b="0" i="1" smtClean="0">
                            <a:latin typeface="Cambria Math" panose="02040503050406030204" pitchFamily="18" charset="0"/>
                          </a:rPr>
                          <m:t>1</m:t>
                        </m:r>
                      </m:sub>
                    </m:sSub>
                    <m:r>
                      <a:rPr lang="nb-NO" b="0" i="1" smtClean="0">
                        <a:latin typeface="Cambria Math" panose="02040503050406030204" pitchFamily="18" charset="0"/>
                      </a:rPr>
                      <m:t>+</m:t>
                    </m:r>
                    <m:sSub>
                      <m:sSubPr>
                        <m:ctrlPr>
                          <a:rPr lang="nb-NO" b="0" i="1" smtClean="0">
                            <a:latin typeface="Cambria Math" panose="02040503050406030204" pitchFamily="18" charset="0"/>
                          </a:rPr>
                        </m:ctrlPr>
                      </m:sSubPr>
                      <m:e>
                        <m:r>
                          <a:rPr lang="nb-NO" b="0" i="1" smtClean="0">
                            <a:latin typeface="Cambria Math" panose="02040503050406030204" pitchFamily="18" charset="0"/>
                          </a:rPr>
                          <m:t>𝑞</m:t>
                        </m:r>
                      </m:e>
                      <m:sub>
                        <m:r>
                          <a:rPr lang="nb-NO" b="0" i="1" smtClean="0">
                            <a:latin typeface="Cambria Math" panose="02040503050406030204" pitchFamily="18" charset="0"/>
                          </a:rPr>
                          <m:t>2</m:t>
                        </m:r>
                      </m:sub>
                    </m:sSub>
                  </m:oMath>
                </a14:m>
                <a:r>
                  <a:rPr lang="nb-NO" dirty="0"/>
                  <a:t>						(</a:t>
                </a:r>
                <a:r>
                  <a:rPr lang="nb-NO" dirty="0" err="1">
                    <a:highlight>
                      <a:srgbClr val="FFFF00"/>
                    </a:highlight>
                  </a:rPr>
                  <a:t>static</a:t>
                </a:r>
                <a:r>
                  <a:rPr lang="nb-NO" dirty="0">
                    <a:highlight>
                      <a:srgbClr val="FFFF00"/>
                    </a:highlight>
                  </a:rPr>
                  <a:t> </a:t>
                </a:r>
                <a:r>
                  <a:rPr lang="nb-NO" dirty="0" err="1"/>
                  <a:t>equation</a:t>
                </a:r>
                <a:r>
                  <a:rPr lang="nb-NO" dirty="0"/>
                  <a:t> for y</a:t>
                </a:r>
                <a:r>
                  <a:rPr lang="nb-NO" baseline="-25000" dirty="0"/>
                  <a:t>1</a:t>
                </a:r>
                <a:r>
                  <a:rPr lang="nb-NO" dirty="0"/>
                  <a:t>=q)</a:t>
                </a:r>
              </a:p>
              <a:p>
                <a:pPr marL="0" indent="0">
                  <a:buNone/>
                </a:pPr>
                <a:r>
                  <a:rPr lang="nb-NO" dirty="0"/>
                  <a:t>					</a:t>
                </a:r>
                <a14:m>
                  <m:oMath xmlns:m="http://schemas.openxmlformats.org/officeDocument/2006/math">
                    <m:sSub>
                      <m:sSubPr>
                        <m:ctrlPr>
                          <a:rPr lang="nb-NO" sz="2000" b="0" i="1" smtClean="0">
                            <a:solidFill>
                              <a:srgbClr val="FF0000"/>
                            </a:solidFill>
                            <a:latin typeface="Cambria Math" panose="02040503050406030204" pitchFamily="18" charset="0"/>
                          </a:rPr>
                        </m:ctrlPr>
                      </m:sSubPr>
                      <m:e>
                        <m:r>
                          <a:rPr lang="nb-NO" sz="2000" b="0" i="1" smtClean="0">
                            <a:solidFill>
                              <a:srgbClr val="FF0000"/>
                            </a:solidFill>
                            <a:latin typeface="Cambria Math" panose="02040503050406030204" pitchFamily="18" charset="0"/>
                          </a:rPr>
                          <m:t>       </m:t>
                        </m:r>
                        <m:r>
                          <a:rPr lang="nb-NO" sz="2000" b="0" i="1" smtClean="0">
                            <a:solidFill>
                              <a:srgbClr val="FF0000"/>
                            </a:solidFill>
                            <a:latin typeface="Cambria Math" panose="02040503050406030204" pitchFamily="18" charset="0"/>
                          </a:rPr>
                          <m:t>𝑣</m:t>
                        </m:r>
                      </m:e>
                      <m:sub>
                        <m:r>
                          <a:rPr lang="nb-NO" sz="2000" b="0" i="1" smtClean="0">
                            <a:solidFill>
                              <a:srgbClr val="FF0000"/>
                            </a:solidFill>
                            <a:latin typeface="Cambria Math" panose="02040503050406030204" pitchFamily="18" charset="0"/>
                          </a:rPr>
                          <m:t>0</m:t>
                        </m:r>
                      </m:sub>
                    </m:sSub>
                    <m:r>
                      <a:rPr lang="nb-NO" sz="2000" b="0" i="1" smtClean="0">
                        <a:solidFill>
                          <a:srgbClr val="FF0000"/>
                        </a:solidFill>
                        <a:latin typeface="Cambria Math" panose="02040503050406030204" pitchFamily="18" charset="0"/>
                      </a:rPr>
                      <m:t>=</m:t>
                    </m:r>
                    <m:sSub>
                      <m:sSubPr>
                        <m:ctrlPr>
                          <a:rPr lang="nb-NO" sz="2000" b="0" i="1" smtClean="0">
                            <a:solidFill>
                              <a:srgbClr val="FF0000"/>
                            </a:solidFill>
                            <a:latin typeface="Cambria Math" panose="02040503050406030204" pitchFamily="18" charset="0"/>
                          </a:rPr>
                        </m:ctrlPr>
                      </m:sSubPr>
                      <m:e>
                        <m:r>
                          <a:rPr lang="nb-NO" sz="2000" b="0" i="1" smtClean="0">
                            <a:solidFill>
                              <a:srgbClr val="FF0000"/>
                            </a:solidFill>
                            <a:latin typeface="Cambria Math" panose="02040503050406030204" pitchFamily="18" charset="0"/>
                          </a:rPr>
                          <m:t>𝑞</m:t>
                        </m:r>
                      </m:e>
                      <m:sub>
                        <m:r>
                          <a:rPr lang="nb-NO" sz="2000" b="0" i="1" smtClean="0">
                            <a:solidFill>
                              <a:srgbClr val="FF0000"/>
                            </a:solidFill>
                            <a:latin typeface="Cambria Math" panose="02040503050406030204" pitchFamily="18" charset="0"/>
                          </a:rPr>
                          <m:t>1</m:t>
                        </m:r>
                      </m:sub>
                    </m:sSub>
                    <m:r>
                      <a:rPr lang="nb-NO" sz="2000" b="0" i="1" smtClean="0">
                        <a:solidFill>
                          <a:srgbClr val="FF0000"/>
                        </a:solidFill>
                        <a:latin typeface="Cambria Math" panose="02040503050406030204" pitchFamily="18" charset="0"/>
                      </a:rPr>
                      <m:t>+</m:t>
                    </m:r>
                    <m:sSub>
                      <m:sSubPr>
                        <m:ctrlPr>
                          <a:rPr lang="nb-NO" sz="2000" b="0" i="1" smtClean="0">
                            <a:solidFill>
                              <a:srgbClr val="FF0000"/>
                            </a:solidFill>
                            <a:latin typeface="Cambria Math" panose="02040503050406030204" pitchFamily="18" charset="0"/>
                          </a:rPr>
                        </m:ctrlPr>
                      </m:sSubPr>
                      <m:e>
                        <m:r>
                          <a:rPr lang="nb-NO" sz="2000" b="0" i="1" smtClean="0">
                            <a:solidFill>
                              <a:srgbClr val="FF0000"/>
                            </a:solidFill>
                            <a:latin typeface="Cambria Math" panose="02040503050406030204" pitchFamily="18" charset="0"/>
                          </a:rPr>
                          <m:t>𝑞</m:t>
                        </m:r>
                      </m:e>
                      <m:sub>
                        <m:r>
                          <a:rPr lang="nb-NO" sz="2000" b="0" i="1" smtClean="0">
                            <a:solidFill>
                              <a:srgbClr val="FF0000"/>
                            </a:solidFill>
                            <a:latin typeface="Cambria Math" panose="02040503050406030204" pitchFamily="18" charset="0"/>
                          </a:rPr>
                          <m:t>2</m:t>
                        </m:r>
                      </m:sub>
                    </m:sSub>
                  </m:oMath>
                </a14:m>
                <a:endParaRPr lang="nb-NO" baseline="-25000" dirty="0"/>
              </a:p>
              <a:p>
                <a:pPr marL="0" indent="0">
                  <a:buNone/>
                </a:pPr>
                <a:r>
                  <a:rPr lang="nb-NO" dirty="0"/>
                  <a:t>Energy </a:t>
                </a:r>
                <a:r>
                  <a:rPr lang="nb-NO" dirty="0" err="1"/>
                  <a:t>balance</a:t>
                </a:r>
                <a:r>
                  <a:rPr lang="nb-NO" dirty="0"/>
                  <a:t>:  	</a:t>
                </a:r>
                <a14:m>
                  <m:oMath xmlns:m="http://schemas.openxmlformats.org/officeDocument/2006/math">
                    <m:f>
                      <m:fPr>
                        <m:ctrlPr>
                          <a:rPr lang="nb-NO" b="0" i="1" smtClean="0">
                            <a:latin typeface="Cambria Math" panose="02040503050406030204" pitchFamily="18" charset="0"/>
                          </a:rPr>
                        </m:ctrlPr>
                      </m:fPr>
                      <m:num>
                        <m:r>
                          <a:rPr lang="nb-NO" b="0" i="1" smtClean="0">
                            <a:latin typeface="Cambria Math" panose="02040503050406030204" pitchFamily="18" charset="0"/>
                          </a:rPr>
                          <m:t>𝑑𝑇</m:t>
                        </m:r>
                      </m:num>
                      <m:den>
                        <m:r>
                          <a:rPr lang="nb-NO" b="0" i="1" smtClean="0">
                            <a:latin typeface="Cambria Math" panose="02040503050406030204" pitchFamily="18" charset="0"/>
                          </a:rPr>
                          <m:t>𝑑𝑡</m:t>
                        </m:r>
                      </m:den>
                    </m:f>
                    <m:r>
                      <a:rPr lang="nb-NO" b="0" i="1" smtClean="0">
                        <a:latin typeface="Cambria Math" panose="02040503050406030204" pitchFamily="18" charset="0"/>
                      </a:rPr>
                      <m:t>=</m:t>
                    </m:r>
                    <m:f>
                      <m:fPr>
                        <m:ctrlPr>
                          <a:rPr lang="nb-NO" b="0" i="1" smtClean="0">
                            <a:latin typeface="Cambria Math" panose="02040503050406030204" pitchFamily="18" charset="0"/>
                          </a:rPr>
                        </m:ctrlPr>
                      </m:fPr>
                      <m:num>
                        <m:sSub>
                          <m:sSubPr>
                            <m:ctrlPr>
                              <a:rPr lang="nb-NO" b="0" i="1" smtClean="0">
                                <a:latin typeface="Cambria Math" panose="02040503050406030204" pitchFamily="18" charset="0"/>
                              </a:rPr>
                            </m:ctrlPr>
                          </m:sSubPr>
                          <m:e>
                            <m:r>
                              <a:rPr lang="nb-NO" b="0" i="1" smtClean="0">
                                <a:latin typeface="Cambria Math" panose="02040503050406030204" pitchFamily="18" charset="0"/>
                              </a:rPr>
                              <m:t>𝑞</m:t>
                            </m:r>
                          </m:e>
                          <m:sub>
                            <m:r>
                              <a:rPr lang="nb-NO" b="0" i="1" smtClean="0">
                                <a:latin typeface="Cambria Math" panose="02040503050406030204" pitchFamily="18" charset="0"/>
                              </a:rPr>
                              <m:t>1</m:t>
                            </m:r>
                          </m:sub>
                        </m:sSub>
                      </m:num>
                      <m:den>
                        <m:r>
                          <a:rPr lang="nb-NO" b="0" i="1" smtClean="0">
                            <a:latin typeface="Cambria Math" panose="02040503050406030204" pitchFamily="18" charset="0"/>
                          </a:rPr>
                          <m:t>𝑉</m:t>
                        </m:r>
                      </m:den>
                    </m:f>
                    <m:d>
                      <m:dPr>
                        <m:ctrlPr>
                          <a:rPr lang="nb-NO" b="0" i="1" smtClean="0">
                            <a:latin typeface="Cambria Math" panose="02040503050406030204" pitchFamily="18" charset="0"/>
                          </a:rPr>
                        </m:ctrlPr>
                      </m:dPr>
                      <m:e>
                        <m:sSub>
                          <m:sSubPr>
                            <m:ctrlPr>
                              <a:rPr lang="nb-NO" b="0" i="1" smtClean="0">
                                <a:latin typeface="Cambria Math" panose="02040503050406030204" pitchFamily="18" charset="0"/>
                              </a:rPr>
                            </m:ctrlPr>
                          </m:sSubPr>
                          <m:e>
                            <m:r>
                              <a:rPr lang="nb-NO" b="0" i="1" smtClean="0">
                                <a:latin typeface="Cambria Math" panose="02040503050406030204" pitchFamily="18" charset="0"/>
                              </a:rPr>
                              <m:t>𝑇</m:t>
                            </m:r>
                          </m:e>
                          <m:sub>
                            <m:r>
                              <a:rPr lang="nb-NO" b="0" i="1" smtClean="0">
                                <a:latin typeface="Cambria Math" panose="02040503050406030204" pitchFamily="18" charset="0"/>
                              </a:rPr>
                              <m:t>1</m:t>
                            </m:r>
                          </m:sub>
                        </m:sSub>
                        <m:r>
                          <a:rPr lang="nb-NO" b="0" i="1" smtClean="0">
                            <a:latin typeface="Cambria Math" panose="02040503050406030204" pitchFamily="18" charset="0"/>
                          </a:rPr>
                          <m:t>−</m:t>
                        </m:r>
                        <m:r>
                          <a:rPr lang="nb-NO" b="0" i="1" smtClean="0">
                            <a:latin typeface="Cambria Math" panose="02040503050406030204" pitchFamily="18" charset="0"/>
                          </a:rPr>
                          <m:t>𝑇</m:t>
                        </m:r>
                      </m:e>
                    </m:d>
                    <m:r>
                      <a:rPr lang="nb-NO" b="0" i="1" smtClean="0">
                        <a:latin typeface="Cambria Math" panose="02040503050406030204" pitchFamily="18" charset="0"/>
                      </a:rPr>
                      <m:t>+</m:t>
                    </m:r>
                    <m:f>
                      <m:fPr>
                        <m:ctrlPr>
                          <a:rPr lang="nb-NO" b="0" i="1" smtClean="0">
                            <a:latin typeface="Cambria Math" panose="02040503050406030204" pitchFamily="18" charset="0"/>
                          </a:rPr>
                        </m:ctrlPr>
                      </m:fPr>
                      <m:num>
                        <m:sSub>
                          <m:sSubPr>
                            <m:ctrlPr>
                              <a:rPr lang="nb-NO" b="0" i="1" smtClean="0">
                                <a:latin typeface="Cambria Math" panose="02040503050406030204" pitchFamily="18" charset="0"/>
                              </a:rPr>
                            </m:ctrlPr>
                          </m:sSubPr>
                          <m:e>
                            <m:r>
                              <a:rPr lang="nb-NO" b="0" i="1" smtClean="0">
                                <a:latin typeface="Cambria Math" panose="02040503050406030204" pitchFamily="18" charset="0"/>
                              </a:rPr>
                              <m:t>𝑞</m:t>
                            </m:r>
                          </m:e>
                          <m:sub>
                            <m:r>
                              <a:rPr lang="nb-NO" b="0" i="1" smtClean="0">
                                <a:latin typeface="Cambria Math" panose="02040503050406030204" pitchFamily="18" charset="0"/>
                              </a:rPr>
                              <m:t>2</m:t>
                            </m:r>
                          </m:sub>
                        </m:sSub>
                      </m:num>
                      <m:den>
                        <m:r>
                          <a:rPr lang="nb-NO" b="0" i="1" smtClean="0">
                            <a:latin typeface="Cambria Math" panose="02040503050406030204" pitchFamily="18" charset="0"/>
                          </a:rPr>
                          <m:t>𝑉</m:t>
                        </m:r>
                      </m:den>
                    </m:f>
                    <m:r>
                      <a:rPr lang="nb-NO" b="0" i="1" smtClean="0">
                        <a:latin typeface="Cambria Math" panose="02040503050406030204" pitchFamily="18" charset="0"/>
                      </a:rPr>
                      <m:t>(</m:t>
                    </m:r>
                    <m:sSub>
                      <m:sSubPr>
                        <m:ctrlPr>
                          <a:rPr lang="nb-NO" b="0" i="1" smtClean="0">
                            <a:latin typeface="Cambria Math" panose="02040503050406030204" pitchFamily="18" charset="0"/>
                          </a:rPr>
                        </m:ctrlPr>
                      </m:sSubPr>
                      <m:e>
                        <m:r>
                          <a:rPr lang="nb-NO" b="0" i="1" smtClean="0">
                            <a:latin typeface="Cambria Math" panose="02040503050406030204" pitchFamily="18" charset="0"/>
                          </a:rPr>
                          <m:t>𝑇</m:t>
                        </m:r>
                      </m:e>
                      <m:sub>
                        <m:r>
                          <a:rPr lang="nb-NO" b="0" i="1" smtClean="0">
                            <a:latin typeface="Cambria Math" panose="02040503050406030204" pitchFamily="18" charset="0"/>
                          </a:rPr>
                          <m:t>2</m:t>
                        </m:r>
                      </m:sub>
                    </m:sSub>
                    <m:r>
                      <a:rPr lang="nb-NO" b="0" i="1" smtClean="0">
                        <a:latin typeface="Cambria Math" panose="02040503050406030204" pitchFamily="18" charset="0"/>
                      </a:rPr>
                      <m:t>−</m:t>
                    </m:r>
                    <m:r>
                      <a:rPr lang="nb-NO" b="0" i="1" smtClean="0">
                        <a:latin typeface="Cambria Math" panose="02040503050406030204" pitchFamily="18" charset="0"/>
                      </a:rPr>
                      <m:t>𝑇</m:t>
                    </m:r>
                    <m:r>
                      <a:rPr lang="nb-NO" b="0" i="1" smtClean="0">
                        <a:latin typeface="Cambria Math" panose="02040503050406030204" pitchFamily="18" charset="0"/>
                      </a:rPr>
                      <m:t>)</m:t>
                    </m:r>
                  </m:oMath>
                </a14:m>
                <a:r>
                  <a:rPr lang="nb-NO" dirty="0"/>
                  <a:t>    (</a:t>
                </a:r>
                <a:r>
                  <a:rPr lang="nb-NO" dirty="0" err="1">
                    <a:highlight>
                      <a:srgbClr val="FFFF00"/>
                    </a:highlight>
                  </a:rPr>
                  <a:t>dynamic</a:t>
                </a:r>
                <a:r>
                  <a:rPr lang="nb-NO" dirty="0"/>
                  <a:t> </a:t>
                </a:r>
                <a:r>
                  <a:rPr lang="nb-NO" dirty="0" err="1"/>
                  <a:t>equation</a:t>
                </a:r>
                <a:r>
                  <a:rPr lang="nb-NO" dirty="0"/>
                  <a:t> for dy</a:t>
                </a:r>
                <a:r>
                  <a:rPr lang="nb-NO" baseline="-25000" dirty="0"/>
                  <a:t>2</a:t>
                </a:r>
                <a:r>
                  <a:rPr lang="nb-NO" dirty="0"/>
                  <a:t>/</a:t>
                </a:r>
                <a:r>
                  <a:rPr lang="nb-NO" dirty="0" err="1"/>
                  <a:t>dt</a:t>
                </a:r>
                <a:r>
                  <a:rPr lang="nb-NO" dirty="0"/>
                  <a:t>) </a:t>
                </a:r>
              </a:p>
              <a:p>
                <a:pPr marL="0" indent="0">
                  <a:buNone/>
                </a:pPr>
                <a:r>
                  <a:rPr lang="nb-NO" dirty="0"/>
                  <a:t>				              </a:t>
                </a:r>
                <a14:m>
                  <m:oMath xmlns:m="http://schemas.openxmlformats.org/officeDocument/2006/math">
                    <m:r>
                      <a:rPr lang="nb-NO" sz="2000" i="1">
                        <a:solidFill>
                          <a:srgbClr val="FF0000"/>
                        </a:solidFill>
                        <a:latin typeface="Cambria Math" panose="02040503050406030204" pitchFamily="18" charset="0"/>
                      </a:rPr>
                      <m:t>𝑣</m:t>
                    </m:r>
                    <m:r>
                      <a:rPr lang="nb-NO" sz="2000" b="0" i="1" smtClean="0">
                        <a:solidFill>
                          <a:srgbClr val="FF0000"/>
                        </a:solidFill>
                        <a:latin typeface="Cambria Math" panose="02040503050406030204" pitchFamily="18" charset="0"/>
                      </a:rPr>
                      <m:t>=</m:t>
                    </m:r>
                    <m:f>
                      <m:fPr>
                        <m:ctrlPr>
                          <a:rPr lang="nb-NO" sz="2000" b="0" i="1" smtClean="0">
                            <a:solidFill>
                              <a:srgbClr val="FF0000"/>
                            </a:solidFill>
                            <a:latin typeface="Cambria Math" panose="02040503050406030204" pitchFamily="18" charset="0"/>
                          </a:rPr>
                        </m:ctrlPr>
                      </m:fPr>
                      <m:num>
                        <m:sSub>
                          <m:sSubPr>
                            <m:ctrlPr>
                              <a:rPr lang="nb-NO" sz="2000" b="0" i="1" smtClean="0">
                                <a:solidFill>
                                  <a:srgbClr val="FF0000"/>
                                </a:solidFill>
                                <a:latin typeface="Cambria Math" panose="02040503050406030204" pitchFamily="18" charset="0"/>
                              </a:rPr>
                            </m:ctrlPr>
                          </m:sSubPr>
                          <m:e>
                            <m:r>
                              <a:rPr lang="nb-NO" sz="2000" b="0" i="1" smtClean="0">
                                <a:solidFill>
                                  <a:srgbClr val="FF0000"/>
                                </a:solidFill>
                                <a:latin typeface="Cambria Math" panose="02040503050406030204" pitchFamily="18" charset="0"/>
                              </a:rPr>
                              <m:t>𝑞</m:t>
                            </m:r>
                          </m:e>
                          <m:sub>
                            <m:r>
                              <a:rPr lang="nb-NO" sz="2000" b="0" i="1" smtClean="0">
                                <a:solidFill>
                                  <a:srgbClr val="FF0000"/>
                                </a:solidFill>
                                <a:latin typeface="Cambria Math" panose="02040503050406030204" pitchFamily="18" charset="0"/>
                              </a:rPr>
                              <m:t>1</m:t>
                            </m:r>
                          </m:sub>
                        </m:sSub>
                      </m:num>
                      <m:den>
                        <m:r>
                          <a:rPr lang="nb-NO" sz="2000" b="0" i="1" smtClean="0">
                            <a:solidFill>
                              <a:srgbClr val="FF0000"/>
                            </a:solidFill>
                            <a:latin typeface="Cambria Math" panose="02040503050406030204" pitchFamily="18" charset="0"/>
                          </a:rPr>
                          <m:t>𝑉</m:t>
                        </m:r>
                      </m:den>
                    </m:f>
                    <m:d>
                      <m:dPr>
                        <m:ctrlPr>
                          <a:rPr lang="nb-NO" sz="2000" b="0" i="1" smtClean="0">
                            <a:solidFill>
                              <a:srgbClr val="FF0000"/>
                            </a:solidFill>
                            <a:latin typeface="Cambria Math" panose="02040503050406030204" pitchFamily="18" charset="0"/>
                          </a:rPr>
                        </m:ctrlPr>
                      </m:dPr>
                      <m:e>
                        <m:sSub>
                          <m:sSubPr>
                            <m:ctrlPr>
                              <a:rPr lang="nb-NO" sz="2000" b="0" i="1" smtClean="0">
                                <a:solidFill>
                                  <a:srgbClr val="FF0000"/>
                                </a:solidFill>
                                <a:latin typeface="Cambria Math" panose="02040503050406030204" pitchFamily="18" charset="0"/>
                              </a:rPr>
                            </m:ctrlPr>
                          </m:sSubPr>
                          <m:e>
                            <m:r>
                              <a:rPr lang="nb-NO" sz="2000" b="0" i="1" smtClean="0">
                                <a:solidFill>
                                  <a:srgbClr val="FF0000"/>
                                </a:solidFill>
                                <a:latin typeface="Cambria Math" panose="02040503050406030204" pitchFamily="18" charset="0"/>
                              </a:rPr>
                              <m:t>𝑇</m:t>
                            </m:r>
                          </m:e>
                          <m:sub>
                            <m:r>
                              <a:rPr lang="nb-NO" sz="2000" b="0" i="1" smtClean="0">
                                <a:solidFill>
                                  <a:srgbClr val="FF0000"/>
                                </a:solidFill>
                                <a:latin typeface="Cambria Math" panose="02040503050406030204" pitchFamily="18" charset="0"/>
                              </a:rPr>
                              <m:t>1</m:t>
                            </m:r>
                          </m:sub>
                        </m:sSub>
                        <m:r>
                          <a:rPr lang="nb-NO" sz="2000" b="0" i="1" smtClean="0">
                            <a:solidFill>
                              <a:srgbClr val="FF0000"/>
                            </a:solidFill>
                            <a:latin typeface="Cambria Math" panose="02040503050406030204" pitchFamily="18" charset="0"/>
                          </a:rPr>
                          <m:t>−</m:t>
                        </m:r>
                        <m:r>
                          <a:rPr lang="nb-NO" sz="2000" b="0" i="1" smtClean="0">
                            <a:solidFill>
                              <a:srgbClr val="FF0000"/>
                            </a:solidFill>
                            <a:latin typeface="Cambria Math" panose="02040503050406030204" pitchFamily="18" charset="0"/>
                          </a:rPr>
                          <m:t>𝑇</m:t>
                        </m:r>
                      </m:e>
                    </m:d>
                    <m:r>
                      <a:rPr lang="nb-NO" sz="2000" b="0" i="1" smtClean="0">
                        <a:solidFill>
                          <a:srgbClr val="FF0000"/>
                        </a:solidFill>
                        <a:latin typeface="Cambria Math" panose="02040503050406030204" pitchFamily="18" charset="0"/>
                      </a:rPr>
                      <m:t>+</m:t>
                    </m:r>
                    <m:f>
                      <m:fPr>
                        <m:ctrlPr>
                          <a:rPr lang="nb-NO" sz="2000" b="0" i="1" smtClean="0">
                            <a:solidFill>
                              <a:srgbClr val="FF0000"/>
                            </a:solidFill>
                            <a:latin typeface="Cambria Math" panose="02040503050406030204" pitchFamily="18" charset="0"/>
                          </a:rPr>
                        </m:ctrlPr>
                      </m:fPr>
                      <m:num>
                        <m:sSub>
                          <m:sSubPr>
                            <m:ctrlPr>
                              <a:rPr lang="nb-NO" sz="2000" b="0" i="1" smtClean="0">
                                <a:solidFill>
                                  <a:srgbClr val="FF0000"/>
                                </a:solidFill>
                                <a:latin typeface="Cambria Math" panose="02040503050406030204" pitchFamily="18" charset="0"/>
                              </a:rPr>
                            </m:ctrlPr>
                          </m:sSubPr>
                          <m:e>
                            <m:r>
                              <a:rPr lang="nb-NO" sz="2000" b="0" i="1" smtClean="0">
                                <a:solidFill>
                                  <a:srgbClr val="FF0000"/>
                                </a:solidFill>
                                <a:latin typeface="Cambria Math" panose="02040503050406030204" pitchFamily="18" charset="0"/>
                              </a:rPr>
                              <m:t>𝑞</m:t>
                            </m:r>
                          </m:e>
                          <m:sub>
                            <m:r>
                              <a:rPr lang="nb-NO" sz="2000" b="0" i="1" smtClean="0">
                                <a:solidFill>
                                  <a:srgbClr val="FF0000"/>
                                </a:solidFill>
                                <a:latin typeface="Cambria Math" panose="02040503050406030204" pitchFamily="18" charset="0"/>
                              </a:rPr>
                              <m:t>2</m:t>
                            </m:r>
                          </m:sub>
                        </m:sSub>
                      </m:num>
                      <m:den>
                        <m:r>
                          <a:rPr lang="nb-NO" sz="2000" b="0" i="1" smtClean="0">
                            <a:solidFill>
                              <a:srgbClr val="FF0000"/>
                            </a:solidFill>
                            <a:latin typeface="Cambria Math" panose="02040503050406030204" pitchFamily="18" charset="0"/>
                          </a:rPr>
                          <m:t>𝑉</m:t>
                        </m:r>
                      </m:den>
                    </m:f>
                    <m:d>
                      <m:dPr>
                        <m:ctrlPr>
                          <a:rPr lang="nb-NO" sz="2000" b="0" i="1" smtClean="0">
                            <a:solidFill>
                              <a:srgbClr val="FF0000"/>
                            </a:solidFill>
                            <a:latin typeface="Cambria Math" panose="02040503050406030204" pitchFamily="18" charset="0"/>
                          </a:rPr>
                        </m:ctrlPr>
                      </m:dPr>
                      <m:e>
                        <m:sSub>
                          <m:sSubPr>
                            <m:ctrlPr>
                              <a:rPr lang="nb-NO" sz="2000" b="0" i="1" smtClean="0">
                                <a:solidFill>
                                  <a:srgbClr val="FF0000"/>
                                </a:solidFill>
                                <a:latin typeface="Cambria Math" panose="02040503050406030204" pitchFamily="18" charset="0"/>
                              </a:rPr>
                            </m:ctrlPr>
                          </m:sSubPr>
                          <m:e>
                            <m:r>
                              <a:rPr lang="nb-NO" sz="2000" b="0" i="1" smtClean="0">
                                <a:solidFill>
                                  <a:srgbClr val="FF0000"/>
                                </a:solidFill>
                                <a:latin typeface="Cambria Math" panose="02040503050406030204" pitchFamily="18" charset="0"/>
                              </a:rPr>
                              <m:t>𝑇</m:t>
                            </m:r>
                          </m:e>
                          <m:sub>
                            <m:r>
                              <a:rPr lang="nb-NO" sz="2000" b="0" i="1" smtClean="0">
                                <a:solidFill>
                                  <a:srgbClr val="FF0000"/>
                                </a:solidFill>
                                <a:latin typeface="Cambria Math" panose="02040503050406030204" pitchFamily="18" charset="0"/>
                              </a:rPr>
                              <m:t>2</m:t>
                            </m:r>
                          </m:sub>
                        </m:sSub>
                        <m:r>
                          <a:rPr lang="nb-NO" sz="2000" b="0" i="1" smtClean="0">
                            <a:solidFill>
                              <a:srgbClr val="FF0000"/>
                            </a:solidFill>
                            <a:latin typeface="Cambria Math" panose="02040503050406030204" pitchFamily="18" charset="0"/>
                          </a:rPr>
                          <m:t>−</m:t>
                        </m:r>
                        <m:r>
                          <a:rPr lang="nb-NO" sz="2000" b="0" i="1" smtClean="0">
                            <a:solidFill>
                              <a:srgbClr val="FF0000"/>
                            </a:solidFill>
                            <a:latin typeface="Cambria Math" panose="02040503050406030204" pitchFamily="18" charset="0"/>
                          </a:rPr>
                          <m:t>𝑇</m:t>
                        </m:r>
                      </m:e>
                    </m:d>
                    <m:r>
                      <a:rPr lang="nb-NO" sz="2000" b="0" i="1" smtClean="0">
                        <a:solidFill>
                          <a:srgbClr val="FF0000"/>
                        </a:solidFill>
                        <a:latin typeface="Cambria Math" panose="02040503050406030204" pitchFamily="18" charset="0"/>
                      </a:rPr>
                      <m:t>−</m:t>
                    </m:r>
                    <m:r>
                      <a:rPr lang="nb-NO" sz="2000" b="0" i="1" smtClean="0">
                        <a:solidFill>
                          <a:srgbClr val="FF0000"/>
                        </a:solidFill>
                        <a:latin typeface="Cambria Math" panose="02040503050406030204" pitchFamily="18" charset="0"/>
                      </a:rPr>
                      <m:t>𝐴𝑇</m:t>
                    </m:r>
                  </m:oMath>
                </a14:m>
                <a:endParaRPr lang="nb-NO" sz="2000" dirty="0"/>
              </a:p>
              <a:p>
                <a:pPr marL="0" indent="0">
                  <a:buNone/>
                </a:pPr>
                <a:r>
                  <a:rPr lang="nb-NO" dirty="0"/>
                  <a:t>New transformed inputs: </a:t>
                </a:r>
                <a:r>
                  <a:rPr lang="nb-NO" dirty="0">
                    <a:solidFill>
                      <a:srgbClr val="FF0000"/>
                    </a:solidFill>
                  </a:rPr>
                  <a:t>v</a:t>
                </a:r>
                <a:r>
                  <a:rPr lang="nb-NO" baseline="-25000" dirty="0">
                    <a:solidFill>
                      <a:srgbClr val="FF0000"/>
                    </a:solidFill>
                  </a:rPr>
                  <a:t>0</a:t>
                </a:r>
                <a:r>
                  <a:rPr lang="nb-NO" dirty="0"/>
                  <a:t> and </a:t>
                </a:r>
                <a:r>
                  <a:rPr lang="nb-NO" dirty="0">
                    <a:solidFill>
                      <a:srgbClr val="FF0000"/>
                    </a:solidFill>
                  </a:rPr>
                  <a:t>v</a:t>
                </a:r>
                <a:r>
                  <a:rPr lang="nb-NO" dirty="0"/>
                  <a:t>.</a:t>
                </a:r>
              </a:p>
              <a:p>
                <a:pPr marL="0" indent="0">
                  <a:buNone/>
                </a:pPr>
                <a:r>
                  <a:rPr lang="nb-NO" dirty="0"/>
                  <a:t>Inverse </a:t>
                </a:r>
                <a:r>
                  <a:rPr lang="nb-NO" dirty="0" err="1"/>
                  <a:t>transformation</a:t>
                </a:r>
                <a:r>
                  <a:rPr lang="nb-NO" dirty="0"/>
                  <a:t> (</a:t>
                </a:r>
                <a:r>
                  <a:rPr lang="nb-NO" dirty="0" err="1"/>
                  <a:t>with</a:t>
                </a:r>
                <a:r>
                  <a:rPr lang="nb-NO" dirty="0"/>
                  <a:t> u</a:t>
                </a:r>
                <a:r>
                  <a:rPr lang="nb-NO" baseline="-25000" dirty="0"/>
                  <a:t>1</a:t>
                </a:r>
                <a:r>
                  <a:rPr lang="nb-NO" dirty="0"/>
                  <a:t>=q</a:t>
                </a:r>
                <a:r>
                  <a:rPr lang="nb-NO" baseline="-25000" dirty="0"/>
                  <a:t>1</a:t>
                </a:r>
                <a:r>
                  <a:rPr lang="nb-NO" dirty="0"/>
                  <a:t> and u</a:t>
                </a:r>
                <a:r>
                  <a:rPr lang="nb-NO" baseline="-25000" dirty="0"/>
                  <a:t>2</a:t>
                </a:r>
                <a:r>
                  <a:rPr lang="nb-NO" dirty="0"/>
                  <a:t>=q</a:t>
                </a:r>
                <a:r>
                  <a:rPr lang="nb-NO" baseline="-25000" dirty="0"/>
                  <a:t>2</a:t>
                </a:r>
                <a:r>
                  <a:rPr lang="nb-NO" dirty="0"/>
                  <a:t>):</a:t>
                </a:r>
                <a:endParaRPr lang="nb-NO" baseline="-25000" dirty="0"/>
              </a:p>
              <a:p>
                <a:pPr marL="0" indent="0">
                  <a:buNone/>
                </a:pPr>
                <a:r>
                  <a:rPr lang="nb-NO" dirty="0"/>
                  <a:t>					</a:t>
                </a:r>
                <a14:m>
                  <m:oMath xmlns:m="http://schemas.openxmlformats.org/officeDocument/2006/math">
                    <m:sSub>
                      <m:sSubPr>
                        <m:ctrlPr>
                          <a:rPr lang="nb-NO" b="0" i="1" smtClean="0">
                            <a:latin typeface="Cambria Math" panose="02040503050406030204" pitchFamily="18" charset="0"/>
                          </a:rPr>
                        </m:ctrlPr>
                      </m:sSubPr>
                      <m:e>
                        <m:r>
                          <a:rPr lang="nb-NO" b="0" i="1" smtClean="0">
                            <a:latin typeface="Cambria Math" panose="02040503050406030204" pitchFamily="18" charset="0"/>
                          </a:rPr>
                          <m:t>𝑞</m:t>
                        </m:r>
                      </m:e>
                      <m:sub>
                        <m:r>
                          <a:rPr lang="nb-NO" b="0" i="1" smtClean="0">
                            <a:latin typeface="Cambria Math" panose="02040503050406030204" pitchFamily="18" charset="0"/>
                          </a:rPr>
                          <m:t>1</m:t>
                        </m:r>
                      </m:sub>
                    </m:sSub>
                    <m:r>
                      <a:rPr lang="nb-NO" b="0" i="1" smtClean="0">
                        <a:latin typeface="Cambria Math" panose="02040503050406030204" pitchFamily="18" charset="0"/>
                      </a:rPr>
                      <m:t>=</m:t>
                    </m:r>
                    <m:f>
                      <m:fPr>
                        <m:ctrlPr>
                          <a:rPr lang="nb-NO" b="0" i="1" smtClean="0">
                            <a:latin typeface="Cambria Math" panose="02040503050406030204" pitchFamily="18" charset="0"/>
                          </a:rPr>
                        </m:ctrlPr>
                      </m:fPr>
                      <m:num>
                        <m:r>
                          <a:rPr lang="nb-NO" b="0" i="1" smtClean="0">
                            <a:latin typeface="Cambria Math" panose="02040503050406030204" pitchFamily="18" charset="0"/>
                          </a:rPr>
                          <m:t>𝑉</m:t>
                        </m:r>
                        <m:d>
                          <m:dPr>
                            <m:ctrlPr>
                              <a:rPr lang="nb-NO" b="0" i="1" smtClean="0">
                                <a:latin typeface="Cambria Math" panose="02040503050406030204" pitchFamily="18" charset="0"/>
                              </a:rPr>
                            </m:ctrlPr>
                          </m:dPr>
                          <m:e>
                            <m:r>
                              <a:rPr lang="nb-NO" b="0" i="1" smtClean="0">
                                <a:solidFill>
                                  <a:srgbClr val="FF0000"/>
                                </a:solidFill>
                                <a:latin typeface="Cambria Math" panose="02040503050406030204" pitchFamily="18" charset="0"/>
                              </a:rPr>
                              <m:t>𝑣</m:t>
                            </m:r>
                            <m:r>
                              <a:rPr lang="nb-NO" b="0" i="1" smtClean="0">
                                <a:latin typeface="Cambria Math" panose="02040503050406030204" pitchFamily="18" charset="0"/>
                              </a:rPr>
                              <m:t>+</m:t>
                            </m:r>
                            <m:r>
                              <a:rPr lang="nb-NO" b="0" i="1" smtClean="0">
                                <a:latin typeface="Cambria Math" panose="02040503050406030204" pitchFamily="18" charset="0"/>
                              </a:rPr>
                              <m:t>𝐴𝑇</m:t>
                            </m:r>
                          </m:e>
                        </m:d>
                      </m:num>
                      <m:den>
                        <m:sSub>
                          <m:sSubPr>
                            <m:ctrlPr>
                              <a:rPr lang="nb-NO" b="0" i="1" smtClean="0">
                                <a:latin typeface="Cambria Math" panose="02040503050406030204" pitchFamily="18" charset="0"/>
                              </a:rPr>
                            </m:ctrlPr>
                          </m:sSubPr>
                          <m:e>
                            <m:r>
                              <a:rPr lang="nb-NO" b="0" i="1" smtClean="0">
                                <a:latin typeface="Cambria Math" panose="02040503050406030204" pitchFamily="18" charset="0"/>
                              </a:rPr>
                              <m:t>𝑇</m:t>
                            </m:r>
                          </m:e>
                          <m:sub>
                            <m:r>
                              <a:rPr lang="nb-NO" b="0" i="1" smtClean="0">
                                <a:latin typeface="Cambria Math" panose="02040503050406030204" pitchFamily="18" charset="0"/>
                              </a:rPr>
                              <m:t>1</m:t>
                            </m:r>
                          </m:sub>
                        </m:sSub>
                        <m:r>
                          <a:rPr lang="nb-NO" b="0" i="1" smtClean="0">
                            <a:latin typeface="Cambria Math" panose="02040503050406030204" pitchFamily="18" charset="0"/>
                          </a:rPr>
                          <m:t>−</m:t>
                        </m:r>
                        <m:sSub>
                          <m:sSubPr>
                            <m:ctrlPr>
                              <a:rPr lang="nb-NO" b="0" i="1" smtClean="0">
                                <a:latin typeface="Cambria Math" panose="02040503050406030204" pitchFamily="18" charset="0"/>
                              </a:rPr>
                            </m:ctrlPr>
                          </m:sSubPr>
                          <m:e>
                            <m:r>
                              <a:rPr lang="nb-NO" b="0" i="1" smtClean="0">
                                <a:latin typeface="Cambria Math" panose="02040503050406030204" pitchFamily="18" charset="0"/>
                              </a:rPr>
                              <m:t>𝑇</m:t>
                            </m:r>
                          </m:e>
                          <m:sub>
                            <m:r>
                              <a:rPr lang="nb-NO" b="0" i="1" smtClean="0">
                                <a:latin typeface="Cambria Math" panose="02040503050406030204" pitchFamily="18" charset="0"/>
                              </a:rPr>
                              <m:t>2</m:t>
                            </m:r>
                          </m:sub>
                        </m:sSub>
                      </m:den>
                    </m:f>
                    <m:r>
                      <a:rPr lang="nb-NO" b="0" i="1" smtClean="0">
                        <a:latin typeface="Cambria Math" panose="02040503050406030204" pitchFamily="18" charset="0"/>
                      </a:rPr>
                      <m:t>−</m:t>
                    </m:r>
                    <m:sSub>
                      <m:sSubPr>
                        <m:ctrlPr>
                          <a:rPr lang="nb-NO" b="0" i="1" smtClean="0">
                            <a:solidFill>
                              <a:srgbClr val="FF0000"/>
                            </a:solidFill>
                            <a:latin typeface="Cambria Math" panose="02040503050406030204" pitchFamily="18" charset="0"/>
                          </a:rPr>
                        </m:ctrlPr>
                      </m:sSubPr>
                      <m:e>
                        <m:r>
                          <a:rPr lang="nb-NO" b="0" i="1" smtClean="0">
                            <a:solidFill>
                              <a:srgbClr val="FF0000"/>
                            </a:solidFill>
                            <a:latin typeface="Cambria Math" panose="02040503050406030204" pitchFamily="18" charset="0"/>
                          </a:rPr>
                          <m:t>𝑣</m:t>
                        </m:r>
                      </m:e>
                      <m:sub>
                        <m:r>
                          <a:rPr lang="nb-NO" b="0" i="1" smtClean="0">
                            <a:solidFill>
                              <a:srgbClr val="FF0000"/>
                            </a:solidFill>
                            <a:latin typeface="Cambria Math" panose="02040503050406030204" pitchFamily="18" charset="0"/>
                          </a:rPr>
                          <m:t>0</m:t>
                        </m:r>
                      </m:sub>
                    </m:sSub>
                    <m:d>
                      <m:dPr>
                        <m:ctrlPr>
                          <a:rPr lang="nb-NO" b="0" i="1" smtClean="0">
                            <a:latin typeface="Cambria Math" panose="02040503050406030204" pitchFamily="18" charset="0"/>
                          </a:rPr>
                        </m:ctrlPr>
                      </m:dPr>
                      <m:e>
                        <m:sSub>
                          <m:sSubPr>
                            <m:ctrlPr>
                              <a:rPr lang="nb-NO" b="0" i="1" smtClean="0">
                                <a:latin typeface="Cambria Math" panose="02040503050406030204" pitchFamily="18" charset="0"/>
                              </a:rPr>
                            </m:ctrlPr>
                          </m:sSubPr>
                          <m:e>
                            <m:r>
                              <a:rPr lang="nb-NO" b="0" i="1" smtClean="0">
                                <a:latin typeface="Cambria Math" panose="02040503050406030204" pitchFamily="18" charset="0"/>
                              </a:rPr>
                              <m:t>𝑇</m:t>
                            </m:r>
                          </m:e>
                          <m:sub>
                            <m:r>
                              <a:rPr lang="nb-NO" b="0" i="1" smtClean="0">
                                <a:latin typeface="Cambria Math" panose="02040503050406030204" pitchFamily="18" charset="0"/>
                              </a:rPr>
                              <m:t>2</m:t>
                            </m:r>
                          </m:sub>
                        </m:sSub>
                        <m:r>
                          <a:rPr lang="nb-NO" b="0" i="1" smtClean="0">
                            <a:latin typeface="Cambria Math" panose="02040503050406030204" pitchFamily="18" charset="0"/>
                          </a:rPr>
                          <m:t>−</m:t>
                        </m:r>
                        <m:r>
                          <a:rPr lang="nb-NO" b="0" i="1" smtClean="0">
                            <a:latin typeface="Cambria Math" panose="02040503050406030204" pitchFamily="18" charset="0"/>
                          </a:rPr>
                          <m:t>𝑇</m:t>
                        </m:r>
                      </m:e>
                    </m:d>
                  </m:oMath>
                </a14:m>
                <a:endParaRPr lang="nb-NO" dirty="0"/>
              </a:p>
              <a:p>
                <a:pPr marL="0" indent="0">
                  <a:buNone/>
                </a:pPr>
                <a:r>
                  <a:rPr lang="nb-NO" dirty="0"/>
                  <a:t>					</a:t>
                </a:r>
                <a14:m>
                  <m:oMath xmlns:m="http://schemas.openxmlformats.org/officeDocument/2006/math">
                    <m:sSub>
                      <m:sSubPr>
                        <m:ctrlPr>
                          <a:rPr lang="nb-NO" b="0" i="1" smtClean="0">
                            <a:latin typeface="Cambria Math" panose="02040503050406030204" pitchFamily="18" charset="0"/>
                          </a:rPr>
                        </m:ctrlPr>
                      </m:sSubPr>
                      <m:e>
                        <m:r>
                          <a:rPr lang="nb-NO" b="0" i="1" smtClean="0">
                            <a:latin typeface="Cambria Math" panose="02040503050406030204" pitchFamily="18" charset="0"/>
                          </a:rPr>
                          <m:t>𝑞</m:t>
                        </m:r>
                      </m:e>
                      <m:sub>
                        <m:r>
                          <a:rPr lang="nb-NO" b="0" i="1" smtClean="0">
                            <a:latin typeface="Cambria Math" panose="02040503050406030204" pitchFamily="18" charset="0"/>
                          </a:rPr>
                          <m:t>2</m:t>
                        </m:r>
                      </m:sub>
                    </m:sSub>
                    <m:r>
                      <a:rPr lang="nb-NO" b="0" i="1" smtClean="0">
                        <a:latin typeface="Cambria Math" panose="02040503050406030204" pitchFamily="18" charset="0"/>
                      </a:rPr>
                      <m:t>=</m:t>
                    </m:r>
                    <m:sSub>
                      <m:sSubPr>
                        <m:ctrlPr>
                          <a:rPr lang="nb-NO" b="0" i="1" smtClean="0">
                            <a:solidFill>
                              <a:srgbClr val="FF0000"/>
                            </a:solidFill>
                            <a:latin typeface="Cambria Math" panose="02040503050406030204" pitchFamily="18" charset="0"/>
                          </a:rPr>
                        </m:ctrlPr>
                      </m:sSubPr>
                      <m:e>
                        <m:r>
                          <a:rPr lang="nb-NO" b="0" i="1" smtClean="0">
                            <a:solidFill>
                              <a:srgbClr val="FF0000"/>
                            </a:solidFill>
                            <a:latin typeface="Cambria Math" panose="02040503050406030204" pitchFamily="18" charset="0"/>
                          </a:rPr>
                          <m:t>𝑣</m:t>
                        </m:r>
                      </m:e>
                      <m:sub>
                        <m:r>
                          <a:rPr lang="nb-NO" b="0" i="1" smtClean="0">
                            <a:solidFill>
                              <a:srgbClr val="FF0000"/>
                            </a:solidFill>
                            <a:latin typeface="Cambria Math" panose="02040503050406030204" pitchFamily="18" charset="0"/>
                          </a:rPr>
                          <m:t>0</m:t>
                        </m:r>
                      </m:sub>
                    </m:sSub>
                    <m:r>
                      <a:rPr lang="nb-NO" b="0" i="1" smtClean="0">
                        <a:latin typeface="Cambria Math" panose="02040503050406030204" pitchFamily="18" charset="0"/>
                      </a:rPr>
                      <m:t>−</m:t>
                    </m:r>
                    <m:sSub>
                      <m:sSubPr>
                        <m:ctrlPr>
                          <a:rPr lang="nb-NO" b="0" i="1" smtClean="0">
                            <a:solidFill>
                              <a:srgbClr val="FF0000"/>
                            </a:solidFill>
                            <a:latin typeface="Cambria Math" panose="02040503050406030204" pitchFamily="18" charset="0"/>
                          </a:rPr>
                        </m:ctrlPr>
                      </m:sSubPr>
                      <m:e>
                        <m:r>
                          <a:rPr lang="nb-NO" b="0" i="1" smtClean="0">
                            <a:solidFill>
                              <a:srgbClr val="FF0000"/>
                            </a:solidFill>
                            <a:latin typeface="Cambria Math" panose="02040503050406030204" pitchFamily="18" charset="0"/>
                          </a:rPr>
                          <m:t>𝑞</m:t>
                        </m:r>
                      </m:e>
                      <m:sub>
                        <m:r>
                          <a:rPr lang="nb-NO" b="0" i="1" smtClean="0">
                            <a:solidFill>
                              <a:srgbClr val="FF0000"/>
                            </a:solidFill>
                            <a:latin typeface="Cambria Math" panose="02040503050406030204" pitchFamily="18" charset="0"/>
                          </a:rPr>
                          <m:t>1</m:t>
                        </m:r>
                      </m:sub>
                    </m:sSub>
                  </m:oMath>
                </a14:m>
                <a:endParaRPr lang="nb-NO" dirty="0"/>
              </a:p>
              <a:p>
                <a:pPr marL="0" indent="0">
                  <a:buNone/>
                </a:pPr>
                <a:r>
                  <a:rPr lang="nb-NO" dirty="0"/>
                  <a:t>Tuning parameter, A = -(q/V)* (nominal)</a:t>
                </a:r>
              </a:p>
              <a:p>
                <a:pPr marL="0" indent="0">
                  <a:buNone/>
                </a:pPr>
                <a:endParaRPr lang="nb-NO" dirty="0"/>
              </a:p>
            </p:txBody>
          </p:sp>
        </mc:Choice>
        <mc:Fallback xmlns="">
          <p:sp>
            <p:nvSpPr>
              <p:cNvPr id="3" name="Content Placeholder 2">
                <a:extLst>
                  <a:ext uri="{FF2B5EF4-FFF2-40B4-BE49-F238E27FC236}">
                    <a16:creationId xmlns:a16="http://schemas.microsoft.com/office/drawing/2014/main" id="{75907794-6E3D-4BBC-B9A5-AEBD23B8CDDD}"/>
                  </a:ext>
                </a:extLst>
              </p:cNvPr>
              <p:cNvSpPr>
                <a:spLocks noGrp="1" noRot="1" noChangeAspect="1" noMove="1" noResize="1" noEditPoints="1" noAdjustHandles="1" noChangeArrowheads="1" noChangeShapeType="1" noTextEdit="1"/>
              </p:cNvSpPr>
              <p:nvPr>
                <p:ph idx="1"/>
              </p:nvPr>
            </p:nvSpPr>
            <p:spPr>
              <a:blipFill>
                <a:blip r:embed="rId2"/>
                <a:stretch>
                  <a:fillRect l="-833" t="-1078" b="-2022"/>
                </a:stretch>
              </a:blipFill>
            </p:spPr>
            <p:txBody>
              <a:bodyPr/>
              <a:lstStyle/>
              <a:p>
                <a:r>
                  <a:rPr lang="nb-NO">
                    <a:noFill/>
                  </a:rPr>
                  <a:t> </a:t>
                </a:r>
              </a:p>
            </p:txBody>
          </p:sp>
        </mc:Fallback>
      </mc:AlternateContent>
      <p:pic>
        <p:nvPicPr>
          <p:cNvPr id="4" name="Picture 3">
            <a:extLst>
              <a:ext uri="{FF2B5EF4-FFF2-40B4-BE49-F238E27FC236}">
                <a16:creationId xmlns:a16="http://schemas.microsoft.com/office/drawing/2014/main" id="{C8513ABA-621C-4F26-BDFD-1ED6EB7E6494}"/>
              </a:ext>
            </a:extLst>
          </p:cNvPr>
          <p:cNvPicPr>
            <a:picLocks noChangeAspect="1"/>
          </p:cNvPicPr>
          <p:nvPr/>
        </p:nvPicPr>
        <p:blipFill>
          <a:blip r:embed="rId3"/>
          <a:stretch>
            <a:fillRect/>
          </a:stretch>
        </p:blipFill>
        <p:spPr>
          <a:xfrm>
            <a:off x="7695198" y="4419307"/>
            <a:ext cx="3587704" cy="1345389"/>
          </a:xfrm>
          <a:prstGeom prst="rect">
            <a:avLst/>
          </a:prstGeom>
          <a:noFill/>
        </p:spPr>
      </p:pic>
      <p:pic>
        <p:nvPicPr>
          <p:cNvPr id="10" name="Picture 9" descr="A picture containing graphical user interface&#10;&#10;Description automatically generated">
            <a:extLst>
              <a:ext uri="{FF2B5EF4-FFF2-40B4-BE49-F238E27FC236}">
                <a16:creationId xmlns:a16="http://schemas.microsoft.com/office/drawing/2014/main" id="{344C43C6-865A-4850-924C-E71D79D38E89}"/>
              </a:ext>
            </a:extLst>
          </p:cNvPr>
          <p:cNvPicPr>
            <a:picLocks noChangeAspect="1"/>
          </p:cNvPicPr>
          <p:nvPr/>
        </p:nvPicPr>
        <p:blipFill rotWithShape="1">
          <a:blip r:embed="rId4"/>
          <a:srcRect l="2010" t="38454" r="18197" b="24085"/>
          <a:stretch/>
        </p:blipFill>
        <p:spPr>
          <a:xfrm>
            <a:off x="6902802" y="274638"/>
            <a:ext cx="4908984" cy="1246273"/>
          </a:xfrm>
          <a:prstGeom prst="rect">
            <a:avLst/>
          </a:prstGeom>
        </p:spPr>
      </p:pic>
      <p:sp>
        <p:nvSpPr>
          <p:cNvPr id="5" name="TextBox 4">
            <a:extLst>
              <a:ext uri="{FF2B5EF4-FFF2-40B4-BE49-F238E27FC236}">
                <a16:creationId xmlns:a16="http://schemas.microsoft.com/office/drawing/2014/main" id="{DC6815EB-0910-43DF-892C-E7CBF3CA8BF0}"/>
              </a:ext>
            </a:extLst>
          </p:cNvPr>
          <p:cNvSpPr txBox="1"/>
          <p:nvPr/>
        </p:nvSpPr>
        <p:spPr>
          <a:xfrm>
            <a:off x="8866294" y="954922"/>
            <a:ext cx="1570366" cy="307777"/>
          </a:xfrm>
          <a:prstGeom prst="rect">
            <a:avLst/>
          </a:prstGeom>
          <a:noFill/>
        </p:spPr>
        <p:txBody>
          <a:bodyPr wrap="none" rtlCol="0">
            <a:spAutoFit/>
          </a:bodyPr>
          <a:lstStyle/>
          <a:p>
            <a:r>
              <a:rPr lang="nb-NO" sz="1400" dirty="0" err="1"/>
              <a:t>Assume</a:t>
            </a:r>
            <a:r>
              <a:rPr lang="nb-NO" sz="1400" dirty="0"/>
              <a:t> V </a:t>
            </a:r>
            <a:r>
              <a:rPr lang="nb-NO" sz="1400" dirty="0" err="1"/>
              <a:t>constant</a:t>
            </a:r>
            <a:endParaRPr lang="nb-NO" sz="1400" dirty="0"/>
          </a:p>
        </p:txBody>
      </p:sp>
      <p:sp>
        <p:nvSpPr>
          <p:cNvPr id="6" name="TextBox 5">
            <a:extLst>
              <a:ext uri="{FF2B5EF4-FFF2-40B4-BE49-F238E27FC236}">
                <a16:creationId xmlns:a16="http://schemas.microsoft.com/office/drawing/2014/main" id="{A25C42CC-3929-42CC-A768-6E8E742EC988}"/>
              </a:ext>
            </a:extLst>
          </p:cNvPr>
          <p:cNvSpPr txBox="1"/>
          <p:nvPr/>
        </p:nvSpPr>
        <p:spPr>
          <a:xfrm>
            <a:off x="9238827" y="101550"/>
            <a:ext cx="723596" cy="369332"/>
          </a:xfrm>
          <a:prstGeom prst="rect">
            <a:avLst/>
          </a:prstGeom>
          <a:noFill/>
        </p:spPr>
        <p:txBody>
          <a:bodyPr wrap="none" rtlCol="0">
            <a:spAutoFit/>
          </a:bodyPr>
          <a:lstStyle/>
          <a:p>
            <a:r>
              <a:rPr lang="nb-NO" dirty="0" err="1"/>
              <a:t>Mixer</a:t>
            </a:r>
            <a:endParaRPr lang="nb-NO" dirty="0"/>
          </a:p>
        </p:txBody>
      </p:sp>
    </p:spTree>
    <p:extLst>
      <p:ext uri="{BB962C8B-B14F-4D97-AF65-F5344CB8AC3E}">
        <p14:creationId xmlns:p14="http://schemas.microsoft.com/office/powerpoint/2010/main" val="2868017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093E-7170-44E8-8075-3560C2F7BF85}"/>
              </a:ext>
            </a:extLst>
          </p:cNvPr>
          <p:cNvSpPr>
            <a:spLocks noGrp="1"/>
          </p:cNvSpPr>
          <p:nvPr>
            <p:ph type="title"/>
          </p:nvPr>
        </p:nvSpPr>
        <p:spPr/>
        <p:txBody>
          <a:bodyPr>
            <a:normAutofit fontScale="90000"/>
          </a:bodyPr>
          <a:lstStyle/>
          <a:p>
            <a:r>
              <a:rPr lang="nb-NO" dirty="0" err="1"/>
              <a:t>Resulting</a:t>
            </a:r>
            <a:r>
              <a:rPr lang="nb-NO" dirty="0"/>
              <a:t> Transformed system</a:t>
            </a:r>
            <a:br>
              <a:rPr lang="nb-NO" dirty="0"/>
            </a:br>
            <a:r>
              <a:rPr lang="nb-NO" dirty="0"/>
              <a:t>y</a:t>
            </a:r>
            <a:r>
              <a:rPr lang="nb-NO" baseline="-25000" dirty="0"/>
              <a:t>1</a:t>
            </a:r>
            <a:r>
              <a:rPr lang="nb-NO" dirty="0"/>
              <a:t>=q, y</a:t>
            </a:r>
            <a:r>
              <a:rPr lang="nb-NO" baseline="-25000" dirty="0"/>
              <a:t>2</a:t>
            </a:r>
            <a:r>
              <a:rPr lang="nb-NO" dirty="0"/>
              <a:t>=T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907794-6E3D-4BBC-B9A5-AEBD23B8CDDD}"/>
                  </a:ext>
                </a:extLst>
              </p:cNvPr>
              <p:cNvSpPr>
                <a:spLocks noGrp="1"/>
              </p:cNvSpPr>
              <p:nvPr>
                <p:ph idx="1"/>
              </p:nvPr>
            </p:nvSpPr>
            <p:spPr>
              <a:xfrm>
                <a:off x="2112818" y="1724892"/>
                <a:ext cx="3983182" cy="4525963"/>
              </a:xfrm>
            </p:spPr>
            <p:txBody>
              <a:bodyPr>
                <a:normAutofit/>
              </a:bodyPr>
              <a:lstStyle/>
              <a:p>
                <a:pPr marL="0" indent="0">
                  <a:buNone/>
                </a:pPr>
                <a:endParaRPr lang="nb-NO" b="0" i="1" dirty="0">
                  <a:latin typeface="Cambria Math" panose="02040503050406030204" pitchFamily="18" charset="0"/>
                </a:endParaRPr>
              </a:p>
              <a:p>
                <a:pPr marL="0" indent="0">
                  <a:buNone/>
                </a:pPr>
                <a14:m>
                  <m:oMath xmlns:m="http://schemas.openxmlformats.org/officeDocument/2006/math">
                    <m:r>
                      <a:rPr lang="nb-NO" sz="3200" b="0" i="1" smtClean="0">
                        <a:solidFill>
                          <a:schemeClr val="accent1"/>
                        </a:solidFill>
                        <a:latin typeface="Cambria Math" panose="02040503050406030204" pitchFamily="18" charset="0"/>
                      </a:rPr>
                      <m:t>𝑦</m:t>
                    </m:r>
                    <m:r>
                      <a:rPr lang="nb-NO" sz="3200" b="0" i="1" baseline="-25000" smtClean="0">
                        <a:solidFill>
                          <a:schemeClr val="accent1"/>
                        </a:solidFill>
                        <a:latin typeface="Cambria Math" panose="02040503050406030204" pitchFamily="18" charset="0"/>
                      </a:rPr>
                      <m:t>1</m:t>
                    </m:r>
                    <m:r>
                      <a:rPr lang="nb-NO" sz="3200" b="0" i="1" smtClean="0">
                        <a:solidFill>
                          <a:schemeClr val="accent1"/>
                        </a:solidFill>
                        <a:latin typeface="Cambria Math" panose="02040503050406030204" pitchFamily="18" charset="0"/>
                      </a:rPr>
                      <m:t>=</m:t>
                    </m:r>
                    <m:r>
                      <a:rPr lang="nb-NO" sz="3200" b="0" i="1" smtClean="0">
                        <a:solidFill>
                          <a:schemeClr val="accent1"/>
                        </a:solidFill>
                        <a:latin typeface="Cambria Math" panose="02040503050406030204" pitchFamily="18" charset="0"/>
                      </a:rPr>
                      <m:t>𝑣</m:t>
                    </m:r>
                    <m:r>
                      <a:rPr lang="nb-NO" sz="3200" b="0" i="1" baseline="-25000" smtClean="0">
                        <a:solidFill>
                          <a:schemeClr val="accent1"/>
                        </a:solidFill>
                        <a:latin typeface="Cambria Math" panose="02040503050406030204" pitchFamily="18" charset="0"/>
                      </a:rPr>
                      <m:t>0</m:t>
                    </m:r>
                  </m:oMath>
                </a14:m>
                <a:r>
                  <a:rPr lang="nb-NO" sz="3200" dirty="0">
                    <a:solidFill>
                      <a:schemeClr val="accent1"/>
                    </a:solidFill>
                  </a:rPr>
                  <a:t>				</a:t>
                </a:r>
                <a:endParaRPr lang="nb-NO" sz="3200" baseline="-25000" dirty="0">
                  <a:solidFill>
                    <a:schemeClr val="accent1"/>
                  </a:solidFill>
                </a:endParaRPr>
              </a:p>
              <a:p>
                <a:pPr marL="0" indent="0">
                  <a:buNone/>
                </a:pPr>
                <a:endParaRPr lang="nb-NO" sz="3200" baseline="-25000" dirty="0">
                  <a:solidFill>
                    <a:schemeClr val="accent1"/>
                  </a:solidFill>
                </a:endParaRPr>
              </a:p>
              <a:p>
                <a:pPr marL="0" indent="0">
                  <a:buNone/>
                </a:pPr>
                <a14:m>
                  <m:oMath xmlns:m="http://schemas.openxmlformats.org/officeDocument/2006/math">
                    <m:f>
                      <m:fPr>
                        <m:ctrlPr>
                          <a:rPr lang="nb-NO" sz="3200" b="0" i="1" smtClean="0">
                            <a:solidFill>
                              <a:schemeClr val="accent1"/>
                            </a:solidFill>
                            <a:latin typeface="Cambria Math" panose="02040503050406030204" pitchFamily="18" charset="0"/>
                          </a:rPr>
                        </m:ctrlPr>
                      </m:fPr>
                      <m:num>
                        <m:r>
                          <a:rPr lang="nb-NO" sz="3200" b="0" i="1" smtClean="0">
                            <a:solidFill>
                              <a:schemeClr val="accent1"/>
                            </a:solidFill>
                            <a:latin typeface="Cambria Math" panose="02040503050406030204" pitchFamily="18" charset="0"/>
                          </a:rPr>
                          <m:t>𝑑𝑦</m:t>
                        </m:r>
                        <m:r>
                          <a:rPr lang="nb-NO" sz="3200" b="0" i="1" baseline="-25000" smtClean="0">
                            <a:solidFill>
                              <a:schemeClr val="accent1"/>
                            </a:solidFill>
                            <a:latin typeface="Cambria Math" panose="02040503050406030204" pitchFamily="18" charset="0"/>
                          </a:rPr>
                          <m:t>2</m:t>
                        </m:r>
                      </m:num>
                      <m:den>
                        <m:r>
                          <a:rPr lang="nb-NO" sz="3200" b="0" i="1" smtClean="0">
                            <a:solidFill>
                              <a:schemeClr val="accent1"/>
                            </a:solidFill>
                            <a:latin typeface="Cambria Math" panose="02040503050406030204" pitchFamily="18" charset="0"/>
                          </a:rPr>
                          <m:t>𝑑𝑡</m:t>
                        </m:r>
                      </m:den>
                    </m:f>
                    <m:r>
                      <a:rPr lang="nb-NO" sz="3200" b="0" i="1" smtClean="0">
                        <a:solidFill>
                          <a:schemeClr val="accent1"/>
                        </a:solidFill>
                        <a:latin typeface="Cambria Math" panose="02040503050406030204" pitchFamily="18" charset="0"/>
                      </a:rPr>
                      <m:t>=</m:t>
                    </m:r>
                    <m:r>
                      <a:rPr lang="nb-NO" sz="3200" b="0" i="1" smtClean="0">
                        <a:solidFill>
                          <a:schemeClr val="accent1"/>
                        </a:solidFill>
                        <a:latin typeface="Cambria Math" panose="02040503050406030204" pitchFamily="18" charset="0"/>
                      </a:rPr>
                      <m:t>𝐴𝑦</m:t>
                    </m:r>
                    <m:r>
                      <a:rPr lang="nb-NO" sz="3200" b="0" i="1" baseline="-25000" smtClean="0">
                        <a:solidFill>
                          <a:schemeClr val="accent1"/>
                        </a:solidFill>
                        <a:latin typeface="Cambria Math" panose="02040503050406030204" pitchFamily="18" charset="0"/>
                      </a:rPr>
                      <m:t>2</m:t>
                    </m:r>
                    <m:r>
                      <a:rPr lang="nb-NO" sz="3200" b="0" i="1" smtClean="0">
                        <a:solidFill>
                          <a:schemeClr val="accent1"/>
                        </a:solidFill>
                        <a:latin typeface="Cambria Math" panose="02040503050406030204" pitchFamily="18" charset="0"/>
                      </a:rPr>
                      <m:t>+</m:t>
                    </m:r>
                    <m:r>
                      <a:rPr lang="nb-NO" sz="3200" b="0" i="1" smtClean="0">
                        <a:solidFill>
                          <a:schemeClr val="accent1"/>
                        </a:solidFill>
                        <a:latin typeface="Cambria Math" panose="02040503050406030204" pitchFamily="18" charset="0"/>
                      </a:rPr>
                      <m:t>𝑣</m:t>
                    </m:r>
                  </m:oMath>
                </a14:m>
                <a:r>
                  <a:rPr lang="nb-NO" sz="3200" dirty="0">
                    <a:solidFill>
                      <a:schemeClr val="accent1"/>
                    </a:solidFill>
                  </a:rPr>
                  <a:t>    </a:t>
                </a:r>
                <a:r>
                  <a:rPr lang="nb-NO" sz="3200" dirty="0"/>
                  <a:t>				              </a:t>
                </a:r>
              </a:p>
              <a:p>
                <a:pPr marL="0" indent="0">
                  <a:buNone/>
                </a:pPr>
                <a:endParaRPr lang="nb-NO" dirty="0"/>
              </a:p>
              <a:p>
                <a:pPr marL="0" indent="0">
                  <a:buNone/>
                </a:pPr>
                <a:endParaRPr lang="nb-NO" dirty="0"/>
              </a:p>
            </p:txBody>
          </p:sp>
        </mc:Choice>
        <mc:Fallback xmlns="">
          <p:sp>
            <p:nvSpPr>
              <p:cNvPr id="3" name="Content Placeholder 2">
                <a:extLst>
                  <a:ext uri="{FF2B5EF4-FFF2-40B4-BE49-F238E27FC236}">
                    <a16:creationId xmlns:a16="http://schemas.microsoft.com/office/drawing/2014/main" id="{75907794-6E3D-4BBC-B9A5-AEBD23B8CDDD}"/>
                  </a:ext>
                </a:extLst>
              </p:cNvPr>
              <p:cNvSpPr>
                <a:spLocks noGrp="1" noRot="1" noChangeAspect="1" noMove="1" noResize="1" noEditPoints="1" noAdjustHandles="1" noChangeArrowheads="1" noChangeShapeType="1" noTextEdit="1"/>
              </p:cNvSpPr>
              <p:nvPr>
                <p:ph idx="1"/>
              </p:nvPr>
            </p:nvSpPr>
            <p:spPr>
              <a:xfrm>
                <a:off x="2112818" y="1724892"/>
                <a:ext cx="3983182" cy="4525963"/>
              </a:xfrm>
              <a:blipFill>
                <a:blip r:embed="rId2"/>
                <a:stretch>
                  <a:fillRect/>
                </a:stretch>
              </a:blipFill>
            </p:spPr>
            <p:txBody>
              <a:bodyPr/>
              <a:lstStyle/>
              <a:p>
                <a:r>
                  <a:rPr lang="nb-NO">
                    <a:noFill/>
                  </a:rPr>
                  <a:t> </a:t>
                </a:r>
              </a:p>
            </p:txBody>
          </p:sp>
        </mc:Fallback>
      </mc:AlternateContent>
      <p:pic>
        <p:nvPicPr>
          <p:cNvPr id="4" name="Picture 3">
            <a:extLst>
              <a:ext uri="{FF2B5EF4-FFF2-40B4-BE49-F238E27FC236}">
                <a16:creationId xmlns:a16="http://schemas.microsoft.com/office/drawing/2014/main" id="{C8513ABA-621C-4F26-BDFD-1ED6EB7E6494}"/>
              </a:ext>
            </a:extLst>
          </p:cNvPr>
          <p:cNvPicPr>
            <a:picLocks noChangeAspect="1"/>
          </p:cNvPicPr>
          <p:nvPr/>
        </p:nvPicPr>
        <p:blipFill>
          <a:blip r:embed="rId3"/>
          <a:stretch>
            <a:fillRect/>
          </a:stretch>
        </p:blipFill>
        <p:spPr>
          <a:xfrm>
            <a:off x="5424125" y="2335126"/>
            <a:ext cx="6315978" cy="2368492"/>
          </a:xfrm>
          <a:prstGeom prst="rect">
            <a:avLst/>
          </a:prstGeom>
          <a:noFill/>
        </p:spPr>
      </p:pic>
      <p:pic>
        <p:nvPicPr>
          <p:cNvPr id="10" name="Picture 9" descr="A picture containing graphical user interface&#10;&#10;Description automatically generated">
            <a:extLst>
              <a:ext uri="{FF2B5EF4-FFF2-40B4-BE49-F238E27FC236}">
                <a16:creationId xmlns:a16="http://schemas.microsoft.com/office/drawing/2014/main" id="{344C43C6-865A-4850-924C-E71D79D38E89}"/>
              </a:ext>
            </a:extLst>
          </p:cNvPr>
          <p:cNvPicPr>
            <a:picLocks noChangeAspect="1"/>
          </p:cNvPicPr>
          <p:nvPr/>
        </p:nvPicPr>
        <p:blipFill rotWithShape="1">
          <a:blip r:embed="rId4"/>
          <a:srcRect l="2010" t="38454" r="18197" b="24085"/>
          <a:stretch/>
        </p:blipFill>
        <p:spPr>
          <a:xfrm>
            <a:off x="6902802" y="274638"/>
            <a:ext cx="4908984" cy="1246273"/>
          </a:xfrm>
          <a:prstGeom prst="rect">
            <a:avLst/>
          </a:prstGeom>
        </p:spPr>
      </p:pic>
      <p:sp>
        <p:nvSpPr>
          <p:cNvPr id="5" name="TextBox 4">
            <a:extLst>
              <a:ext uri="{FF2B5EF4-FFF2-40B4-BE49-F238E27FC236}">
                <a16:creationId xmlns:a16="http://schemas.microsoft.com/office/drawing/2014/main" id="{E22131B8-5EED-4C8C-9FA8-C162B8124885}"/>
              </a:ext>
            </a:extLst>
          </p:cNvPr>
          <p:cNvSpPr txBox="1"/>
          <p:nvPr/>
        </p:nvSpPr>
        <p:spPr>
          <a:xfrm>
            <a:off x="7931726" y="2051659"/>
            <a:ext cx="3929537" cy="584775"/>
          </a:xfrm>
          <a:prstGeom prst="rect">
            <a:avLst/>
          </a:prstGeom>
          <a:solidFill>
            <a:schemeClr val="bg1"/>
          </a:solidFill>
        </p:spPr>
        <p:txBody>
          <a:bodyPr wrap="none" rtlCol="0">
            <a:spAutoFit/>
          </a:bodyPr>
          <a:lstStyle/>
          <a:p>
            <a:r>
              <a:rPr lang="nb-NO" dirty="0">
                <a:solidFill>
                  <a:schemeClr val="accent1"/>
                </a:solidFill>
              </a:rPr>
              <a:t>Transformed system</a:t>
            </a:r>
          </a:p>
          <a:p>
            <a:r>
              <a:rPr lang="nb-NO" sz="1400" dirty="0">
                <a:solidFill>
                  <a:schemeClr val="accent1"/>
                </a:solidFill>
              </a:rPr>
              <a:t>Linear, </a:t>
            </a:r>
            <a:r>
              <a:rPr lang="nb-NO" sz="1400" dirty="0" err="1">
                <a:solidFill>
                  <a:schemeClr val="accent1"/>
                </a:solidFill>
              </a:rPr>
              <a:t>decoupled</a:t>
            </a:r>
            <a:r>
              <a:rPr lang="nb-NO" sz="1400" dirty="0">
                <a:solidFill>
                  <a:schemeClr val="accent1"/>
                </a:solidFill>
              </a:rPr>
              <a:t> and </a:t>
            </a:r>
            <a:r>
              <a:rPr lang="nb-NO" sz="1400" dirty="0" err="1">
                <a:solidFill>
                  <a:schemeClr val="accent1"/>
                </a:solidFill>
              </a:rPr>
              <a:t>independent</a:t>
            </a:r>
            <a:r>
              <a:rPr lang="nb-NO" sz="1400" dirty="0">
                <a:solidFill>
                  <a:schemeClr val="accent1"/>
                </a:solidFill>
              </a:rPr>
              <a:t> of </a:t>
            </a:r>
            <a:r>
              <a:rPr lang="nb-NO" sz="1400" dirty="0" err="1">
                <a:solidFill>
                  <a:schemeClr val="accent1"/>
                </a:solidFill>
              </a:rPr>
              <a:t>disturbances</a:t>
            </a:r>
            <a:endParaRPr lang="nb-NO" sz="1400" dirty="0">
              <a:solidFill>
                <a:schemeClr val="accent1"/>
              </a:solidFill>
            </a:endParaRPr>
          </a:p>
        </p:txBody>
      </p:sp>
    </p:spTree>
    <p:extLst>
      <p:ext uri="{BB962C8B-B14F-4D97-AF65-F5344CB8AC3E}">
        <p14:creationId xmlns:p14="http://schemas.microsoft.com/office/powerpoint/2010/main" val="2731962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C1D1C1-AB98-426B-B4DA-BFB42D01C01B}"/>
              </a:ext>
            </a:extLst>
          </p:cNvPr>
          <p:cNvSpPr>
            <a:spLocks noGrp="1"/>
          </p:cNvSpPr>
          <p:nvPr>
            <p:ph type="title"/>
          </p:nvPr>
        </p:nvSpPr>
        <p:spPr>
          <a:xfrm>
            <a:off x="753359" y="-74902"/>
            <a:ext cx="11183002" cy="1200329"/>
          </a:xfrm>
        </p:spPr>
        <p:txBody>
          <a:bodyPr>
            <a:normAutofit fontScale="90000"/>
          </a:bodyPr>
          <a:lstStyle/>
          <a:p>
            <a:r>
              <a:rPr lang="en-US" dirty="0"/>
              <a:t>Simulation responses with transformation only.</a:t>
            </a:r>
            <a:br>
              <a:rPr lang="en-US" dirty="0"/>
            </a:br>
            <a:r>
              <a:rPr lang="en-US" dirty="0"/>
              <a:t>-&gt; </a:t>
            </a:r>
            <a:r>
              <a:rPr lang="en-US" sz="3100" dirty="0"/>
              <a:t>Perfect disturbance rejection and decoupling</a:t>
            </a:r>
            <a:endParaRPr lang="en-US" dirty="0">
              <a:solidFill>
                <a:srgbClr val="FF0000"/>
              </a:solidFill>
            </a:endParaRPr>
          </a:p>
        </p:txBody>
      </p:sp>
      <p:sp>
        <p:nvSpPr>
          <p:cNvPr id="10" name="TextBox 9">
            <a:extLst>
              <a:ext uri="{FF2B5EF4-FFF2-40B4-BE49-F238E27FC236}">
                <a16:creationId xmlns:a16="http://schemas.microsoft.com/office/drawing/2014/main" id="{39D77A63-A6AF-4408-88F7-DA46504E60D5}"/>
              </a:ext>
            </a:extLst>
          </p:cNvPr>
          <p:cNvSpPr txBox="1"/>
          <p:nvPr/>
        </p:nvSpPr>
        <p:spPr>
          <a:xfrm>
            <a:off x="8866776" y="2077714"/>
            <a:ext cx="3547068" cy="1200329"/>
          </a:xfrm>
          <a:prstGeom prst="rect">
            <a:avLst/>
          </a:prstGeom>
          <a:noFill/>
        </p:spPr>
        <p:txBody>
          <a:bodyPr wrap="square" rtlCol="0">
            <a:spAutoFit/>
          </a:bodyPr>
          <a:lstStyle/>
          <a:p>
            <a:r>
              <a:rPr lang="en-US" dirty="0"/>
              <a:t>1. d</a:t>
            </a:r>
            <a:r>
              <a:rPr lang="en-US" baseline="-25000" dirty="0"/>
              <a:t>1</a:t>
            </a:r>
            <a:r>
              <a:rPr lang="en-US" dirty="0"/>
              <a:t>=T</a:t>
            </a:r>
            <a:r>
              <a:rPr lang="en-US" baseline="-25000" dirty="0"/>
              <a:t>1</a:t>
            </a:r>
            <a:r>
              <a:rPr lang="en-US" dirty="0"/>
              <a:t>: 20</a:t>
            </a:r>
            <a:r>
              <a:rPr lang="en-US" dirty="0">
                <a:latin typeface="Times New Roman" panose="02020603050405020304" pitchFamily="18" charset="0"/>
                <a:cs typeface="Times New Roman" panose="02020603050405020304" pitchFamily="18" charset="0"/>
              </a:rPr>
              <a:t> </a:t>
            </a:r>
            <a:r>
              <a:rPr lang="en-US" dirty="0"/>
              <a:t>-&gt;22</a:t>
            </a:r>
            <a:r>
              <a:rPr lang="en-US" dirty="0">
                <a:latin typeface="Times New Roman" panose="02020603050405020304" pitchFamily="18" charset="0"/>
                <a:cs typeface="Times New Roman" panose="02020603050405020304" pitchFamily="18" charset="0"/>
              </a:rPr>
              <a:t> °</a:t>
            </a:r>
            <a:r>
              <a:rPr lang="en-US" dirty="0"/>
              <a:t>C  at t = 50 s</a:t>
            </a:r>
          </a:p>
          <a:p>
            <a:r>
              <a:rPr lang="en-US" dirty="0"/>
              <a:t>2. d</a:t>
            </a:r>
            <a:r>
              <a:rPr lang="en-US" baseline="-25000" dirty="0"/>
              <a:t>2</a:t>
            </a:r>
            <a:r>
              <a:rPr lang="en-US" dirty="0"/>
              <a:t>=T</a:t>
            </a:r>
            <a:r>
              <a:rPr lang="en-US" baseline="-25000" dirty="0"/>
              <a:t>2</a:t>
            </a:r>
            <a:r>
              <a:rPr lang="en-US" dirty="0"/>
              <a:t>: 50</a:t>
            </a:r>
            <a:r>
              <a:rPr lang="en-US" dirty="0">
                <a:latin typeface="Times New Roman" panose="02020603050405020304" pitchFamily="18" charset="0"/>
                <a:cs typeface="Times New Roman" panose="02020603050405020304" pitchFamily="18" charset="0"/>
              </a:rPr>
              <a:t> </a:t>
            </a:r>
            <a:r>
              <a:rPr lang="en-US" dirty="0"/>
              <a:t>-&gt;55</a:t>
            </a:r>
            <a:r>
              <a:rPr lang="en-US" dirty="0">
                <a:latin typeface="Times New Roman" panose="02020603050405020304" pitchFamily="18" charset="0"/>
                <a:cs typeface="Times New Roman" panose="02020603050405020304" pitchFamily="18" charset="0"/>
              </a:rPr>
              <a:t> °</a:t>
            </a:r>
            <a:r>
              <a:rPr lang="en-US" dirty="0"/>
              <a:t>C  at t = 100 s</a:t>
            </a:r>
          </a:p>
          <a:p>
            <a:r>
              <a:rPr lang="en-US" dirty="0"/>
              <a:t>3. y</a:t>
            </a:r>
            <a:r>
              <a:rPr lang="en-US" baseline="-25000" dirty="0"/>
              <a:t>2s</a:t>
            </a:r>
            <a:r>
              <a:rPr lang="en-US" dirty="0"/>
              <a:t>=T</a:t>
            </a:r>
            <a:r>
              <a:rPr lang="en-US" baseline="-25000" dirty="0"/>
              <a:t>s</a:t>
            </a:r>
            <a:r>
              <a:rPr lang="en-US" dirty="0"/>
              <a:t>: 35 -&gt;36</a:t>
            </a:r>
            <a:r>
              <a:rPr lang="en-US" dirty="0">
                <a:latin typeface="Times New Roman" panose="02020603050405020304" pitchFamily="18" charset="0"/>
                <a:cs typeface="Times New Roman" panose="02020603050405020304" pitchFamily="18" charset="0"/>
              </a:rPr>
              <a:t> °</a:t>
            </a:r>
            <a:r>
              <a:rPr lang="en-US" dirty="0"/>
              <a:t>C at t = 150 s</a:t>
            </a:r>
          </a:p>
          <a:p>
            <a:r>
              <a:rPr lang="en-US" dirty="0"/>
              <a:t>4. y</a:t>
            </a:r>
            <a:r>
              <a:rPr lang="en-US" baseline="-25000" dirty="0"/>
              <a:t>1s</a:t>
            </a:r>
            <a:r>
              <a:rPr lang="en-US" dirty="0"/>
              <a:t>=</a:t>
            </a:r>
            <a:r>
              <a:rPr lang="en-US" dirty="0" err="1"/>
              <a:t>q</a:t>
            </a:r>
            <a:r>
              <a:rPr lang="en-US" baseline="-25000" dirty="0" err="1"/>
              <a:t>s</a:t>
            </a:r>
            <a:r>
              <a:rPr lang="en-US" dirty="0"/>
              <a:t>: 10 -&gt;11 kg/s at t = 200 s</a:t>
            </a:r>
          </a:p>
        </p:txBody>
      </p:sp>
      <p:pic>
        <p:nvPicPr>
          <p:cNvPr id="2" name="Picture 1">
            <a:extLst>
              <a:ext uri="{FF2B5EF4-FFF2-40B4-BE49-F238E27FC236}">
                <a16:creationId xmlns:a16="http://schemas.microsoft.com/office/drawing/2014/main" id="{1FF89622-1537-4855-8C8A-3DDC935580D7}"/>
              </a:ext>
            </a:extLst>
          </p:cNvPr>
          <p:cNvPicPr>
            <a:picLocks noChangeAspect="1"/>
          </p:cNvPicPr>
          <p:nvPr/>
        </p:nvPicPr>
        <p:blipFill>
          <a:blip r:embed="rId2"/>
          <a:stretch>
            <a:fillRect/>
          </a:stretch>
        </p:blipFill>
        <p:spPr>
          <a:xfrm>
            <a:off x="4714882" y="1592271"/>
            <a:ext cx="4526368" cy="2262000"/>
          </a:xfrm>
          <a:prstGeom prst="rect">
            <a:avLst/>
          </a:prstGeom>
        </p:spPr>
      </p:pic>
      <p:pic>
        <p:nvPicPr>
          <p:cNvPr id="3" name="Picture 2">
            <a:extLst>
              <a:ext uri="{FF2B5EF4-FFF2-40B4-BE49-F238E27FC236}">
                <a16:creationId xmlns:a16="http://schemas.microsoft.com/office/drawing/2014/main" id="{479264E7-6C99-4501-9BC3-9CD49BC7589C}"/>
              </a:ext>
            </a:extLst>
          </p:cNvPr>
          <p:cNvPicPr>
            <a:picLocks noChangeAspect="1"/>
          </p:cNvPicPr>
          <p:nvPr/>
        </p:nvPicPr>
        <p:blipFill>
          <a:blip r:embed="rId3"/>
          <a:stretch>
            <a:fillRect/>
          </a:stretch>
        </p:blipFill>
        <p:spPr>
          <a:xfrm>
            <a:off x="4714882" y="4079622"/>
            <a:ext cx="4526368" cy="2262000"/>
          </a:xfrm>
          <a:prstGeom prst="rect">
            <a:avLst/>
          </a:prstGeom>
        </p:spPr>
      </p:pic>
      <p:pic>
        <p:nvPicPr>
          <p:cNvPr id="5" name="Picture 4">
            <a:extLst>
              <a:ext uri="{FF2B5EF4-FFF2-40B4-BE49-F238E27FC236}">
                <a16:creationId xmlns:a16="http://schemas.microsoft.com/office/drawing/2014/main" id="{B1F5C478-A67B-4FC5-813D-DBC76358F423}"/>
              </a:ext>
            </a:extLst>
          </p:cNvPr>
          <p:cNvPicPr>
            <a:picLocks noChangeAspect="1"/>
          </p:cNvPicPr>
          <p:nvPr/>
        </p:nvPicPr>
        <p:blipFill>
          <a:blip r:embed="rId4"/>
          <a:stretch>
            <a:fillRect/>
          </a:stretch>
        </p:blipFill>
        <p:spPr>
          <a:xfrm>
            <a:off x="188514" y="1519247"/>
            <a:ext cx="4526368" cy="2262000"/>
          </a:xfrm>
          <a:prstGeom prst="rect">
            <a:avLst/>
          </a:prstGeom>
        </p:spPr>
      </p:pic>
      <p:pic>
        <p:nvPicPr>
          <p:cNvPr id="7" name="Picture 6">
            <a:extLst>
              <a:ext uri="{FF2B5EF4-FFF2-40B4-BE49-F238E27FC236}">
                <a16:creationId xmlns:a16="http://schemas.microsoft.com/office/drawing/2014/main" id="{E1FD9806-8EB2-4613-8B5F-B802F70A55EC}"/>
              </a:ext>
            </a:extLst>
          </p:cNvPr>
          <p:cNvPicPr>
            <a:picLocks noChangeAspect="1"/>
          </p:cNvPicPr>
          <p:nvPr/>
        </p:nvPicPr>
        <p:blipFill>
          <a:blip r:embed="rId5"/>
          <a:stretch>
            <a:fillRect/>
          </a:stretch>
        </p:blipFill>
        <p:spPr>
          <a:xfrm>
            <a:off x="188514" y="4025915"/>
            <a:ext cx="4526368" cy="2262000"/>
          </a:xfrm>
          <a:prstGeom prst="rect">
            <a:avLst/>
          </a:prstGeom>
        </p:spPr>
      </p:pic>
      <p:sp>
        <p:nvSpPr>
          <p:cNvPr id="6" name="TextBox 5">
            <a:extLst>
              <a:ext uri="{FF2B5EF4-FFF2-40B4-BE49-F238E27FC236}">
                <a16:creationId xmlns:a16="http://schemas.microsoft.com/office/drawing/2014/main" id="{46A7EA0C-0203-4D95-9A07-3FA6297FAFC9}"/>
              </a:ext>
            </a:extLst>
          </p:cNvPr>
          <p:cNvSpPr txBox="1"/>
          <p:nvPr/>
        </p:nvSpPr>
        <p:spPr>
          <a:xfrm>
            <a:off x="5811579" y="1954235"/>
            <a:ext cx="367408" cy="369332"/>
          </a:xfrm>
          <a:prstGeom prst="rect">
            <a:avLst/>
          </a:prstGeom>
          <a:noFill/>
        </p:spPr>
        <p:txBody>
          <a:bodyPr wrap="none" rtlCol="0">
            <a:spAutoFit/>
          </a:bodyPr>
          <a:lstStyle/>
          <a:p>
            <a:r>
              <a:rPr lang="nb-NO" dirty="0"/>
              <a:t>y</a:t>
            </a:r>
            <a:r>
              <a:rPr lang="nb-NO" baseline="-25000" dirty="0"/>
              <a:t>1</a:t>
            </a:r>
          </a:p>
        </p:txBody>
      </p:sp>
      <p:sp>
        <p:nvSpPr>
          <p:cNvPr id="9" name="TextBox 8">
            <a:extLst>
              <a:ext uri="{FF2B5EF4-FFF2-40B4-BE49-F238E27FC236}">
                <a16:creationId xmlns:a16="http://schemas.microsoft.com/office/drawing/2014/main" id="{D1F599F2-58D4-4608-A118-F90AF08760A7}"/>
              </a:ext>
            </a:extLst>
          </p:cNvPr>
          <p:cNvSpPr txBox="1"/>
          <p:nvPr/>
        </p:nvSpPr>
        <p:spPr>
          <a:xfrm>
            <a:off x="5780275" y="4507929"/>
            <a:ext cx="367408" cy="369332"/>
          </a:xfrm>
          <a:prstGeom prst="rect">
            <a:avLst/>
          </a:prstGeom>
          <a:noFill/>
        </p:spPr>
        <p:txBody>
          <a:bodyPr wrap="none" rtlCol="0">
            <a:spAutoFit/>
          </a:bodyPr>
          <a:lstStyle/>
          <a:p>
            <a:r>
              <a:rPr lang="nb-NO" dirty="0"/>
              <a:t>y</a:t>
            </a:r>
            <a:r>
              <a:rPr lang="nb-NO" baseline="-25000" dirty="0"/>
              <a:t>2</a:t>
            </a:r>
          </a:p>
        </p:txBody>
      </p:sp>
      <p:sp>
        <p:nvSpPr>
          <p:cNvPr id="11" name="TextBox 10">
            <a:extLst>
              <a:ext uri="{FF2B5EF4-FFF2-40B4-BE49-F238E27FC236}">
                <a16:creationId xmlns:a16="http://schemas.microsoft.com/office/drawing/2014/main" id="{273DA130-78D0-4C13-9112-C19CE1DB9991}"/>
              </a:ext>
            </a:extLst>
          </p:cNvPr>
          <p:cNvSpPr txBox="1"/>
          <p:nvPr/>
        </p:nvSpPr>
        <p:spPr>
          <a:xfrm>
            <a:off x="1137537" y="1744794"/>
            <a:ext cx="306494" cy="369332"/>
          </a:xfrm>
          <a:prstGeom prst="rect">
            <a:avLst/>
          </a:prstGeom>
          <a:noFill/>
        </p:spPr>
        <p:txBody>
          <a:bodyPr wrap="none" rtlCol="0">
            <a:spAutoFit/>
          </a:bodyPr>
          <a:lstStyle/>
          <a:p>
            <a:r>
              <a:rPr lang="nb-NO" dirty="0"/>
              <a:t>u</a:t>
            </a:r>
          </a:p>
        </p:txBody>
      </p:sp>
      <p:sp>
        <p:nvSpPr>
          <p:cNvPr id="12" name="TextBox 11">
            <a:extLst>
              <a:ext uri="{FF2B5EF4-FFF2-40B4-BE49-F238E27FC236}">
                <a16:creationId xmlns:a16="http://schemas.microsoft.com/office/drawing/2014/main" id="{671585E1-A364-4514-AC93-065C994C93B0}"/>
              </a:ext>
            </a:extLst>
          </p:cNvPr>
          <p:cNvSpPr txBox="1"/>
          <p:nvPr/>
        </p:nvSpPr>
        <p:spPr>
          <a:xfrm>
            <a:off x="1361499" y="4693953"/>
            <a:ext cx="306494" cy="369332"/>
          </a:xfrm>
          <a:prstGeom prst="rect">
            <a:avLst/>
          </a:prstGeom>
          <a:noFill/>
        </p:spPr>
        <p:txBody>
          <a:bodyPr wrap="none" rtlCol="0">
            <a:spAutoFit/>
          </a:bodyPr>
          <a:lstStyle/>
          <a:p>
            <a:r>
              <a:rPr lang="nb-NO" dirty="0"/>
              <a:t>d</a:t>
            </a:r>
          </a:p>
        </p:txBody>
      </p:sp>
      <p:pic>
        <p:nvPicPr>
          <p:cNvPr id="13" name="Picture 12" descr="A picture containing graphical user interface&#10;&#10;Description automatically generated">
            <a:extLst>
              <a:ext uri="{FF2B5EF4-FFF2-40B4-BE49-F238E27FC236}">
                <a16:creationId xmlns:a16="http://schemas.microsoft.com/office/drawing/2014/main" id="{8680FD59-8DC4-4F78-87EA-0782ABAD10F3}"/>
              </a:ext>
            </a:extLst>
          </p:cNvPr>
          <p:cNvPicPr>
            <a:picLocks noChangeAspect="1"/>
          </p:cNvPicPr>
          <p:nvPr/>
        </p:nvPicPr>
        <p:blipFill rotWithShape="1">
          <a:blip r:embed="rId6"/>
          <a:srcRect l="2010" t="38454" r="18197" b="24085"/>
          <a:stretch/>
        </p:blipFill>
        <p:spPr>
          <a:xfrm>
            <a:off x="9065557" y="1042917"/>
            <a:ext cx="2781886" cy="706254"/>
          </a:xfrm>
          <a:prstGeom prst="rect">
            <a:avLst/>
          </a:prstGeom>
        </p:spPr>
      </p:pic>
      <p:sp>
        <p:nvSpPr>
          <p:cNvPr id="8" name="TextBox 7">
            <a:extLst>
              <a:ext uri="{FF2B5EF4-FFF2-40B4-BE49-F238E27FC236}">
                <a16:creationId xmlns:a16="http://schemas.microsoft.com/office/drawing/2014/main" id="{E6E76969-03C3-4E75-9E97-59DD210A08E4}"/>
              </a:ext>
            </a:extLst>
          </p:cNvPr>
          <p:cNvSpPr txBox="1"/>
          <p:nvPr/>
        </p:nvSpPr>
        <p:spPr>
          <a:xfrm>
            <a:off x="9022710" y="4000290"/>
            <a:ext cx="2199833" cy="1107996"/>
          </a:xfrm>
          <a:prstGeom prst="rect">
            <a:avLst/>
          </a:prstGeom>
          <a:noFill/>
        </p:spPr>
        <p:txBody>
          <a:bodyPr wrap="none" rtlCol="0">
            <a:spAutoFit/>
          </a:bodyPr>
          <a:lstStyle/>
          <a:p>
            <a:r>
              <a:rPr lang="en-US" dirty="0"/>
              <a:t>1,2: v</a:t>
            </a:r>
            <a:r>
              <a:rPr lang="en-US" baseline="-25000" dirty="0"/>
              <a:t>0</a:t>
            </a:r>
            <a:r>
              <a:rPr lang="en-US" dirty="0"/>
              <a:t> and v constant</a:t>
            </a:r>
          </a:p>
          <a:p>
            <a:r>
              <a:rPr lang="en-US" dirty="0"/>
              <a:t>3: Step in v</a:t>
            </a:r>
            <a:endParaRPr lang="en-US" baseline="-25000" dirty="0"/>
          </a:p>
          <a:p>
            <a:r>
              <a:rPr lang="en-US" dirty="0"/>
              <a:t>4: step in v</a:t>
            </a:r>
            <a:r>
              <a:rPr lang="en-US" baseline="-25000" dirty="0"/>
              <a:t>0</a:t>
            </a:r>
          </a:p>
          <a:p>
            <a:endParaRPr lang="nb-NO" baseline="-25000" dirty="0"/>
          </a:p>
        </p:txBody>
      </p:sp>
    </p:spTree>
    <p:extLst>
      <p:ext uri="{BB962C8B-B14F-4D97-AF65-F5344CB8AC3E}">
        <p14:creationId xmlns:p14="http://schemas.microsoft.com/office/powerpoint/2010/main" val="1291848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0C481F4-6971-4AA4-938C-0AFF840074AB}" type="datetimeFigureOut">
              <a:rPr lang="en-US" smtClean="0"/>
              <a:pPr>
                <a:defRPr/>
              </a:pPr>
              <a:t>10/13/2021</a:t>
            </a:fld>
            <a:endParaRPr lang="nn-NO"/>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a:p>
        </p:txBody>
      </p:sp>
      <p:sp>
        <p:nvSpPr>
          <p:cNvPr id="34820" name="Rectangle 2"/>
          <p:cNvSpPr>
            <a:spLocks noGrp="1" noChangeArrowheads="1"/>
          </p:cNvSpPr>
          <p:nvPr>
            <p:ph type="title"/>
          </p:nvPr>
        </p:nvSpPr>
        <p:spPr/>
        <p:txBody>
          <a:bodyPr>
            <a:normAutofit fontScale="90000"/>
          </a:bodyPr>
          <a:lstStyle/>
          <a:p>
            <a:r>
              <a:rPr lang="en-US" altLang="nb-NO" dirty="0">
                <a:solidFill>
                  <a:schemeClr val="tx2">
                    <a:lumMod val="60000"/>
                    <a:lumOff val="40000"/>
                  </a:schemeClr>
                </a:solidFill>
              </a:rPr>
              <a:t>Use of extra MV (inputs): </a:t>
            </a:r>
            <a:br>
              <a:rPr lang="en-US" altLang="nb-NO" dirty="0">
                <a:solidFill>
                  <a:schemeClr val="tx2">
                    <a:lumMod val="60000"/>
                    <a:lumOff val="40000"/>
                  </a:schemeClr>
                </a:solidFill>
              </a:rPr>
            </a:br>
            <a:r>
              <a:rPr lang="en-US" altLang="nb-NO" dirty="0">
                <a:solidFill>
                  <a:schemeClr val="tx2">
                    <a:lumMod val="60000"/>
                    <a:lumOff val="40000"/>
                  </a:schemeClr>
                </a:solidFill>
              </a:rPr>
              <a:t>One CV, many MVs</a:t>
            </a:r>
          </a:p>
        </p:txBody>
      </p:sp>
      <p:sp>
        <p:nvSpPr>
          <p:cNvPr id="34821" name="Rectangle 3"/>
          <p:cNvSpPr>
            <a:spLocks noGrp="1" noChangeArrowheads="1"/>
          </p:cNvSpPr>
          <p:nvPr>
            <p:ph type="body" idx="1"/>
          </p:nvPr>
        </p:nvSpPr>
        <p:spPr>
          <a:xfrm>
            <a:off x="1847528" y="1600201"/>
            <a:ext cx="8363272" cy="4525963"/>
          </a:xfrm>
        </p:spPr>
        <p:txBody>
          <a:bodyPr>
            <a:normAutofit/>
          </a:bodyPr>
          <a:lstStyle/>
          <a:p>
            <a:pPr marL="381000" indent="-381000">
              <a:buNone/>
            </a:pPr>
            <a:r>
              <a:rPr lang="en-US" altLang="nb-NO" dirty="0"/>
              <a:t>Two different cases:</a:t>
            </a:r>
          </a:p>
          <a:p>
            <a:pPr marL="381000" indent="-381000">
              <a:buNone/>
            </a:pPr>
            <a:endParaRPr lang="en-US" altLang="nb-NO" dirty="0"/>
          </a:p>
          <a:p>
            <a:pPr marL="0" indent="0">
              <a:buNone/>
            </a:pPr>
            <a:r>
              <a:rPr lang="en-US" altLang="nb-NO" dirty="0">
                <a:solidFill>
                  <a:schemeClr val="tx2">
                    <a:lumMod val="60000"/>
                    <a:lumOff val="40000"/>
                  </a:schemeClr>
                </a:solidFill>
              </a:rPr>
              <a:t>5. MV-MV switching: </a:t>
            </a:r>
            <a:r>
              <a:rPr lang="en-US" altLang="nb-NO" dirty="0"/>
              <a:t>Need several MVs to cover whole range at </a:t>
            </a:r>
            <a:r>
              <a:rPr lang="en-US" altLang="nb-NO" u="sng" dirty="0"/>
              <a:t>steady state</a:t>
            </a:r>
            <a:endParaRPr lang="en-US" altLang="nb-NO" dirty="0"/>
          </a:p>
          <a:p>
            <a:pPr lvl="1"/>
            <a:r>
              <a:rPr lang="en-US" altLang="nb-NO" dirty="0"/>
              <a:t>We want to use one MV at a time</a:t>
            </a:r>
          </a:p>
          <a:p>
            <a:pPr marL="0" indent="0">
              <a:buNone/>
            </a:pPr>
            <a:endParaRPr lang="en-US" altLang="nb-NO" dirty="0">
              <a:solidFill>
                <a:schemeClr val="tx2">
                  <a:lumMod val="60000"/>
                  <a:lumOff val="40000"/>
                </a:schemeClr>
              </a:solidFill>
            </a:endParaRPr>
          </a:p>
          <a:p>
            <a:pPr marL="0" indent="0">
              <a:buNone/>
            </a:pPr>
            <a:r>
              <a:rPr lang="en-US" altLang="nb-NO" dirty="0">
                <a:solidFill>
                  <a:schemeClr val="tx2">
                    <a:lumMod val="60000"/>
                    <a:lumOff val="40000"/>
                  </a:schemeClr>
                </a:solidFill>
              </a:rPr>
              <a:t>6. Have extra </a:t>
            </a:r>
            <a:r>
              <a:rPr lang="en-US" altLang="nb-NO" u="sng" dirty="0">
                <a:solidFill>
                  <a:schemeClr val="tx2">
                    <a:lumMod val="60000"/>
                    <a:lumOff val="40000"/>
                  </a:schemeClr>
                </a:solidFill>
              </a:rPr>
              <a:t>dynamic</a:t>
            </a:r>
            <a:r>
              <a:rPr lang="en-US" altLang="nb-NO" dirty="0">
                <a:solidFill>
                  <a:schemeClr val="tx2">
                    <a:lumMod val="60000"/>
                    <a:lumOff val="40000"/>
                  </a:schemeClr>
                </a:solidFill>
              </a:rPr>
              <a:t> MV </a:t>
            </a:r>
          </a:p>
          <a:p>
            <a:pPr lvl="1"/>
            <a:r>
              <a:rPr lang="en-US" altLang="nb-NO" dirty="0">
                <a:solidFill>
                  <a:schemeClr val="tx2">
                    <a:lumMod val="60000"/>
                    <a:lumOff val="40000"/>
                  </a:schemeClr>
                </a:solidFill>
              </a:rPr>
              <a:t>	</a:t>
            </a:r>
            <a:r>
              <a:rPr lang="en-US" altLang="nb-NO" dirty="0"/>
              <a:t>Both MVs are used all the time</a:t>
            </a:r>
          </a:p>
          <a:p>
            <a:pPr marL="800100" lvl="1" indent="-342900">
              <a:buNone/>
            </a:pPr>
            <a:endParaRPr lang="en-US" altLang="nb-NO" dirty="0"/>
          </a:p>
          <a:p>
            <a:pPr marL="800100" lvl="1" indent="-342900">
              <a:buNone/>
            </a:pPr>
            <a:endParaRPr lang="en-US" altLang="nb-NO" dirty="0">
              <a:solidFill>
                <a:srgbClr val="FF0000"/>
              </a:solidFill>
            </a:endParaRPr>
          </a:p>
          <a:p>
            <a:pPr marL="1200150" lvl="2" indent="-342900">
              <a:buNone/>
            </a:pPr>
            <a:endParaRPr lang="en-US" altLang="nb-NO" dirty="0"/>
          </a:p>
        </p:txBody>
      </p:sp>
    </p:spTree>
    <p:extLst>
      <p:ext uri="{BB962C8B-B14F-4D97-AF65-F5344CB8AC3E}">
        <p14:creationId xmlns:p14="http://schemas.microsoft.com/office/powerpoint/2010/main" val="1344407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DFFA-1BC2-4478-BE79-90A2355B88CE}"/>
              </a:ext>
            </a:extLst>
          </p:cNvPr>
          <p:cNvSpPr>
            <a:spLocks noGrp="1"/>
          </p:cNvSpPr>
          <p:nvPr>
            <p:ph type="title"/>
          </p:nvPr>
        </p:nvSpPr>
        <p:spPr/>
        <p:txBody>
          <a:bodyPr>
            <a:normAutofit fontScale="90000"/>
          </a:bodyPr>
          <a:lstStyle/>
          <a:p>
            <a:pPr marL="0" indent="0"/>
            <a:r>
              <a:rPr lang="en-US" altLang="nb-NO" dirty="0"/>
              <a:t>5</a:t>
            </a:r>
            <a:r>
              <a:rPr lang="en-US" altLang="nb-NO" sz="4000" dirty="0"/>
              <a:t>. </a:t>
            </a:r>
            <a:r>
              <a:rPr lang="en-US" altLang="nb-NO" dirty="0"/>
              <a:t>Extra</a:t>
            </a:r>
            <a:r>
              <a:rPr lang="en-US" altLang="nb-NO" sz="4000" dirty="0"/>
              <a:t> inputs (MV) to handle all conditions (steady state)</a:t>
            </a:r>
            <a:br>
              <a:rPr lang="en-US" altLang="nb-NO" sz="4000" dirty="0"/>
            </a:br>
            <a:endParaRPr lang="nb-NO" dirty="0"/>
          </a:p>
        </p:txBody>
      </p:sp>
      <p:pic>
        <p:nvPicPr>
          <p:cNvPr id="5" name="Content Placeholder 4">
            <a:extLst>
              <a:ext uri="{FF2B5EF4-FFF2-40B4-BE49-F238E27FC236}">
                <a16:creationId xmlns:a16="http://schemas.microsoft.com/office/drawing/2014/main" id="{32A7C37E-4240-46AB-BEC8-5B1D7629C8B6}"/>
              </a:ext>
            </a:extLst>
          </p:cNvPr>
          <p:cNvPicPr>
            <a:picLocks noGrp="1" noChangeAspect="1"/>
          </p:cNvPicPr>
          <p:nvPr>
            <p:ph idx="1"/>
          </p:nvPr>
        </p:nvPicPr>
        <p:blipFill>
          <a:blip r:embed="rId2"/>
          <a:stretch>
            <a:fillRect/>
          </a:stretch>
        </p:blipFill>
        <p:spPr>
          <a:xfrm>
            <a:off x="3355519" y="1417638"/>
            <a:ext cx="5328370" cy="3304416"/>
          </a:xfrm>
        </p:spPr>
      </p:pic>
      <p:sp>
        <p:nvSpPr>
          <p:cNvPr id="6" name="TextBox 5">
            <a:extLst>
              <a:ext uri="{FF2B5EF4-FFF2-40B4-BE49-F238E27FC236}">
                <a16:creationId xmlns:a16="http://schemas.microsoft.com/office/drawing/2014/main" id="{60BCD8D7-56C6-45D7-91CF-ECBF4D484378}"/>
              </a:ext>
            </a:extLst>
          </p:cNvPr>
          <p:cNvSpPr txBox="1"/>
          <p:nvPr/>
        </p:nvSpPr>
        <p:spPr>
          <a:xfrm>
            <a:off x="792092" y="1138535"/>
            <a:ext cx="2137482" cy="369332"/>
          </a:xfrm>
          <a:prstGeom prst="rect">
            <a:avLst/>
          </a:prstGeom>
          <a:noFill/>
        </p:spPr>
        <p:txBody>
          <a:bodyPr wrap="square" rtlCol="0">
            <a:spAutoFit/>
          </a:bodyPr>
          <a:lstStyle/>
          <a:p>
            <a:r>
              <a:rPr lang="en-US" altLang="nb-NO" sz="1800" dirty="0"/>
              <a:t>1. Split-range control</a:t>
            </a:r>
            <a:endParaRPr lang="nb-NO" dirty="0"/>
          </a:p>
        </p:txBody>
      </p:sp>
      <p:sp>
        <p:nvSpPr>
          <p:cNvPr id="7" name="TextBox 6">
            <a:extLst>
              <a:ext uri="{FF2B5EF4-FFF2-40B4-BE49-F238E27FC236}">
                <a16:creationId xmlns:a16="http://schemas.microsoft.com/office/drawing/2014/main" id="{7B6FFC1E-4D37-482C-AFB6-577339A0DFAF}"/>
              </a:ext>
            </a:extLst>
          </p:cNvPr>
          <p:cNvSpPr txBox="1"/>
          <p:nvPr/>
        </p:nvSpPr>
        <p:spPr>
          <a:xfrm>
            <a:off x="838686" y="4804870"/>
            <a:ext cx="5748489" cy="923330"/>
          </a:xfrm>
          <a:prstGeom prst="rect">
            <a:avLst/>
          </a:prstGeom>
          <a:noFill/>
        </p:spPr>
        <p:txBody>
          <a:bodyPr wrap="square" rtlCol="0">
            <a:spAutoFit/>
          </a:bodyPr>
          <a:lstStyle/>
          <a:p>
            <a:r>
              <a:rPr lang="en-US" altLang="nb-NO" sz="1800" dirty="0"/>
              <a:t>Alternatives to Split-range control*:</a:t>
            </a:r>
          </a:p>
          <a:p>
            <a:pPr lvl="1"/>
            <a:r>
              <a:rPr lang="en-US" altLang="nb-NO" dirty="0"/>
              <a:t>2. Multiple controllers with different setpoints </a:t>
            </a:r>
          </a:p>
          <a:p>
            <a:pPr lvl="1"/>
            <a:r>
              <a:rPr lang="en-US" altLang="nb-NO" dirty="0"/>
              <a:t>3. Valve position control </a:t>
            </a:r>
            <a:endParaRPr lang="nb-NO" dirty="0"/>
          </a:p>
        </p:txBody>
      </p:sp>
      <p:sp>
        <p:nvSpPr>
          <p:cNvPr id="8" name="TextBox 7">
            <a:extLst>
              <a:ext uri="{FF2B5EF4-FFF2-40B4-BE49-F238E27FC236}">
                <a16:creationId xmlns:a16="http://schemas.microsoft.com/office/drawing/2014/main" id="{4254DFDD-B244-465A-8CF5-C691443CD2D3}"/>
              </a:ext>
            </a:extLst>
          </p:cNvPr>
          <p:cNvSpPr txBox="1"/>
          <p:nvPr/>
        </p:nvSpPr>
        <p:spPr>
          <a:xfrm>
            <a:off x="232626" y="6143507"/>
            <a:ext cx="10891443" cy="276999"/>
          </a:xfrm>
          <a:prstGeom prst="rect">
            <a:avLst/>
          </a:prstGeom>
          <a:noFill/>
        </p:spPr>
        <p:txBody>
          <a:bodyPr wrap="none" rtlCol="0">
            <a:spAutoFit/>
          </a:bodyPr>
          <a:lstStyle/>
          <a:p>
            <a:r>
              <a:rPr lang="nb-NO" sz="1200" dirty="0"/>
              <a:t>* A. Reyes-Lua and S. Skogestad, «</a:t>
            </a:r>
            <a:r>
              <a:rPr lang="nb-NO" sz="1200" dirty="0" err="1"/>
              <a:t>Systematic</a:t>
            </a:r>
            <a:r>
              <a:rPr lang="nb-NO" sz="1200" dirty="0"/>
              <a:t> design of </a:t>
            </a:r>
            <a:r>
              <a:rPr lang="nb-NO" sz="1200" dirty="0" err="1"/>
              <a:t>active</a:t>
            </a:r>
            <a:r>
              <a:rPr lang="nb-NO" sz="1200" dirty="0"/>
              <a:t> </a:t>
            </a:r>
            <a:r>
              <a:rPr lang="nb-NO" sz="1200" dirty="0" err="1"/>
              <a:t>constraint</a:t>
            </a:r>
            <a:r>
              <a:rPr lang="nb-NO" sz="1200" dirty="0"/>
              <a:t> </a:t>
            </a:r>
            <a:r>
              <a:rPr lang="nb-NO" sz="1200" dirty="0" err="1"/>
              <a:t>switching</a:t>
            </a:r>
            <a:r>
              <a:rPr lang="nb-NO" sz="1200" dirty="0"/>
              <a:t> </a:t>
            </a:r>
            <a:r>
              <a:rPr lang="nb-NO" sz="1200" dirty="0" err="1"/>
              <a:t>using</a:t>
            </a:r>
            <a:r>
              <a:rPr lang="nb-NO" sz="1200" dirty="0"/>
              <a:t> </a:t>
            </a:r>
            <a:r>
              <a:rPr lang="nb-NO" sz="1200" dirty="0" err="1"/>
              <a:t>classical</a:t>
            </a:r>
            <a:r>
              <a:rPr lang="nb-NO" sz="1200" dirty="0"/>
              <a:t> </a:t>
            </a:r>
            <a:r>
              <a:rPr lang="nb-NO" sz="1200" dirty="0" err="1"/>
              <a:t>advanced</a:t>
            </a:r>
            <a:r>
              <a:rPr lang="nb-NO" sz="1200" dirty="0"/>
              <a:t> control </a:t>
            </a:r>
            <a:r>
              <a:rPr lang="nb-NO" sz="1200" dirty="0" err="1"/>
              <a:t>structures</a:t>
            </a:r>
            <a:r>
              <a:rPr lang="nb-NO" sz="1200" dirty="0"/>
              <a:t>», </a:t>
            </a:r>
            <a:r>
              <a:rPr lang="nb-NO" sz="1200" dirty="0" err="1"/>
              <a:t>Ind.Eng.Chem.Res</a:t>
            </a:r>
            <a:r>
              <a:rPr lang="nb-NO" sz="1200" dirty="0"/>
              <a:t>, Vol. 59, 2229-2241 (2020)</a:t>
            </a:r>
          </a:p>
        </p:txBody>
      </p:sp>
    </p:spTree>
    <p:extLst>
      <p:ext uri="{BB962C8B-B14F-4D97-AF65-F5344CB8AC3E}">
        <p14:creationId xmlns:p14="http://schemas.microsoft.com/office/powerpoint/2010/main" val="3703043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7" name="Gruppe 16">
            <a:extLst>
              <a:ext uri="{FF2B5EF4-FFF2-40B4-BE49-F238E27FC236}">
                <a16:creationId xmlns:a16="http://schemas.microsoft.com/office/drawing/2014/main" id="{5154DF32-0840-4DF9-9FF6-BCF1599E9137}"/>
              </a:ext>
            </a:extLst>
          </p:cNvPr>
          <p:cNvGrpSpPr>
            <a:grpSpLocks/>
          </p:cNvGrpSpPr>
          <p:nvPr/>
        </p:nvGrpSpPr>
        <p:grpSpPr bwMode="auto">
          <a:xfrm>
            <a:off x="1040893" y="915033"/>
            <a:ext cx="1976437" cy="1751012"/>
            <a:chOff x="5573958" y="1777389"/>
            <a:chExt cx="2635250" cy="2335213"/>
          </a:xfrm>
        </p:grpSpPr>
        <p:grpSp>
          <p:nvGrpSpPr>
            <p:cNvPr id="121865" name="Group 4">
              <a:extLst>
                <a:ext uri="{FF2B5EF4-FFF2-40B4-BE49-F238E27FC236}">
                  <a16:creationId xmlns:a16="http://schemas.microsoft.com/office/drawing/2014/main" id="{2C5ECDC4-510F-4B7D-8E4C-7D32CE527594}"/>
                </a:ext>
              </a:extLst>
            </p:cNvPr>
            <p:cNvGrpSpPr>
              <a:grpSpLocks noChangeAspect="1"/>
            </p:cNvGrpSpPr>
            <p:nvPr/>
          </p:nvGrpSpPr>
          <p:grpSpPr bwMode="auto">
            <a:xfrm>
              <a:off x="5573958" y="1777389"/>
              <a:ext cx="2635250" cy="2335213"/>
              <a:chOff x="3528" y="1642"/>
              <a:chExt cx="1660" cy="1471"/>
            </a:xfrm>
          </p:grpSpPr>
          <p:sp>
            <p:nvSpPr>
              <p:cNvPr id="121867" name="AutoShape 3">
                <a:extLst>
                  <a:ext uri="{FF2B5EF4-FFF2-40B4-BE49-F238E27FC236}">
                    <a16:creationId xmlns:a16="http://schemas.microsoft.com/office/drawing/2014/main" id="{6B6896F6-022F-4F1A-AACA-C87B35AF1EE5}"/>
                  </a:ext>
                </a:extLst>
              </p:cNvPr>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nb-NO"/>
              </a:p>
            </p:txBody>
          </p:sp>
          <p:sp>
            <p:nvSpPr>
              <p:cNvPr id="121868" name="Freeform 5">
                <a:extLst>
                  <a:ext uri="{FF2B5EF4-FFF2-40B4-BE49-F238E27FC236}">
                    <a16:creationId xmlns:a16="http://schemas.microsoft.com/office/drawing/2014/main" id="{5C35AE05-CDA8-49C9-AE35-457E561A3E7A}"/>
                  </a:ext>
                </a:extLst>
              </p:cNvPr>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69" name="Freeform 6">
                <a:extLst>
                  <a:ext uri="{FF2B5EF4-FFF2-40B4-BE49-F238E27FC236}">
                    <a16:creationId xmlns:a16="http://schemas.microsoft.com/office/drawing/2014/main" id="{E25C58F0-6545-4510-B191-D4FBB8EC44C8}"/>
                  </a:ext>
                </a:extLst>
              </p:cNvPr>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nb-NO"/>
              </a:p>
            </p:txBody>
          </p:sp>
          <p:sp>
            <p:nvSpPr>
              <p:cNvPr id="121870" name="Freeform 7">
                <a:extLst>
                  <a:ext uri="{FF2B5EF4-FFF2-40B4-BE49-F238E27FC236}">
                    <a16:creationId xmlns:a16="http://schemas.microsoft.com/office/drawing/2014/main" id="{E775F5C0-C0E0-4882-ADC5-CEF78C7B568A}"/>
                  </a:ext>
                </a:extLst>
              </p:cNvPr>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71" name="Rectangle 8">
                <a:extLst>
                  <a:ext uri="{FF2B5EF4-FFF2-40B4-BE49-F238E27FC236}">
                    <a16:creationId xmlns:a16="http://schemas.microsoft.com/office/drawing/2014/main" id="{EEDE9DD4-CB9D-4056-BD95-F2A9DFE771DC}"/>
                  </a:ext>
                </a:extLst>
              </p:cNvPr>
              <p:cNvSpPr>
                <a:spLocks noChangeArrowheads="1"/>
              </p:cNvSpPr>
              <p:nvPr/>
            </p:nvSpPr>
            <p:spPr bwMode="auto">
              <a:xfrm>
                <a:off x="3652" y="1943"/>
                <a:ext cx="1362" cy="9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sp>
            <p:nvSpPr>
              <p:cNvPr id="121872" name="Freeform 9">
                <a:extLst>
                  <a:ext uri="{FF2B5EF4-FFF2-40B4-BE49-F238E27FC236}">
                    <a16:creationId xmlns:a16="http://schemas.microsoft.com/office/drawing/2014/main" id="{DECAAC69-401B-4A53-8FDE-2CA0B62EC203}"/>
                  </a:ext>
                </a:extLst>
              </p:cNvPr>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73" name="Rectangle 10">
                <a:extLst>
                  <a:ext uri="{FF2B5EF4-FFF2-40B4-BE49-F238E27FC236}">
                    <a16:creationId xmlns:a16="http://schemas.microsoft.com/office/drawing/2014/main" id="{90A93463-B258-4ED1-B2A5-4EA05F5E858B}"/>
                  </a:ext>
                </a:extLst>
              </p:cNvPr>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sp>
            <p:nvSpPr>
              <p:cNvPr id="121874" name="Rectangle 11">
                <a:extLst>
                  <a:ext uri="{FF2B5EF4-FFF2-40B4-BE49-F238E27FC236}">
                    <a16:creationId xmlns:a16="http://schemas.microsoft.com/office/drawing/2014/main" id="{A56794C1-0297-4B48-ADDA-FEE8D1CBF25D}"/>
                  </a:ext>
                </a:extLst>
              </p:cNvPr>
              <p:cNvSpPr>
                <a:spLocks noChangeArrowheads="1"/>
              </p:cNvSpPr>
              <p:nvPr/>
            </p:nvSpPr>
            <p:spPr bwMode="auto">
              <a:xfrm>
                <a:off x="3652" y="2889"/>
                <a:ext cx="1362" cy="19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pic>
            <p:nvPicPr>
              <p:cNvPr id="28" name="Picture 12">
                <a:extLst>
                  <a:ext uri="{FF2B5EF4-FFF2-40B4-BE49-F238E27FC236}">
                    <a16:creationId xmlns:a16="http://schemas.microsoft.com/office/drawing/2014/main" id="{44B852D6-B04C-4D95-B53A-FA18EF5C3F9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a:extLst>
                  <a:ext uri="{FF2B5EF4-FFF2-40B4-BE49-F238E27FC236}">
                    <a16:creationId xmlns:a16="http://schemas.microsoft.com/office/drawing/2014/main" id="{1212F56D-8990-4953-BE92-03B3ED20EF17}"/>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a:extLst>
                  <a:ext uri="{FF2B5EF4-FFF2-40B4-BE49-F238E27FC236}">
                    <a16:creationId xmlns:a16="http://schemas.microsoft.com/office/drawing/2014/main" id="{F68FB4BC-6051-4DB5-AADA-B221591FED12}"/>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4">
              <a:extLst>
                <a:ext uri="{FF2B5EF4-FFF2-40B4-BE49-F238E27FC236}">
                  <a16:creationId xmlns:a16="http://schemas.microsoft.com/office/drawing/2014/main" id="{87BF52EB-D0FC-4F3E-B1D7-341DCFC1140C}"/>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1858" name="Bilde 31">
            <a:extLst>
              <a:ext uri="{FF2B5EF4-FFF2-40B4-BE49-F238E27FC236}">
                <a16:creationId xmlns:a16="http://schemas.microsoft.com/office/drawing/2014/main" id="{EEBE23CF-B86C-4978-8D2E-B05F2B3ABB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701" y="3314325"/>
            <a:ext cx="3579813"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F079540-F957-4933-BDFD-CA9E56A7015D}"/>
              </a:ext>
            </a:extLst>
          </p:cNvPr>
          <p:cNvSpPr txBox="1"/>
          <p:nvPr/>
        </p:nvSpPr>
        <p:spPr>
          <a:xfrm>
            <a:off x="3460519" y="1140057"/>
            <a:ext cx="4163447" cy="1477328"/>
          </a:xfrm>
          <a:prstGeom prst="rect">
            <a:avLst/>
          </a:prstGeom>
          <a:noFill/>
        </p:spPr>
        <p:txBody>
          <a:bodyPr wrap="none">
            <a:spAutoFit/>
          </a:bodyPr>
          <a:lstStyle/>
          <a:p>
            <a:pPr>
              <a:defRPr/>
            </a:pPr>
            <a:r>
              <a:rPr lang="nb-NO" dirty="0"/>
              <a:t>MVs (</a:t>
            </a:r>
            <a:r>
              <a:rPr lang="nb-NO" dirty="0" err="1"/>
              <a:t>two</a:t>
            </a:r>
            <a:r>
              <a:rPr lang="nb-NO" dirty="0"/>
              <a:t> for summer and </a:t>
            </a:r>
            <a:r>
              <a:rPr lang="nb-NO" dirty="0" err="1"/>
              <a:t>two</a:t>
            </a:r>
            <a:r>
              <a:rPr lang="nb-NO" dirty="0"/>
              <a:t> for </a:t>
            </a:r>
            <a:r>
              <a:rPr lang="nb-NO" dirty="0" err="1"/>
              <a:t>winter</a:t>
            </a:r>
            <a:r>
              <a:rPr lang="nb-NO" dirty="0"/>
              <a:t>):</a:t>
            </a:r>
          </a:p>
          <a:p>
            <a:pPr marL="257175" indent="-257175">
              <a:buFontTx/>
              <a:buAutoNum type="arabicPeriod"/>
              <a:defRPr/>
            </a:pPr>
            <a:r>
              <a:rPr lang="nb-NO" dirty="0"/>
              <a:t>AC (</a:t>
            </a:r>
            <a:r>
              <a:rPr lang="nb-NO" dirty="0" err="1"/>
              <a:t>expensive</a:t>
            </a:r>
            <a:r>
              <a:rPr lang="nb-NO" dirty="0"/>
              <a:t> </a:t>
            </a:r>
            <a:r>
              <a:rPr lang="nb-NO" dirty="0" err="1"/>
              <a:t>cooling</a:t>
            </a:r>
            <a:r>
              <a:rPr lang="nb-NO" dirty="0"/>
              <a:t>)</a:t>
            </a:r>
          </a:p>
          <a:p>
            <a:pPr marL="257175" indent="-257175">
              <a:buFontTx/>
              <a:buAutoNum type="arabicPeriod"/>
              <a:defRPr/>
            </a:pPr>
            <a:r>
              <a:rPr lang="nb-NO" dirty="0"/>
              <a:t>CW (</a:t>
            </a:r>
            <a:r>
              <a:rPr lang="nb-NO" dirty="0" err="1"/>
              <a:t>cooling</a:t>
            </a:r>
            <a:r>
              <a:rPr lang="nb-NO" dirty="0"/>
              <a:t> water, </a:t>
            </a:r>
            <a:r>
              <a:rPr lang="nb-NO" dirty="0" err="1"/>
              <a:t>cheap</a:t>
            </a:r>
            <a:r>
              <a:rPr lang="nb-NO" dirty="0"/>
              <a:t>)</a:t>
            </a:r>
          </a:p>
          <a:p>
            <a:pPr marL="257175" indent="-257175">
              <a:buFontTx/>
              <a:buAutoNum type="arabicPeriod"/>
              <a:defRPr/>
            </a:pPr>
            <a:r>
              <a:rPr lang="nb-NO" dirty="0"/>
              <a:t>HW (hot water, </a:t>
            </a:r>
            <a:r>
              <a:rPr lang="nb-NO" dirty="0" err="1"/>
              <a:t>quite</a:t>
            </a:r>
            <a:r>
              <a:rPr lang="nb-NO" dirty="0"/>
              <a:t> </a:t>
            </a:r>
            <a:r>
              <a:rPr lang="nb-NO" dirty="0" err="1"/>
              <a:t>cheap</a:t>
            </a:r>
            <a:r>
              <a:rPr lang="nb-NO" dirty="0"/>
              <a:t>)</a:t>
            </a:r>
          </a:p>
          <a:p>
            <a:pPr marL="257175" indent="-257175">
              <a:buFontTx/>
              <a:buAutoNum type="arabicPeriod"/>
              <a:defRPr/>
            </a:pPr>
            <a:r>
              <a:rPr lang="nb-NO" dirty="0"/>
              <a:t>Electric heat, EH (</a:t>
            </a:r>
            <a:r>
              <a:rPr lang="nb-NO" dirty="0" err="1"/>
              <a:t>expensive</a:t>
            </a:r>
            <a:r>
              <a:rPr lang="nb-NO" dirty="0"/>
              <a:t>)</a:t>
            </a:r>
          </a:p>
        </p:txBody>
      </p:sp>
      <p:pic>
        <p:nvPicPr>
          <p:cNvPr id="121860" name="Bilde 5">
            <a:extLst>
              <a:ext uri="{FF2B5EF4-FFF2-40B4-BE49-F238E27FC236}">
                <a16:creationId xmlns:a16="http://schemas.microsoft.com/office/drawing/2014/main" id="{963EEC80-0894-44E0-9A5E-F2E23FAA28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3095" y="3322377"/>
            <a:ext cx="388461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TextBox 35">
            <a:extLst>
              <a:ext uri="{FF2B5EF4-FFF2-40B4-BE49-F238E27FC236}">
                <a16:creationId xmlns:a16="http://schemas.microsoft.com/office/drawing/2014/main" id="{DFD3127A-ED7E-4A7F-AE26-19947EC9C533}"/>
              </a:ext>
            </a:extLst>
          </p:cNvPr>
          <p:cNvSpPr txBox="1">
            <a:spLocks noChangeArrowheads="1"/>
          </p:cNvSpPr>
          <p:nvPr/>
        </p:nvSpPr>
        <p:spPr bwMode="auto">
          <a:xfrm>
            <a:off x="1988907" y="1906328"/>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nb-NO"/>
              <a:t>y=T</a:t>
            </a:r>
          </a:p>
        </p:txBody>
      </p:sp>
      <p:sp>
        <p:nvSpPr>
          <p:cNvPr id="31" name="Tittel 1">
            <a:extLst>
              <a:ext uri="{FF2B5EF4-FFF2-40B4-BE49-F238E27FC236}">
                <a16:creationId xmlns:a16="http://schemas.microsoft.com/office/drawing/2014/main" id="{FCB1338B-C1B5-4E47-ABAF-198289329C3A}"/>
              </a:ext>
            </a:extLst>
          </p:cNvPr>
          <p:cNvSpPr txBox="1">
            <a:spLocks/>
          </p:cNvSpPr>
          <p:nvPr/>
        </p:nvSpPr>
        <p:spPr>
          <a:xfrm>
            <a:off x="267689" y="2716443"/>
            <a:ext cx="8910638" cy="857250"/>
          </a:xfrm>
          <a:prstGeom prst="rect">
            <a:avLst/>
          </a:prstGeom>
        </p:spPr>
        <p:txBody>
          <a:bodyPr lIns="68580" tIns="34290" rIns="68580" bIns="3429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en-US" sz="3000" dirty="0"/>
              <a:t>Alt. 1 Split-range control (SRC).</a:t>
            </a:r>
          </a:p>
        </p:txBody>
      </p:sp>
      <p:sp>
        <p:nvSpPr>
          <p:cNvPr id="23" name="TextBox 4">
            <a:extLst>
              <a:ext uri="{FF2B5EF4-FFF2-40B4-BE49-F238E27FC236}">
                <a16:creationId xmlns:a16="http://schemas.microsoft.com/office/drawing/2014/main" id="{107FF16A-CD11-42D8-B2A8-0EB1B70E376B}"/>
              </a:ext>
            </a:extLst>
          </p:cNvPr>
          <p:cNvSpPr txBox="1">
            <a:spLocks noChangeArrowheads="1"/>
          </p:cNvSpPr>
          <p:nvPr/>
        </p:nvSpPr>
        <p:spPr bwMode="auto">
          <a:xfrm>
            <a:off x="4685043" y="5458581"/>
            <a:ext cx="5501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r>
              <a:rPr lang="en-US" altLang="nb-NO" sz="1200" dirty="0">
                <a:solidFill>
                  <a:srgbClr val="FF0000"/>
                </a:solidFill>
                <a:latin typeface="Arial" pitchFamily="34" charset="0"/>
              </a:rPr>
              <a:t>Note: may adjust the location of split (x-axis) to make loop gains equal.</a:t>
            </a:r>
          </a:p>
        </p:txBody>
      </p:sp>
      <p:sp>
        <p:nvSpPr>
          <p:cNvPr id="24" name="TextBox 4">
            <a:extLst>
              <a:ext uri="{FF2B5EF4-FFF2-40B4-BE49-F238E27FC236}">
                <a16:creationId xmlns:a16="http://schemas.microsoft.com/office/drawing/2014/main" id="{3973192A-B356-4AFC-A365-ABED3612AECC}"/>
              </a:ext>
            </a:extLst>
          </p:cNvPr>
          <p:cNvSpPr txBox="1">
            <a:spLocks noChangeArrowheads="1"/>
          </p:cNvSpPr>
          <p:nvPr/>
        </p:nvSpPr>
        <p:spPr bwMode="auto">
          <a:xfrm>
            <a:off x="699118" y="5880544"/>
            <a:ext cx="6137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r>
              <a:rPr lang="en-US" altLang="nb-NO" sz="1200" dirty="0">
                <a:solidFill>
                  <a:srgbClr val="FF0000"/>
                </a:solidFill>
                <a:latin typeface="Arial" pitchFamily="34" charset="0"/>
              </a:rPr>
              <a:t>Disadvantage SRC: 1. Must use same integral time for all MVs</a:t>
            </a:r>
          </a:p>
          <a:p>
            <a:pPr>
              <a:spcBef>
                <a:spcPct val="0"/>
              </a:spcBef>
              <a:buFontTx/>
              <a:buNone/>
            </a:pPr>
            <a:r>
              <a:rPr lang="en-US" altLang="nb-NO" sz="1200" dirty="0">
                <a:solidFill>
                  <a:srgbClr val="FF0000"/>
                </a:solidFill>
                <a:latin typeface="Arial" pitchFamily="34" charset="0"/>
              </a:rPr>
              <a:t>                                2. Does not work well for cases where constraint values change</a:t>
            </a:r>
          </a:p>
        </p:txBody>
      </p:sp>
      <p:sp>
        <p:nvSpPr>
          <p:cNvPr id="25" name="Tittel 1">
            <a:extLst>
              <a:ext uri="{FF2B5EF4-FFF2-40B4-BE49-F238E27FC236}">
                <a16:creationId xmlns:a16="http://schemas.microsoft.com/office/drawing/2014/main" id="{EF1101EA-C572-432B-8210-CA342E865E1C}"/>
              </a:ext>
            </a:extLst>
          </p:cNvPr>
          <p:cNvSpPr txBox="1">
            <a:spLocks/>
          </p:cNvSpPr>
          <p:nvPr/>
        </p:nvSpPr>
        <p:spPr>
          <a:xfrm>
            <a:off x="267689" y="-25695"/>
            <a:ext cx="8910638" cy="857250"/>
          </a:xfrm>
          <a:prstGeom prst="rect">
            <a:avLst/>
          </a:prstGeom>
        </p:spPr>
        <p:txBody>
          <a:bodyPr lIns="68580" tIns="34290" rIns="68580" bIns="3429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nb-NO" altLang="nb-NO" sz="3200" dirty="0" err="1"/>
              <a:t>Example</a:t>
            </a:r>
            <a:r>
              <a:rPr lang="nb-NO" altLang="nb-NO" sz="3200" dirty="0"/>
              <a:t>: Room </a:t>
            </a:r>
            <a:r>
              <a:rPr lang="nb-NO" altLang="nb-NO" sz="3200" dirty="0" err="1"/>
              <a:t>heating</a:t>
            </a:r>
            <a:r>
              <a:rPr lang="nb-NO" altLang="nb-NO" sz="3200" dirty="0"/>
              <a:t> </a:t>
            </a:r>
            <a:r>
              <a:rPr lang="nb-NO" altLang="nb-NO" sz="3200" dirty="0" err="1"/>
              <a:t>with</a:t>
            </a:r>
            <a:r>
              <a:rPr lang="nb-NO" altLang="nb-NO" sz="3200" dirty="0"/>
              <a:t> </a:t>
            </a:r>
            <a:r>
              <a:rPr lang="nb-NO" altLang="nb-NO" sz="3200" dirty="0" err="1"/>
              <a:t>one</a:t>
            </a:r>
            <a:r>
              <a:rPr lang="nb-NO" altLang="nb-NO" sz="3200" dirty="0"/>
              <a:t> CV (T) and 4 MVs</a:t>
            </a:r>
          </a:p>
        </p:txBody>
      </p:sp>
      <p:sp>
        <p:nvSpPr>
          <p:cNvPr id="26" name="TextBox 25">
            <a:extLst>
              <a:ext uri="{FF2B5EF4-FFF2-40B4-BE49-F238E27FC236}">
                <a16:creationId xmlns:a16="http://schemas.microsoft.com/office/drawing/2014/main" id="{A0D2A9EF-6D34-4B8C-ADF2-1853F5D6F6D4}"/>
              </a:ext>
            </a:extLst>
          </p:cNvPr>
          <p:cNvSpPr txBox="1"/>
          <p:nvPr/>
        </p:nvSpPr>
        <p:spPr>
          <a:xfrm>
            <a:off x="1061134" y="4433452"/>
            <a:ext cx="769763" cy="338554"/>
          </a:xfrm>
          <a:prstGeom prst="rect">
            <a:avLst/>
          </a:prstGeom>
          <a:noFill/>
        </p:spPr>
        <p:txBody>
          <a:bodyPr wrap="none" rtlCol="0">
            <a:spAutoFit/>
          </a:bodyPr>
          <a:lstStyle/>
          <a:p>
            <a:r>
              <a:rPr lang="nb-NO" sz="1600" dirty="0"/>
              <a:t> = 22</a:t>
            </a:r>
            <a:r>
              <a:rPr lang="nb-NO" sz="1600" baseline="30000" dirty="0"/>
              <a:t>o</a:t>
            </a:r>
            <a:r>
              <a:rPr lang="nb-NO" sz="1600" dirty="0"/>
              <a:t>C</a:t>
            </a:r>
            <a:endParaRPr lang="nb-NO" sz="1600" baseline="30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3386-1393-47CF-B730-72CCF00A748A}"/>
              </a:ext>
            </a:extLst>
          </p:cNvPr>
          <p:cNvSpPr>
            <a:spLocks noGrp="1"/>
          </p:cNvSpPr>
          <p:nvPr>
            <p:ph type="title"/>
          </p:nvPr>
        </p:nvSpPr>
        <p:spPr>
          <a:xfrm>
            <a:off x="1262361" y="1563793"/>
            <a:ext cx="5791200" cy="1143000"/>
          </a:xfrm>
        </p:spPr>
        <p:txBody>
          <a:bodyPr>
            <a:normAutofit fontScale="90000"/>
          </a:bodyPr>
          <a:lstStyle/>
          <a:p>
            <a:r>
              <a:rPr lang="en-US" dirty="0"/>
              <a:t>“The goal of my research is to develop simple yet rigorous methods to solve problems of engineering significance” </a:t>
            </a:r>
            <a:endParaRPr lang="nb-NO" dirty="0"/>
          </a:p>
        </p:txBody>
      </p:sp>
      <p:sp>
        <p:nvSpPr>
          <p:cNvPr id="3" name="TextBox 2">
            <a:extLst>
              <a:ext uri="{FF2B5EF4-FFF2-40B4-BE49-F238E27FC236}">
                <a16:creationId xmlns:a16="http://schemas.microsoft.com/office/drawing/2014/main" id="{EF630CBF-C6D9-4254-9EE8-5BD006F5E905}"/>
              </a:ext>
            </a:extLst>
          </p:cNvPr>
          <p:cNvSpPr txBox="1"/>
          <p:nvPr/>
        </p:nvSpPr>
        <p:spPr>
          <a:xfrm>
            <a:off x="1262361" y="4422987"/>
            <a:ext cx="5648919" cy="646331"/>
          </a:xfrm>
          <a:prstGeom prst="rect">
            <a:avLst/>
          </a:prstGeom>
          <a:noFill/>
        </p:spPr>
        <p:txBody>
          <a:bodyPr wrap="none" rtlCol="0">
            <a:spAutoFit/>
          </a:bodyPr>
          <a:lstStyle/>
          <a:p>
            <a:r>
              <a:rPr lang="nb-NO" dirty="0"/>
              <a:t>One </a:t>
            </a:r>
            <a:r>
              <a:rPr lang="nb-NO" dirty="0" err="1"/>
              <a:t>example</a:t>
            </a:r>
            <a:r>
              <a:rPr lang="nb-NO" dirty="0"/>
              <a:t>: SIMC PID tuning </a:t>
            </a:r>
            <a:r>
              <a:rPr lang="nb-NO" dirty="0" err="1"/>
              <a:t>rules</a:t>
            </a:r>
            <a:r>
              <a:rPr lang="nb-NO" dirty="0"/>
              <a:t> (Skogestad, JPC, 2003)</a:t>
            </a:r>
          </a:p>
          <a:p>
            <a:r>
              <a:rPr lang="nb-NO" dirty="0"/>
              <a:t>«</a:t>
            </a:r>
            <a:r>
              <a:rPr lang="nb-NO" dirty="0" err="1"/>
              <a:t>Probably</a:t>
            </a:r>
            <a:r>
              <a:rPr lang="nb-NO" dirty="0"/>
              <a:t> </a:t>
            </a:r>
            <a:r>
              <a:rPr lang="nb-NO" dirty="0" err="1"/>
              <a:t>the</a:t>
            </a:r>
            <a:r>
              <a:rPr lang="nb-NO" dirty="0"/>
              <a:t> best simple PID tuning </a:t>
            </a:r>
            <a:r>
              <a:rPr lang="nb-NO" dirty="0" err="1"/>
              <a:t>rules</a:t>
            </a:r>
            <a:r>
              <a:rPr lang="nb-NO" dirty="0"/>
              <a:t> in </a:t>
            </a:r>
            <a:r>
              <a:rPr lang="nb-NO" dirty="0" err="1"/>
              <a:t>the</a:t>
            </a:r>
            <a:r>
              <a:rPr lang="nb-NO" dirty="0"/>
              <a:t> </a:t>
            </a:r>
            <a:r>
              <a:rPr lang="nb-NO" dirty="0" err="1"/>
              <a:t>world</a:t>
            </a:r>
            <a:r>
              <a:rPr lang="nb-NO" dirty="0"/>
              <a:t>»</a:t>
            </a:r>
          </a:p>
        </p:txBody>
      </p:sp>
    </p:spTree>
    <p:extLst>
      <p:ext uri="{BB962C8B-B14F-4D97-AF65-F5344CB8AC3E}">
        <p14:creationId xmlns:p14="http://schemas.microsoft.com/office/powerpoint/2010/main" val="3616473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Bilde 5">
            <a:extLst>
              <a:ext uri="{FF2B5EF4-FFF2-40B4-BE49-F238E27FC236}">
                <a16:creationId xmlns:a16="http://schemas.microsoft.com/office/drawing/2014/main" id="{963EEC80-0894-44E0-9A5E-F2E23FAA2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095" y="3322377"/>
            <a:ext cx="3884613" cy="2071688"/>
          </a:xfrm>
          <a:prstGeom prst="rect">
            <a:avLst/>
          </a:prstGeom>
          <a:solidFill>
            <a:schemeClr val="bg1"/>
          </a:solidFill>
          <a:ln>
            <a:noFill/>
          </a:ln>
        </p:spPr>
      </p:pic>
      <p:grpSp>
        <p:nvGrpSpPr>
          <p:cNvPr id="121857" name="Gruppe 16">
            <a:extLst>
              <a:ext uri="{FF2B5EF4-FFF2-40B4-BE49-F238E27FC236}">
                <a16:creationId xmlns:a16="http://schemas.microsoft.com/office/drawing/2014/main" id="{5154DF32-0840-4DF9-9FF6-BCF1599E9137}"/>
              </a:ext>
            </a:extLst>
          </p:cNvPr>
          <p:cNvGrpSpPr>
            <a:grpSpLocks/>
          </p:cNvGrpSpPr>
          <p:nvPr/>
        </p:nvGrpSpPr>
        <p:grpSpPr bwMode="auto">
          <a:xfrm>
            <a:off x="1040893" y="915033"/>
            <a:ext cx="1976437" cy="1751012"/>
            <a:chOff x="5573958" y="1777389"/>
            <a:chExt cx="2635250" cy="2335213"/>
          </a:xfrm>
        </p:grpSpPr>
        <p:grpSp>
          <p:nvGrpSpPr>
            <p:cNvPr id="121865" name="Group 4">
              <a:extLst>
                <a:ext uri="{FF2B5EF4-FFF2-40B4-BE49-F238E27FC236}">
                  <a16:creationId xmlns:a16="http://schemas.microsoft.com/office/drawing/2014/main" id="{2C5ECDC4-510F-4B7D-8E4C-7D32CE527594}"/>
                </a:ext>
              </a:extLst>
            </p:cNvPr>
            <p:cNvGrpSpPr>
              <a:grpSpLocks noChangeAspect="1"/>
            </p:cNvGrpSpPr>
            <p:nvPr/>
          </p:nvGrpSpPr>
          <p:grpSpPr bwMode="auto">
            <a:xfrm>
              <a:off x="5573958" y="1777389"/>
              <a:ext cx="2635250" cy="2335213"/>
              <a:chOff x="3528" y="1642"/>
              <a:chExt cx="1660" cy="1471"/>
            </a:xfrm>
          </p:grpSpPr>
          <p:sp>
            <p:nvSpPr>
              <p:cNvPr id="121867" name="AutoShape 3">
                <a:extLst>
                  <a:ext uri="{FF2B5EF4-FFF2-40B4-BE49-F238E27FC236}">
                    <a16:creationId xmlns:a16="http://schemas.microsoft.com/office/drawing/2014/main" id="{6B6896F6-022F-4F1A-AACA-C87B35AF1EE5}"/>
                  </a:ext>
                </a:extLst>
              </p:cNvPr>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nb-NO"/>
              </a:p>
            </p:txBody>
          </p:sp>
          <p:sp>
            <p:nvSpPr>
              <p:cNvPr id="121868" name="Freeform 5">
                <a:extLst>
                  <a:ext uri="{FF2B5EF4-FFF2-40B4-BE49-F238E27FC236}">
                    <a16:creationId xmlns:a16="http://schemas.microsoft.com/office/drawing/2014/main" id="{5C35AE05-CDA8-49C9-AE35-457E561A3E7A}"/>
                  </a:ext>
                </a:extLst>
              </p:cNvPr>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69" name="Freeform 6">
                <a:extLst>
                  <a:ext uri="{FF2B5EF4-FFF2-40B4-BE49-F238E27FC236}">
                    <a16:creationId xmlns:a16="http://schemas.microsoft.com/office/drawing/2014/main" id="{E25C58F0-6545-4510-B191-D4FBB8EC44C8}"/>
                  </a:ext>
                </a:extLst>
              </p:cNvPr>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nb-NO"/>
              </a:p>
            </p:txBody>
          </p:sp>
          <p:sp>
            <p:nvSpPr>
              <p:cNvPr id="121870" name="Freeform 7">
                <a:extLst>
                  <a:ext uri="{FF2B5EF4-FFF2-40B4-BE49-F238E27FC236}">
                    <a16:creationId xmlns:a16="http://schemas.microsoft.com/office/drawing/2014/main" id="{E775F5C0-C0E0-4882-ADC5-CEF78C7B568A}"/>
                  </a:ext>
                </a:extLst>
              </p:cNvPr>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71" name="Rectangle 8">
                <a:extLst>
                  <a:ext uri="{FF2B5EF4-FFF2-40B4-BE49-F238E27FC236}">
                    <a16:creationId xmlns:a16="http://schemas.microsoft.com/office/drawing/2014/main" id="{EEDE9DD4-CB9D-4056-BD95-F2A9DFE771DC}"/>
                  </a:ext>
                </a:extLst>
              </p:cNvPr>
              <p:cNvSpPr>
                <a:spLocks noChangeArrowheads="1"/>
              </p:cNvSpPr>
              <p:nvPr/>
            </p:nvSpPr>
            <p:spPr bwMode="auto">
              <a:xfrm>
                <a:off x="3652" y="1943"/>
                <a:ext cx="1362" cy="9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sp>
            <p:nvSpPr>
              <p:cNvPr id="121872" name="Freeform 9">
                <a:extLst>
                  <a:ext uri="{FF2B5EF4-FFF2-40B4-BE49-F238E27FC236}">
                    <a16:creationId xmlns:a16="http://schemas.microsoft.com/office/drawing/2014/main" id="{DECAAC69-401B-4A53-8FDE-2CA0B62EC203}"/>
                  </a:ext>
                </a:extLst>
              </p:cNvPr>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73" name="Rectangle 10">
                <a:extLst>
                  <a:ext uri="{FF2B5EF4-FFF2-40B4-BE49-F238E27FC236}">
                    <a16:creationId xmlns:a16="http://schemas.microsoft.com/office/drawing/2014/main" id="{90A93463-B258-4ED1-B2A5-4EA05F5E858B}"/>
                  </a:ext>
                </a:extLst>
              </p:cNvPr>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sp>
            <p:nvSpPr>
              <p:cNvPr id="121874" name="Rectangle 11">
                <a:extLst>
                  <a:ext uri="{FF2B5EF4-FFF2-40B4-BE49-F238E27FC236}">
                    <a16:creationId xmlns:a16="http://schemas.microsoft.com/office/drawing/2014/main" id="{A56794C1-0297-4B48-ADDA-FEE8D1CBF25D}"/>
                  </a:ext>
                </a:extLst>
              </p:cNvPr>
              <p:cNvSpPr>
                <a:spLocks noChangeArrowheads="1"/>
              </p:cNvSpPr>
              <p:nvPr/>
            </p:nvSpPr>
            <p:spPr bwMode="auto">
              <a:xfrm>
                <a:off x="3652" y="2889"/>
                <a:ext cx="1362" cy="19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pic>
            <p:nvPicPr>
              <p:cNvPr id="28" name="Picture 12">
                <a:extLst>
                  <a:ext uri="{FF2B5EF4-FFF2-40B4-BE49-F238E27FC236}">
                    <a16:creationId xmlns:a16="http://schemas.microsoft.com/office/drawing/2014/main" id="{44B852D6-B04C-4D95-B53A-FA18EF5C3F9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a:extLst>
                  <a:ext uri="{FF2B5EF4-FFF2-40B4-BE49-F238E27FC236}">
                    <a16:creationId xmlns:a16="http://schemas.microsoft.com/office/drawing/2014/main" id="{1212F56D-8990-4953-BE92-03B3ED20EF17}"/>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a:extLst>
                  <a:ext uri="{FF2B5EF4-FFF2-40B4-BE49-F238E27FC236}">
                    <a16:creationId xmlns:a16="http://schemas.microsoft.com/office/drawing/2014/main" id="{F68FB4BC-6051-4DB5-AADA-B221591FED12}"/>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4">
              <a:extLst>
                <a:ext uri="{FF2B5EF4-FFF2-40B4-BE49-F238E27FC236}">
                  <a16:creationId xmlns:a16="http://schemas.microsoft.com/office/drawing/2014/main" id="{87BF52EB-D0FC-4F3E-B1D7-341DCFC1140C}"/>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9F079540-F957-4933-BDFD-CA9E56A7015D}"/>
              </a:ext>
            </a:extLst>
          </p:cNvPr>
          <p:cNvSpPr txBox="1"/>
          <p:nvPr/>
        </p:nvSpPr>
        <p:spPr>
          <a:xfrm>
            <a:off x="3460519" y="1140057"/>
            <a:ext cx="4163447" cy="1477328"/>
          </a:xfrm>
          <a:prstGeom prst="rect">
            <a:avLst/>
          </a:prstGeom>
          <a:noFill/>
        </p:spPr>
        <p:txBody>
          <a:bodyPr wrap="none">
            <a:spAutoFit/>
          </a:bodyPr>
          <a:lstStyle/>
          <a:p>
            <a:pPr>
              <a:defRPr/>
            </a:pPr>
            <a:r>
              <a:rPr lang="nb-NO" dirty="0"/>
              <a:t>MVs (</a:t>
            </a:r>
            <a:r>
              <a:rPr lang="nb-NO" dirty="0" err="1"/>
              <a:t>two</a:t>
            </a:r>
            <a:r>
              <a:rPr lang="nb-NO" dirty="0"/>
              <a:t> for summer and </a:t>
            </a:r>
            <a:r>
              <a:rPr lang="nb-NO" dirty="0" err="1"/>
              <a:t>two</a:t>
            </a:r>
            <a:r>
              <a:rPr lang="nb-NO" dirty="0"/>
              <a:t> for </a:t>
            </a:r>
            <a:r>
              <a:rPr lang="nb-NO" dirty="0" err="1"/>
              <a:t>winter</a:t>
            </a:r>
            <a:r>
              <a:rPr lang="nb-NO" dirty="0"/>
              <a:t>):</a:t>
            </a:r>
          </a:p>
          <a:p>
            <a:pPr marL="257175" indent="-257175">
              <a:buFontTx/>
              <a:buAutoNum type="arabicPeriod"/>
              <a:defRPr/>
            </a:pPr>
            <a:r>
              <a:rPr lang="nb-NO" dirty="0"/>
              <a:t>AC (</a:t>
            </a:r>
            <a:r>
              <a:rPr lang="nb-NO" dirty="0" err="1"/>
              <a:t>expensive</a:t>
            </a:r>
            <a:r>
              <a:rPr lang="nb-NO" dirty="0"/>
              <a:t> </a:t>
            </a:r>
            <a:r>
              <a:rPr lang="nb-NO" dirty="0" err="1"/>
              <a:t>cooling</a:t>
            </a:r>
            <a:r>
              <a:rPr lang="nb-NO" dirty="0"/>
              <a:t>)</a:t>
            </a:r>
          </a:p>
          <a:p>
            <a:pPr marL="257175" indent="-257175">
              <a:buFontTx/>
              <a:buAutoNum type="arabicPeriod"/>
              <a:defRPr/>
            </a:pPr>
            <a:r>
              <a:rPr lang="nb-NO" dirty="0"/>
              <a:t>CW (</a:t>
            </a:r>
            <a:r>
              <a:rPr lang="nb-NO" dirty="0" err="1"/>
              <a:t>cooling</a:t>
            </a:r>
            <a:r>
              <a:rPr lang="nb-NO" dirty="0"/>
              <a:t> water, </a:t>
            </a:r>
            <a:r>
              <a:rPr lang="nb-NO" dirty="0" err="1"/>
              <a:t>cheap</a:t>
            </a:r>
            <a:r>
              <a:rPr lang="nb-NO" dirty="0"/>
              <a:t>)</a:t>
            </a:r>
          </a:p>
          <a:p>
            <a:pPr marL="257175" indent="-257175">
              <a:buFontTx/>
              <a:buAutoNum type="arabicPeriod"/>
              <a:defRPr/>
            </a:pPr>
            <a:r>
              <a:rPr lang="nb-NO" dirty="0"/>
              <a:t>HW (hot water, </a:t>
            </a:r>
            <a:r>
              <a:rPr lang="nb-NO" dirty="0" err="1"/>
              <a:t>quite</a:t>
            </a:r>
            <a:r>
              <a:rPr lang="nb-NO" dirty="0"/>
              <a:t> </a:t>
            </a:r>
            <a:r>
              <a:rPr lang="nb-NO" dirty="0" err="1"/>
              <a:t>cheap</a:t>
            </a:r>
            <a:r>
              <a:rPr lang="nb-NO" dirty="0"/>
              <a:t>)</a:t>
            </a:r>
          </a:p>
          <a:p>
            <a:pPr marL="257175" indent="-257175">
              <a:buFontTx/>
              <a:buAutoNum type="arabicPeriod"/>
              <a:defRPr/>
            </a:pPr>
            <a:r>
              <a:rPr lang="nb-NO" dirty="0"/>
              <a:t>Electric heat, EH (</a:t>
            </a:r>
            <a:r>
              <a:rPr lang="nb-NO" dirty="0" err="1"/>
              <a:t>expensive</a:t>
            </a:r>
            <a:r>
              <a:rPr lang="nb-NO" dirty="0"/>
              <a:t>)</a:t>
            </a:r>
          </a:p>
        </p:txBody>
      </p:sp>
      <p:sp>
        <p:nvSpPr>
          <p:cNvPr id="121861" name="TextBox 35">
            <a:extLst>
              <a:ext uri="{FF2B5EF4-FFF2-40B4-BE49-F238E27FC236}">
                <a16:creationId xmlns:a16="http://schemas.microsoft.com/office/drawing/2014/main" id="{DFD3127A-ED7E-4A7F-AE26-19947EC9C533}"/>
              </a:ext>
            </a:extLst>
          </p:cNvPr>
          <p:cNvSpPr txBox="1">
            <a:spLocks noChangeArrowheads="1"/>
          </p:cNvSpPr>
          <p:nvPr/>
        </p:nvSpPr>
        <p:spPr bwMode="auto">
          <a:xfrm>
            <a:off x="1988907" y="1906328"/>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nb-NO"/>
              <a:t>y=T</a:t>
            </a:r>
          </a:p>
        </p:txBody>
      </p:sp>
      <p:sp>
        <p:nvSpPr>
          <p:cNvPr id="31" name="Tittel 1">
            <a:extLst>
              <a:ext uri="{FF2B5EF4-FFF2-40B4-BE49-F238E27FC236}">
                <a16:creationId xmlns:a16="http://schemas.microsoft.com/office/drawing/2014/main" id="{FCB1338B-C1B5-4E47-ABAF-198289329C3A}"/>
              </a:ext>
            </a:extLst>
          </p:cNvPr>
          <p:cNvSpPr txBox="1">
            <a:spLocks/>
          </p:cNvSpPr>
          <p:nvPr/>
        </p:nvSpPr>
        <p:spPr>
          <a:xfrm>
            <a:off x="267689" y="2716443"/>
            <a:ext cx="8910638" cy="857250"/>
          </a:xfrm>
          <a:prstGeom prst="rect">
            <a:avLst/>
          </a:prstGeom>
        </p:spPr>
        <p:txBody>
          <a:bodyPr lIns="68580" tIns="34290" rIns="68580" bIns="3429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en-US" sz="3000" dirty="0"/>
              <a:t>Alt. 2. Multiple controllers with different setpoints</a:t>
            </a:r>
          </a:p>
        </p:txBody>
      </p:sp>
      <p:sp>
        <p:nvSpPr>
          <p:cNvPr id="25" name="Tittel 1">
            <a:extLst>
              <a:ext uri="{FF2B5EF4-FFF2-40B4-BE49-F238E27FC236}">
                <a16:creationId xmlns:a16="http://schemas.microsoft.com/office/drawing/2014/main" id="{EF1101EA-C572-432B-8210-CA342E865E1C}"/>
              </a:ext>
            </a:extLst>
          </p:cNvPr>
          <p:cNvSpPr txBox="1">
            <a:spLocks/>
          </p:cNvSpPr>
          <p:nvPr/>
        </p:nvSpPr>
        <p:spPr>
          <a:xfrm>
            <a:off x="267689" y="-25695"/>
            <a:ext cx="8910638" cy="857250"/>
          </a:xfrm>
          <a:prstGeom prst="rect">
            <a:avLst/>
          </a:prstGeom>
        </p:spPr>
        <p:txBody>
          <a:bodyPr lIns="68580" tIns="34290" rIns="68580" bIns="3429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nb-NO" altLang="nb-NO" sz="3200" dirty="0" err="1"/>
              <a:t>Example</a:t>
            </a:r>
            <a:r>
              <a:rPr lang="nb-NO" altLang="nb-NO" sz="3200" dirty="0"/>
              <a:t>: Room </a:t>
            </a:r>
            <a:r>
              <a:rPr lang="nb-NO" altLang="nb-NO" sz="3200" dirty="0" err="1"/>
              <a:t>heating</a:t>
            </a:r>
            <a:r>
              <a:rPr lang="nb-NO" altLang="nb-NO" sz="3200" dirty="0"/>
              <a:t> </a:t>
            </a:r>
            <a:r>
              <a:rPr lang="nb-NO" altLang="nb-NO" sz="3200" dirty="0" err="1"/>
              <a:t>with</a:t>
            </a:r>
            <a:r>
              <a:rPr lang="nb-NO" altLang="nb-NO" sz="3200" dirty="0"/>
              <a:t> </a:t>
            </a:r>
            <a:r>
              <a:rPr lang="nb-NO" altLang="nb-NO" sz="3200" dirty="0" err="1"/>
              <a:t>one</a:t>
            </a:r>
            <a:r>
              <a:rPr lang="nb-NO" altLang="nb-NO" sz="3200" dirty="0"/>
              <a:t> CV (T) and 4 MVs</a:t>
            </a:r>
          </a:p>
        </p:txBody>
      </p:sp>
      <p:sp>
        <p:nvSpPr>
          <p:cNvPr id="2" name="Rectangle 1">
            <a:extLst>
              <a:ext uri="{FF2B5EF4-FFF2-40B4-BE49-F238E27FC236}">
                <a16:creationId xmlns:a16="http://schemas.microsoft.com/office/drawing/2014/main" id="{00ADD92F-0862-4C4A-853E-9FC28E88CF9E}"/>
              </a:ext>
            </a:extLst>
          </p:cNvPr>
          <p:cNvSpPr/>
          <p:nvPr/>
        </p:nvSpPr>
        <p:spPr>
          <a:xfrm>
            <a:off x="1232584" y="3429000"/>
            <a:ext cx="2227935" cy="18473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26" name="Group 25">
            <a:extLst>
              <a:ext uri="{FF2B5EF4-FFF2-40B4-BE49-F238E27FC236}">
                <a16:creationId xmlns:a16="http://schemas.microsoft.com/office/drawing/2014/main" id="{FF83FECA-E8FE-4FFE-8C54-DDAF37A23D9B}"/>
              </a:ext>
            </a:extLst>
          </p:cNvPr>
          <p:cNvGrpSpPr/>
          <p:nvPr/>
        </p:nvGrpSpPr>
        <p:grpSpPr>
          <a:xfrm>
            <a:off x="1826625" y="3749400"/>
            <a:ext cx="1631659" cy="1535187"/>
            <a:chOff x="1925273" y="1898705"/>
            <a:chExt cx="2460771" cy="2639739"/>
          </a:xfrm>
          <a:solidFill>
            <a:schemeClr val="bg1"/>
          </a:solidFill>
        </p:grpSpPr>
        <p:sp>
          <p:nvSpPr>
            <p:cNvPr id="27" name="Rectangle 26">
              <a:extLst>
                <a:ext uri="{FF2B5EF4-FFF2-40B4-BE49-F238E27FC236}">
                  <a16:creationId xmlns:a16="http://schemas.microsoft.com/office/drawing/2014/main" id="{5F46EB38-1C45-4EDD-9F10-EBD8C6161731}"/>
                </a:ext>
              </a:extLst>
            </p:cNvPr>
            <p:cNvSpPr/>
            <p:nvPr/>
          </p:nvSpPr>
          <p:spPr>
            <a:xfrm>
              <a:off x="3791824" y="1898705"/>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C</a:t>
              </a:r>
              <a:r>
                <a:rPr lang="nb-NO" baseline="-25000" dirty="0">
                  <a:solidFill>
                    <a:schemeClr val="tx1"/>
                  </a:solidFill>
                </a:rPr>
                <a:t>1</a:t>
              </a:r>
            </a:p>
          </p:txBody>
        </p:sp>
        <p:sp>
          <p:nvSpPr>
            <p:cNvPr id="32" name="Rectangle 31">
              <a:extLst>
                <a:ext uri="{FF2B5EF4-FFF2-40B4-BE49-F238E27FC236}">
                  <a16:creationId xmlns:a16="http://schemas.microsoft.com/office/drawing/2014/main" id="{4BFC13DF-7AFB-40DE-A0FB-6E09DB6A95F7}"/>
                </a:ext>
              </a:extLst>
            </p:cNvPr>
            <p:cNvSpPr/>
            <p:nvPr/>
          </p:nvSpPr>
          <p:spPr>
            <a:xfrm>
              <a:off x="3791824" y="2541862"/>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C</a:t>
              </a:r>
              <a:r>
                <a:rPr lang="nb-NO" baseline="-25000" dirty="0">
                  <a:solidFill>
                    <a:schemeClr val="tx1"/>
                  </a:solidFill>
                </a:rPr>
                <a:t>2</a:t>
              </a:r>
            </a:p>
          </p:txBody>
        </p:sp>
        <p:sp>
          <p:nvSpPr>
            <p:cNvPr id="33" name="Rectangle 32">
              <a:extLst>
                <a:ext uri="{FF2B5EF4-FFF2-40B4-BE49-F238E27FC236}">
                  <a16:creationId xmlns:a16="http://schemas.microsoft.com/office/drawing/2014/main" id="{3606071A-4A64-4219-AC99-BC2DCED8DE30}"/>
                </a:ext>
              </a:extLst>
            </p:cNvPr>
            <p:cNvSpPr/>
            <p:nvPr/>
          </p:nvSpPr>
          <p:spPr>
            <a:xfrm>
              <a:off x="3791824" y="3168241"/>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C</a:t>
              </a:r>
              <a:r>
                <a:rPr lang="nb-NO" baseline="-25000" dirty="0">
                  <a:solidFill>
                    <a:schemeClr val="tx1"/>
                  </a:solidFill>
                </a:rPr>
                <a:t>3</a:t>
              </a:r>
            </a:p>
          </p:txBody>
        </p:sp>
        <p:sp>
          <p:nvSpPr>
            <p:cNvPr id="34" name="Rectangle 33">
              <a:extLst>
                <a:ext uri="{FF2B5EF4-FFF2-40B4-BE49-F238E27FC236}">
                  <a16:creationId xmlns:a16="http://schemas.microsoft.com/office/drawing/2014/main" id="{C792DE60-CEA4-4DCA-A07D-045BB4823416}"/>
                </a:ext>
              </a:extLst>
            </p:cNvPr>
            <p:cNvSpPr/>
            <p:nvPr/>
          </p:nvSpPr>
          <p:spPr>
            <a:xfrm>
              <a:off x="3807204" y="3787629"/>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C</a:t>
              </a:r>
              <a:r>
                <a:rPr lang="nb-NO" baseline="-25000" dirty="0">
                  <a:solidFill>
                    <a:schemeClr val="tx1"/>
                  </a:solidFill>
                </a:rPr>
                <a:t>4</a:t>
              </a:r>
            </a:p>
          </p:txBody>
        </p:sp>
        <p:cxnSp>
          <p:nvCxnSpPr>
            <p:cNvPr id="35" name="Straight Arrow Connector 34">
              <a:extLst>
                <a:ext uri="{FF2B5EF4-FFF2-40B4-BE49-F238E27FC236}">
                  <a16:creationId xmlns:a16="http://schemas.microsoft.com/office/drawing/2014/main" id="{B46653AC-6D5F-481F-A307-DCF780C0E333}"/>
                </a:ext>
              </a:extLst>
            </p:cNvPr>
            <p:cNvCxnSpPr/>
            <p:nvPr/>
          </p:nvCxnSpPr>
          <p:spPr>
            <a:xfrm>
              <a:off x="2895600" y="2139193"/>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E00A6B9-F5DB-4387-BC18-B18269EA7616}"/>
                </a:ext>
              </a:extLst>
            </p:cNvPr>
            <p:cNvCxnSpPr/>
            <p:nvPr/>
          </p:nvCxnSpPr>
          <p:spPr>
            <a:xfrm>
              <a:off x="2627152" y="2778155"/>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0AF2DD7-DE78-462E-8876-A5ADBFDDB272}"/>
                </a:ext>
              </a:extLst>
            </p:cNvPr>
            <p:cNvCxnSpPr/>
            <p:nvPr/>
          </p:nvCxnSpPr>
          <p:spPr>
            <a:xfrm>
              <a:off x="2315362" y="3398939"/>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EB78C33-0769-44F5-A73E-5C9D2D723A74}"/>
                </a:ext>
              </a:extLst>
            </p:cNvPr>
            <p:cNvCxnSpPr/>
            <p:nvPr/>
          </p:nvCxnSpPr>
          <p:spPr>
            <a:xfrm>
              <a:off x="1925273" y="4014133"/>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7011AF6-4DF8-42A8-A442-742116486386}"/>
                </a:ext>
              </a:extLst>
            </p:cNvPr>
            <p:cNvCxnSpPr>
              <a:cxnSpLocks/>
            </p:cNvCxnSpPr>
            <p:nvPr/>
          </p:nvCxnSpPr>
          <p:spPr>
            <a:xfrm flipH="1" flipV="1">
              <a:off x="2403447" y="3997356"/>
              <a:ext cx="6991" cy="541088"/>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0F98F0F-D1F9-4927-86A2-CF0C10CAEC2D}"/>
                </a:ext>
              </a:extLst>
            </p:cNvPr>
            <p:cNvCxnSpPr/>
            <p:nvPr/>
          </p:nvCxnSpPr>
          <p:spPr>
            <a:xfrm flipV="1">
              <a:off x="2428613" y="3997355"/>
              <a:ext cx="1363211" cy="16778"/>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7B37CB7-8BC5-4DC1-A6BF-CF82A6008E42}"/>
                </a:ext>
              </a:extLst>
            </p:cNvPr>
            <p:cNvCxnSpPr>
              <a:cxnSpLocks/>
              <a:endCxn id="33" idx="1"/>
            </p:cNvCxnSpPr>
            <p:nvPr/>
          </p:nvCxnSpPr>
          <p:spPr>
            <a:xfrm>
              <a:off x="2810312" y="3398938"/>
              <a:ext cx="981512" cy="1"/>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687D830-7ABF-4B20-B078-6847E087BD75}"/>
                </a:ext>
              </a:extLst>
            </p:cNvPr>
            <p:cNvCxnSpPr>
              <a:cxnSpLocks/>
            </p:cNvCxnSpPr>
            <p:nvPr/>
          </p:nvCxnSpPr>
          <p:spPr>
            <a:xfrm>
              <a:off x="3122103" y="2772559"/>
              <a:ext cx="644554" cy="1"/>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20D4B46-3B5E-49F1-9F81-48141B0062BD}"/>
                </a:ext>
              </a:extLst>
            </p:cNvPr>
            <p:cNvCxnSpPr>
              <a:cxnSpLocks/>
              <a:endCxn id="27" idx="1"/>
            </p:cNvCxnSpPr>
            <p:nvPr/>
          </p:nvCxnSpPr>
          <p:spPr>
            <a:xfrm>
              <a:off x="3398940" y="2129401"/>
              <a:ext cx="392884" cy="2"/>
            </a:xfrm>
            <a:prstGeom prst="line">
              <a:avLst/>
            </a:prstGeom>
            <a:grpFill/>
            <a:ln>
              <a:tailEnd type="stealth"/>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1957FB4B-F3D3-4041-BC59-5AAB9EB512D9}"/>
                </a:ext>
              </a:extLst>
            </p:cNvPr>
            <p:cNvCxnSpPr>
              <a:cxnSpLocks/>
            </p:cNvCxnSpPr>
            <p:nvPr/>
          </p:nvCxnSpPr>
          <p:spPr>
            <a:xfrm flipV="1">
              <a:off x="2748793" y="3388454"/>
              <a:ext cx="0" cy="114999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81126A0-0D12-4651-97BA-C56E77B5EBEE}"/>
                </a:ext>
              </a:extLst>
            </p:cNvPr>
            <p:cNvCxnSpPr>
              <a:cxnSpLocks/>
            </p:cNvCxnSpPr>
            <p:nvPr/>
          </p:nvCxnSpPr>
          <p:spPr>
            <a:xfrm flipH="1" flipV="1">
              <a:off x="3087149" y="2778156"/>
              <a:ext cx="26565" cy="1760288"/>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67E139AC-B365-4621-9B5C-AC7723BF01DC}"/>
                </a:ext>
              </a:extLst>
            </p:cNvPr>
            <p:cNvCxnSpPr>
              <a:cxnSpLocks/>
            </p:cNvCxnSpPr>
            <p:nvPr/>
          </p:nvCxnSpPr>
          <p:spPr>
            <a:xfrm flipH="1" flipV="1">
              <a:off x="3398940" y="2139193"/>
              <a:ext cx="45440" cy="2399251"/>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92A79E6-7DAE-4EAD-89E2-EE9739FC6DE3}"/>
                </a:ext>
              </a:extLst>
            </p:cNvPr>
            <p:cNvCxnSpPr/>
            <p:nvPr/>
          </p:nvCxnSpPr>
          <p:spPr>
            <a:xfrm>
              <a:off x="3178269" y="2360100"/>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00BD9B3-B789-40C0-98AF-4E8B444C2C9D}"/>
                </a:ext>
              </a:extLst>
            </p:cNvPr>
            <p:cNvCxnSpPr/>
            <p:nvPr/>
          </p:nvCxnSpPr>
          <p:spPr>
            <a:xfrm>
              <a:off x="2878822" y="3003257"/>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2304392-C1C3-4F08-A838-D5FD0F2907AA}"/>
                </a:ext>
              </a:extLst>
            </p:cNvPr>
            <p:cNvCxnSpPr/>
            <p:nvPr/>
          </p:nvCxnSpPr>
          <p:spPr>
            <a:xfrm>
              <a:off x="2570766" y="3629636"/>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742773F-4821-40BC-9BA1-1197E23A0F80}"/>
                </a:ext>
              </a:extLst>
            </p:cNvPr>
            <p:cNvCxnSpPr/>
            <p:nvPr/>
          </p:nvCxnSpPr>
          <p:spPr>
            <a:xfrm>
              <a:off x="2106575" y="4238538"/>
              <a:ext cx="99577"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51" name="TextBox 50">
            <a:extLst>
              <a:ext uri="{FF2B5EF4-FFF2-40B4-BE49-F238E27FC236}">
                <a16:creationId xmlns:a16="http://schemas.microsoft.com/office/drawing/2014/main" id="{D02CE0BC-BD0B-40D4-8A34-70A27C7F124E}"/>
              </a:ext>
            </a:extLst>
          </p:cNvPr>
          <p:cNvSpPr txBox="1"/>
          <p:nvPr/>
        </p:nvSpPr>
        <p:spPr>
          <a:xfrm>
            <a:off x="1976219" y="3724394"/>
            <a:ext cx="574196" cy="338554"/>
          </a:xfrm>
          <a:prstGeom prst="rect">
            <a:avLst/>
          </a:prstGeom>
          <a:noFill/>
        </p:spPr>
        <p:txBody>
          <a:bodyPr wrap="none" rtlCol="0">
            <a:spAutoFit/>
          </a:bodyPr>
          <a:lstStyle/>
          <a:p>
            <a:r>
              <a:rPr lang="nb-NO" sz="1600" dirty="0"/>
              <a:t>23</a:t>
            </a:r>
            <a:r>
              <a:rPr lang="nb-NO" sz="1600" baseline="30000" dirty="0"/>
              <a:t>o</a:t>
            </a:r>
            <a:r>
              <a:rPr lang="nb-NO" sz="1600" dirty="0"/>
              <a:t>C</a:t>
            </a:r>
            <a:endParaRPr lang="nb-NO" sz="1600" baseline="30000" dirty="0"/>
          </a:p>
        </p:txBody>
      </p:sp>
      <p:sp>
        <p:nvSpPr>
          <p:cNvPr id="53" name="TextBox 52">
            <a:extLst>
              <a:ext uri="{FF2B5EF4-FFF2-40B4-BE49-F238E27FC236}">
                <a16:creationId xmlns:a16="http://schemas.microsoft.com/office/drawing/2014/main" id="{B7F81FE5-EB01-4A3B-A019-EE2DC905F5AA}"/>
              </a:ext>
            </a:extLst>
          </p:cNvPr>
          <p:cNvSpPr txBox="1"/>
          <p:nvPr/>
        </p:nvSpPr>
        <p:spPr>
          <a:xfrm>
            <a:off x="1776291" y="4069196"/>
            <a:ext cx="574196" cy="338554"/>
          </a:xfrm>
          <a:prstGeom prst="rect">
            <a:avLst/>
          </a:prstGeom>
          <a:noFill/>
        </p:spPr>
        <p:txBody>
          <a:bodyPr wrap="none" rtlCol="0">
            <a:spAutoFit/>
          </a:bodyPr>
          <a:lstStyle/>
          <a:p>
            <a:r>
              <a:rPr lang="nb-NO" sz="1600" dirty="0"/>
              <a:t>22</a:t>
            </a:r>
            <a:r>
              <a:rPr lang="nb-NO" sz="1600" baseline="30000" dirty="0"/>
              <a:t>o</a:t>
            </a:r>
            <a:r>
              <a:rPr lang="nb-NO" sz="1600" dirty="0"/>
              <a:t>C</a:t>
            </a:r>
            <a:endParaRPr lang="nb-NO" sz="1600" baseline="30000" dirty="0"/>
          </a:p>
        </p:txBody>
      </p:sp>
      <p:sp>
        <p:nvSpPr>
          <p:cNvPr id="54" name="TextBox 53">
            <a:extLst>
              <a:ext uri="{FF2B5EF4-FFF2-40B4-BE49-F238E27FC236}">
                <a16:creationId xmlns:a16="http://schemas.microsoft.com/office/drawing/2014/main" id="{4781B05F-4A87-430D-BAB6-35DC807398E9}"/>
              </a:ext>
            </a:extLst>
          </p:cNvPr>
          <p:cNvSpPr txBox="1"/>
          <p:nvPr/>
        </p:nvSpPr>
        <p:spPr>
          <a:xfrm>
            <a:off x="1600598" y="4457197"/>
            <a:ext cx="574196" cy="338554"/>
          </a:xfrm>
          <a:prstGeom prst="rect">
            <a:avLst/>
          </a:prstGeom>
          <a:noFill/>
        </p:spPr>
        <p:txBody>
          <a:bodyPr wrap="none" rtlCol="0">
            <a:spAutoFit/>
          </a:bodyPr>
          <a:lstStyle/>
          <a:p>
            <a:r>
              <a:rPr lang="nb-NO" sz="1600" dirty="0"/>
              <a:t>21</a:t>
            </a:r>
            <a:r>
              <a:rPr lang="nb-NO" sz="1600" baseline="30000" dirty="0"/>
              <a:t>o</a:t>
            </a:r>
            <a:r>
              <a:rPr lang="nb-NO" sz="1600" dirty="0"/>
              <a:t>C</a:t>
            </a:r>
            <a:endParaRPr lang="nb-NO" sz="1600" baseline="30000" dirty="0"/>
          </a:p>
        </p:txBody>
      </p:sp>
      <p:sp>
        <p:nvSpPr>
          <p:cNvPr id="55" name="TextBox 54">
            <a:extLst>
              <a:ext uri="{FF2B5EF4-FFF2-40B4-BE49-F238E27FC236}">
                <a16:creationId xmlns:a16="http://schemas.microsoft.com/office/drawing/2014/main" id="{85A68CAE-E7CA-4949-9E64-EE159196E577}"/>
              </a:ext>
            </a:extLst>
          </p:cNvPr>
          <p:cNvSpPr txBox="1"/>
          <p:nvPr/>
        </p:nvSpPr>
        <p:spPr>
          <a:xfrm>
            <a:off x="1309504" y="4785489"/>
            <a:ext cx="574196" cy="338554"/>
          </a:xfrm>
          <a:prstGeom prst="rect">
            <a:avLst/>
          </a:prstGeom>
          <a:noFill/>
        </p:spPr>
        <p:txBody>
          <a:bodyPr wrap="none" rtlCol="0">
            <a:spAutoFit/>
          </a:bodyPr>
          <a:lstStyle/>
          <a:p>
            <a:r>
              <a:rPr lang="nb-NO" sz="1600" dirty="0"/>
              <a:t>20</a:t>
            </a:r>
            <a:r>
              <a:rPr lang="nb-NO" sz="1600" baseline="30000" dirty="0"/>
              <a:t>o</a:t>
            </a:r>
            <a:r>
              <a:rPr lang="nb-NO" sz="1600" dirty="0"/>
              <a:t>C</a:t>
            </a:r>
            <a:endParaRPr lang="nb-NO" sz="1600" baseline="30000" dirty="0"/>
          </a:p>
        </p:txBody>
      </p:sp>
    </p:spTree>
    <p:extLst>
      <p:ext uri="{BB962C8B-B14F-4D97-AF65-F5344CB8AC3E}">
        <p14:creationId xmlns:p14="http://schemas.microsoft.com/office/powerpoint/2010/main" val="4033247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Bilde 5">
            <a:extLst>
              <a:ext uri="{FF2B5EF4-FFF2-40B4-BE49-F238E27FC236}">
                <a16:creationId xmlns:a16="http://schemas.microsoft.com/office/drawing/2014/main" id="{963EEC80-0894-44E0-9A5E-F2E23FAA2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095" y="3322377"/>
            <a:ext cx="3884613" cy="2071688"/>
          </a:xfrm>
          <a:prstGeom prst="rect">
            <a:avLst/>
          </a:prstGeom>
          <a:solidFill>
            <a:schemeClr val="bg1"/>
          </a:solidFill>
          <a:ln>
            <a:noFill/>
          </a:ln>
        </p:spPr>
      </p:pic>
      <p:grpSp>
        <p:nvGrpSpPr>
          <p:cNvPr id="121857" name="Gruppe 16">
            <a:extLst>
              <a:ext uri="{FF2B5EF4-FFF2-40B4-BE49-F238E27FC236}">
                <a16:creationId xmlns:a16="http://schemas.microsoft.com/office/drawing/2014/main" id="{5154DF32-0840-4DF9-9FF6-BCF1599E9137}"/>
              </a:ext>
            </a:extLst>
          </p:cNvPr>
          <p:cNvGrpSpPr>
            <a:grpSpLocks/>
          </p:cNvGrpSpPr>
          <p:nvPr/>
        </p:nvGrpSpPr>
        <p:grpSpPr bwMode="auto">
          <a:xfrm>
            <a:off x="1040893" y="915033"/>
            <a:ext cx="1976437" cy="1751012"/>
            <a:chOff x="5573958" y="1777389"/>
            <a:chExt cx="2635250" cy="2335213"/>
          </a:xfrm>
        </p:grpSpPr>
        <p:grpSp>
          <p:nvGrpSpPr>
            <p:cNvPr id="121865" name="Group 4">
              <a:extLst>
                <a:ext uri="{FF2B5EF4-FFF2-40B4-BE49-F238E27FC236}">
                  <a16:creationId xmlns:a16="http://schemas.microsoft.com/office/drawing/2014/main" id="{2C5ECDC4-510F-4B7D-8E4C-7D32CE527594}"/>
                </a:ext>
              </a:extLst>
            </p:cNvPr>
            <p:cNvGrpSpPr>
              <a:grpSpLocks noChangeAspect="1"/>
            </p:cNvGrpSpPr>
            <p:nvPr/>
          </p:nvGrpSpPr>
          <p:grpSpPr bwMode="auto">
            <a:xfrm>
              <a:off x="5573958" y="1777389"/>
              <a:ext cx="2635250" cy="2335213"/>
              <a:chOff x="3528" y="1642"/>
              <a:chExt cx="1660" cy="1471"/>
            </a:xfrm>
          </p:grpSpPr>
          <p:sp>
            <p:nvSpPr>
              <p:cNvPr id="121867" name="AutoShape 3">
                <a:extLst>
                  <a:ext uri="{FF2B5EF4-FFF2-40B4-BE49-F238E27FC236}">
                    <a16:creationId xmlns:a16="http://schemas.microsoft.com/office/drawing/2014/main" id="{6B6896F6-022F-4F1A-AACA-C87B35AF1EE5}"/>
                  </a:ext>
                </a:extLst>
              </p:cNvPr>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nb-NO"/>
              </a:p>
            </p:txBody>
          </p:sp>
          <p:sp>
            <p:nvSpPr>
              <p:cNvPr id="121868" name="Freeform 5">
                <a:extLst>
                  <a:ext uri="{FF2B5EF4-FFF2-40B4-BE49-F238E27FC236}">
                    <a16:creationId xmlns:a16="http://schemas.microsoft.com/office/drawing/2014/main" id="{5C35AE05-CDA8-49C9-AE35-457E561A3E7A}"/>
                  </a:ext>
                </a:extLst>
              </p:cNvPr>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69" name="Freeform 6">
                <a:extLst>
                  <a:ext uri="{FF2B5EF4-FFF2-40B4-BE49-F238E27FC236}">
                    <a16:creationId xmlns:a16="http://schemas.microsoft.com/office/drawing/2014/main" id="{E25C58F0-6545-4510-B191-D4FBB8EC44C8}"/>
                  </a:ext>
                </a:extLst>
              </p:cNvPr>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nb-NO"/>
              </a:p>
            </p:txBody>
          </p:sp>
          <p:sp>
            <p:nvSpPr>
              <p:cNvPr id="121870" name="Freeform 7">
                <a:extLst>
                  <a:ext uri="{FF2B5EF4-FFF2-40B4-BE49-F238E27FC236}">
                    <a16:creationId xmlns:a16="http://schemas.microsoft.com/office/drawing/2014/main" id="{E775F5C0-C0E0-4882-ADC5-CEF78C7B568A}"/>
                  </a:ext>
                </a:extLst>
              </p:cNvPr>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71" name="Rectangle 8">
                <a:extLst>
                  <a:ext uri="{FF2B5EF4-FFF2-40B4-BE49-F238E27FC236}">
                    <a16:creationId xmlns:a16="http://schemas.microsoft.com/office/drawing/2014/main" id="{EEDE9DD4-CB9D-4056-BD95-F2A9DFE771DC}"/>
                  </a:ext>
                </a:extLst>
              </p:cNvPr>
              <p:cNvSpPr>
                <a:spLocks noChangeArrowheads="1"/>
              </p:cNvSpPr>
              <p:nvPr/>
            </p:nvSpPr>
            <p:spPr bwMode="auto">
              <a:xfrm>
                <a:off x="3652" y="1943"/>
                <a:ext cx="1362" cy="9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sp>
            <p:nvSpPr>
              <p:cNvPr id="121872" name="Freeform 9">
                <a:extLst>
                  <a:ext uri="{FF2B5EF4-FFF2-40B4-BE49-F238E27FC236}">
                    <a16:creationId xmlns:a16="http://schemas.microsoft.com/office/drawing/2014/main" id="{DECAAC69-401B-4A53-8FDE-2CA0B62EC203}"/>
                  </a:ext>
                </a:extLst>
              </p:cNvPr>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nb-NO"/>
              </a:p>
            </p:txBody>
          </p:sp>
          <p:sp>
            <p:nvSpPr>
              <p:cNvPr id="121873" name="Rectangle 10">
                <a:extLst>
                  <a:ext uri="{FF2B5EF4-FFF2-40B4-BE49-F238E27FC236}">
                    <a16:creationId xmlns:a16="http://schemas.microsoft.com/office/drawing/2014/main" id="{90A93463-B258-4ED1-B2A5-4EA05F5E858B}"/>
                  </a:ext>
                </a:extLst>
              </p:cNvPr>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sp>
            <p:nvSpPr>
              <p:cNvPr id="121874" name="Rectangle 11">
                <a:extLst>
                  <a:ext uri="{FF2B5EF4-FFF2-40B4-BE49-F238E27FC236}">
                    <a16:creationId xmlns:a16="http://schemas.microsoft.com/office/drawing/2014/main" id="{A56794C1-0297-4B48-ADDA-FEE8D1CBF25D}"/>
                  </a:ext>
                </a:extLst>
              </p:cNvPr>
              <p:cNvSpPr>
                <a:spLocks noChangeArrowheads="1"/>
              </p:cNvSpPr>
              <p:nvPr/>
            </p:nvSpPr>
            <p:spPr bwMode="auto">
              <a:xfrm>
                <a:off x="3652" y="2889"/>
                <a:ext cx="1362" cy="19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a:p>
            </p:txBody>
          </p:sp>
          <p:pic>
            <p:nvPicPr>
              <p:cNvPr id="28" name="Picture 12">
                <a:extLst>
                  <a:ext uri="{FF2B5EF4-FFF2-40B4-BE49-F238E27FC236}">
                    <a16:creationId xmlns:a16="http://schemas.microsoft.com/office/drawing/2014/main" id="{44B852D6-B04C-4D95-B53A-FA18EF5C3F9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a:extLst>
                  <a:ext uri="{FF2B5EF4-FFF2-40B4-BE49-F238E27FC236}">
                    <a16:creationId xmlns:a16="http://schemas.microsoft.com/office/drawing/2014/main" id="{1212F56D-8990-4953-BE92-03B3ED20EF17}"/>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a:extLst>
                  <a:ext uri="{FF2B5EF4-FFF2-40B4-BE49-F238E27FC236}">
                    <a16:creationId xmlns:a16="http://schemas.microsoft.com/office/drawing/2014/main" id="{F68FB4BC-6051-4DB5-AADA-B221591FED12}"/>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4">
              <a:extLst>
                <a:ext uri="{FF2B5EF4-FFF2-40B4-BE49-F238E27FC236}">
                  <a16:creationId xmlns:a16="http://schemas.microsoft.com/office/drawing/2014/main" id="{87BF52EB-D0FC-4F3E-B1D7-341DCFC1140C}"/>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9F079540-F957-4933-BDFD-CA9E56A7015D}"/>
              </a:ext>
            </a:extLst>
          </p:cNvPr>
          <p:cNvSpPr txBox="1"/>
          <p:nvPr/>
        </p:nvSpPr>
        <p:spPr>
          <a:xfrm>
            <a:off x="3460519" y="1140057"/>
            <a:ext cx="4163447" cy="1477328"/>
          </a:xfrm>
          <a:prstGeom prst="rect">
            <a:avLst/>
          </a:prstGeom>
          <a:noFill/>
        </p:spPr>
        <p:txBody>
          <a:bodyPr wrap="none">
            <a:spAutoFit/>
          </a:bodyPr>
          <a:lstStyle/>
          <a:p>
            <a:pPr>
              <a:defRPr/>
            </a:pPr>
            <a:r>
              <a:rPr lang="nb-NO" dirty="0"/>
              <a:t>MVs (</a:t>
            </a:r>
            <a:r>
              <a:rPr lang="nb-NO" dirty="0" err="1"/>
              <a:t>two</a:t>
            </a:r>
            <a:r>
              <a:rPr lang="nb-NO" dirty="0"/>
              <a:t> for summer and </a:t>
            </a:r>
            <a:r>
              <a:rPr lang="nb-NO" dirty="0" err="1"/>
              <a:t>two</a:t>
            </a:r>
            <a:r>
              <a:rPr lang="nb-NO" dirty="0"/>
              <a:t> for </a:t>
            </a:r>
            <a:r>
              <a:rPr lang="nb-NO" dirty="0" err="1"/>
              <a:t>winter</a:t>
            </a:r>
            <a:r>
              <a:rPr lang="nb-NO" dirty="0"/>
              <a:t>):</a:t>
            </a:r>
          </a:p>
          <a:p>
            <a:pPr marL="257175" indent="-257175">
              <a:buFontTx/>
              <a:buAutoNum type="arabicPeriod"/>
              <a:defRPr/>
            </a:pPr>
            <a:r>
              <a:rPr lang="nb-NO" dirty="0"/>
              <a:t>AC (</a:t>
            </a:r>
            <a:r>
              <a:rPr lang="nb-NO" dirty="0" err="1"/>
              <a:t>expensive</a:t>
            </a:r>
            <a:r>
              <a:rPr lang="nb-NO" dirty="0"/>
              <a:t> </a:t>
            </a:r>
            <a:r>
              <a:rPr lang="nb-NO" dirty="0" err="1"/>
              <a:t>cooling</a:t>
            </a:r>
            <a:r>
              <a:rPr lang="nb-NO" dirty="0"/>
              <a:t>)</a:t>
            </a:r>
          </a:p>
          <a:p>
            <a:pPr marL="257175" indent="-257175">
              <a:buFontTx/>
              <a:buAutoNum type="arabicPeriod"/>
              <a:defRPr/>
            </a:pPr>
            <a:r>
              <a:rPr lang="nb-NO" dirty="0"/>
              <a:t>CW (</a:t>
            </a:r>
            <a:r>
              <a:rPr lang="nb-NO" dirty="0" err="1"/>
              <a:t>cooling</a:t>
            </a:r>
            <a:r>
              <a:rPr lang="nb-NO" dirty="0"/>
              <a:t> water, </a:t>
            </a:r>
            <a:r>
              <a:rPr lang="nb-NO" dirty="0" err="1"/>
              <a:t>cheap</a:t>
            </a:r>
            <a:r>
              <a:rPr lang="nb-NO" dirty="0"/>
              <a:t>)</a:t>
            </a:r>
          </a:p>
          <a:p>
            <a:pPr marL="257175" indent="-257175">
              <a:buFontTx/>
              <a:buAutoNum type="arabicPeriod"/>
              <a:defRPr/>
            </a:pPr>
            <a:r>
              <a:rPr lang="nb-NO" dirty="0"/>
              <a:t>HW (hot water, </a:t>
            </a:r>
            <a:r>
              <a:rPr lang="nb-NO" dirty="0" err="1"/>
              <a:t>quite</a:t>
            </a:r>
            <a:r>
              <a:rPr lang="nb-NO" dirty="0"/>
              <a:t> </a:t>
            </a:r>
            <a:r>
              <a:rPr lang="nb-NO" dirty="0" err="1"/>
              <a:t>cheap</a:t>
            </a:r>
            <a:r>
              <a:rPr lang="nb-NO" dirty="0"/>
              <a:t>)</a:t>
            </a:r>
          </a:p>
          <a:p>
            <a:pPr marL="257175" indent="-257175">
              <a:buFontTx/>
              <a:buAutoNum type="arabicPeriod"/>
              <a:defRPr/>
            </a:pPr>
            <a:r>
              <a:rPr lang="nb-NO" dirty="0"/>
              <a:t>Electric heat, EH (</a:t>
            </a:r>
            <a:r>
              <a:rPr lang="nb-NO" dirty="0" err="1"/>
              <a:t>expensive</a:t>
            </a:r>
            <a:r>
              <a:rPr lang="nb-NO" dirty="0"/>
              <a:t>)</a:t>
            </a:r>
          </a:p>
        </p:txBody>
      </p:sp>
      <p:sp>
        <p:nvSpPr>
          <p:cNvPr id="121861" name="TextBox 35">
            <a:extLst>
              <a:ext uri="{FF2B5EF4-FFF2-40B4-BE49-F238E27FC236}">
                <a16:creationId xmlns:a16="http://schemas.microsoft.com/office/drawing/2014/main" id="{DFD3127A-ED7E-4A7F-AE26-19947EC9C533}"/>
              </a:ext>
            </a:extLst>
          </p:cNvPr>
          <p:cNvSpPr txBox="1">
            <a:spLocks noChangeArrowheads="1"/>
          </p:cNvSpPr>
          <p:nvPr/>
        </p:nvSpPr>
        <p:spPr bwMode="auto">
          <a:xfrm>
            <a:off x="1988907" y="1906328"/>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nb-NO"/>
              <a:t>y=T</a:t>
            </a:r>
          </a:p>
        </p:txBody>
      </p:sp>
      <p:sp>
        <p:nvSpPr>
          <p:cNvPr id="31" name="Tittel 1">
            <a:extLst>
              <a:ext uri="{FF2B5EF4-FFF2-40B4-BE49-F238E27FC236}">
                <a16:creationId xmlns:a16="http://schemas.microsoft.com/office/drawing/2014/main" id="{FCB1338B-C1B5-4E47-ABAF-198289329C3A}"/>
              </a:ext>
            </a:extLst>
          </p:cNvPr>
          <p:cNvSpPr txBox="1">
            <a:spLocks/>
          </p:cNvSpPr>
          <p:nvPr/>
        </p:nvSpPr>
        <p:spPr>
          <a:xfrm>
            <a:off x="267689" y="2716443"/>
            <a:ext cx="8910638" cy="857250"/>
          </a:xfrm>
          <a:prstGeom prst="rect">
            <a:avLst/>
          </a:prstGeom>
        </p:spPr>
        <p:txBody>
          <a:bodyPr lIns="68580" tIns="34290" rIns="68580" bIns="3429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en-US" sz="3000" dirty="0"/>
              <a:t>Alt. 3. Input resetting (VPC)</a:t>
            </a:r>
          </a:p>
        </p:txBody>
      </p:sp>
      <p:sp>
        <p:nvSpPr>
          <p:cNvPr id="25" name="Tittel 1">
            <a:extLst>
              <a:ext uri="{FF2B5EF4-FFF2-40B4-BE49-F238E27FC236}">
                <a16:creationId xmlns:a16="http://schemas.microsoft.com/office/drawing/2014/main" id="{EF1101EA-C572-432B-8210-CA342E865E1C}"/>
              </a:ext>
            </a:extLst>
          </p:cNvPr>
          <p:cNvSpPr txBox="1">
            <a:spLocks/>
          </p:cNvSpPr>
          <p:nvPr/>
        </p:nvSpPr>
        <p:spPr>
          <a:xfrm>
            <a:off x="267689" y="-25695"/>
            <a:ext cx="8910638" cy="857250"/>
          </a:xfrm>
          <a:prstGeom prst="rect">
            <a:avLst/>
          </a:prstGeom>
        </p:spPr>
        <p:txBody>
          <a:bodyPr lIns="68580" tIns="34290" rIns="68580" bIns="3429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nb-NO" altLang="nb-NO" sz="3200" dirty="0" err="1"/>
              <a:t>Example</a:t>
            </a:r>
            <a:r>
              <a:rPr lang="nb-NO" altLang="nb-NO" sz="3200" dirty="0"/>
              <a:t>: Room </a:t>
            </a:r>
            <a:r>
              <a:rPr lang="nb-NO" altLang="nb-NO" sz="3200" dirty="0" err="1"/>
              <a:t>heating</a:t>
            </a:r>
            <a:r>
              <a:rPr lang="nb-NO" altLang="nb-NO" sz="3200" dirty="0"/>
              <a:t> </a:t>
            </a:r>
            <a:r>
              <a:rPr lang="nb-NO" altLang="nb-NO" sz="3200" dirty="0" err="1"/>
              <a:t>with</a:t>
            </a:r>
            <a:r>
              <a:rPr lang="nb-NO" altLang="nb-NO" sz="3200" dirty="0"/>
              <a:t> </a:t>
            </a:r>
            <a:r>
              <a:rPr lang="nb-NO" altLang="nb-NO" sz="3200" dirty="0" err="1"/>
              <a:t>one</a:t>
            </a:r>
            <a:r>
              <a:rPr lang="nb-NO" altLang="nb-NO" sz="3200" dirty="0"/>
              <a:t> CV (T) and 4 MVs</a:t>
            </a:r>
          </a:p>
        </p:txBody>
      </p:sp>
      <p:sp>
        <p:nvSpPr>
          <p:cNvPr id="2" name="Rectangle 1">
            <a:extLst>
              <a:ext uri="{FF2B5EF4-FFF2-40B4-BE49-F238E27FC236}">
                <a16:creationId xmlns:a16="http://schemas.microsoft.com/office/drawing/2014/main" id="{00ADD92F-0862-4C4A-853E-9FC28E88CF9E}"/>
              </a:ext>
            </a:extLst>
          </p:cNvPr>
          <p:cNvSpPr/>
          <p:nvPr/>
        </p:nvSpPr>
        <p:spPr>
          <a:xfrm>
            <a:off x="1232584" y="3429000"/>
            <a:ext cx="2227935" cy="18473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26" name="Group 25">
            <a:extLst>
              <a:ext uri="{FF2B5EF4-FFF2-40B4-BE49-F238E27FC236}">
                <a16:creationId xmlns:a16="http://schemas.microsoft.com/office/drawing/2014/main" id="{FF83FECA-E8FE-4FFE-8C54-DDAF37A23D9B}"/>
              </a:ext>
            </a:extLst>
          </p:cNvPr>
          <p:cNvGrpSpPr/>
          <p:nvPr/>
        </p:nvGrpSpPr>
        <p:grpSpPr>
          <a:xfrm>
            <a:off x="1737237" y="3757488"/>
            <a:ext cx="1724701" cy="1532886"/>
            <a:chOff x="1925273" y="1898705"/>
            <a:chExt cx="2460771" cy="2639739"/>
          </a:xfrm>
          <a:solidFill>
            <a:schemeClr val="bg1"/>
          </a:solidFill>
        </p:grpSpPr>
        <p:sp>
          <p:nvSpPr>
            <p:cNvPr id="27" name="Rectangle 26">
              <a:extLst>
                <a:ext uri="{FF2B5EF4-FFF2-40B4-BE49-F238E27FC236}">
                  <a16:creationId xmlns:a16="http://schemas.microsoft.com/office/drawing/2014/main" id="{5F46EB38-1C45-4EDD-9F10-EBD8C6161731}"/>
                </a:ext>
              </a:extLst>
            </p:cNvPr>
            <p:cNvSpPr/>
            <p:nvPr/>
          </p:nvSpPr>
          <p:spPr>
            <a:xfrm>
              <a:off x="3791824" y="1898705"/>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C</a:t>
              </a:r>
              <a:r>
                <a:rPr lang="nb-NO" baseline="-25000" dirty="0">
                  <a:solidFill>
                    <a:schemeClr val="tx1"/>
                  </a:solidFill>
                </a:rPr>
                <a:t>1</a:t>
              </a:r>
            </a:p>
          </p:txBody>
        </p:sp>
        <p:sp>
          <p:nvSpPr>
            <p:cNvPr id="32" name="Rectangle 31">
              <a:extLst>
                <a:ext uri="{FF2B5EF4-FFF2-40B4-BE49-F238E27FC236}">
                  <a16:creationId xmlns:a16="http://schemas.microsoft.com/office/drawing/2014/main" id="{4BFC13DF-7AFB-40DE-A0FB-6E09DB6A95F7}"/>
                </a:ext>
              </a:extLst>
            </p:cNvPr>
            <p:cNvSpPr/>
            <p:nvPr/>
          </p:nvSpPr>
          <p:spPr>
            <a:xfrm>
              <a:off x="3791824" y="2541862"/>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C</a:t>
              </a:r>
              <a:r>
                <a:rPr lang="nb-NO" baseline="-25000" dirty="0">
                  <a:solidFill>
                    <a:schemeClr val="tx1"/>
                  </a:solidFill>
                </a:rPr>
                <a:t>2</a:t>
              </a:r>
            </a:p>
          </p:txBody>
        </p:sp>
        <p:sp>
          <p:nvSpPr>
            <p:cNvPr id="33" name="Rectangle 32">
              <a:extLst>
                <a:ext uri="{FF2B5EF4-FFF2-40B4-BE49-F238E27FC236}">
                  <a16:creationId xmlns:a16="http://schemas.microsoft.com/office/drawing/2014/main" id="{3606071A-4A64-4219-AC99-BC2DCED8DE30}"/>
                </a:ext>
              </a:extLst>
            </p:cNvPr>
            <p:cNvSpPr/>
            <p:nvPr/>
          </p:nvSpPr>
          <p:spPr>
            <a:xfrm>
              <a:off x="3791824" y="3168241"/>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C</a:t>
              </a:r>
              <a:r>
                <a:rPr lang="nb-NO" baseline="-25000" dirty="0">
                  <a:solidFill>
                    <a:schemeClr val="tx1"/>
                  </a:solidFill>
                </a:rPr>
                <a:t>3</a:t>
              </a:r>
            </a:p>
          </p:txBody>
        </p:sp>
        <p:sp>
          <p:nvSpPr>
            <p:cNvPr id="34" name="Rectangle 33">
              <a:extLst>
                <a:ext uri="{FF2B5EF4-FFF2-40B4-BE49-F238E27FC236}">
                  <a16:creationId xmlns:a16="http://schemas.microsoft.com/office/drawing/2014/main" id="{C792DE60-CEA4-4DCA-A07D-045BB4823416}"/>
                </a:ext>
              </a:extLst>
            </p:cNvPr>
            <p:cNvSpPr/>
            <p:nvPr/>
          </p:nvSpPr>
          <p:spPr>
            <a:xfrm>
              <a:off x="3807204" y="3787629"/>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C</a:t>
              </a:r>
              <a:r>
                <a:rPr lang="nb-NO" baseline="-25000" dirty="0">
                  <a:solidFill>
                    <a:schemeClr val="tx1"/>
                  </a:solidFill>
                </a:rPr>
                <a:t>4</a:t>
              </a:r>
            </a:p>
          </p:txBody>
        </p:sp>
        <p:cxnSp>
          <p:nvCxnSpPr>
            <p:cNvPr id="35" name="Straight Arrow Connector 34">
              <a:extLst>
                <a:ext uri="{FF2B5EF4-FFF2-40B4-BE49-F238E27FC236}">
                  <a16:creationId xmlns:a16="http://schemas.microsoft.com/office/drawing/2014/main" id="{B46653AC-6D5F-481F-A307-DCF780C0E333}"/>
                </a:ext>
              </a:extLst>
            </p:cNvPr>
            <p:cNvCxnSpPr/>
            <p:nvPr/>
          </p:nvCxnSpPr>
          <p:spPr>
            <a:xfrm>
              <a:off x="2895600" y="2139193"/>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E00A6B9-F5DB-4387-BC18-B18269EA7616}"/>
                </a:ext>
              </a:extLst>
            </p:cNvPr>
            <p:cNvCxnSpPr/>
            <p:nvPr/>
          </p:nvCxnSpPr>
          <p:spPr>
            <a:xfrm>
              <a:off x="2627152" y="2778155"/>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0AF2DD7-DE78-462E-8876-A5ADBFDDB272}"/>
                </a:ext>
              </a:extLst>
            </p:cNvPr>
            <p:cNvCxnSpPr/>
            <p:nvPr/>
          </p:nvCxnSpPr>
          <p:spPr>
            <a:xfrm>
              <a:off x="2315362" y="3398939"/>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EB78C33-0769-44F5-A73E-5C9D2D723A74}"/>
                </a:ext>
              </a:extLst>
            </p:cNvPr>
            <p:cNvCxnSpPr/>
            <p:nvPr/>
          </p:nvCxnSpPr>
          <p:spPr>
            <a:xfrm>
              <a:off x="1925273" y="4014133"/>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7011AF6-4DF8-42A8-A442-742116486386}"/>
                </a:ext>
              </a:extLst>
            </p:cNvPr>
            <p:cNvCxnSpPr>
              <a:cxnSpLocks/>
            </p:cNvCxnSpPr>
            <p:nvPr/>
          </p:nvCxnSpPr>
          <p:spPr>
            <a:xfrm flipH="1" flipV="1">
              <a:off x="2403447" y="3997356"/>
              <a:ext cx="6991" cy="541088"/>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0F98F0F-D1F9-4927-86A2-CF0C10CAEC2D}"/>
                </a:ext>
              </a:extLst>
            </p:cNvPr>
            <p:cNvCxnSpPr/>
            <p:nvPr/>
          </p:nvCxnSpPr>
          <p:spPr>
            <a:xfrm flipV="1">
              <a:off x="2428613" y="3997355"/>
              <a:ext cx="1363211" cy="16778"/>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7B37CB7-8BC5-4DC1-A6BF-CF82A6008E42}"/>
                </a:ext>
              </a:extLst>
            </p:cNvPr>
            <p:cNvCxnSpPr>
              <a:cxnSpLocks/>
              <a:endCxn id="33" idx="1"/>
            </p:cNvCxnSpPr>
            <p:nvPr/>
          </p:nvCxnSpPr>
          <p:spPr>
            <a:xfrm>
              <a:off x="2810312" y="3398938"/>
              <a:ext cx="981512" cy="1"/>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687D830-7ABF-4B20-B078-6847E087BD75}"/>
                </a:ext>
              </a:extLst>
            </p:cNvPr>
            <p:cNvCxnSpPr>
              <a:cxnSpLocks/>
            </p:cNvCxnSpPr>
            <p:nvPr/>
          </p:nvCxnSpPr>
          <p:spPr>
            <a:xfrm>
              <a:off x="3122103" y="2772559"/>
              <a:ext cx="644554" cy="1"/>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20D4B46-3B5E-49F1-9F81-48141B0062BD}"/>
                </a:ext>
              </a:extLst>
            </p:cNvPr>
            <p:cNvCxnSpPr>
              <a:cxnSpLocks/>
              <a:endCxn id="27" idx="1"/>
            </p:cNvCxnSpPr>
            <p:nvPr/>
          </p:nvCxnSpPr>
          <p:spPr>
            <a:xfrm>
              <a:off x="3398940" y="2129401"/>
              <a:ext cx="392884" cy="2"/>
            </a:xfrm>
            <a:prstGeom prst="line">
              <a:avLst/>
            </a:prstGeom>
            <a:grpFill/>
            <a:ln>
              <a:tailEnd type="stealth"/>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1957FB4B-F3D3-4041-BC59-5AAB9EB512D9}"/>
                </a:ext>
              </a:extLst>
            </p:cNvPr>
            <p:cNvCxnSpPr>
              <a:cxnSpLocks/>
            </p:cNvCxnSpPr>
            <p:nvPr/>
          </p:nvCxnSpPr>
          <p:spPr>
            <a:xfrm flipV="1">
              <a:off x="2748793" y="3388459"/>
              <a:ext cx="0" cy="399171"/>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81126A0-0D12-4651-97BA-C56E77B5EBEE}"/>
                </a:ext>
              </a:extLst>
            </p:cNvPr>
            <p:cNvCxnSpPr>
              <a:cxnSpLocks/>
            </p:cNvCxnSpPr>
            <p:nvPr/>
          </p:nvCxnSpPr>
          <p:spPr>
            <a:xfrm flipV="1">
              <a:off x="3087149" y="2778158"/>
              <a:ext cx="0" cy="1009471"/>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67E139AC-B365-4621-9B5C-AC7723BF01DC}"/>
                </a:ext>
              </a:extLst>
            </p:cNvPr>
            <p:cNvCxnSpPr>
              <a:cxnSpLocks/>
            </p:cNvCxnSpPr>
            <p:nvPr/>
          </p:nvCxnSpPr>
          <p:spPr>
            <a:xfrm flipH="1" flipV="1">
              <a:off x="3398940" y="2139194"/>
              <a:ext cx="25167" cy="1614669"/>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92A79E6-7DAE-4EAD-89E2-EE9739FC6DE3}"/>
                </a:ext>
              </a:extLst>
            </p:cNvPr>
            <p:cNvCxnSpPr/>
            <p:nvPr/>
          </p:nvCxnSpPr>
          <p:spPr>
            <a:xfrm>
              <a:off x="3178269" y="2360100"/>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00BD9B3-B789-40C0-98AF-4E8B444C2C9D}"/>
                </a:ext>
              </a:extLst>
            </p:cNvPr>
            <p:cNvCxnSpPr/>
            <p:nvPr/>
          </p:nvCxnSpPr>
          <p:spPr>
            <a:xfrm>
              <a:off x="2878822" y="3003257"/>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2304392-C1C3-4F08-A838-D5FD0F2907AA}"/>
                </a:ext>
              </a:extLst>
            </p:cNvPr>
            <p:cNvCxnSpPr/>
            <p:nvPr/>
          </p:nvCxnSpPr>
          <p:spPr>
            <a:xfrm>
              <a:off x="2570766" y="3629636"/>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742773F-4821-40BC-9BA1-1197E23A0F80}"/>
                </a:ext>
              </a:extLst>
            </p:cNvPr>
            <p:cNvCxnSpPr/>
            <p:nvPr/>
          </p:nvCxnSpPr>
          <p:spPr>
            <a:xfrm>
              <a:off x="2106575" y="4238538"/>
              <a:ext cx="99577" cy="0"/>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55" name="TextBox 54">
            <a:extLst>
              <a:ext uri="{FF2B5EF4-FFF2-40B4-BE49-F238E27FC236}">
                <a16:creationId xmlns:a16="http://schemas.microsoft.com/office/drawing/2014/main" id="{85A68CAE-E7CA-4949-9E64-EE159196E577}"/>
              </a:ext>
            </a:extLst>
          </p:cNvPr>
          <p:cNvSpPr txBox="1"/>
          <p:nvPr/>
        </p:nvSpPr>
        <p:spPr>
          <a:xfrm>
            <a:off x="1309504" y="4785489"/>
            <a:ext cx="574196" cy="338554"/>
          </a:xfrm>
          <a:prstGeom prst="rect">
            <a:avLst/>
          </a:prstGeom>
          <a:noFill/>
        </p:spPr>
        <p:txBody>
          <a:bodyPr wrap="none" rtlCol="0">
            <a:spAutoFit/>
          </a:bodyPr>
          <a:lstStyle/>
          <a:p>
            <a:r>
              <a:rPr lang="nb-NO" sz="1600" dirty="0"/>
              <a:t>22</a:t>
            </a:r>
            <a:r>
              <a:rPr lang="nb-NO" sz="1600" baseline="30000" dirty="0"/>
              <a:t>o</a:t>
            </a:r>
            <a:r>
              <a:rPr lang="nb-NO" sz="1600" dirty="0"/>
              <a:t>C</a:t>
            </a:r>
            <a:endParaRPr lang="nb-NO" sz="1600" baseline="30000" dirty="0"/>
          </a:p>
        </p:txBody>
      </p:sp>
      <p:cxnSp>
        <p:nvCxnSpPr>
          <p:cNvPr id="52" name="Straight Connector 51">
            <a:extLst>
              <a:ext uri="{FF2B5EF4-FFF2-40B4-BE49-F238E27FC236}">
                <a16:creationId xmlns:a16="http://schemas.microsoft.com/office/drawing/2014/main" id="{5AADB2D0-2E27-4579-93B6-703F92A1BD43}"/>
              </a:ext>
            </a:extLst>
          </p:cNvPr>
          <p:cNvCxnSpPr>
            <a:cxnSpLocks/>
          </p:cNvCxnSpPr>
          <p:nvPr/>
        </p:nvCxnSpPr>
        <p:spPr>
          <a:xfrm>
            <a:off x="2317169" y="4834771"/>
            <a:ext cx="1424321" cy="5677"/>
          </a:xfrm>
          <a:prstGeom prst="line">
            <a:avLst/>
          </a:prstGeom>
          <a:solidFill>
            <a:schemeClr val="bg1"/>
          </a:solidFill>
          <a:ln>
            <a:tailEnd type="non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E6CB8449-8951-41F3-A413-A8124DD256D4}"/>
              </a:ext>
            </a:extLst>
          </p:cNvPr>
          <p:cNvCxnSpPr>
            <a:cxnSpLocks/>
          </p:cNvCxnSpPr>
          <p:nvPr/>
        </p:nvCxnSpPr>
        <p:spPr>
          <a:xfrm flipH="1" flipV="1">
            <a:off x="3785311" y="4819062"/>
            <a:ext cx="6693" cy="166847"/>
          </a:xfrm>
          <a:prstGeom prst="straightConnector1">
            <a:avLst/>
          </a:prstGeom>
          <a:solidFill>
            <a:schemeClr val="bg1"/>
          </a:solidFill>
          <a:ln>
            <a:tailEnd type="triangle"/>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20F6CE8-D445-40DD-BEAB-DD5D40E18577}"/>
              </a:ext>
            </a:extLst>
          </p:cNvPr>
          <p:cNvSpPr txBox="1"/>
          <p:nvPr/>
        </p:nvSpPr>
        <p:spPr>
          <a:xfrm>
            <a:off x="1582605" y="4430203"/>
            <a:ext cx="540533" cy="338554"/>
          </a:xfrm>
          <a:prstGeom prst="rect">
            <a:avLst/>
          </a:prstGeom>
          <a:noFill/>
        </p:spPr>
        <p:txBody>
          <a:bodyPr wrap="none" rtlCol="0">
            <a:spAutoFit/>
          </a:bodyPr>
          <a:lstStyle/>
          <a:p>
            <a:r>
              <a:rPr lang="nb-NO" sz="1600" dirty="0"/>
              <a:t>10%</a:t>
            </a:r>
            <a:endParaRPr lang="nb-NO" sz="1600" baseline="30000" dirty="0"/>
          </a:p>
        </p:txBody>
      </p:sp>
      <p:sp>
        <p:nvSpPr>
          <p:cNvPr id="62" name="TextBox 61">
            <a:extLst>
              <a:ext uri="{FF2B5EF4-FFF2-40B4-BE49-F238E27FC236}">
                <a16:creationId xmlns:a16="http://schemas.microsoft.com/office/drawing/2014/main" id="{77EC57BC-21FD-4C9D-AA69-145262ABA8BD}"/>
              </a:ext>
            </a:extLst>
          </p:cNvPr>
          <p:cNvSpPr txBox="1"/>
          <p:nvPr/>
        </p:nvSpPr>
        <p:spPr>
          <a:xfrm>
            <a:off x="1753021" y="4103910"/>
            <a:ext cx="540533" cy="338554"/>
          </a:xfrm>
          <a:prstGeom prst="rect">
            <a:avLst/>
          </a:prstGeom>
          <a:noFill/>
        </p:spPr>
        <p:txBody>
          <a:bodyPr wrap="none" rtlCol="0">
            <a:spAutoFit/>
          </a:bodyPr>
          <a:lstStyle/>
          <a:p>
            <a:r>
              <a:rPr lang="nb-NO" sz="1600" dirty="0"/>
              <a:t>10%</a:t>
            </a:r>
            <a:endParaRPr lang="nb-NO" sz="1600" baseline="30000" dirty="0"/>
          </a:p>
        </p:txBody>
      </p:sp>
      <p:sp>
        <p:nvSpPr>
          <p:cNvPr id="63" name="TextBox 62">
            <a:extLst>
              <a:ext uri="{FF2B5EF4-FFF2-40B4-BE49-F238E27FC236}">
                <a16:creationId xmlns:a16="http://schemas.microsoft.com/office/drawing/2014/main" id="{774C1D8F-B358-4845-84C8-1665B1E8FC86}"/>
              </a:ext>
            </a:extLst>
          </p:cNvPr>
          <p:cNvSpPr txBox="1"/>
          <p:nvPr/>
        </p:nvSpPr>
        <p:spPr>
          <a:xfrm>
            <a:off x="1946039" y="3711690"/>
            <a:ext cx="540533" cy="338554"/>
          </a:xfrm>
          <a:prstGeom prst="rect">
            <a:avLst/>
          </a:prstGeom>
          <a:noFill/>
        </p:spPr>
        <p:txBody>
          <a:bodyPr wrap="none" rtlCol="0">
            <a:spAutoFit/>
          </a:bodyPr>
          <a:lstStyle/>
          <a:p>
            <a:r>
              <a:rPr lang="nb-NO" sz="1600" dirty="0"/>
              <a:t>10%</a:t>
            </a:r>
            <a:endParaRPr lang="nb-NO" sz="1600" baseline="30000" dirty="0"/>
          </a:p>
        </p:txBody>
      </p:sp>
    </p:spTree>
    <p:extLst>
      <p:ext uri="{BB962C8B-B14F-4D97-AF65-F5344CB8AC3E}">
        <p14:creationId xmlns:p14="http://schemas.microsoft.com/office/powerpoint/2010/main" val="3603240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150B-A3B7-4A8A-8723-B8FF30DFA059}"/>
              </a:ext>
            </a:extLst>
          </p:cNvPr>
          <p:cNvSpPr>
            <a:spLocks noGrp="1"/>
          </p:cNvSpPr>
          <p:nvPr>
            <p:ph type="title"/>
          </p:nvPr>
        </p:nvSpPr>
        <p:spPr/>
        <p:txBody>
          <a:bodyPr/>
          <a:lstStyle/>
          <a:p>
            <a:r>
              <a:rPr lang="nb-NO" dirty="0" err="1"/>
              <a:t>Summary</a:t>
            </a:r>
            <a:r>
              <a:rPr lang="nb-NO" dirty="0"/>
              <a:t> MV-MV </a:t>
            </a:r>
            <a:r>
              <a:rPr lang="nb-NO" dirty="0" err="1"/>
              <a:t>switching</a:t>
            </a:r>
            <a:endParaRPr lang="nb-NO" dirty="0"/>
          </a:p>
        </p:txBody>
      </p:sp>
      <p:sp>
        <p:nvSpPr>
          <p:cNvPr id="3" name="Content Placeholder 2">
            <a:extLst>
              <a:ext uri="{FF2B5EF4-FFF2-40B4-BE49-F238E27FC236}">
                <a16:creationId xmlns:a16="http://schemas.microsoft.com/office/drawing/2014/main" id="{AAA6FB6A-F0B1-4491-9123-76F062CDE8DD}"/>
              </a:ext>
            </a:extLst>
          </p:cNvPr>
          <p:cNvSpPr>
            <a:spLocks noGrp="1"/>
          </p:cNvSpPr>
          <p:nvPr>
            <p:ph idx="1"/>
          </p:nvPr>
        </p:nvSpPr>
        <p:spPr/>
        <p:txBody>
          <a:bodyPr>
            <a:normAutofit/>
          </a:bodyPr>
          <a:lstStyle/>
          <a:p>
            <a:r>
              <a:rPr lang="nb-NO" dirty="0" err="1"/>
              <a:t>Use</a:t>
            </a:r>
            <a:r>
              <a:rPr lang="nb-NO" dirty="0"/>
              <a:t> Alt.1 (</a:t>
            </a:r>
            <a:r>
              <a:rPr lang="nb-NO" dirty="0" err="1"/>
              <a:t>split</a:t>
            </a:r>
            <a:r>
              <a:rPr lang="nb-NO" dirty="0"/>
              <a:t> range control) for cases </a:t>
            </a:r>
            <a:r>
              <a:rPr lang="nb-NO" dirty="0" err="1"/>
              <a:t>where</a:t>
            </a:r>
            <a:r>
              <a:rPr lang="nb-NO" dirty="0"/>
              <a:t> </a:t>
            </a:r>
            <a:r>
              <a:rPr lang="nb-NO" dirty="0" err="1"/>
              <a:t>the</a:t>
            </a:r>
            <a:r>
              <a:rPr lang="nb-NO" dirty="0"/>
              <a:t> MV ranges (</a:t>
            </a:r>
            <a:r>
              <a:rPr lang="nb-NO" dirty="0" err="1"/>
              <a:t>max</a:t>
            </a:r>
            <a:r>
              <a:rPr lang="nb-NO" dirty="0"/>
              <a:t> and min </a:t>
            </a:r>
            <a:r>
              <a:rPr lang="nb-NO" dirty="0" err="1"/>
              <a:t>values</a:t>
            </a:r>
            <a:r>
              <a:rPr lang="nb-NO" dirty="0"/>
              <a:t>) </a:t>
            </a:r>
            <a:r>
              <a:rPr lang="nb-NO" dirty="0" err="1"/>
              <a:t>are</a:t>
            </a:r>
            <a:r>
              <a:rPr lang="nb-NO" dirty="0"/>
              <a:t> </a:t>
            </a:r>
            <a:r>
              <a:rPr lang="nb-NO" dirty="0" err="1"/>
              <a:t>fixed</a:t>
            </a:r>
            <a:r>
              <a:rPr lang="nb-NO" dirty="0"/>
              <a:t>.</a:t>
            </a:r>
          </a:p>
          <a:p>
            <a:pPr lvl="1"/>
            <a:r>
              <a:rPr lang="nb-NO" dirty="0" err="1"/>
              <a:t>Advantage</a:t>
            </a:r>
            <a:r>
              <a:rPr lang="nb-NO" dirty="0"/>
              <a:t>: Easy to understand, </a:t>
            </a:r>
            <a:r>
              <a:rPr lang="nb-NO" dirty="0" err="1"/>
              <a:t>because</a:t>
            </a:r>
            <a:r>
              <a:rPr lang="nb-NO" dirty="0"/>
              <a:t> SR-</a:t>
            </a:r>
            <a:r>
              <a:rPr lang="nb-NO" dirty="0" err="1"/>
              <a:t>block</a:t>
            </a:r>
            <a:r>
              <a:rPr lang="nb-NO" dirty="0"/>
              <a:t> shows </a:t>
            </a:r>
            <a:r>
              <a:rPr lang="nb-NO" dirty="0" err="1"/>
              <a:t>clearly</a:t>
            </a:r>
            <a:r>
              <a:rPr lang="nb-NO" dirty="0"/>
              <a:t> </a:t>
            </a:r>
            <a:r>
              <a:rPr lang="nb-NO" dirty="0" err="1"/>
              <a:t>sequence</a:t>
            </a:r>
            <a:r>
              <a:rPr lang="nb-NO" dirty="0"/>
              <a:t> of MVs </a:t>
            </a:r>
          </a:p>
          <a:p>
            <a:r>
              <a:rPr lang="nb-NO" dirty="0" err="1"/>
              <a:t>Use</a:t>
            </a:r>
            <a:r>
              <a:rPr lang="nb-NO" dirty="0"/>
              <a:t> Alt. 2 (</a:t>
            </a:r>
            <a:r>
              <a:rPr lang="nb-NO" dirty="0" err="1"/>
              <a:t>controllers</a:t>
            </a:r>
            <a:r>
              <a:rPr lang="nb-NO" dirty="0"/>
              <a:t> for different setpoints) for cases </a:t>
            </a:r>
            <a:r>
              <a:rPr lang="nb-NO" dirty="0" err="1"/>
              <a:t>where</a:t>
            </a:r>
            <a:r>
              <a:rPr lang="nb-NO" dirty="0"/>
              <a:t> MV ranges </a:t>
            </a:r>
            <a:r>
              <a:rPr lang="nb-NO" dirty="0" err="1"/>
              <a:t>vary</a:t>
            </a:r>
            <a:endParaRPr lang="nb-NO" dirty="0"/>
          </a:p>
          <a:p>
            <a:pPr lvl="1"/>
            <a:r>
              <a:rPr lang="nb-NO" dirty="0" err="1"/>
              <a:t>Advantage</a:t>
            </a:r>
            <a:r>
              <a:rPr lang="nb-NO" dirty="0"/>
              <a:t>: </a:t>
            </a:r>
            <a:r>
              <a:rPr lang="nb-NO" dirty="0" err="1"/>
              <a:t>Easier</a:t>
            </a:r>
            <a:r>
              <a:rPr lang="nb-NO" dirty="0"/>
              <a:t> to </a:t>
            </a:r>
            <a:r>
              <a:rPr lang="nb-NO" dirty="0" err="1"/>
              <a:t>implement</a:t>
            </a:r>
            <a:r>
              <a:rPr lang="nb-NO" dirty="0"/>
              <a:t> </a:t>
            </a:r>
            <a:r>
              <a:rPr lang="nb-NO" dirty="0" err="1"/>
              <a:t>than</a:t>
            </a:r>
            <a:r>
              <a:rPr lang="nb-NO" dirty="0"/>
              <a:t> SRC and </a:t>
            </a:r>
            <a:r>
              <a:rPr lang="nb-NO" dirty="0" err="1"/>
              <a:t>can</a:t>
            </a:r>
            <a:r>
              <a:rPr lang="nb-NO" dirty="0"/>
              <a:t> have different controller tunings	</a:t>
            </a:r>
          </a:p>
          <a:p>
            <a:r>
              <a:rPr lang="nb-NO" dirty="0" err="1"/>
              <a:t>Use</a:t>
            </a:r>
            <a:r>
              <a:rPr lang="nb-NO" dirty="0"/>
              <a:t> Alt. 3 (input resetting) for cases </a:t>
            </a:r>
            <a:r>
              <a:rPr lang="nb-NO" dirty="0" err="1"/>
              <a:t>where</a:t>
            </a:r>
            <a:r>
              <a:rPr lang="nb-NO" dirty="0"/>
              <a:t> CV (y) </a:t>
            </a:r>
            <a:r>
              <a:rPr lang="nb-NO" dirty="0" err="1"/>
              <a:t>should</a:t>
            </a:r>
            <a:r>
              <a:rPr lang="nb-NO" dirty="0"/>
              <a:t> </a:t>
            </a:r>
            <a:r>
              <a:rPr lang="nb-NO" dirty="0" err="1"/>
              <a:t>always</a:t>
            </a:r>
            <a:r>
              <a:rPr lang="nb-NO" dirty="0"/>
              <a:t> be </a:t>
            </a:r>
            <a:r>
              <a:rPr lang="nb-NO" dirty="0" err="1"/>
              <a:t>controlled</a:t>
            </a:r>
            <a:r>
              <a:rPr lang="nb-NO" dirty="0"/>
              <a:t> by same MV</a:t>
            </a:r>
          </a:p>
          <a:p>
            <a:pPr lvl="1"/>
            <a:r>
              <a:rPr lang="nb-NO" dirty="0" err="1"/>
              <a:t>But</a:t>
            </a:r>
            <a:r>
              <a:rPr lang="nb-NO" dirty="0"/>
              <a:t> </a:t>
            </a:r>
            <a:r>
              <a:rPr lang="nb-NO" dirty="0" err="1"/>
              <a:t>gives</a:t>
            </a:r>
            <a:r>
              <a:rPr lang="nb-NO" dirty="0"/>
              <a:t> </a:t>
            </a:r>
            <a:r>
              <a:rPr lang="nb-NO" dirty="0" err="1"/>
              <a:t>some</a:t>
            </a:r>
            <a:r>
              <a:rPr lang="nb-NO" dirty="0"/>
              <a:t> </a:t>
            </a:r>
            <a:r>
              <a:rPr lang="nb-NO" dirty="0" err="1"/>
              <a:t>economic</a:t>
            </a:r>
            <a:r>
              <a:rPr lang="nb-NO" dirty="0"/>
              <a:t> loss</a:t>
            </a:r>
          </a:p>
        </p:txBody>
      </p:sp>
    </p:spTree>
    <p:extLst>
      <p:ext uri="{BB962C8B-B14F-4D97-AF65-F5344CB8AC3E}">
        <p14:creationId xmlns:p14="http://schemas.microsoft.com/office/powerpoint/2010/main" val="3663281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76AF-77B8-49CC-A1CA-4477DAC76534}"/>
              </a:ext>
            </a:extLst>
          </p:cNvPr>
          <p:cNvSpPr>
            <a:spLocks noGrp="1"/>
          </p:cNvSpPr>
          <p:nvPr>
            <p:ph type="title"/>
          </p:nvPr>
        </p:nvSpPr>
        <p:spPr/>
        <p:txBody>
          <a:bodyPr>
            <a:normAutofit fontScale="90000"/>
          </a:bodyPr>
          <a:lstStyle/>
          <a:p>
            <a:pPr marL="0" indent="0"/>
            <a:r>
              <a:rPr lang="en-US" altLang="nb-NO" sz="4000" dirty="0"/>
              <a:t>6. Extra inputs (MVs) dynamically: Valve position control (VPC)</a:t>
            </a:r>
            <a:endParaRPr lang="nb-NO" dirty="0"/>
          </a:p>
        </p:txBody>
      </p:sp>
      <p:sp>
        <p:nvSpPr>
          <p:cNvPr id="3" name="Content Placeholder 2">
            <a:extLst>
              <a:ext uri="{FF2B5EF4-FFF2-40B4-BE49-F238E27FC236}">
                <a16:creationId xmlns:a16="http://schemas.microsoft.com/office/drawing/2014/main" id="{F798CC29-C6E8-42E7-BA6A-8CCFA1FC89DD}"/>
              </a:ext>
            </a:extLst>
          </p:cNvPr>
          <p:cNvSpPr>
            <a:spLocks noGrp="1"/>
          </p:cNvSpPr>
          <p:nvPr>
            <p:ph idx="1"/>
          </p:nvPr>
        </p:nvSpPr>
        <p:spPr/>
        <p:txBody>
          <a:bodyPr/>
          <a:lstStyle/>
          <a:p>
            <a:r>
              <a:rPr lang="nb-NO" dirty="0"/>
              <a:t>This VPC is </a:t>
            </a:r>
            <a:r>
              <a:rPr lang="nb-NO" dirty="0" err="1"/>
              <a:t>active</a:t>
            </a:r>
            <a:r>
              <a:rPr lang="nb-NO" dirty="0"/>
              <a:t> all </a:t>
            </a:r>
            <a:r>
              <a:rPr lang="nb-NO" dirty="0" err="1"/>
              <a:t>the</a:t>
            </a:r>
            <a:r>
              <a:rPr lang="nb-NO" dirty="0"/>
              <a:t> time </a:t>
            </a:r>
            <a:r>
              <a:rPr lang="nb-NO" dirty="0" err="1"/>
              <a:t>with</a:t>
            </a:r>
            <a:r>
              <a:rPr lang="nb-NO" dirty="0"/>
              <a:t> </a:t>
            </a:r>
            <a:r>
              <a:rPr lang="nb-NO" dirty="0" err="1"/>
              <a:t>the</a:t>
            </a:r>
            <a:r>
              <a:rPr lang="nb-NO" dirty="0"/>
              <a:t> </a:t>
            </a:r>
            <a:r>
              <a:rPr lang="nb-NO" dirty="0" err="1"/>
              <a:t>aim</a:t>
            </a:r>
            <a:r>
              <a:rPr lang="nb-NO" dirty="0"/>
              <a:t> «resetting» or «midranging» </a:t>
            </a:r>
            <a:r>
              <a:rPr lang="nb-NO" dirty="0" err="1"/>
              <a:t>the</a:t>
            </a:r>
            <a:r>
              <a:rPr lang="nb-NO" dirty="0"/>
              <a:t> input.</a:t>
            </a:r>
          </a:p>
        </p:txBody>
      </p:sp>
    </p:spTree>
    <p:extLst>
      <p:ext uri="{BB962C8B-B14F-4D97-AF65-F5344CB8AC3E}">
        <p14:creationId xmlns:p14="http://schemas.microsoft.com/office/powerpoint/2010/main" val="449918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a:p>
        </p:txBody>
      </p:sp>
      <p:grpSp>
        <p:nvGrpSpPr>
          <p:cNvPr id="25604" name="Group 2"/>
          <p:cNvGrpSpPr>
            <a:grpSpLocks/>
          </p:cNvGrpSpPr>
          <p:nvPr/>
        </p:nvGrpSpPr>
        <p:grpSpPr bwMode="auto">
          <a:xfrm>
            <a:off x="2972072" y="764705"/>
            <a:ext cx="6364288" cy="3467101"/>
            <a:chOff x="883" y="479"/>
            <a:chExt cx="4009" cy="2184"/>
          </a:xfrm>
        </p:grpSpPr>
        <p:graphicFrame>
          <p:nvGraphicFramePr>
            <p:cNvPr id="25625" name="Object 3"/>
            <p:cNvGraphicFramePr>
              <a:graphicFrameLocks noChangeAspect="1"/>
            </p:cNvGraphicFramePr>
            <p:nvPr>
              <p:extLst>
                <p:ext uri="{D42A27DB-BD31-4B8C-83A1-F6EECF244321}">
                  <p14:modId xmlns:p14="http://schemas.microsoft.com/office/powerpoint/2010/main" val="299843719"/>
                </p:ext>
              </p:extLst>
            </p:nvPr>
          </p:nvGraphicFramePr>
          <p:xfrm>
            <a:off x="883" y="479"/>
            <a:ext cx="4009" cy="2184"/>
          </p:xfrm>
          <a:graphic>
            <a:graphicData uri="http://schemas.openxmlformats.org/presentationml/2006/ole">
              <mc:AlternateContent xmlns:mc="http://schemas.openxmlformats.org/markup-compatibility/2006">
                <mc:Choice xmlns:v="urn:schemas-microsoft-com:vml" Requires="v">
                  <p:oleObj name="Document" r:id="rId3" imgW="6228366" imgH="3401163" progId="Word.Document.8">
                    <p:embed/>
                  </p:oleObj>
                </mc:Choice>
                <mc:Fallback>
                  <p:oleObj name="Document" r:id="rId3" imgW="6228366" imgH="3401163" progId="Word.Document.8">
                    <p:embed/>
                    <p:pic>
                      <p:nvPicPr>
                        <p:cNvPr id="25625" name="Object 3"/>
                        <p:cNvPicPr>
                          <a:picLocks noChangeAspect="1" noChangeArrowheads="1"/>
                        </p:cNvPicPr>
                        <p:nvPr/>
                      </p:nvPicPr>
                      <p:blipFill>
                        <a:blip r:embed="rId4"/>
                        <a:srcRect/>
                        <a:stretch>
                          <a:fillRect/>
                        </a:stretch>
                      </p:blipFill>
                      <p:spPr bwMode="auto">
                        <a:xfrm>
                          <a:off x="883" y="479"/>
                          <a:ext cx="4009" cy="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6" name="Text Box 4"/>
            <p:cNvSpPr txBox="1">
              <a:spLocks noChangeArrowheads="1"/>
            </p:cNvSpPr>
            <p:nvPr/>
          </p:nvSpPr>
          <p:spPr bwMode="auto">
            <a:xfrm>
              <a:off x="2608" y="1706"/>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r>
                <a:rPr lang="en-US" altLang="nb-NO" sz="1800">
                  <a:latin typeface="Arial" pitchFamily="34" charset="0"/>
                </a:rPr>
                <a:t>q</a:t>
              </a:r>
              <a:r>
                <a:rPr lang="en-US" altLang="nb-NO" sz="1800" baseline="-25000">
                  <a:latin typeface="Arial" pitchFamily="34" charset="0"/>
                </a:rPr>
                <a:t>B</a:t>
              </a:r>
            </a:p>
          </p:txBody>
        </p:sp>
        <p:sp>
          <p:nvSpPr>
            <p:cNvPr id="25627" name="Text Box 5"/>
            <p:cNvSpPr txBox="1">
              <a:spLocks noChangeArrowheads="1"/>
            </p:cNvSpPr>
            <p:nvPr/>
          </p:nvSpPr>
          <p:spPr bwMode="auto">
            <a:xfrm>
              <a:off x="2154" y="2069"/>
              <a:ext cx="3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r>
                <a:rPr lang="en-US" altLang="nb-NO" sz="1800">
                  <a:latin typeface="Arial" pitchFamily="34" charset="0"/>
                </a:rPr>
                <a:t>T</a:t>
              </a:r>
              <a:r>
                <a:rPr lang="en-US" altLang="nb-NO" sz="1800" baseline="-25000">
                  <a:latin typeface="Arial" pitchFamily="34" charset="0"/>
                </a:rPr>
                <a:t>hot</a:t>
              </a:r>
            </a:p>
          </p:txBody>
        </p:sp>
        <p:sp>
          <p:nvSpPr>
            <p:cNvPr id="25628" name="Rectangle 6"/>
            <p:cNvSpPr>
              <a:spLocks noChangeArrowheads="1"/>
            </p:cNvSpPr>
            <p:nvPr/>
          </p:nvSpPr>
          <p:spPr bwMode="auto">
            <a:xfrm>
              <a:off x="1111" y="2341"/>
              <a:ext cx="3719" cy="318"/>
            </a:xfrm>
            <a:prstGeom prst="rect">
              <a:avLst/>
            </a:prstGeom>
            <a:solidFill>
              <a:schemeClr val="bg1"/>
            </a:solidFill>
            <a:ln>
              <a:noFill/>
            </a:ln>
            <a:effectLst/>
            <a:extLs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endParaRPr lang="en-US" altLang="nb-NO" sz="1800">
                <a:latin typeface="Arial" pitchFamily="34" charset="0"/>
              </a:endParaRPr>
            </a:p>
          </p:txBody>
        </p:sp>
      </p:grpSp>
      <p:sp>
        <p:nvSpPr>
          <p:cNvPr id="25605" name="Oval 7"/>
          <p:cNvSpPr>
            <a:spLocks noChangeArrowheads="1"/>
          </p:cNvSpPr>
          <p:nvPr/>
        </p:nvSpPr>
        <p:spPr bwMode="auto">
          <a:xfrm>
            <a:off x="5591175" y="3717925"/>
            <a:ext cx="503238" cy="503238"/>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lgn="ctr">
              <a:spcBef>
                <a:spcPct val="0"/>
              </a:spcBef>
              <a:buFontTx/>
              <a:buNone/>
            </a:pPr>
            <a:r>
              <a:rPr lang="en-US" altLang="nb-NO" sz="1800">
                <a:latin typeface="Arial" pitchFamily="34" charset="0"/>
              </a:rPr>
              <a:t>TC</a:t>
            </a:r>
          </a:p>
        </p:txBody>
      </p:sp>
      <p:sp>
        <p:nvSpPr>
          <p:cNvPr id="25606" name="Line 8"/>
          <p:cNvSpPr>
            <a:spLocks noChangeShapeType="1"/>
          </p:cNvSpPr>
          <p:nvPr/>
        </p:nvSpPr>
        <p:spPr bwMode="auto">
          <a:xfrm flipH="1">
            <a:off x="4511676" y="3357563"/>
            <a:ext cx="360363" cy="0"/>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Line 9"/>
          <p:cNvSpPr>
            <a:spLocks noChangeShapeType="1"/>
          </p:cNvSpPr>
          <p:nvPr/>
        </p:nvSpPr>
        <p:spPr bwMode="auto">
          <a:xfrm flipV="1">
            <a:off x="5808663" y="3284538"/>
            <a:ext cx="0" cy="430212"/>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10"/>
          <p:cNvSpPr txBox="1">
            <a:spLocks noChangeArrowheads="1"/>
          </p:cNvSpPr>
          <p:nvPr/>
        </p:nvSpPr>
        <p:spPr bwMode="auto">
          <a:xfrm>
            <a:off x="1524000" y="56719"/>
            <a:ext cx="62570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r>
              <a:rPr lang="en-US" altLang="nb-NO" sz="1800" b="1" dirty="0">
                <a:solidFill>
                  <a:srgbClr val="FF0000"/>
                </a:solidFill>
                <a:latin typeface="Arial" pitchFamily="34" charset="0"/>
              </a:rPr>
              <a:t>EXAMPLE. Use of bypass (extra input) for fast control</a:t>
            </a:r>
            <a:endParaRPr lang="en-US" altLang="nb-NO" sz="1800" dirty="0">
              <a:latin typeface="Arial" pitchFamily="34" charset="0"/>
            </a:endParaRPr>
          </a:p>
        </p:txBody>
      </p:sp>
      <p:sp>
        <p:nvSpPr>
          <p:cNvPr id="25609" name="Line 11"/>
          <p:cNvSpPr>
            <a:spLocks noChangeShapeType="1"/>
          </p:cNvSpPr>
          <p:nvPr/>
        </p:nvSpPr>
        <p:spPr bwMode="auto">
          <a:xfrm>
            <a:off x="4511675" y="3357563"/>
            <a:ext cx="0" cy="576262"/>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2"/>
          <p:cNvSpPr>
            <a:spLocks noChangeShapeType="1"/>
          </p:cNvSpPr>
          <p:nvPr/>
        </p:nvSpPr>
        <p:spPr bwMode="auto">
          <a:xfrm>
            <a:off x="4583113" y="3933825"/>
            <a:ext cx="1008062"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Text Box 13"/>
          <p:cNvSpPr txBox="1">
            <a:spLocks noChangeArrowheads="1"/>
          </p:cNvSpPr>
          <p:nvPr/>
        </p:nvSpPr>
        <p:spPr bwMode="auto">
          <a:xfrm>
            <a:off x="4727575" y="908050"/>
            <a:ext cx="622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r>
              <a:rPr lang="en-US" altLang="nb-NO" sz="1200">
                <a:latin typeface="Arial" pitchFamily="34" charset="0"/>
              </a:rPr>
              <a:t>closed</a:t>
            </a:r>
          </a:p>
        </p:txBody>
      </p:sp>
      <p:sp>
        <p:nvSpPr>
          <p:cNvPr id="25612" name="Line 15"/>
          <p:cNvSpPr>
            <a:spLocks noChangeShapeType="1"/>
          </p:cNvSpPr>
          <p:nvPr/>
        </p:nvSpPr>
        <p:spPr bwMode="auto">
          <a:xfrm flipH="1" flipV="1">
            <a:off x="3290144" y="4724400"/>
            <a:ext cx="4029819"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6"/>
          <p:cNvSpPr>
            <a:spLocks noChangeShapeType="1"/>
          </p:cNvSpPr>
          <p:nvPr/>
        </p:nvSpPr>
        <p:spPr bwMode="auto">
          <a:xfrm flipV="1">
            <a:off x="3287688" y="2276872"/>
            <a:ext cx="2456" cy="2447528"/>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614" name="Oval 17"/>
          <p:cNvSpPr>
            <a:spLocks noChangeArrowheads="1"/>
          </p:cNvSpPr>
          <p:nvPr/>
        </p:nvSpPr>
        <p:spPr bwMode="auto">
          <a:xfrm>
            <a:off x="7105650" y="3357564"/>
            <a:ext cx="503238" cy="503237"/>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lgn="ctr">
              <a:spcBef>
                <a:spcPct val="0"/>
              </a:spcBef>
              <a:buFontTx/>
              <a:buNone/>
            </a:pPr>
            <a:r>
              <a:rPr lang="en-US" altLang="nb-NO" sz="1800" dirty="0">
                <a:latin typeface="Arial" pitchFamily="34" charset="0"/>
              </a:rPr>
              <a:t>FC</a:t>
            </a:r>
          </a:p>
        </p:txBody>
      </p:sp>
      <p:sp>
        <p:nvSpPr>
          <p:cNvPr id="25615" name="Line 18"/>
          <p:cNvSpPr>
            <a:spLocks noChangeShapeType="1"/>
          </p:cNvSpPr>
          <p:nvPr/>
        </p:nvSpPr>
        <p:spPr bwMode="auto">
          <a:xfrm>
            <a:off x="7319963" y="3860800"/>
            <a:ext cx="0" cy="86360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9"/>
          <p:cNvSpPr>
            <a:spLocks noChangeShapeType="1"/>
          </p:cNvSpPr>
          <p:nvPr/>
        </p:nvSpPr>
        <p:spPr bwMode="auto">
          <a:xfrm flipH="1">
            <a:off x="7608889" y="3573463"/>
            <a:ext cx="358775"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Text Box 20"/>
          <p:cNvSpPr txBox="1">
            <a:spLocks noChangeArrowheads="1"/>
          </p:cNvSpPr>
          <p:nvPr/>
        </p:nvSpPr>
        <p:spPr bwMode="auto">
          <a:xfrm>
            <a:off x="8020050" y="3160713"/>
            <a:ext cx="48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r>
              <a:rPr lang="en-US" altLang="nb-NO" sz="1800">
                <a:latin typeface="Arial" pitchFamily="34" charset="0"/>
              </a:rPr>
              <a:t>q</a:t>
            </a:r>
            <a:r>
              <a:rPr lang="en-US" altLang="nb-NO" sz="1800" baseline="-25000">
                <a:latin typeface="Arial" pitchFamily="34" charset="0"/>
              </a:rPr>
              <a:t>Bs</a:t>
            </a:r>
          </a:p>
        </p:txBody>
      </p:sp>
      <p:sp>
        <p:nvSpPr>
          <p:cNvPr id="25618" name="Text Box 21"/>
          <p:cNvSpPr txBox="1">
            <a:spLocks noChangeArrowheads="1"/>
          </p:cNvSpPr>
          <p:nvPr/>
        </p:nvSpPr>
        <p:spPr bwMode="auto">
          <a:xfrm>
            <a:off x="2690814" y="5032376"/>
            <a:ext cx="69685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Times" pitchFamily="18" charset="0"/>
              </a:defRPr>
            </a:lvl1pPr>
            <a:lvl2pPr marL="742950" indent="-285750" eaLnBrk="0" hangingPunct="0">
              <a:spcBef>
                <a:spcPct val="20000"/>
              </a:spcBef>
              <a:buChar char="–"/>
              <a:defRPr>
                <a:solidFill>
                  <a:schemeClr val="tx1"/>
                </a:solidFill>
                <a:latin typeface="Times" pitchFamily="18" charset="0"/>
              </a:defRPr>
            </a:lvl2pPr>
            <a:lvl3pPr marL="1143000" indent="-228600" eaLnBrk="0" hangingPunct="0">
              <a:spcBef>
                <a:spcPct val="20000"/>
              </a:spcBef>
              <a:buChar char="•"/>
              <a:defRPr sz="1600">
                <a:solidFill>
                  <a:schemeClr val="tx1"/>
                </a:solidFill>
                <a:latin typeface="Times" pitchFamily="18" charset="0"/>
              </a:defRPr>
            </a:lvl3pPr>
            <a:lvl4pPr marL="1600200" indent="-228600" eaLnBrk="0" hangingPunct="0">
              <a:spcBef>
                <a:spcPct val="20000"/>
              </a:spcBef>
              <a:buChar char="–"/>
              <a:defRPr sz="1600">
                <a:solidFill>
                  <a:schemeClr val="tx1"/>
                </a:solidFill>
                <a:latin typeface="Times" pitchFamily="18" charset="0"/>
              </a:defRPr>
            </a:lvl4pPr>
            <a:lvl5pPr marL="2057400" indent="-228600" eaLnBrk="0" hangingPunct="0">
              <a:spcBef>
                <a:spcPct val="20000"/>
              </a:spcBef>
              <a:buChar char="•"/>
              <a:defRPr sz="1600">
                <a:solidFill>
                  <a:schemeClr val="tx1"/>
                </a:solidFill>
                <a:latin typeface="Times" pitchFamily="18" charset="0"/>
              </a:defRPr>
            </a:lvl5pPr>
            <a:lvl6pPr marL="2514600" indent="-228600" eaLnBrk="0" fontAlgn="base" hangingPunct="0">
              <a:spcBef>
                <a:spcPct val="20000"/>
              </a:spcBef>
              <a:spcAft>
                <a:spcPct val="0"/>
              </a:spcAft>
              <a:buChar char="•"/>
              <a:defRPr sz="1600">
                <a:solidFill>
                  <a:schemeClr val="tx1"/>
                </a:solidFill>
                <a:latin typeface="Times" pitchFamily="18" charset="0"/>
              </a:defRPr>
            </a:lvl6pPr>
            <a:lvl7pPr marL="2971800" indent="-228600" eaLnBrk="0" fontAlgn="base" hangingPunct="0">
              <a:spcBef>
                <a:spcPct val="20000"/>
              </a:spcBef>
              <a:spcAft>
                <a:spcPct val="0"/>
              </a:spcAft>
              <a:buChar char="•"/>
              <a:defRPr sz="1600">
                <a:solidFill>
                  <a:schemeClr val="tx1"/>
                </a:solidFill>
                <a:latin typeface="Times" pitchFamily="18" charset="0"/>
              </a:defRPr>
            </a:lvl7pPr>
            <a:lvl8pPr marL="3429000" indent="-228600" eaLnBrk="0" fontAlgn="base" hangingPunct="0">
              <a:spcBef>
                <a:spcPct val="20000"/>
              </a:spcBef>
              <a:spcAft>
                <a:spcPct val="0"/>
              </a:spcAft>
              <a:buChar char="•"/>
              <a:defRPr sz="1600">
                <a:solidFill>
                  <a:schemeClr val="tx1"/>
                </a:solidFill>
                <a:latin typeface="Times" pitchFamily="18" charset="0"/>
              </a:defRPr>
            </a:lvl8pPr>
            <a:lvl9pPr marL="3886200" indent="-228600" eaLnBrk="0" fontAlgn="base" hangingPunct="0">
              <a:spcBef>
                <a:spcPct val="20000"/>
              </a:spcBef>
              <a:spcAft>
                <a:spcPct val="0"/>
              </a:spcAft>
              <a:buChar char="•"/>
              <a:defRPr sz="1600">
                <a:solidFill>
                  <a:schemeClr val="tx1"/>
                </a:solidFill>
                <a:latin typeface="Times" pitchFamily="18" charset="0"/>
              </a:defRPr>
            </a:lvl9pPr>
          </a:lstStyle>
          <a:p>
            <a:pPr>
              <a:spcBef>
                <a:spcPct val="0"/>
              </a:spcBef>
              <a:buFontTx/>
              <a:buNone/>
            </a:pPr>
            <a:r>
              <a:rPr lang="en-US" altLang="nb-NO" sz="1800" dirty="0">
                <a:latin typeface="Arial" pitchFamily="34" charset="0"/>
              </a:rPr>
              <a:t>TC: Fast control of CV=T</a:t>
            </a:r>
            <a:r>
              <a:rPr lang="en-US" altLang="nb-NO" sz="1800" baseline="-25000" dirty="0">
                <a:latin typeface="Arial" pitchFamily="34" charset="0"/>
              </a:rPr>
              <a:t>hot </a:t>
            </a:r>
            <a:r>
              <a:rPr lang="en-US" altLang="nb-NO" sz="1800" dirty="0">
                <a:latin typeface="Arial" pitchFamily="34" charset="0"/>
              </a:rPr>
              <a:t>using the “dynamic” MV2=</a:t>
            </a:r>
            <a:r>
              <a:rPr lang="en-US" altLang="nb-NO" sz="1800" dirty="0" err="1">
                <a:latin typeface="Arial" pitchFamily="34" charset="0"/>
              </a:rPr>
              <a:t>q</a:t>
            </a:r>
            <a:r>
              <a:rPr lang="en-US" altLang="nb-NO" sz="1800" baseline="-25000" dirty="0" err="1">
                <a:latin typeface="Arial" pitchFamily="34" charset="0"/>
              </a:rPr>
              <a:t>B</a:t>
            </a:r>
            <a:endParaRPr lang="en-US" altLang="nb-NO" sz="1800" dirty="0">
              <a:latin typeface="Arial" pitchFamily="34" charset="0"/>
            </a:endParaRPr>
          </a:p>
          <a:p>
            <a:pPr>
              <a:spcBef>
                <a:spcPct val="0"/>
              </a:spcBef>
              <a:buFontTx/>
              <a:buNone/>
            </a:pPr>
            <a:r>
              <a:rPr lang="en-US" altLang="nb-NO" sz="1800" dirty="0">
                <a:latin typeface="Arial" pitchFamily="34" charset="0"/>
              </a:rPr>
              <a:t>FC: Resets MV2=</a:t>
            </a:r>
            <a:r>
              <a:rPr lang="en-US" altLang="nb-NO" sz="1800" dirty="0" err="1">
                <a:latin typeface="Arial" pitchFamily="34" charset="0"/>
              </a:rPr>
              <a:t>q</a:t>
            </a:r>
            <a:r>
              <a:rPr lang="en-US" altLang="nb-NO" sz="1800" baseline="-25000" dirty="0" err="1">
                <a:latin typeface="Arial" pitchFamily="34" charset="0"/>
              </a:rPr>
              <a:t>B</a:t>
            </a:r>
            <a:r>
              <a:rPr lang="en-US" altLang="nb-NO" sz="1800" dirty="0">
                <a:latin typeface="Arial" pitchFamily="34" charset="0"/>
              </a:rPr>
              <a:t> to its setpoint (</a:t>
            </a:r>
            <a:r>
              <a:rPr lang="en-US" altLang="nb-NO" sz="1800" dirty="0" err="1">
                <a:latin typeface="Arial" pitchFamily="34" charset="0"/>
              </a:rPr>
              <a:t>q</a:t>
            </a:r>
            <a:r>
              <a:rPr lang="en-US" altLang="nb-NO" sz="1800" baseline="-25000" dirty="0" err="1">
                <a:latin typeface="Arial" pitchFamily="34" charset="0"/>
              </a:rPr>
              <a:t>bs</a:t>
            </a:r>
            <a:r>
              <a:rPr lang="en-US" altLang="nb-NO" sz="1800" dirty="0">
                <a:latin typeface="Arial" pitchFamily="34" charset="0"/>
              </a:rPr>
              <a:t>) (e.g. 5%) using MV1=CW</a:t>
            </a:r>
            <a:endParaRPr lang="en-US" altLang="nb-NO" sz="1800" baseline="-25000" dirty="0">
              <a:latin typeface="Arial" pitchFamily="34" charset="0"/>
            </a:endParaRPr>
          </a:p>
        </p:txBody>
      </p:sp>
      <p:sp>
        <p:nvSpPr>
          <p:cNvPr id="25620" name="Line 23"/>
          <p:cNvSpPr>
            <a:spLocks noChangeShapeType="1"/>
          </p:cNvSpPr>
          <p:nvPr/>
        </p:nvSpPr>
        <p:spPr bwMode="auto">
          <a:xfrm>
            <a:off x="6240463" y="3213100"/>
            <a:ext cx="0" cy="503238"/>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1" name="Line 24"/>
          <p:cNvSpPr>
            <a:spLocks noChangeShapeType="1"/>
          </p:cNvSpPr>
          <p:nvPr/>
        </p:nvSpPr>
        <p:spPr bwMode="auto">
          <a:xfrm>
            <a:off x="6240463" y="3644900"/>
            <a:ext cx="863600"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2" name="Line 25"/>
          <p:cNvSpPr>
            <a:spLocks noChangeShapeType="1"/>
          </p:cNvSpPr>
          <p:nvPr/>
        </p:nvSpPr>
        <p:spPr bwMode="auto">
          <a:xfrm>
            <a:off x="6167438" y="3141663"/>
            <a:ext cx="0" cy="2159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3" name="Line 26"/>
          <p:cNvSpPr>
            <a:spLocks noChangeShapeType="1"/>
          </p:cNvSpPr>
          <p:nvPr/>
        </p:nvSpPr>
        <p:spPr bwMode="auto">
          <a:xfrm>
            <a:off x="6311900" y="3141663"/>
            <a:ext cx="0" cy="2159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5236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CA38-25D6-4C0C-A138-70CC4AFCED26}"/>
              </a:ext>
            </a:extLst>
          </p:cNvPr>
          <p:cNvSpPr>
            <a:spLocks noGrp="1"/>
          </p:cNvSpPr>
          <p:nvPr>
            <p:ph type="title"/>
          </p:nvPr>
        </p:nvSpPr>
        <p:spPr/>
        <p:txBody>
          <a:bodyPr/>
          <a:lstStyle/>
          <a:p>
            <a:r>
              <a:rPr lang="nb-NO" dirty="0" err="1"/>
              <a:t>When</a:t>
            </a:r>
            <a:r>
              <a:rPr lang="nb-NO" dirty="0"/>
              <a:t> </a:t>
            </a:r>
            <a:r>
              <a:rPr lang="nb-NO" dirty="0" err="1"/>
              <a:t>use</a:t>
            </a:r>
            <a:r>
              <a:rPr lang="nb-NO" dirty="0"/>
              <a:t> MPC?</a:t>
            </a:r>
          </a:p>
        </p:txBody>
      </p:sp>
      <p:sp>
        <p:nvSpPr>
          <p:cNvPr id="3" name="Content Placeholder 2">
            <a:extLst>
              <a:ext uri="{FF2B5EF4-FFF2-40B4-BE49-F238E27FC236}">
                <a16:creationId xmlns:a16="http://schemas.microsoft.com/office/drawing/2014/main" id="{993FE48D-ECF3-4431-B89B-520A8B40582E}"/>
              </a:ext>
            </a:extLst>
          </p:cNvPr>
          <p:cNvSpPr>
            <a:spLocks noGrp="1"/>
          </p:cNvSpPr>
          <p:nvPr>
            <p:ph idx="1"/>
          </p:nvPr>
        </p:nvSpPr>
        <p:spPr/>
        <p:txBody>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When</a:t>
            </a:r>
            <a:r>
              <a:rPr lang="en-US" sz="2400" dirty="0">
                <a:effectLst/>
                <a:latin typeface="Calibri" panose="020F0502020204030204" pitchFamily="34" charset="0"/>
                <a:ea typeface="Calibri" panose="020F0502020204030204" pitchFamily="34" charset="0"/>
                <a:cs typeface="Times New Roman" panose="02020603050405020304" pitchFamily="18" charset="0"/>
              </a:rPr>
              <a:t> conventional APC performs poorly or becomes complex</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Cases with many changing constraints (where we cannot assign one input to each constraint)</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Interactive process  </a:t>
            </a:r>
          </a:p>
          <a:p>
            <a:r>
              <a:rPr lang="en-US" dirty="0">
                <a:latin typeface="Calibri" panose="020F0502020204030204" pitchFamily="34" charset="0"/>
                <a:ea typeface="Calibri" panose="020F0502020204030204" pitchFamily="34" charset="0"/>
                <a:cs typeface="Times New Roman" panose="02020603050405020304" pitchFamily="18" charset="0"/>
              </a:rPr>
              <a:t>Know future disturbances and setpoint changes (predictive capability)</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388857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9609-6F95-4528-B7C8-F57F75DBD85B}"/>
              </a:ext>
            </a:extLst>
          </p:cNvPr>
          <p:cNvSpPr>
            <a:spLocks noGrp="1"/>
          </p:cNvSpPr>
          <p:nvPr>
            <p:ph type="title"/>
          </p:nvPr>
        </p:nvSpPr>
        <p:spPr/>
        <p:txBody>
          <a:bodyPr/>
          <a:lstStyle/>
          <a:p>
            <a:r>
              <a:rPr lang="nb-NO" dirty="0" err="1"/>
              <a:t>Conclusion</a:t>
            </a:r>
            <a:r>
              <a:rPr lang="nb-NO" dirty="0"/>
              <a:t> Advanced </a:t>
            </a:r>
            <a:r>
              <a:rPr lang="nb-NO" dirty="0" err="1"/>
              <a:t>process</a:t>
            </a:r>
            <a:r>
              <a:rPr lang="nb-NO" dirty="0"/>
              <a:t> control</a:t>
            </a:r>
          </a:p>
        </p:txBody>
      </p:sp>
      <p:sp>
        <p:nvSpPr>
          <p:cNvPr id="3" name="Content Placeholder 2">
            <a:extLst>
              <a:ext uri="{FF2B5EF4-FFF2-40B4-BE49-F238E27FC236}">
                <a16:creationId xmlns:a16="http://schemas.microsoft.com/office/drawing/2014/main" id="{03CFF328-3F22-41EF-82C5-1B20FB4456FB}"/>
              </a:ext>
            </a:extLst>
          </p:cNvPr>
          <p:cNvSpPr>
            <a:spLocks noGrp="1"/>
          </p:cNvSpPr>
          <p:nvPr>
            <p:ph idx="1"/>
          </p:nvPr>
        </p:nvSpPr>
        <p:spPr/>
        <p:txBody>
          <a:bodyPr/>
          <a:lstStyle/>
          <a:p>
            <a:r>
              <a:rPr lang="nb-NO" dirty="0" err="1"/>
              <a:t>Conventional</a:t>
            </a:r>
            <a:r>
              <a:rPr lang="nb-NO" dirty="0"/>
              <a:t> APC </a:t>
            </a:r>
            <a:r>
              <a:rPr lang="nb-NO" dirty="0" err="1"/>
              <a:t>works</a:t>
            </a:r>
            <a:r>
              <a:rPr lang="nb-NO" dirty="0"/>
              <a:t> </a:t>
            </a:r>
            <a:r>
              <a:rPr lang="nb-NO" dirty="0" err="1"/>
              <a:t>very</a:t>
            </a:r>
            <a:r>
              <a:rPr lang="nb-NO" dirty="0"/>
              <a:t> </a:t>
            </a:r>
            <a:r>
              <a:rPr lang="nb-NO" dirty="0" err="1"/>
              <a:t>well</a:t>
            </a:r>
            <a:r>
              <a:rPr lang="nb-NO" dirty="0"/>
              <a:t> in </a:t>
            </a:r>
            <a:r>
              <a:rPr lang="nb-NO" dirty="0" err="1"/>
              <a:t>may</a:t>
            </a:r>
            <a:r>
              <a:rPr lang="nb-NO" dirty="0"/>
              <a:t> cases</a:t>
            </a:r>
          </a:p>
          <a:p>
            <a:pPr lvl="1"/>
            <a:r>
              <a:rPr lang="nb-NO" dirty="0"/>
              <a:t>Optimization by feedback (</a:t>
            </a:r>
            <a:r>
              <a:rPr lang="nb-NO" dirty="0" err="1"/>
              <a:t>active</a:t>
            </a:r>
            <a:r>
              <a:rPr lang="nb-NO" dirty="0"/>
              <a:t> </a:t>
            </a:r>
            <a:r>
              <a:rPr lang="nb-NO" dirty="0" err="1"/>
              <a:t>constraint</a:t>
            </a:r>
            <a:r>
              <a:rPr lang="nb-NO" dirty="0"/>
              <a:t> </a:t>
            </a:r>
            <a:r>
              <a:rPr lang="nb-NO" dirty="0" err="1"/>
              <a:t>switching</a:t>
            </a:r>
            <a:r>
              <a:rPr lang="nb-NO" dirty="0"/>
              <a:t>)</a:t>
            </a:r>
          </a:p>
          <a:p>
            <a:pPr lvl="1"/>
            <a:r>
              <a:rPr lang="nb-NO" dirty="0" err="1"/>
              <a:t>Need</a:t>
            </a:r>
            <a:r>
              <a:rPr lang="nb-NO" dirty="0"/>
              <a:t> to pair input and output.</a:t>
            </a:r>
          </a:p>
          <a:p>
            <a:pPr lvl="2"/>
            <a:r>
              <a:rPr lang="nb-NO" dirty="0" err="1"/>
              <a:t>Advantage</a:t>
            </a:r>
            <a:r>
              <a:rPr lang="nb-NO" dirty="0"/>
              <a:t>: The </a:t>
            </a:r>
            <a:r>
              <a:rPr lang="nb-NO" dirty="0" err="1"/>
              <a:t>engineer</a:t>
            </a:r>
            <a:r>
              <a:rPr lang="nb-NO" dirty="0"/>
              <a:t> </a:t>
            </a:r>
            <a:r>
              <a:rPr lang="nb-NO" dirty="0" err="1"/>
              <a:t>can</a:t>
            </a:r>
            <a:r>
              <a:rPr lang="nb-NO" dirty="0"/>
              <a:t> </a:t>
            </a:r>
            <a:r>
              <a:rPr lang="nb-NO" dirty="0" err="1"/>
              <a:t>specify</a:t>
            </a:r>
            <a:r>
              <a:rPr lang="nb-NO" dirty="0"/>
              <a:t> </a:t>
            </a:r>
            <a:r>
              <a:rPr lang="nb-NO" dirty="0" err="1"/>
              <a:t>directly</a:t>
            </a:r>
            <a:r>
              <a:rPr lang="nb-NO" dirty="0"/>
              <a:t> </a:t>
            </a:r>
            <a:r>
              <a:rPr lang="nb-NO" dirty="0" err="1"/>
              <a:t>the</a:t>
            </a:r>
            <a:r>
              <a:rPr lang="nb-NO" dirty="0"/>
              <a:t> </a:t>
            </a:r>
            <a:r>
              <a:rPr lang="nb-NO" dirty="0" err="1"/>
              <a:t>solution</a:t>
            </a:r>
            <a:endParaRPr lang="nb-NO" dirty="0"/>
          </a:p>
          <a:p>
            <a:pPr lvl="2"/>
            <a:r>
              <a:rPr lang="nb-NO" dirty="0"/>
              <a:t>Problem: </a:t>
            </a:r>
            <a:r>
              <a:rPr lang="nb-NO" dirty="0" err="1"/>
              <a:t>Unique</a:t>
            </a:r>
            <a:r>
              <a:rPr lang="nb-NO" dirty="0"/>
              <a:t> </a:t>
            </a:r>
            <a:r>
              <a:rPr lang="nb-NO" dirty="0" err="1"/>
              <a:t>pairing</a:t>
            </a:r>
            <a:r>
              <a:rPr lang="nb-NO" dirty="0"/>
              <a:t> </a:t>
            </a:r>
            <a:r>
              <a:rPr lang="nb-NO" dirty="0" err="1"/>
              <a:t>may</a:t>
            </a:r>
            <a:r>
              <a:rPr lang="nb-NO" dirty="0"/>
              <a:t> not be </a:t>
            </a:r>
            <a:r>
              <a:rPr lang="nb-NO" dirty="0" err="1"/>
              <a:t>possible</a:t>
            </a:r>
            <a:r>
              <a:rPr lang="nb-NO" dirty="0"/>
              <a:t> for </a:t>
            </a:r>
            <a:r>
              <a:rPr lang="nb-NO" dirty="0" err="1"/>
              <a:t>complex</a:t>
            </a:r>
            <a:r>
              <a:rPr lang="nb-NO" dirty="0"/>
              <a:t> cases</a:t>
            </a:r>
          </a:p>
          <a:p>
            <a:pPr lvl="1"/>
            <a:r>
              <a:rPr lang="nb-NO" dirty="0" err="1"/>
              <a:t>Need</a:t>
            </a:r>
            <a:r>
              <a:rPr lang="nb-NO" dirty="0"/>
              <a:t> </a:t>
            </a:r>
            <a:r>
              <a:rPr lang="nb-NO" dirty="0" err="1"/>
              <a:t>model</a:t>
            </a:r>
            <a:r>
              <a:rPr lang="nb-NO" dirty="0"/>
              <a:t> </a:t>
            </a:r>
            <a:r>
              <a:rPr lang="nb-NO" dirty="0" err="1"/>
              <a:t>only</a:t>
            </a:r>
            <a:r>
              <a:rPr lang="nb-NO" dirty="0"/>
              <a:t> for parts of </a:t>
            </a:r>
            <a:r>
              <a:rPr lang="nb-NO" dirty="0" err="1"/>
              <a:t>the</a:t>
            </a:r>
            <a:r>
              <a:rPr lang="nb-NO" dirty="0"/>
              <a:t> </a:t>
            </a:r>
            <a:r>
              <a:rPr lang="nb-NO" dirty="0" err="1"/>
              <a:t>process</a:t>
            </a:r>
            <a:r>
              <a:rPr lang="nb-NO" dirty="0"/>
              <a:t> (for tuning)</a:t>
            </a:r>
          </a:p>
          <a:p>
            <a:pPr lvl="1"/>
            <a:r>
              <a:rPr lang="nb-NO" dirty="0"/>
              <a:t>Challenge: </a:t>
            </a:r>
            <a:r>
              <a:rPr lang="nb-NO" dirty="0" err="1"/>
              <a:t>Need</a:t>
            </a:r>
            <a:r>
              <a:rPr lang="nb-NO" dirty="0"/>
              <a:t> </a:t>
            </a:r>
            <a:r>
              <a:rPr lang="nb-NO" dirty="0" err="1"/>
              <a:t>better</a:t>
            </a:r>
            <a:r>
              <a:rPr lang="nb-NO" dirty="0"/>
              <a:t> </a:t>
            </a:r>
            <a:r>
              <a:rPr lang="nb-NO" dirty="0" err="1"/>
              <a:t>teaching</a:t>
            </a:r>
            <a:r>
              <a:rPr lang="nb-NO" dirty="0"/>
              <a:t> and design </a:t>
            </a:r>
            <a:r>
              <a:rPr lang="nb-NO" dirty="0" err="1"/>
              <a:t>methods</a:t>
            </a:r>
            <a:endParaRPr lang="nb-NO" dirty="0"/>
          </a:p>
          <a:p>
            <a:pPr lvl="1"/>
            <a:endParaRPr lang="nb-NO" dirty="0"/>
          </a:p>
          <a:p>
            <a:r>
              <a:rPr lang="nb-NO" dirty="0"/>
              <a:t>MPC </a:t>
            </a:r>
            <a:r>
              <a:rPr lang="nb-NO" dirty="0" err="1"/>
              <a:t>may</a:t>
            </a:r>
            <a:r>
              <a:rPr lang="nb-NO" dirty="0"/>
              <a:t> be </a:t>
            </a:r>
            <a:r>
              <a:rPr lang="nb-NO" dirty="0" err="1"/>
              <a:t>better</a:t>
            </a:r>
            <a:r>
              <a:rPr lang="nb-NO" dirty="0"/>
              <a:t> (and </a:t>
            </a:r>
            <a:r>
              <a:rPr lang="nb-NO" dirty="0" err="1"/>
              <a:t>simpler</a:t>
            </a:r>
            <a:r>
              <a:rPr lang="nb-NO" dirty="0"/>
              <a:t>) for more </a:t>
            </a:r>
            <a:r>
              <a:rPr lang="nb-NO" dirty="0" err="1"/>
              <a:t>complex</a:t>
            </a:r>
            <a:r>
              <a:rPr lang="nb-NO" dirty="0"/>
              <a:t> multivariable cases</a:t>
            </a:r>
          </a:p>
          <a:p>
            <a:pPr lvl="1"/>
            <a:r>
              <a:rPr lang="nb-NO" dirty="0" err="1"/>
              <a:t>But</a:t>
            </a:r>
            <a:r>
              <a:rPr lang="nb-NO" dirty="0"/>
              <a:t> MPC </a:t>
            </a:r>
            <a:r>
              <a:rPr lang="nb-NO" dirty="0" err="1"/>
              <a:t>may</a:t>
            </a:r>
            <a:r>
              <a:rPr lang="nb-NO" dirty="0"/>
              <a:t> not </a:t>
            </a:r>
            <a:r>
              <a:rPr lang="nb-NO" dirty="0" err="1"/>
              <a:t>work</a:t>
            </a:r>
            <a:r>
              <a:rPr lang="nb-NO" dirty="0"/>
              <a:t> </a:t>
            </a:r>
            <a:r>
              <a:rPr lang="nb-NO" dirty="0" err="1"/>
              <a:t>on</a:t>
            </a:r>
            <a:r>
              <a:rPr lang="nb-NO" dirty="0"/>
              <a:t> all problems (</a:t>
            </a:r>
            <a:r>
              <a:rPr lang="nb-NO" dirty="0" err="1"/>
              <a:t>Bidirectional</a:t>
            </a:r>
            <a:r>
              <a:rPr lang="nb-NO" dirty="0"/>
              <a:t> </a:t>
            </a:r>
            <a:r>
              <a:rPr lang="nb-NO" dirty="0" err="1"/>
              <a:t>inventorycontrol</a:t>
            </a:r>
            <a:r>
              <a:rPr lang="nb-NO" dirty="0"/>
              <a:t>)</a:t>
            </a:r>
          </a:p>
          <a:p>
            <a:pPr lvl="1"/>
            <a:r>
              <a:rPr lang="nb-NO" dirty="0"/>
              <a:t>Main </a:t>
            </a:r>
            <a:r>
              <a:rPr lang="nb-NO" dirty="0" err="1"/>
              <a:t>challenge</a:t>
            </a:r>
            <a:r>
              <a:rPr lang="nb-NO" dirty="0"/>
              <a:t>: </a:t>
            </a:r>
            <a:r>
              <a:rPr lang="nb-NO" dirty="0" err="1"/>
              <a:t>Need</a:t>
            </a:r>
            <a:r>
              <a:rPr lang="nb-NO" dirty="0"/>
              <a:t> </a:t>
            </a:r>
            <a:r>
              <a:rPr lang="nb-NO" dirty="0" err="1"/>
              <a:t>dynamic</a:t>
            </a:r>
            <a:r>
              <a:rPr lang="nb-NO" dirty="0"/>
              <a:t> </a:t>
            </a:r>
            <a:r>
              <a:rPr lang="nb-NO" dirty="0" err="1"/>
              <a:t>model</a:t>
            </a:r>
            <a:r>
              <a:rPr lang="nb-NO" dirty="0"/>
              <a:t> for </a:t>
            </a:r>
            <a:r>
              <a:rPr lang="nb-NO" dirty="0" err="1"/>
              <a:t>whole</a:t>
            </a:r>
            <a:r>
              <a:rPr lang="nb-NO" dirty="0"/>
              <a:t> </a:t>
            </a:r>
            <a:r>
              <a:rPr lang="nb-NO" dirty="0" err="1"/>
              <a:t>process</a:t>
            </a:r>
            <a:endParaRPr lang="nb-NO" dirty="0"/>
          </a:p>
          <a:p>
            <a:pPr lvl="1"/>
            <a:r>
              <a:rPr lang="nb-NO" dirty="0" err="1"/>
              <a:t>Other</a:t>
            </a:r>
            <a:r>
              <a:rPr lang="nb-NO" dirty="0"/>
              <a:t> </a:t>
            </a:r>
            <a:r>
              <a:rPr lang="nb-NO" dirty="0" err="1"/>
              <a:t>challenge</a:t>
            </a:r>
            <a:r>
              <a:rPr lang="nb-NO" dirty="0"/>
              <a:t>: Tuning </a:t>
            </a:r>
            <a:r>
              <a:rPr lang="nb-NO" dirty="0" err="1"/>
              <a:t>may</a:t>
            </a:r>
            <a:r>
              <a:rPr lang="nb-NO" dirty="0"/>
              <a:t> be </a:t>
            </a:r>
            <a:r>
              <a:rPr lang="nb-NO" dirty="0" err="1"/>
              <a:t>difficult</a:t>
            </a:r>
            <a:r>
              <a:rPr lang="nb-NO" dirty="0"/>
              <a:t> </a:t>
            </a:r>
          </a:p>
          <a:p>
            <a:pPr lvl="1"/>
            <a:endParaRPr lang="nb-NO" dirty="0"/>
          </a:p>
        </p:txBody>
      </p:sp>
    </p:spTree>
    <p:extLst>
      <p:ext uri="{BB962C8B-B14F-4D97-AF65-F5344CB8AC3E}">
        <p14:creationId xmlns:p14="http://schemas.microsoft.com/office/powerpoint/2010/main" val="3487543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9423A-08EF-435E-A0CA-28E4B9E9E552}"/>
              </a:ext>
            </a:extLst>
          </p:cNvPr>
          <p:cNvSpPr>
            <a:spLocks noGrp="1"/>
          </p:cNvSpPr>
          <p:nvPr>
            <p:ph type="dt" sz="quarter" idx="10"/>
          </p:nvPr>
        </p:nvSpPr>
        <p:spPr bwMode="auto">
          <a:xfrm>
            <a:off x="6934200" y="624363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n-NO"/>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nn-NO"/>
          </a:p>
          <a:p>
            <a:pPr>
              <a:defRPr/>
            </a:pPr>
            <a:r>
              <a:rPr lang="nn-NO"/>
              <a:t> </a:t>
            </a:r>
          </a:p>
        </p:txBody>
      </p:sp>
      <p:pic>
        <p:nvPicPr>
          <p:cNvPr id="14340" name="Picture 2" descr="C:\Users\skoge\Desktop\Fish-Against-the-Flow.jpg">
            <a:extLst>
              <a:ext uri="{FF2B5EF4-FFF2-40B4-BE49-F238E27FC236}">
                <a16:creationId xmlns:a16="http://schemas.microsoft.com/office/drawing/2014/main" id="{D50B8C3C-9DE8-496F-81D8-63D8FF6C7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274764"/>
            <a:ext cx="7551738"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Notched Right Arrow 4">
            <a:extLst>
              <a:ext uri="{FF2B5EF4-FFF2-40B4-BE49-F238E27FC236}">
                <a16:creationId xmlns:a16="http://schemas.microsoft.com/office/drawing/2014/main" id="{27127404-FF9F-45E8-9847-36A8908E89D3}"/>
              </a:ext>
            </a:extLst>
          </p:cNvPr>
          <p:cNvSpPr>
            <a:spLocks noChangeArrowheads="1"/>
          </p:cNvSpPr>
          <p:nvPr/>
        </p:nvSpPr>
        <p:spPr bwMode="auto">
          <a:xfrm>
            <a:off x="7751764" y="49212"/>
            <a:ext cx="2897186" cy="1201739"/>
          </a:xfrm>
          <a:prstGeom prst="notchedRightArrow">
            <a:avLst>
              <a:gd name="adj1" fmla="val 50000"/>
              <a:gd name="adj2" fmla="val 49955"/>
            </a:avLst>
          </a:prstGeom>
          <a:solidFill>
            <a:schemeClr val="tx2">
              <a:lumMod val="40000"/>
              <a:lumOff val="60000"/>
            </a:schemeClr>
          </a:solidFill>
          <a:ln w="9525" algn="ctr">
            <a:solidFill>
              <a:schemeClr val="tx1"/>
            </a:solidFill>
            <a:round/>
            <a:headEnd/>
            <a:tailEnd/>
          </a:ln>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Optimal centralized</a:t>
            </a:r>
          </a:p>
          <a:p>
            <a:pPr>
              <a:spcBef>
                <a:spcPct val="0"/>
              </a:spcBef>
              <a:buFontTx/>
              <a:buNone/>
            </a:pPr>
            <a:r>
              <a:rPr lang="en-US" altLang="nb-NO" sz="1800" dirty="0">
                <a:latin typeface="Arial" panose="020B0604020202020204" pitchFamily="34" charset="0"/>
              </a:rPr>
              <a:t>Solution (</a:t>
            </a:r>
            <a:r>
              <a:rPr lang="en-US" altLang="nb-NO" sz="1800" b="1" dirty="0">
                <a:latin typeface="Arial" panose="020B0604020202020204" pitchFamily="34" charset="0"/>
              </a:rPr>
              <a:t>EMPC</a:t>
            </a:r>
            <a:r>
              <a:rPr lang="en-US" altLang="nb-NO" sz="1800" dirty="0">
                <a:latin typeface="Arial" panose="020B0604020202020204" pitchFamily="34" charset="0"/>
              </a:rPr>
              <a:t>)</a:t>
            </a:r>
          </a:p>
        </p:txBody>
      </p:sp>
      <p:sp>
        <p:nvSpPr>
          <p:cNvPr id="14342" name="TextBox 5">
            <a:extLst>
              <a:ext uri="{FF2B5EF4-FFF2-40B4-BE49-F238E27FC236}">
                <a16:creationId xmlns:a16="http://schemas.microsoft.com/office/drawing/2014/main" id="{9CA82F12-548C-47BB-98A8-D6FCFFF4E930}"/>
              </a:ext>
            </a:extLst>
          </p:cNvPr>
          <p:cNvSpPr txBox="1">
            <a:spLocks noChangeArrowheads="1"/>
          </p:cNvSpPr>
          <p:nvPr/>
        </p:nvSpPr>
        <p:spPr bwMode="auto">
          <a:xfrm>
            <a:off x="6146896" y="3160584"/>
            <a:ext cx="1988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2400" b="1" dirty="0">
                <a:latin typeface="Arial" panose="020B0604020202020204" pitchFamily="34" charset="0"/>
              </a:rPr>
              <a:t>Sigurd (me)</a:t>
            </a:r>
          </a:p>
        </p:txBody>
      </p:sp>
      <p:sp>
        <p:nvSpPr>
          <p:cNvPr id="14343" name="Rectangle 6">
            <a:extLst>
              <a:ext uri="{FF2B5EF4-FFF2-40B4-BE49-F238E27FC236}">
                <a16:creationId xmlns:a16="http://schemas.microsoft.com/office/drawing/2014/main" id="{6C100AE1-C096-487A-98B9-EB4374A5CC8A}"/>
              </a:ext>
            </a:extLst>
          </p:cNvPr>
          <p:cNvSpPr>
            <a:spLocks noChangeArrowheads="1"/>
          </p:cNvSpPr>
          <p:nvPr/>
        </p:nvSpPr>
        <p:spPr bwMode="auto">
          <a:xfrm>
            <a:off x="9013031" y="972345"/>
            <a:ext cx="71438" cy="438150"/>
          </a:xfrm>
          <a:prstGeom prst="rect">
            <a:avLst/>
          </a:prstGeom>
          <a:solidFill>
            <a:schemeClr val="accent1"/>
          </a:solidFill>
          <a:ln w="9525" algn="ctr">
            <a:solidFill>
              <a:schemeClr val="tx1"/>
            </a:solidFill>
            <a:round/>
            <a:headEnd/>
            <a:tailEnd/>
          </a:ln>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sp>
        <p:nvSpPr>
          <p:cNvPr id="14344" name="TextBox 7">
            <a:extLst>
              <a:ext uri="{FF2B5EF4-FFF2-40B4-BE49-F238E27FC236}">
                <a16:creationId xmlns:a16="http://schemas.microsoft.com/office/drawing/2014/main" id="{1B7E091E-24BC-4A31-B807-795E241DC0E8}"/>
              </a:ext>
            </a:extLst>
          </p:cNvPr>
          <p:cNvSpPr txBox="1">
            <a:spLocks noChangeArrowheads="1"/>
          </p:cNvSpPr>
          <p:nvPr/>
        </p:nvSpPr>
        <p:spPr bwMode="auto">
          <a:xfrm>
            <a:off x="139699" y="604540"/>
            <a:ext cx="7232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2400" b="1" dirty="0">
                <a:latin typeface="Arial" panose="020B0604020202020204" pitchFamily="34" charset="0"/>
              </a:rPr>
              <a:t>Academic process control community fish pond</a:t>
            </a:r>
          </a:p>
        </p:txBody>
      </p:sp>
      <p:sp>
        <p:nvSpPr>
          <p:cNvPr id="9" name="Notched Right Arrow 4">
            <a:extLst>
              <a:ext uri="{FF2B5EF4-FFF2-40B4-BE49-F238E27FC236}">
                <a16:creationId xmlns:a16="http://schemas.microsoft.com/office/drawing/2014/main" id="{D79A3C59-9674-4BCA-BCC4-D9330B103289}"/>
              </a:ext>
            </a:extLst>
          </p:cNvPr>
          <p:cNvSpPr>
            <a:spLocks noChangeArrowheads="1"/>
          </p:cNvSpPr>
          <p:nvPr/>
        </p:nvSpPr>
        <p:spPr bwMode="auto">
          <a:xfrm rot="10800000">
            <a:off x="139699" y="2708938"/>
            <a:ext cx="2331271" cy="871802"/>
          </a:xfrm>
          <a:prstGeom prst="notchedRightArrow">
            <a:avLst>
              <a:gd name="adj1" fmla="val 50000"/>
              <a:gd name="adj2" fmla="val 49955"/>
            </a:avLst>
          </a:prstGeom>
          <a:solidFill>
            <a:schemeClr val="tx2">
              <a:lumMod val="40000"/>
              <a:lumOff val="60000"/>
            </a:schemeClr>
          </a:solidFill>
          <a:ln w="9525" algn="ctr">
            <a:solidFill>
              <a:schemeClr val="tx1"/>
            </a:solidFill>
            <a:round/>
            <a:headEnd/>
            <a:tailEnd/>
          </a:ln>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dirty="0">
              <a:latin typeface="Arial" panose="020B0604020202020204" pitchFamily="34" charset="0"/>
            </a:endParaRPr>
          </a:p>
        </p:txBody>
      </p:sp>
      <p:sp>
        <p:nvSpPr>
          <p:cNvPr id="4" name="TextBox 3">
            <a:extLst>
              <a:ext uri="{FF2B5EF4-FFF2-40B4-BE49-F238E27FC236}">
                <a16:creationId xmlns:a16="http://schemas.microsoft.com/office/drawing/2014/main" id="{53464BE6-8649-4549-9376-DD9FEA961404}"/>
              </a:ext>
            </a:extLst>
          </p:cNvPr>
          <p:cNvSpPr txBox="1"/>
          <p:nvPr/>
        </p:nvSpPr>
        <p:spPr>
          <a:xfrm>
            <a:off x="299163" y="2811602"/>
            <a:ext cx="2325701" cy="646331"/>
          </a:xfrm>
          <a:prstGeom prst="rect">
            <a:avLst/>
          </a:prstGeom>
          <a:noFill/>
        </p:spPr>
        <p:txBody>
          <a:bodyPr wrap="none" rtlCol="0">
            <a:spAutoFit/>
          </a:bodyPr>
          <a:lstStyle/>
          <a:p>
            <a:r>
              <a:rPr lang="nb-NO" dirty="0"/>
              <a:t>Simple </a:t>
            </a:r>
            <a:r>
              <a:rPr lang="nb-NO" dirty="0" err="1"/>
              <a:t>solutions</a:t>
            </a:r>
            <a:r>
              <a:rPr lang="nb-NO" dirty="0"/>
              <a:t> </a:t>
            </a:r>
            <a:r>
              <a:rPr lang="nb-NO" dirty="0" err="1"/>
              <a:t>that</a:t>
            </a:r>
            <a:r>
              <a:rPr lang="nb-NO" dirty="0"/>
              <a:t> </a:t>
            </a:r>
          </a:p>
          <a:p>
            <a:r>
              <a:rPr lang="nb-NO" dirty="0" err="1"/>
              <a:t>work</a:t>
            </a:r>
            <a:r>
              <a:rPr lang="nb-NO" dirty="0"/>
              <a:t> (</a:t>
            </a:r>
            <a:r>
              <a:rPr lang="nb-NO" dirty="0" err="1"/>
              <a:t>selector</a:t>
            </a:r>
            <a:r>
              <a:rPr lang="nb-NO" dirty="0"/>
              <a:t>, PID++)</a:t>
            </a:r>
          </a:p>
        </p:txBody>
      </p:sp>
    </p:spTree>
    <p:extLst>
      <p:ext uri="{BB962C8B-B14F-4D97-AF65-F5344CB8AC3E}">
        <p14:creationId xmlns:p14="http://schemas.microsoft.com/office/powerpoint/2010/main" val="1087752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CA38-25D6-4C0C-A138-70CC4AFCED26}"/>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993FE48D-ECF3-4431-B89B-520A8B40582E}"/>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54811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9537-898A-47B8-89D9-C99C1D55D7A8}"/>
              </a:ext>
            </a:extLst>
          </p:cNvPr>
          <p:cNvSpPr>
            <a:spLocks noGrp="1"/>
          </p:cNvSpPr>
          <p:nvPr>
            <p:ph type="title"/>
          </p:nvPr>
        </p:nvSpPr>
        <p:spPr/>
        <p:txBody>
          <a:bodyPr/>
          <a:lstStyle/>
          <a:p>
            <a:r>
              <a:rPr lang="nb-NO" dirty="0" err="1"/>
              <a:t>Extra</a:t>
            </a:r>
            <a:endParaRPr lang="nb-NO" dirty="0"/>
          </a:p>
        </p:txBody>
      </p:sp>
      <p:sp>
        <p:nvSpPr>
          <p:cNvPr id="3" name="Content Placeholder 2">
            <a:extLst>
              <a:ext uri="{FF2B5EF4-FFF2-40B4-BE49-F238E27FC236}">
                <a16:creationId xmlns:a16="http://schemas.microsoft.com/office/drawing/2014/main" id="{52C72922-8321-49FC-AA25-B3263FC21EB0}"/>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40983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FEAC-BD55-441D-8330-80D617EEB62F}"/>
              </a:ext>
            </a:extLst>
          </p:cNvPr>
          <p:cNvSpPr>
            <a:spLocks noGrp="1"/>
          </p:cNvSpPr>
          <p:nvPr>
            <p:ph type="title"/>
          </p:nvPr>
        </p:nvSpPr>
        <p:spPr/>
        <p:txBody>
          <a:bodyPr/>
          <a:lstStyle/>
          <a:p>
            <a:r>
              <a:rPr lang="nb-NO" dirty="0" err="1"/>
              <a:t>Outline</a:t>
            </a:r>
            <a:endParaRPr lang="nb-NO" dirty="0"/>
          </a:p>
        </p:txBody>
      </p:sp>
      <p:sp>
        <p:nvSpPr>
          <p:cNvPr id="3" name="Content Placeholder 2">
            <a:extLst>
              <a:ext uri="{FF2B5EF4-FFF2-40B4-BE49-F238E27FC236}">
                <a16:creationId xmlns:a16="http://schemas.microsoft.com/office/drawing/2014/main" id="{AA750FE9-C06A-495B-9C1D-7FE5A3A45B7F}"/>
              </a:ext>
            </a:extLst>
          </p:cNvPr>
          <p:cNvSpPr>
            <a:spLocks noGrp="1"/>
          </p:cNvSpPr>
          <p:nvPr>
            <p:ph idx="1"/>
          </p:nvPr>
        </p:nvSpPr>
        <p:spPr/>
        <p:txBody>
          <a:bodyPr/>
          <a:lstStyle/>
          <a:p>
            <a:r>
              <a:rPr lang="nb-NO" dirty="0"/>
              <a:t>Optimization and control</a:t>
            </a:r>
          </a:p>
          <a:p>
            <a:pPr lvl="1"/>
            <a:r>
              <a:rPr lang="nb-NO" dirty="0"/>
              <a:t>Control </a:t>
            </a:r>
            <a:r>
              <a:rPr lang="nb-NO" dirty="0" err="1"/>
              <a:t>hierarchy</a:t>
            </a:r>
            <a:endParaRPr lang="nb-NO" dirty="0"/>
          </a:p>
          <a:p>
            <a:pPr lvl="1"/>
            <a:r>
              <a:rPr lang="nb-NO" dirty="0" err="1"/>
              <a:t>Want</a:t>
            </a:r>
            <a:r>
              <a:rPr lang="nb-NO" dirty="0"/>
              <a:t> </a:t>
            </a:r>
            <a:r>
              <a:rPr lang="nb-NO" dirty="0" err="1"/>
              <a:t>tight</a:t>
            </a:r>
            <a:r>
              <a:rPr lang="nb-NO" dirty="0"/>
              <a:t> control of </a:t>
            </a:r>
            <a:r>
              <a:rPr lang="nb-NO" dirty="0" err="1"/>
              <a:t>constraints</a:t>
            </a:r>
            <a:endParaRPr lang="nb-NO" dirty="0"/>
          </a:p>
          <a:p>
            <a:pPr lvl="2"/>
            <a:r>
              <a:rPr lang="nb-NO" dirty="0"/>
              <a:t>Lagrange </a:t>
            </a:r>
            <a:r>
              <a:rPr lang="nb-NO" dirty="0" err="1"/>
              <a:t>multipliers</a:t>
            </a:r>
            <a:r>
              <a:rPr lang="nb-NO" dirty="0"/>
              <a:t> </a:t>
            </a:r>
          </a:p>
          <a:p>
            <a:pPr lvl="2"/>
            <a:r>
              <a:rPr lang="nb-NO" dirty="0" err="1"/>
              <a:t>Selectors</a:t>
            </a:r>
            <a:endParaRPr lang="nb-NO" dirty="0"/>
          </a:p>
          <a:p>
            <a:r>
              <a:rPr lang="nb-NO" dirty="0" err="1"/>
              <a:t>Classical</a:t>
            </a:r>
            <a:r>
              <a:rPr lang="nb-NO" dirty="0"/>
              <a:t> </a:t>
            </a:r>
            <a:r>
              <a:rPr lang="nb-NO" dirty="0" err="1"/>
              <a:t>advanced</a:t>
            </a:r>
            <a:r>
              <a:rPr lang="nb-NO" dirty="0"/>
              <a:t> (</a:t>
            </a:r>
            <a:r>
              <a:rPr lang="nb-NO" dirty="0" err="1"/>
              <a:t>process</a:t>
            </a:r>
            <a:r>
              <a:rPr lang="nb-NO" dirty="0"/>
              <a:t>) control  (APC)</a:t>
            </a:r>
          </a:p>
          <a:p>
            <a:pPr lvl="1"/>
            <a:r>
              <a:rPr lang="nb-NO" dirty="0" err="1"/>
              <a:t>Selectors</a:t>
            </a:r>
            <a:endParaRPr lang="nb-NO" dirty="0"/>
          </a:p>
          <a:p>
            <a:pPr lvl="1"/>
            <a:r>
              <a:rPr lang="nb-NO" dirty="0" err="1"/>
              <a:t>Feedforward</a:t>
            </a:r>
            <a:r>
              <a:rPr lang="nb-NO" dirty="0"/>
              <a:t>, </a:t>
            </a:r>
            <a:r>
              <a:rPr lang="nb-NO" dirty="0" err="1"/>
              <a:t>decoupling</a:t>
            </a:r>
            <a:r>
              <a:rPr lang="nb-NO" dirty="0"/>
              <a:t> and </a:t>
            </a:r>
            <a:r>
              <a:rPr lang="nb-NO" dirty="0" err="1"/>
              <a:t>linearization</a:t>
            </a:r>
            <a:r>
              <a:rPr lang="nb-NO" dirty="0"/>
              <a:t> </a:t>
            </a:r>
            <a:r>
              <a:rPr lang="nb-NO" dirty="0" err="1"/>
              <a:t>blocks</a:t>
            </a:r>
            <a:endParaRPr lang="nb-NO" dirty="0"/>
          </a:p>
          <a:p>
            <a:pPr lvl="2"/>
            <a:r>
              <a:rPr lang="nb-NO" dirty="0"/>
              <a:t>Input </a:t>
            </a:r>
            <a:r>
              <a:rPr lang="nb-NO" dirty="0" err="1"/>
              <a:t>transformations</a:t>
            </a:r>
            <a:r>
              <a:rPr lang="nb-NO" dirty="0"/>
              <a:t> (Feedback </a:t>
            </a:r>
            <a:r>
              <a:rPr lang="nb-NO" dirty="0" err="1"/>
              <a:t>linearization</a:t>
            </a:r>
            <a:r>
              <a:rPr lang="nb-NO" dirty="0"/>
              <a:t>)</a:t>
            </a:r>
          </a:p>
          <a:p>
            <a:pPr lvl="1"/>
            <a:r>
              <a:rPr lang="nb-NO" dirty="0" err="1"/>
              <a:t>Other</a:t>
            </a:r>
            <a:r>
              <a:rPr lang="nb-NO" dirty="0"/>
              <a:t> elements</a:t>
            </a:r>
          </a:p>
          <a:p>
            <a:pPr lvl="2"/>
            <a:r>
              <a:rPr lang="nb-NO" dirty="0"/>
              <a:t>Split range control, </a:t>
            </a:r>
            <a:r>
              <a:rPr lang="nb-NO" dirty="0" err="1"/>
              <a:t>valve</a:t>
            </a:r>
            <a:r>
              <a:rPr lang="nb-NO" dirty="0"/>
              <a:t> </a:t>
            </a:r>
            <a:r>
              <a:rPr lang="nb-NO" dirty="0" err="1"/>
              <a:t>position</a:t>
            </a:r>
            <a:r>
              <a:rPr lang="nb-NO" dirty="0"/>
              <a:t> control, </a:t>
            </a:r>
            <a:r>
              <a:rPr lang="nb-NO" dirty="0" err="1"/>
              <a:t>cascade</a:t>
            </a:r>
            <a:endParaRPr lang="nb-NO" dirty="0"/>
          </a:p>
          <a:p>
            <a:r>
              <a:rPr lang="nb-NO" dirty="0" err="1"/>
              <a:t>Conclusion</a:t>
            </a:r>
            <a:r>
              <a:rPr lang="nb-NO" dirty="0"/>
              <a:t>. MPC vs. </a:t>
            </a:r>
            <a:r>
              <a:rPr lang="nb-NO" dirty="0" err="1"/>
              <a:t>classical</a:t>
            </a:r>
            <a:r>
              <a:rPr lang="nb-NO" dirty="0"/>
              <a:t> APC</a:t>
            </a:r>
          </a:p>
          <a:p>
            <a:pPr lvl="1"/>
            <a:endParaRPr lang="nb-NO" dirty="0"/>
          </a:p>
          <a:p>
            <a:pPr lvl="2"/>
            <a:endParaRPr lang="nb-NO" dirty="0"/>
          </a:p>
          <a:p>
            <a:pPr lvl="2"/>
            <a:endParaRPr lang="nb-NO" dirty="0"/>
          </a:p>
        </p:txBody>
      </p:sp>
    </p:spTree>
    <p:extLst>
      <p:ext uri="{BB962C8B-B14F-4D97-AF65-F5344CB8AC3E}">
        <p14:creationId xmlns:p14="http://schemas.microsoft.com/office/powerpoint/2010/main" val="2726917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792AB0D5-7DB2-4883-951C-D6525FD00547}"/>
              </a:ext>
            </a:extLst>
          </p:cNvPr>
          <p:cNvSpPr>
            <a:spLocks noGrp="1"/>
          </p:cNvSpPr>
          <p:nvPr>
            <p:ph type="title"/>
          </p:nvPr>
        </p:nvSpPr>
        <p:spPr>
          <a:xfrm>
            <a:off x="624160" y="373649"/>
            <a:ext cx="8229600" cy="1143000"/>
          </a:xfrm>
        </p:spPr>
        <p:txBody>
          <a:bodyPr>
            <a:normAutofit fontScale="92500"/>
          </a:bodyPr>
          <a:lstStyle/>
          <a:p>
            <a:r>
              <a:rPr lang="nb-NO" altLang="nb-NO" sz="2800" dirty="0">
                <a:solidFill>
                  <a:srgbClr val="0070C0"/>
                </a:solidFill>
              </a:rPr>
              <a:t>Alt. 2. </a:t>
            </a:r>
            <a:r>
              <a:rPr lang="nb-NO" altLang="nb-NO" sz="2800" dirty="0" err="1">
                <a:solidFill>
                  <a:srgbClr val="0070C0"/>
                </a:solidFill>
              </a:rPr>
              <a:t>Several</a:t>
            </a:r>
            <a:r>
              <a:rPr lang="nb-NO" altLang="nb-NO" sz="2800" dirty="0">
                <a:solidFill>
                  <a:srgbClr val="0070C0"/>
                </a:solidFill>
              </a:rPr>
              <a:t> </a:t>
            </a:r>
            <a:r>
              <a:rPr lang="nb-NO" altLang="nb-NO" sz="2800" dirty="0" err="1">
                <a:solidFill>
                  <a:srgbClr val="0070C0"/>
                </a:solidFill>
              </a:rPr>
              <a:t>controllers</a:t>
            </a:r>
            <a:r>
              <a:rPr lang="nb-NO" altLang="nb-NO" sz="2800" dirty="0">
                <a:solidFill>
                  <a:srgbClr val="0070C0"/>
                </a:solidFill>
              </a:rPr>
              <a:t> </a:t>
            </a:r>
            <a:r>
              <a:rPr lang="nb-NO" altLang="nb-NO" sz="2800" dirty="0" err="1">
                <a:solidFill>
                  <a:srgbClr val="0070C0"/>
                </a:solidFill>
              </a:rPr>
              <a:t>with</a:t>
            </a:r>
            <a:r>
              <a:rPr lang="nb-NO" altLang="nb-NO" sz="2800" dirty="0">
                <a:solidFill>
                  <a:srgbClr val="0070C0"/>
                </a:solidFill>
              </a:rPr>
              <a:t> different setpoints</a:t>
            </a:r>
          </a:p>
        </p:txBody>
      </p:sp>
      <p:sp>
        <p:nvSpPr>
          <p:cNvPr id="6" name="TextBox 5">
            <a:extLst>
              <a:ext uri="{FF2B5EF4-FFF2-40B4-BE49-F238E27FC236}">
                <a16:creationId xmlns:a16="http://schemas.microsoft.com/office/drawing/2014/main" id="{6ED9FCD8-BCFB-4E33-AD14-3AE270149B0F}"/>
              </a:ext>
            </a:extLst>
          </p:cNvPr>
          <p:cNvSpPr txBox="1"/>
          <p:nvPr/>
        </p:nvSpPr>
        <p:spPr>
          <a:xfrm>
            <a:off x="4889348" y="1516649"/>
            <a:ext cx="7488832" cy="5755422"/>
          </a:xfrm>
          <a:prstGeom prst="rect">
            <a:avLst/>
          </a:prstGeom>
          <a:noFill/>
        </p:spPr>
        <p:txBody>
          <a:bodyPr wrap="square">
            <a:spAutoFit/>
          </a:bodyPr>
          <a:lstStyle/>
          <a:p>
            <a:pPr>
              <a:defRPr/>
            </a:pPr>
            <a:r>
              <a:rPr lang="nb-NO" sz="1600" b="1" dirty="0" err="1"/>
              <a:t>Example</a:t>
            </a:r>
            <a:r>
              <a:rPr lang="nb-NO" sz="1600" b="1" dirty="0"/>
              <a:t> </a:t>
            </a:r>
          </a:p>
          <a:p>
            <a:pPr>
              <a:defRPr/>
            </a:pPr>
            <a:endParaRPr lang="nb-NO" sz="1600" b="1" dirty="0"/>
          </a:p>
          <a:p>
            <a:pPr>
              <a:defRPr/>
            </a:pPr>
            <a:r>
              <a:rPr lang="nb-NO" sz="1600" dirty="0"/>
              <a:t>CV=y= </a:t>
            </a:r>
            <a:r>
              <a:rPr lang="nb-NO" sz="1600" dirty="0" err="1"/>
              <a:t>room</a:t>
            </a:r>
            <a:r>
              <a:rPr lang="nb-NO" sz="1600" dirty="0"/>
              <a:t> </a:t>
            </a:r>
            <a:r>
              <a:rPr lang="nb-NO" sz="1600" dirty="0" err="1"/>
              <a:t>temperature</a:t>
            </a:r>
            <a:endParaRPr lang="nb-NO" sz="1600" dirty="0"/>
          </a:p>
          <a:p>
            <a:pPr>
              <a:defRPr/>
            </a:pPr>
            <a:endParaRPr lang="nb-NO" sz="1600" dirty="0"/>
          </a:p>
          <a:p>
            <a:pPr marL="285750" indent="-285750">
              <a:buFont typeface="Arial" panose="020B0604020202020204" pitchFamily="34" charset="0"/>
              <a:buChar char="•"/>
              <a:defRPr/>
            </a:pPr>
            <a:r>
              <a:rPr lang="nb-NO" sz="1600" dirty="0"/>
              <a:t>MV1 = u1 = </a:t>
            </a:r>
            <a:r>
              <a:rPr lang="nb-NO" sz="1600" dirty="0" err="1"/>
              <a:t>cooling</a:t>
            </a:r>
            <a:endParaRPr lang="nb-NO" sz="1600" dirty="0"/>
          </a:p>
          <a:p>
            <a:pPr>
              <a:defRPr/>
            </a:pPr>
            <a:r>
              <a:rPr lang="nb-NO" sz="1600" dirty="0"/>
              <a:t>	</a:t>
            </a:r>
            <a:r>
              <a:rPr lang="nb-NO" sz="1600" dirty="0" err="1"/>
              <a:t>CV</a:t>
            </a:r>
            <a:r>
              <a:rPr lang="nb-NO" sz="1600" baseline="30000" dirty="0" err="1"/>
              <a:t>spH</a:t>
            </a:r>
            <a:r>
              <a:rPr lang="nb-NO" sz="1600" dirty="0"/>
              <a:t> = 22°C  (summer)</a:t>
            </a:r>
          </a:p>
          <a:p>
            <a:pPr marL="285750" indent="-285750">
              <a:buFont typeface="Arial" panose="020B0604020202020204" pitchFamily="34" charset="0"/>
              <a:buChar char="•"/>
              <a:defRPr/>
            </a:pPr>
            <a:r>
              <a:rPr lang="nb-NO" sz="1600" dirty="0"/>
              <a:t>MV2 = u2 = </a:t>
            </a:r>
            <a:r>
              <a:rPr lang="nb-NO" sz="1600" dirty="0" err="1"/>
              <a:t>heating</a:t>
            </a:r>
            <a:endParaRPr lang="nb-NO" sz="1600" dirty="0"/>
          </a:p>
          <a:p>
            <a:pPr>
              <a:defRPr/>
            </a:pPr>
            <a:r>
              <a:rPr lang="nb-NO" sz="1600" dirty="0"/>
              <a:t>	</a:t>
            </a:r>
            <a:r>
              <a:rPr lang="nb-NO" sz="1600" dirty="0" err="1"/>
              <a:t>CV</a:t>
            </a:r>
            <a:r>
              <a:rPr lang="nb-NO" sz="1600" baseline="30000" dirty="0" err="1"/>
              <a:t>spL</a:t>
            </a:r>
            <a:r>
              <a:rPr lang="nb-NO" sz="1600" dirty="0"/>
              <a:t> = 20 - 2 = 20°C (</a:t>
            </a:r>
            <a:r>
              <a:rPr lang="nb-NO" sz="1600" dirty="0" err="1"/>
              <a:t>winter</a:t>
            </a:r>
            <a:r>
              <a:rPr lang="nb-NO" sz="1600" dirty="0"/>
              <a:t>)</a:t>
            </a:r>
          </a:p>
          <a:p>
            <a:pPr>
              <a:defRPr/>
            </a:pPr>
            <a:endParaRPr lang="nb-NO" sz="1600" dirty="0"/>
          </a:p>
          <a:p>
            <a:pPr>
              <a:defRPr/>
            </a:pPr>
            <a:r>
              <a:rPr lang="nb-NO" sz="1600" dirty="0" err="1"/>
              <a:t>Between</a:t>
            </a:r>
            <a:r>
              <a:rPr lang="nb-NO" sz="1600" dirty="0"/>
              <a:t> 20°C and 22</a:t>
            </a:r>
            <a:r>
              <a:rPr lang="es-MX" sz="1600" dirty="0"/>
              <a:t>°</a:t>
            </a:r>
            <a:r>
              <a:rPr lang="nb-NO" sz="1600" dirty="0"/>
              <a:t>C: </a:t>
            </a:r>
          </a:p>
          <a:p>
            <a:pPr>
              <a:defRPr/>
            </a:pPr>
            <a:r>
              <a:rPr lang="nb-NO" sz="1600" dirty="0"/>
              <a:t>    </a:t>
            </a:r>
            <a:r>
              <a:rPr lang="nb-NO" sz="1600" dirty="0" err="1"/>
              <a:t>Temperature</a:t>
            </a:r>
            <a:r>
              <a:rPr lang="nb-NO" sz="1600" dirty="0"/>
              <a:t> drifts </a:t>
            </a:r>
            <a:r>
              <a:rPr lang="nb-NO" sz="1600" dirty="0" err="1"/>
              <a:t>with</a:t>
            </a:r>
            <a:r>
              <a:rPr lang="nb-NO" sz="1600" dirty="0"/>
              <a:t> </a:t>
            </a:r>
            <a:r>
              <a:rPr lang="nb-NO" sz="1600" dirty="0" err="1"/>
              <a:t>both</a:t>
            </a:r>
            <a:r>
              <a:rPr lang="nb-NO" sz="1600" dirty="0"/>
              <a:t> inputs </a:t>
            </a:r>
            <a:r>
              <a:rPr lang="nb-NO" sz="1600" dirty="0" err="1"/>
              <a:t>saturated</a:t>
            </a:r>
            <a:r>
              <a:rPr lang="nb-NO" sz="1600" dirty="0"/>
              <a:t>:  </a:t>
            </a:r>
          </a:p>
          <a:p>
            <a:pPr marL="1085850" lvl="2" indent="-171450">
              <a:buFont typeface="Arial" panose="020B0604020202020204" pitchFamily="34" charset="0"/>
              <a:buChar char="•"/>
              <a:defRPr/>
            </a:pPr>
            <a:r>
              <a:rPr lang="nb-NO" sz="1600" dirty="0" err="1"/>
              <a:t>heating</a:t>
            </a:r>
            <a:r>
              <a:rPr lang="nb-NO" sz="1600" dirty="0"/>
              <a:t> </a:t>
            </a:r>
            <a:r>
              <a:rPr lang="nb-NO" sz="1600" dirty="0" err="1"/>
              <a:t>off</a:t>
            </a:r>
            <a:r>
              <a:rPr lang="nb-NO" sz="1600" dirty="0"/>
              <a:t>, u1=0 </a:t>
            </a:r>
          </a:p>
          <a:p>
            <a:pPr marL="1085850" lvl="2" indent="-171450">
              <a:buFont typeface="Arial" panose="020B0604020202020204" pitchFamily="34" charset="0"/>
              <a:buChar char="•"/>
              <a:defRPr/>
            </a:pPr>
            <a:r>
              <a:rPr lang="nb-NO" sz="1600" dirty="0" err="1"/>
              <a:t>cooling</a:t>
            </a:r>
            <a:r>
              <a:rPr lang="nb-NO" sz="1600" dirty="0"/>
              <a:t> </a:t>
            </a:r>
            <a:r>
              <a:rPr lang="nb-NO" sz="1600" dirty="0" err="1"/>
              <a:t>off</a:t>
            </a:r>
            <a:r>
              <a:rPr lang="nb-NO" sz="1600" dirty="0"/>
              <a:t>, u2=0</a:t>
            </a:r>
          </a:p>
          <a:p>
            <a:pPr>
              <a:defRPr/>
            </a:pPr>
            <a:endParaRPr lang="nb-NO" sz="1600" dirty="0"/>
          </a:p>
          <a:p>
            <a:pPr>
              <a:defRPr/>
            </a:pPr>
            <a:r>
              <a:rPr lang="nb-NO" sz="1600" dirty="0" err="1">
                <a:solidFill>
                  <a:srgbClr val="FF0000"/>
                </a:solidFill>
              </a:rPr>
              <a:t>Need</a:t>
            </a:r>
            <a:r>
              <a:rPr lang="nb-NO" sz="1600" dirty="0">
                <a:solidFill>
                  <a:srgbClr val="FF0000"/>
                </a:solidFill>
              </a:rPr>
              <a:t> different setpoints to </a:t>
            </a:r>
          </a:p>
          <a:p>
            <a:pPr marL="285750" indent="-285750">
              <a:buFont typeface="Arial" panose="020B0604020202020204" pitchFamily="34" charset="0"/>
              <a:buChar char="•"/>
              <a:defRPr/>
            </a:pPr>
            <a:r>
              <a:rPr lang="nb-NO" sz="1600" dirty="0" err="1">
                <a:solidFill>
                  <a:srgbClr val="FF0000"/>
                </a:solidFill>
              </a:rPr>
              <a:t>Avoid</a:t>
            </a:r>
            <a:r>
              <a:rPr lang="nb-NO" sz="1600" dirty="0">
                <a:solidFill>
                  <a:srgbClr val="FF0000"/>
                </a:solidFill>
              </a:rPr>
              <a:t> </a:t>
            </a:r>
            <a:r>
              <a:rPr lang="nb-NO" sz="1600" dirty="0" err="1">
                <a:solidFill>
                  <a:srgbClr val="FF0000"/>
                </a:solidFill>
              </a:rPr>
              <a:t>using</a:t>
            </a:r>
            <a:r>
              <a:rPr lang="nb-NO" sz="1600" dirty="0">
                <a:solidFill>
                  <a:srgbClr val="FF0000"/>
                </a:solidFill>
              </a:rPr>
              <a:t> </a:t>
            </a:r>
            <a:r>
              <a:rPr lang="nb-NO" sz="1600" dirty="0" err="1">
                <a:solidFill>
                  <a:srgbClr val="FF0000"/>
                </a:solidFill>
              </a:rPr>
              <a:t>cooling</a:t>
            </a:r>
            <a:r>
              <a:rPr lang="nb-NO" sz="1600" dirty="0">
                <a:solidFill>
                  <a:srgbClr val="FF0000"/>
                </a:solidFill>
              </a:rPr>
              <a:t> and </a:t>
            </a:r>
            <a:r>
              <a:rPr lang="nb-NO" sz="1600" dirty="0" err="1">
                <a:solidFill>
                  <a:srgbClr val="FF0000"/>
                </a:solidFill>
              </a:rPr>
              <a:t>heating</a:t>
            </a:r>
            <a:r>
              <a:rPr lang="nb-NO" sz="1600" dirty="0">
                <a:solidFill>
                  <a:srgbClr val="FF0000"/>
                </a:solidFill>
              </a:rPr>
              <a:t> at </a:t>
            </a:r>
            <a:r>
              <a:rPr lang="nb-NO" sz="1600" dirty="0" err="1">
                <a:solidFill>
                  <a:srgbClr val="FF0000"/>
                </a:solidFill>
              </a:rPr>
              <a:t>the</a:t>
            </a:r>
            <a:r>
              <a:rPr lang="nb-NO" sz="1600" dirty="0">
                <a:solidFill>
                  <a:srgbClr val="FF0000"/>
                </a:solidFill>
              </a:rPr>
              <a:t> same time</a:t>
            </a:r>
          </a:p>
          <a:p>
            <a:pPr marL="285750" indent="-285750">
              <a:buFont typeface="Arial" panose="020B0604020202020204" pitchFamily="34" charset="0"/>
              <a:buChar char="•"/>
              <a:defRPr/>
            </a:pPr>
            <a:r>
              <a:rPr lang="nb-NO" sz="1600" dirty="0" err="1">
                <a:solidFill>
                  <a:srgbClr val="FF0000"/>
                </a:solidFill>
              </a:rPr>
              <a:t>avoid</a:t>
            </a:r>
            <a:r>
              <a:rPr lang="nb-NO" sz="1600" dirty="0">
                <a:solidFill>
                  <a:srgbClr val="FF0000"/>
                </a:solidFill>
              </a:rPr>
              <a:t> fighting </a:t>
            </a:r>
            <a:r>
              <a:rPr lang="nb-NO" sz="1600" dirty="0" err="1">
                <a:solidFill>
                  <a:srgbClr val="FF0000"/>
                </a:solidFill>
              </a:rPr>
              <a:t>between</a:t>
            </a:r>
            <a:r>
              <a:rPr lang="nb-NO" sz="1600" dirty="0">
                <a:solidFill>
                  <a:srgbClr val="FF0000"/>
                </a:solidFill>
              </a:rPr>
              <a:t> </a:t>
            </a:r>
            <a:r>
              <a:rPr lang="nb-NO" sz="1600" dirty="0" err="1">
                <a:solidFill>
                  <a:srgbClr val="FF0000"/>
                </a:solidFill>
              </a:rPr>
              <a:t>controllers</a:t>
            </a:r>
            <a:endParaRPr lang="nb-NO" sz="1600" dirty="0">
              <a:solidFill>
                <a:srgbClr val="FF0000"/>
              </a:solidFill>
            </a:endParaRPr>
          </a:p>
          <a:p>
            <a:pPr marL="285750" indent="-285750">
              <a:buFont typeface="Arial" panose="020B0604020202020204" pitchFamily="34" charset="0"/>
              <a:buChar char="•"/>
              <a:defRPr/>
            </a:pPr>
            <a:endParaRPr lang="nb-NO" sz="1200" dirty="0"/>
          </a:p>
          <a:p>
            <a:pPr>
              <a:defRPr/>
            </a:pPr>
            <a:r>
              <a:rPr lang="nb-NO" sz="1200" dirty="0"/>
              <a:t>Note: The order of </a:t>
            </a:r>
            <a:r>
              <a:rPr lang="nb-NO" sz="1200" dirty="0" err="1"/>
              <a:t>when</a:t>
            </a:r>
            <a:r>
              <a:rPr lang="nb-NO" sz="1200" dirty="0"/>
              <a:t> to </a:t>
            </a:r>
            <a:r>
              <a:rPr lang="nb-NO" sz="1200" dirty="0" err="1"/>
              <a:t>use</a:t>
            </a:r>
            <a:r>
              <a:rPr lang="nb-NO" sz="1200" dirty="0"/>
              <a:t> </a:t>
            </a:r>
            <a:r>
              <a:rPr lang="nb-NO" sz="1200" dirty="0" err="1"/>
              <a:t>each</a:t>
            </a:r>
            <a:r>
              <a:rPr lang="nb-NO" sz="1200" dirty="0"/>
              <a:t> MV is </a:t>
            </a:r>
            <a:r>
              <a:rPr lang="nb-NO" sz="1200" dirty="0" err="1"/>
              <a:t>determined</a:t>
            </a:r>
            <a:r>
              <a:rPr lang="nb-NO" sz="1200" dirty="0"/>
              <a:t> by </a:t>
            </a:r>
            <a:r>
              <a:rPr lang="nb-NO" sz="1200" dirty="0" err="1"/>
              <a:t>the</a:t>
            </a:r>
            <a:r>
              <a:rPr lang="nb-NO" sz="1200" dirty="0"/>
              <a:t> setpoints. This </a:t>
            </a:r>
            <a:r>
              <a:rPr lang="nb-NO" sz="1200" dirty="0" err="1"/>
              <a:t>also</a:t>
            </a:r>
            <a:r>
              <a:rPr lang="nb-NO" sz="1200" dirty="0"/>
              <a:t> </a:t>
            </a:r>
            <a:r>
              <a:rPr lang="nb-NO" sz="1200" dirty="0" err="1"/>
              <a:t>works</a:t>
            </a:r>
            <a:r>
              <a:rPr lang="nb-NO" sz="1200" dirty="0"/>
              <a:t> </a:t>
            </a:r>
            <a:r>
              <a:rPr lang="nb-NO" sz="1200" dirty="0" err="1"/>
              <a:t>if</a:t>
            </a:r>
            <a:r>
              <a:rPr lang="nb-NO" sz="1200" dirty="0"/>
              <a:t> </a:t>
            </a:r>
            <a:r>
              <a:rPr lang="nb-NO" sz="1200" dirty="0" err="1"/>
              <a:t>we</a:t>
            </a:r>
            <a:r>
              <a:rPr lang="nb-NO" sz="1200" dirty="0"/>
              <a:t> have to </a:t>
            </a:r>
            <a:r>
              <a:rPr lang="nb-NO" sz="1200" dirty="0" err="1"/>
              <a:t>two</a:t>
            </a:r>
            <a:r>
              <a:rPr lang="nb-NO" sz="1200" dirty="0"/>
              <a:t> or more MVs </a:t>
            </a:r>
            <a:r>
              <a:rPr lang="nb-NO" sz="1200" dirty="0" err="1"/>
              <a:t>with</a:t>
            </a:r>
            <a:r>
              <a:rPr lang="nb-NO" sz="1200" dirty="0"/>
              <a:t> </a:t>
            </a:r>
            <a:r>
              <a:rPr lang="nb-NO" sz="1200" dirty="0" err="1"/>
              <a:t>the</a:t>
            </a:r>
            <a:r>
              <a:rPr lang="nb-NO" sz="1200" dirty="0"/>
              <a:t> same </a:t>
            </a:r>
            <a:r>
              <a:rPr lang="nb-NO" sz="1200" dirty="0" err="1"/>
              <a:t>sign</a:t>
            </a:r>
            <a:r>
              <a:rPr lang="nb-NO" sz="1200" dirty="0"/>
              <a:t>, for </a:t>
            </a:r>
            <a:r>
              <a:rPr lang="nb-NO" sz="1200" dirty="0" err="1"/>
              <a:t>example</a:t>
            </a:r>
            <a:r>
              <a:rPr lang="nb-NO" sz="1200" dirty="0"/>
              <a:t>, </a:t>
            </a:r>
            <a:r>
              <a:rPr lang="nb-NO" sz="1200" dirty="0" err="1"/>
              <a:t>if</a:t>
            </a:r>
            <a:r>
              <a:rPr lang="nb-NO" sz="1200" dirty="0"/>
              <a:t> </a:t>
            </a:r>
            <a:r>
              <a:rPr lang="nb-NO" sz="1200" dirty="0" err="1"/>
              <a:t>we</a:t>
            </a:r>
            <a:r>
              <a:rPr lang="nb-NO" sz="1200" dirty="0"/>
              <a:t> have </a:t>
            </a:r>
            <a:r>
              <a:rPr lang="nb-NO" sz="1200" dirty="0" err="1"/>
              <a:t>two</a:t>
            </a:r>
            <a:r>
              <a:rPr lang="nb-NO" sz="1200" dirty="0"/>
              <a:t> </a:t>
            </a:r>
            <a:r>
              <a:rPr lang="nb-NO" sz="1200" dirty="0" err="1"/>
              <a:t>heating</a:t>
            </a:r>
            <a:r>
              <a:rPr lang="nb-NO" sz="1200" dirty="0"/>
              <a:t> </a:t>
            </a:r>
            <a:r>
              <a:rPr lang="nb-NO" sz="1200" dirty="0" err="1"/>
              <a:t>sources</a:t>
            </a:r>
            <a:r>
              <a:rPr lang="nb-NO" sz="1200" dirty="0"/>
              <a:t>: hot water (as </a:t>
            </a:r>
            <a:r>
              <a:rPr lang="nb-NO" sz="1200" dirty="0" err="1"/>
              <a:t>shown</a:t>
            </a:r>
            <a:r>
              <a:rPr lang="nb-NO" sz="1200" dirty="0"/>
              <a:t> in </a:t>
            </a:r>
            <a:r>
              <a:rPr lang="nb-NO" sz="1200" dirty="0" err="1"/>
              <a:t>figure</a:t>
            </a:r>
            <a:r>
              <a:rPr lang="nb-NO" sz="1200" dirty="0"/>
              <a:t>) and more </a:t>
            </a:r>
            <a:r>
              <a:rPr lang="nb-NO" sz="1200" dirty="0" err="1"/>
              <a:t>expensive</a:t>
            </a:r>
            <a:r>
              <a:rPr lang="nb-NO" sz="1200" dirty="0"/>
              <a:t> </a:t>
            </a:r>
            <a:r>
              <a:rPr lang="nb-NO" sz="1200" dirty="0" err="1"/>
              <a:t>electric</a:t>
            </a:r>
            <a:r>
              <a:rPr lang="nb-NO" sz="1200" dirty="0"/>
              <a:t> heat. </a:t>
            </a:r>
            <a:r>
              <a:rPr lang="nb-NO" sz="1200" dirty="0" err="1"/>
              <a:t>Then</a:t>
            </a:r>
            <a:r>
              <a:rPr lang="nb-NO" sz="1200" dirty="0"/>
              <a:t> </a:t>
            </a:r>
            <a:r>
              <a:rPr lang="nb-NO" sz="1200" dirty="0" err="1"/>
              <a:t>we</a:t>
            </a:r>
            <a:r>
              <a:rPr lang="nb-NO" sz="1200" dirty="0"/>
              <a:t> </a:t>
            </a:r>
            <a:r>
              <a:rPr lang="nb-NO" sz="1200" dirty="0" err="1"/>
              <a:t>could</a:t>
            </a:r>
            <a:r>
              <a:rPr lang="nb-NO" sz="1200" dirty="0"/>
              <a:t> </a:t>
            </a:r>
            <a:r>
              <a:rPr lang="nb-NO" sz="1200" dirty="0" err="1"/>
              <a:t>add</a:t>
            </a:r>
            <a:r>
              <a:rPr lang="nb-NO" sz="1200" dirty="0"/>
              <a:t> a </a:t>
            </a:r>
            <a:r>
              <a:rPr lang="nb-NO" sz="1200" dirty="0" err="1"/>
              <a:t>temperature</a:t>
            </a:r>
            <a:r>
              <a:rPr lang="nb-NO" sz="1200" dirty="0"/>
              <a:t> controller for </a:t>
            </a:r>
            <a:r>
              <a:rPr lang="nb-NO" sz="1200" dirty="0" err="1"/>
              <a:t>the</a:t>
            </a:r>
            <a:r>
              <a:rPr lang="nb-NO" sz="1200" dirty="0"/>
              <a:t> </a:t>
            </a:r>
            <a:r>
              <a:rPr lang="nb-NO" sz="1200" dirty="0" err="1"/>
              <a:t>electic</a:t>
            </a:r>
            <a:r>
              <a:rPr lang="nb-NO" sz="1200" dirty="0"/>
              <a:t> heat </a:t>
            </a:r>
            <a:r>
              <a:rPr lang="nb-NO" sz="1200" dirty="0" err="1"/>
              <a:t>with</a:t>
            </a:r>
            <a:r>
              <a:rPr lang="nb-NO" sz="1200" dirty="0"/>
              <a:t> an </a:t>
            </a:r>
            <a:r>
              <a:rPr lang="nb-NO" sz="1200" dirty="0" err="1"/>
              <a:t>even</a:t>
            </a:r>
            <a:r>
              <a:rPr lang="nb-NO" sz="1200" dirty="0"/>
              <a:t> </a:t>
            </a:r>
            <a:r>
              <a:rPr lang="nb-NO" sz="1200" dirty="0" err="1"/>
              <a:t>lower</a:t>
            </a:r>
            <a:r>
              <a:rPr lang="nb-NO" sz="1200" dirty="0"/>
              <a:t> setpoint, for </a:t>
            </a:r>
            <a:r>
              <a:rPr lang="nb-NO" sz="1200" dirty="0" err="1"/>
              <a:t>example</a:t>
            </a:r>
            <a:r>
              <a:rPr lang="nb-NO" sz="1200" dirty="0"/>
              <a:t>, Ts=18C.</a:t>
            </a:r>
          </a:p>
          <a:p>
            <a:pPr>
              <a:defRPr/>
            </a:pPr>
            <a:endParaRPr lang="nb-NO" dirty="0"/>
          </a:p>
          <a:p>
            <a:pPr>
              <a:defRPr/>
            </a:pPr>
            <a:endParaRPr lang="nb-NO" dirty="0"/>
          </a:p>
        </p:txBody>
      </p:sp>
      <p:pic>
        <p:nvPicPr>
          <p:cNvPr id="9" name="Picture 8">
            <a:extLst>
              <a:ext uri="{FF2B5EF4-FFF2-40B4-BE49-F238E27FC236}">
                <a16:creationId xmlns:a16="http://schemas.microsoft.com/office/drawing/2014/main" id="{0FE2FCD8-51A2-4BA8-88E2-1CBBC1B0DF95}"/>
              </a:ext>
            </a:extLst>
          </p:cNvPr>
          <p:cNvPicPr>
            <a:picLocks noChangeAspect="1"/>
          </p:cNvPicPr>
          <p:nvPr/>
        </p:nvPicPr>
        <p:blipFill>
          <a:blip r:embed="rId2"/>
          <a:stretch>
            <a:fillRect/>
          </a:stretch>
        </p:blipFill>
        <p:spPr>
          <a:xfrm>
            <a:off x="685984" y="1611304"/>
            <a:ext cx="3443534" cy="2435134"/>
          </a:xfrm>
          <a:prstGeom prst="rect">
            <a:avLst/>
          </a:prstGeom>
        </p:spPr>
      </p:pic>
    </p:spTree>
    <p:extLst>
      <p:ext uri="{BB962C8B-B14F-4D97-AF65-F5344CB8AC3E}">
        <p14:creationId xmlns:p14="http://schemas.microsoft.com/office/powerpoint/2010/main" val="3917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3A0D7A16-B9E7-49F2-8535-B8114E6EE686}"/>
              </a:ext>
            </a:extLst>
          </p:cNvPr>
          <p:cNvSpPr>
            <a:spLocks noGrp="1"/>
          </p:cNvSpPr>
          <p:nvPr>
            <p:ph type="title"/>
          </p:nvPr>
        </p:nvSpPr>
        <p:spPr>
          <a:xfrm>
            <a:off x="711739" y="275069"/>
            <a:ext cx="8245475" cy="1143000"/>
          </a:xfrm>
        </p:spPr>
        <p:txBody>
          <a:bodyPr/>
          <a:lstStyle/>
          <a:p>
            <a:r>
              <a:rPr lang="nb-NO" altLang="nb-NO" sz="3200" dirty="0">
                <a:solidFill>
                  <a:schemeClr val="accent2"/>
                </a:solidFill>
              </a:rPr>
              <a:t>Alt. 3. Input (</a:t>
            </a:r>
            <a:r>
              <a:rPr lang="nb-NO" altLang="nb-NO" sz="3200" dirty="0" err="1">
                <a:solidFill>
                  <a:schemeClr val="accent2"/>
                </a:solidFill>
              </a:rPr>
              <a:t>valve</a:t>
            </a:r>
            <a:r>
              <a:rPr lang="nb-NO" altLang="nb-NO" sz="3200" dirty="0">
                <a:solidFill>
                  <a:schemeClr val="accent2"/>
                </a:solidFill>
              </a:rPr>
              <a:t>) </a:t>
            </a:r>
            <a:r>
              <a:rPr lang="nb-NO" altLang="nb-NO" sz="3200" dirty="0" err="1">
                <a:solidFill>
                  <a:schemeClr val="accent2"/>
                </a:solidFill>
              </a:rPr>
              <a:t>position</a:t>
            </a:r>
            <a:r>
              <a:rPr lang="nb-NO" altLang="nb-NO" sz="3200" dirty="0">
                <a:solidFill>
                  <a:schemeClr val="accent2"/>
                </a:solidFill>
              </a:rPr>
              <a:t> control (VPC)</a:t>
            </a:r>
          </a:p>
        </p:txBody>
      </p:sp>
      <p:sp>
        <p:nvSpPr>
          <p:cNvPr id="81923" name="Content Placeholder 2">
            <a:extLst>
              <a:ext uri="{FF2B5EF4-FFF2-40B4-BE49-F238E27FC236}">
                <a16:creationId xmlns:a16="http://schemas.microsoft.com/office/drawing/2014/main" id="{36CD1643-BF59-4EFB-A03A-71B67F04CA5D}"/>
              </a:ext>
            </a:extLst>
          </p:cNvPr>
          <p:cNvSpPr>
            <a:spLocks noGrp="1"/>
          </p:cNvSpPr>
          <p:nvPr>
            <p:ph idx="1"/>
          </p:nvPr>
        </p:nvSpPr>
        <p:spPr>
          <a:xfrm>
            <a:off x="2100264" y="4049565"/>
            <a:ext cx="8567737" cy="2492596"/>
          </a:xfrm>
        </p:spPr>
        <p:txBody>
          <a:bodyPr>
            <a:normAutofit fontScale="85000" lnSpcReduction="10000"/>
          </a:bodyPr>
          <a:lstStyle/>
          <a:p>
            <a:r>
              <a:rPr lang="nb-NO" altLang="nb-NO" dirty="0" err="1"/>
              <a:t>Keep</a:t>
            </a:r>
            <a:r>
              <a:rPr lang="nb-NO" altLang="nb-NO" dirty="0"/>
              <a:t> </a:t>
            </a:r>
            <a:r>
              <a:rPr lang="nb-NO" altLang="nb-NO" dirty="0" err="1"/>
              <a:t>the</a:t>
            </a:r>
            <a:r>
              <a:rPr lang="nb-NO" altLang="nb-NO" dirty="0"/>
              <a:t> original loop (u1-y)</a:t>
            </a:r>
          </a:p>
          <a:p>
            <a:r>
              <a:rPr lang="nb-NO" altLang="nb-NO" dirty="0" err="1"/>
              <a:t>Use</a:t>
            </a:r>
            <a:r>
              <a:rPr lang="nb-NO" altLang="nb-NO" dirty="0"/>
              <a:t> u2 to </a:t>
            </a:r>
            <a:r>
              <a:rPr lang="nb-NO" altLang="nb-NO" dirty="0" err="1"/>
              <a:t>avoid</a:t>
            </a:r>
            <a:r>
              <a:rPr lang="nb-NO" altLang="nb-NO" dirty="0"/>
              <a:t> </a:t>
            </a:r>
            <a:r>
              <a:rPr lang="nb-NO" altLang="nb-NO" dirty="0" err="1"/>
              <a:t>saturation</a:t>
            </a:r>
            <a:r>
              <a:rPr lang="nb-NO" altLang="nb-NO" dirty="0"/>
              <a:t> of u1 (VPC)</a:t>
            </a:r>
          </a:p>
          <a:p>
            <a:endParaRPr lang="nb-NO" altLang="nb-NO" dirty="0"/>
          </a:p>
          <a:p>
            <a:r>
              <a:rPr lang="nb-NO" altLang="nb-NO" dirty="0" err="1">
                <a:solidFill>
                  <a:srgbClr val="FF0000"/>
                </a:solidFill>
              </a:rPr>
              <a:t>Advantage</a:t>
            </a:r>
            <a:r>
              <a:rPr lang="nb-NO" altLang="nb-NO" dirty="0">
                <a:solidFill>
                  <a:srgbClr val="FF0000"/>
                </a:solidFill>
              </a:rPr>
              <a:t>: </a:t>
            </a:r>
            <a:r>
              <a:rPr lang="nb-NO" altLang="nb-NO" dirty="0" err="1"/>
              <a:t>Always</a:t>
            </a:r>
            <a:r>
              <a:rPr lang="nb-NO" altLang="nb-NO" dirty="0"/>
              <a:t> </a:t>
            </a:r>
            <a:r>
              <a:rPr lang="nb-NO" altLang="nb-NO" dirty="0" err="1"/>
              <a:t>use</a:t>
            </a:r>
            <a:r>
              <a:rPr lang="nb-NO" altLang="nb-NO" dirty="0"/>
              <a:t> u1 for control of y</a:t>
            </a:r>
          </a:p>
          <a:p>
            <a:r>
              <a:rPr lang="nb-NO" altLang="nb-NO" dirty="0" err="1">
                <a:solidFill>
                  <a:srgbClr val="FF0000"/>
                </a:solidFill>
              </a:rPr>
              <a:t>Disadvantages</a:t>
            </a:r>
            <a:r>
              <a:rPr lang="nb-NO" altLang="nb-NO" dirty="0">
                <a:solidFill>
                  <a:srgbClr val="FF0000"/>
                </a:solidFill>
              </a:rPr>
              <a:t>: </a:t>
            </a:r>
            <a:r>
              <a:rPr lang="nb-NO" altLang="nb-NO" dirty="0" err="1">
                <a:solidFill>
                  <a:schemeClr val="tx1"/>
                </a:solidFill>
              </a:rPr>
              <a:t>Always</a:t>
            </a:r>
            <a:r>
              <a:rPr lang="nb-NO" altLang="nb-NO" dirty="0">
                <a:solidFill>
                  <a:schemeClr val="tx1"/>
                </a:solidFill>
              </a:rPr>
              <a:t> </a:t>
            </a:r>
            <a:r>
              <a:rPr lang="nb-NO" altLang="nb-NO" dirty="0" err="1">
                <a:solidFill>
                  <a:schemeClr val="tx1"/>
                </a:solidFill>
              </a:rPr>
              <a:t>use</a:t>
            </a:r>
            <a:r>
              <a:rPr lang="nb-NO" altLang="nb-NO" dirty="0">
                <a:solidFill>
                  <a:schemeClr val="tx1"/>
                </a:solidFill>
              </a:rPr>
              <a:t> u1 (</a:t>
            </a:r>
            <a:r>
              <a:rPr lang="nb-NO" altLang="nb-NO" dirty="0" err="1">
                <a:solidFill>
                  <a:schemeClr val="tx1"/>
                </a:solidFill>
              </a:rPr>
              <a:t>cannot</a:t>
            </a:r>
            <a:r>
              <a:rPr lang="nb-NO" altLang="nb-NO" dirty="0">
                <a:solidFill>
                  <a:schemeClr val="tx1"/>
                </a:solidFill>
              </a:rPr>
              <a:t> </a:t>
            </a:r>
            <a:r>
              <a:rPr lang="nb-NO" altLang="nb-NO" dirty="0" err="1">
                <a:solidFill>
                  <a:schemeClr val="tx1"/>
                </a:solidFill>
              </a:rPr>
              <a:t>put</a:t>
            </a:r>
            <a:r>
              <a:rPr lang="nb-NO" altLang="nb-NO" dirty="0">
                <a:solidFill>
                  <a:schemeClr val="tx1"/>
                </a:solidFill>
              </a:rPr>
              <a:t> at </a:t>
            </a:r>
            <a:r>
              <a:rPr lang="nb-NO" altLang="nb-NO" dirty="0" err="1">
                <a:solidFill>
                  <a:schemeClr val="tx1"/>
                </a:solidFill>
              </a:rPr>
              <a:t>constraint</a:t>
            </a:r>
            <a:r>
              <a:rPr lang="nb-NO" altLang="nb-NO" dirty="0">
                <a:solidFill>
                  <a:schemeClr val="tx1"/>
                </a:solidFill>
              </a:rPr>
              <a:t> -&gt; </a:t>
            </a:r>
            <a:r>
              <a:rPr lang="nb-NO" altLang="nb-NO" dirty="0" err="1">
                <a:solidFill>
                  <a:schemeClr val="tx1"/>
                </a:solidFill>
              </a:rPr>
              <a:t>economic</a:t>
            </a:r>
            <a:r>
              <a:rPr lang="nb-NO" altLang="nb-NO" dirty="0">
                <a:solidFill>
                  <a:schemeClr val="tx1"/>
                </a:solidFill>
              </a:rPr>
              <a:t> loss)</a:t>
            </a:r>
          </a:p>
          <a:p>
            <a:pPr marL="0" indent="0">
              <a:buNone/>
            </a:pPr>
            <a:endParaRPr lang="nb-NO" altLang="nb-NO" dirty="0"/>
          </a:p>
          <a:p>
            <a:pPr marL="0" indent="0">
              <a:buNone/>
            </a:pPr>
            <a:r>
              <a:rPr lang="nb-NO" sz="1900" dirty="0"/>
              <a:t>Important: Loop C2 </a:t>
            </a:r>
            <a:r>
              <a:rPr lang="nb-NO" sz="1900" dirty="0" err="1"/>
              <a:t>with</a:t>
            </a:r>
            <a:r>
              <a:rPr lang="nb-NO" sz="1900" dirty="0"/>
              <a:t> u2 is not </a:t>
            </a:r>
            <a:r>
              <a:rPr lang="nb-NO" sz="1900" dirty="0" err="1"/>
              <a:t>active</a:t>
            </a:r>
            <a:r>
              <a:rPr lang="nb-NO" sz="1900" dirty="0"/>
              <a:t> all </a:t>
            </a:r>
            <a:r>
              <a:rPr lang="nb-NO" sz="1900" dirty="0" err="1"/>
              <a:t>the</a:t>
            </a:r>
            <a:r>
              <a:rPr lang="nb-NO" sz="1900" dirty="0"/>
              <a:t> time, </a:t>
            </a:r>
            <a:r>
              <a:rPr lang="nb-NO" sz="1900" dirty="0" err="1"/>
              <a:t>only</a:t>
            </a:r>
            <a:r>
              <a:rPr lang="nb-NO" sz="1900" dirty="0"/>
              <a:t> </a:t>
            </a:r>
            <a:r>
              <a:rPr lang="nb-NO" sz="1900" dirty="0" err="1"/>
              <a:t>when</a:t>
            </a:r>
            <a:r>
              <a:rPr lang="nb-NO" sz="1900" dirty="0"/>
              <a:t> u1 is </a:t>
            </a:r>
            <a:r>
              <a:rPr lang="nb-NO" sz="1900" dirty="0" err="1"/>
              <a:t>close</a:t>
            </a:r>
            <a:r>
              <a:rPr lang="nb-NO" sz="1900" dirty="0"/>
              <a:t> to </a:t>
            </a:r>
            <a:r>
              <a:rPr lang="nb-NO" sz="1900" dirty="0" err="1"/>
              <a:t>saturation</a:t>
            </a:r>
            <a:endParaRPr lang="nb-NO" altLang="nb-NO" sz="1900" dirty="0"/>
          </a:p>
        </p:txBody>
      </p:sp>
      <p:sp>
        <p:nvSpPr>
          <p:cNvPr id="5" name="Footer Placeholder 4">
            <a:extLst>
              <a:ext uri="{FF2B5EF4-FFF2-40B4-BE49-F238E27FC236}">
                <a16:creationId xmlns:a16="http://schemas.microsoft.com/office/drawing/2014/main" id="{CA380339-5AF1-46CA-A5C1-A5E5DF7620A6}"/>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a:p>
        </p:txBody>
      </p:sp>
      <p:pic>
        <p:nvPicPr>
          <p:cNvPr id="2" name="Picture 1">
            <a:extLst>
              <a:ext uri="{FF2B5EF4-FFF2-40B4-BE49-F238E27FC236}">
                <a16:creationId xmlns:a16="http://schemas.microsoft.com/office/drawing/2014/main" id="{48DB649F-6F17-4F42-BCF7-AA09C18D11C3}"/>
              </a:ext>
            </a:extLst>
          </p:cNvPr>
          <p:cNvPicPr>
            <a:picLocks noChangeAspect="1"/>
          </p:cNvPicPr>
          <p:nvPr/>
        </p:nvPicPr>
        <p:blipFill>
          <a:blip r:embed="rId2"/>
          <a:stretch>
            <a:fillRect/>
          </a:stretch>
        </p:blipFill>
        <p:spPr>
          <a:xfrm>
            <a:off x="3431704" y="1508200"/>
            <a:ext cx="4800600" cy="2257425"/>
          </a:xfrm>
          <a:prstGeom prst="rect">
            <a:avLst/>
          </a:prstGeom>
        </p:spPr>
      </p:pic>
    </p:spTree>
    <p:extLst>
      <p:ext uri="{BB962C8B-B14F-4D97-AF65-F5344CB8AC3E}">
        <p14:creationId xmlns:p14="http://schemas.microsoft.com/office/powerpoint/2010/main" val="3790038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939333" cy="1143000"/>
          </a:xfrm>
        </p:spPr>
        <p:txBody>
          <a:bodyPr>
            <a:noAutofit/>
          </a:bodyPr>
          <a:lstStyle/>
          <a:p>
            <a:r>
              <a:rPr lang="nb-NO" sz="3600" dirty="0" err="1"/>
              <a:t>Example</a:t>
            </a:r>
            <a:r>
              <a:rPr lang="nb-NO" sz="3600" dirty="0"/>
              <a:t> MV-MV </a:t>
            </a:r>
            <a:r>
              <a:rPr lang="nb-NO" sz="3600" dirty="0" err="1"/>
              <a:t>switching</a:t>
            </a:r>
            <a:r>
              <a:rPr lang="nb-NO" sz="3600" dirty="0"/>
              <a:t>: </a:t>
            </a:r>
            <a:r>
              <a:rPr lang="nb-NO" sz="3600" dirty="0" err="1"/>
              <a:t>Pressure</a:t>
            </a:r>
            <a:r>
              <a:rPr lang="nb-NO" sz="3600" dirty="0"/>
              <a:t> control</a:t>
            </a:r>
          </a:p>
        </p:txBody>
      </p:sp>
      <p:pic>
        <p:nvPicPr>
          <p:cNvPr id="4" name="Content Placeholder 3"/>
          <p:cNvPicPr>
            <a:picLocks noGrp="1" noChangeAspect="1"/>
          </p:cNvPicPr>
          <p:nvPr>
            <p:ph idx="1"/>
          </p:nvPr>
        </p:nvPicPr>
        <p:blipFill>
          <a:blip r:embed="rId2"/>
          <a:stretch>
            <a:fillRect/>
          </a:stretch>
        </p:blipFill>
        <p:spPr>
          <a:xfrm>
            <a:off x="2000166" y="1412776"/>
            <a:ext cx="5500571" cy="5144840"/>
          </a:xfrm>
          <a:prstGeom prst="rect">
            <a:avLst/>
          </a:prstGeom>
          <a:scene3d>
            <a:camera prst="orthographicFront">
              <a:rot lat="0" lon="0" rev="21420000"/>
            </a:camera>
            <a:lightRig rig="threePt" dir="t"/>
          </a:scene3d>
        </p:spPr>
      </p:pic>
      <p:sp>
        <p:nvSpPr>
          <p:cNvPr id="5" name="TextBox 4"/>
          <p:cNvSpPr txBox="1"/>
          <p:nvPr/>
        </p:nvSpPr>
        <p:spPr>
          <a:xfrm>
            <a:off x="4232413" y="1340768"/>
            <a:ext cx="526106" cy="261610"/>
          </a:xfrm>
          <a:prstGeom prst="rect">
            <a:avLst/>
          </a:prstGeom>
          <a:noFill/>
        </p:spPr>
        <p:txBody>
          <a:bodyPr wrap="none" rtlCol="0">
            <a:spAutoFit/>
          </a:bodyPr>
          <a:lstStyle/>
          <a:p>
            <a:r>
              <a:rPr lang="nb-NO" sz="1100" dirty="0">
                <a:solidFill>
                  <a:srgbClr val="FF0000"/>
                </a:solidFill>
              </a:rPr>
              <a:t>INERT</a:t>
            </a:r>
          </a:p>
        </p:txBody>
      </p:sp>
      <p:sp>
        <p:nvSpPr>
          <p:cNvPr id="7" name="TextBox 6"/>
          <p:cNvSpPr txBox="1"/>
          <p:nvPr/>
        </p:nvSpPr>
        <p:spPr>
          <a:xfrm>
            <a:off x="4880485" y="3895257"/>
            <a:ext cx="360040" cy="307777"/>
          </a:xfrm>
          <a:prstGeom prst="rect">
            <a:avLst/>
          </a:prstGeom>
          <a:solidFill>
            <a:schemeClr val="bg1"/>
          </a:solidFill>
        </p:spPr>
        <p:txBody>
          <a:bodyPr wrap="square" rtlCol="0">
            <a:spAutoFit/>
          </a:bodyPr>
          <a:lstStyle/>
          <a:p>
            <a:r>
              <a:rPr lang="nb-NO" sz="1400" dirty="0">
                <a:solidFill>
                  <a:srgbClr val="FF0000"/>
                </a:solidFill>
              </a:rPr>
              <a:t>z</a:t>
            </a:r>
            <a:r>
              <a:rPr lang="nb-NO" sz="1400" baseline="-25000" dirty="0">
                <a:solidFill>
                  <a:srgbClr val="FF0000"/>
                </a:solidFill>
              </a:rPr>
              <a:t>2</a:t>
            </a:r>
          </a:p>
        </p:txBody>
      </p:sp>
      <p:sp>
        <p:nvSpPr>
          <p:cNvPr id="9" name="TextBox 8"/>
          <p:cNvSpPr txBox="1"/>
          <p:nvPr/>
        </p:nvSpPr>
        <p:spPr>
          <a:xfrm>
            <a:off x="5240525" y="1340769"/>
            <a:ext cx="316112" cy="307777"/>
          </a:xfrm>
          <a:prstGeom prst="rect">
            <a:avLst/>
          </a:prstGeom>
          <a:noFill/>
        </p:spPr>
        <p:txBody>
          <a:bodyPr wrap="none" rtlCol="0">
            <a:spAutoFit/>
          </a:bodyPr>
          <a:lstStyle/>
          <a:p>
            <a:r>
              <a:rPr lang="nb-NO" sz="1400" dirty="0">
                <a:solidFill>
                  <a:srgbClr val="FF0000"/>
                </a:solidFill>
              </a:rPr>
              <a:t>z</a:t>
            </a:r>
            <a:r>
              <a:rPr lang="nb-NO" sz="1400" baseline="-25000" dirty="0">
                <a:solidFill>
                  <a:srgbClr val="FF0000"/>
                </a:solidFill>
              </a:rPr>
              <a:t>3</a:t>
            </a:r>
          </a:p>
        </p:txBody>
      </p:sp>
      <p:sp>
        <p:nvSpPr>
          <p:cNvPr id="11" name="Oval 10"/>
          <p:cNvSpPr/>
          <p:nvPr/>
        </p:nvSpPr>
        <p:spPr>
          <a:xfrm>
            <a:off x="6968717" y="285293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flipV="1">
            <a:off x="4165424" y="3751241"/>
            <a:ext cx="133978"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xtBox 7"/>
          <p:cNvSpPr txBox="1"/>
          <p:nvPr/>
        </p:nvSpPr>
        <p:spPr>
          <a:xfrm>
            <a:off x="4097955" y="3623030"/>
            <a:ext cx="316112" cy="307777"/>
          </a:xfrm>
          <a:prstGeom prst="rect">
            <a:avLst/>
          </a:prstGeom>
          <a:noFill/>
        </p:spPr>
        <p:txBody>
          <a:bodyPr wrap="none" rtlCol="0">
            <a:spAutoFit/>
          </a:bodyPr>
          <a:lstStyle/>
          <a:p>
            <a:r>
              <a:rPr lang="nb-NO" sz="1400" dirty="0">
                <a:solidFill>
                  <a:srgbClr val="FF0000"/>
                </a:solidFill>
              </a:rPr>
              <a:t>z</a:t>
            </a:r>
            <a:r>
              <a:rPr lang="nb-NO" sz="1400" baseline="-25000" dirty="0">
                <a:solidFill>
                  <a:srgbClr val="FF0000"/>
                </a:solidFill>
              </a:rPr>
              <a:t>3</a:t>
            </a:r>
          </a:p>
        </p:txBody>
      </p:sp>
      <p:sp>
        <p:nvSpPr>
          <p:cNvPr id="13" name="TextBox 12"/>
          <p:cNvSpPr txBox="1"/>
          <p:nvPr/>
        </p:nvSpPr>
        <p:spPr>
          <a:xfrm>
            <a:off x="4299402" y="5445225"/>
            <a:ext cx="360040" cy="307777"/>
          </a:xfrm>
          <a:prstGeom prst="rect">
            <a:avLst/>
          </a:prstGeom>
          <a:solidFill>
            <a:schemeClr val="bg1"/>
          </a:solidFill>
        </p:spPr>
        <p:txBody>
          <a:bodyPr wrap="square" rtlCol="0">
            <a:spAutoFit/>
          </a:bodyPr>
          <a:lstStyle/>
          <a:p>
            <a:r>
              <a:rPr lang="nb-NO" sz="1400" dirty="0">
                <a:solidFill>
                  <a:srgbClr val="FF0000"/>
                </a:solidFill>
              </a:rPr>
              <a:t>z</a:t>
            </a:r>
            <a:r>
              <a:rPr lang="nb-NO" sz="1400" baseline="-25000" dirty="0">
                <a:solidFill>
                  <a:srgbClr val="FF0000"/>
                </a:solidFill>
              </a:rPr>
              <a:t>2</a:t>
            </a:r>
          </a:p>
        </p:txBody>
      </p:sp>
      <p:sp>
        <p:nvSpPr>
          <p:cNvPr id="14" name="TextBox 13"/>
          <p:cNvSpPr txBox="1"/>
          <p:nvPr/>
        </p:nvSpPr>
        <p:spPr>
          <a:xfrm>
            <a:off x="4350796" y="6136198"/>
            <a:ext cx="316112" cy="307777"/>
          </a:xfrm>
          <a:prstGeom prst="rect">
            <a:avLst/>
          </a:prstGeom>
          <a:solidFill>
            <a:schemeClr val="bg1"/>
          </a:solidFill>
        </p:spPr>
        <p:txBody>
          <a:bodyPr wrap="none" rtlCol="0">
            <a:spAutoFit/>
          </a:bodyPr>
          <a:lstStyle/>
          <a:p>
            <a:r>
              <a:rPr lang="nb-NO" sz="1400" dirty="0">
                <a:solidFill>
                  <a:srgbClr val="FF0000"/>
                </a:solidFill>
              </a:rPr>
              <a:t>z</a:t>
            </a:r>
            <a:r>
              <a:rPr lang="nb-NO" sz="1400" baseline="-25000" dirty="0">
                <a:solidFill>
                  <a:srgbClr val="FF0000"/>
                </a:solidFill>
              </a:rPr>
              <a:t>3</a:t>
            </a:r>
          </a:p>
        </p:txBody>
      </p:sp>
      <p:sp>
        <p:nvSpPr>
          <p:cNvPr id="15" name="TextBox 14"/>
          <p:cNvSpPr txBox="1"/>
          <p:nvPr/>
        </p:nvSpPr>
        <p:spPr>
          <a:xfrm>
            <a:off x="4232413" y="5219529"/>
            <a:ext cx="657552" cy="261610"/>
          </a:xfrm>
          <a:prstGeom prst="rect">
            <a:avLst/>
          </a:prstGeom>
          <a:noFill/>
        </p:spPr>
        <p:txBody>
          <a:bodyPr wrap="none" rtlCol="0">
            <a:spAutoFit/>
          </a:bodyPr>
          <a:lstStyle/>
          <a:p>
            <a:r>
              <a:rPr lang="nb-NO" sz="1050" dirty="0"/>
              <a:t>=0.9 bar</a:t>
            </a:r>
          </a:p>
        </p:txBody>
      </p:sp>
      <p:sp>
        <p:nvSpPr>
          <p:cNvPr id="16" name="TextBox 15"/>
          <p:cNvSpPr txBox="1"/>
          <p:nvPr/>
        </p:nvSpPr>
        <p:spPr>
          <a:xfrm>
            <a:off x="3845344" y="5677343"/>
            <a:ext cx="532518" cy="253916"/>
          </a:xfrm>
          <a:prstGeom prst="rect">
            <a:avLst/>
          </a:prstGeom>
          <a:noFill/>
        </p:spPr>
        <p:txBody>
          <a:bodyPr wrap="none" rtlCol="0">
            <a:spAutoFit/>
          </a:bodyPr>
          <a:lstStyle/>
          <a:p>
            <a:r>
              <a:rPr lang="nb-NO" sz="1050" dirty="0"/>
              <a:t>=1 bar</a:t>
            </a:r>
          </a:p>
        </p:txBody>
      </p:sp>
      <p:sp>
        <p:nvSpPr>
          <p:cNvPr id="17" name="TextBox 16"/>
          <p:cNvSpPr txBox="1"/>
          <p:nvPr/>
        </p:nvSpPr>
        <p:spPr>
          <a:xfrm>
            <a:off x="4299402" y="5990521"/>
            <a:ext cx="635110" cy="253916"/>
          </a:xfrm>
          <a:prstGeom prst="rect">
            <a:avLst/>
          </a:prstGeom>
          <a:noFill/>
        </p:spPr>
        <p:txBody>
          <a:bodyPr wrap="none" rtlCol="0">
            <a:spAutoFit/>
          </a:bodyPr>
          <a:lstStyle/>
          <a:p>
            <a:r>
              <a:rPr lang="nb-NO" sz="1050" dirty="0"/>
              <a:t>=1.1 bar</a:t>
            </a:r>
          </a:p>
        </p:txBody>
      </p:sp>
      <p:sp>
        <p:nvSpPr>
          <p:cNvPr id="18" name="TextBox 17"/>
          <p:cNvSpPr txBox="1"/>
          <p:nvPr/>
        </p:nvSpPr>
        <p:spPr>
          <a:xfrm>
            <a:off x="3440325" y="3369113"/>
            <a:ext cx="532518" cy="253916"/>
          </a:xfrm>
          <a:prstGeom prst="rect">
            <a:avLst/>
          </a:prstGeom>
          <a:noFill/>
        </p:spPr>
        <p:txBody>
          <a:bodyPr wrap="none" rtlCol="0">
            <a:spAutoFit/>
          </a:bodyPr>
          <a:lstStyle/>
          <a:p>
            <a:r>
              <a:rPr lang="nb-NO" sz="1050" dirty="0"/>
              <a:t>=1 bar</a:t>
            </a:r>
          </a:p>
        </p:txBody>
      </p:sp>
      <p:sp>
        <p:nvSpPr>
          <p:cNvPr id="3" name="TextBox 2"/>
          <p:cNvSpPr txBox="1"/>
          <p:nvPr/>
        </p:nvSpPr>
        <p:spPr>
          <a:xfrm>
            <a:off x="5431415" y="3433591"/>
            <a:ext cx="354584" cy="923330"/>
          </a:xfrm>
          <a:prstGeom prst="rect">
            <a:avLst/>
          </a:prstGeom>
          <a:solidFill>
            <a:schemeClr val="bg1"/>
          </a:solidFill>
        </p:spPr>
        <p:txBody>
          <a:bodyPr wrap="none" rtlCol="0">
            <a:spAutoFit/>
          </a:bodyPr>
          <a:lstStyle/>
          <a:p>
            <a:r>
              <a:rPr lang="nb-NO" dirty="0">
                <a:solidFill>
                  <a:schemeClr val="tx2"/>
                </a:solidFill>
              </a:rPr>
              <a:t>z</a:t>
            </a:r>
            <a:r>
              <a:rPr lang="nb-NO" baseline="-25000" dirty="0">
                <a:solidFill>
                  <a:schemeClr val="tx2"/>
                </a:solidFill>
              </a:rPr>
              <a:t>1</a:t>
            </a:r>
          </a:p>
          <a:p>
            <a:r>
              <a:rPr lang="nb-NO" dirty="0">
                <a:solidFill>
                  <a:schemeClr val="tx2"/>
                </a:solidFill>
              </a:rPr>
              <a:t>z</a:t>
            </a:r>
            <a:r>
              <a:rPr lang="nb-NO" baseline="-25000" dirty="0">
                <a:solidFill>
                  <a:schemeClr val="tx2"/>
                </a:solidFill>
              </a:rPr>
              <a:t>2</a:t>
            </a:r>
          </a:p>
          <a:p>
            <a:r>
              <a:rPr lang="nb-NO" dirty="0">
                <a:solidFill>
                  <a:schemeClr val="tx2"/>
                </a:solidFill>
              </a:rPr>
              <a:t>z</a:t>
            </a:r>
            <a:r>
              <a:rPr lang="nb-NO" baseline="-25000" dirty="0">
                <a:solidFill>
                  <a:schemeClr val="tx2"/>
                </a:solidFill>
              </a:rPr>
              <a:t>3</a:t>
            </a:r>
          </a:p>
        </p:txBody>
      </p:sp>
      <p:sp>
        <p:nvSpPr>
          <p:cNvPr id="6" name="TextBox 5">
            <a:extLst>
              <a:ext uri="{FF2B5EF4-FFF2-40B4-BE49-F238E27FC236}">
                <a16:creationId xmlns:a16="http://schemas.microsoft.com/office/drawing/2014/main" id="{EC62195E-F1C6-4048-80B0-A59BBC3D16DA}"/>
              </a:ext>
            </a:extLst>
          </p:cNvPr>
          <p:cNvSpPr txBox="1"/>
          <p:nvPr/>
        </p:nvSpPr>
        <p:spPr>
          <a:xfrm>
            <a:off x="1991544" y="1487915"/>
            <a:ext cx="1521250" cy="1477328"/>
          </a:xfrm>
          <a:prstGeom prst="rect">
            <a:avLst/>
          </a:prstGeom>
          <a:noFill/>
        </p:spPr>
        <p:txBody>
          <a:bodyPr wrap="none" rtlCol="0">
            <a:spAutoFit/>
          </a:bodyPr>
          <a:lstStyle/>
          <a:p>
            <a:r>
              <a:rPr lang="nb-NO" dirty="0"/>
              <a:t>CV=p</a:t>
            </a:r>
          </a:p>
          <a:p>
            <a:r>
              <a:rPr lang="nb-NO" dirty="0"/>
              <a:t>MV1=heat (Q)</a:t>
            </a:r>
          </a:p>
          <a:p>
            <a:r>
              <a:rPr lang="nb-NO" dirty="0"/>
              <a:t>MV2=inert</a:t>
            </a:r>
          </a:p>
          <a:p>
            <a:r>
              <a:rPr lang="nb-NO" dirty="0"/>
              <a:t>MV3=vent</a:t>
            </a:r>
          </a:p>
          <a:p>
            <a:endParaRPr lang="nb-NO" dirty="0"/>
          </a:p>
        </p:txBody>
      </p:sp>
      <p:sp>
        <p:nvSpPr>
          <p:cNvPr id="10" name="TextBox 9">
            <a:extLst>
              <a:ext uri="{FF2B5EF4-FFF2-40B4-BE49-F238E27FC236}">
                <a16:creationId xmlns:a16="http://schemas.microsoft.com/office/drawing/2014/main" id="{568612A2-8FB6-4F93-8693-B69486DB8153}"/>
              </a:ext>
            </a:extLst>
          </p:cNvPr>
          <p:cNvSpPr txBox="1"/>
          <p:nvPr/>
        </p:nvSpPr>
        <p:spPr>
          <a:xfrm>
            <a:off x="6407325" y="1686950"/>
            <a:ext cx="2793641" cy="600164"/>
          </a:xfrm>
          <a:prstGeom prst="rect">
            <a:avLst/>
          </a:prstGeom>
          <a:noFill/>
        </p:spPr>
        <p:txBody>
          <a:bodyPr wrap="square" rtlCol="0">
            <a:spAutoFit/>
          </a:bodyPr>
          <a:lstStyle/>
          <a:p>
            <a:r>
              <a:rPr lang="nb-NO" sz="1100" dirty="0" err="1"/>
              <a:t>Normally</a:t>
            </a:r>
            <a:r>
              <a:rPr lang="nb-NO" sz="1100" dirty="0"/>
              <a:t>: Control CV=p </a:t>
            </a:r>
            <a:r>
              <a:rPr lang="nb-NO" sz="1100" dirty="0" err="1"/>
              <a:t>using</a:t>
            </a:r>
            <a:r>
              <a:rPr lang="nb-NO" sz="1100" dirty="0"/>
              <a:t> MV1=Q </a:t>
            </a:r>
          </a:p>
          <a:p>
            <a:pPr marL="171450" indent="-171450">
              <a:buFont typeface="Arial" panose="020B0604020202020204" pitchFamily="34" charset="0"/>
              <a:buChar char="•"/>
            </a:pPr>
            <a:r>
              <a:rPr lang="nb-NO" sz="1100" dirty="0" err="1"/>
              <a:t>but</a:t>
            </a:r>
            <a:r>
              <a:rPr lang="nb-NO" sz="1100" dirty="0"/>
              <a:t> </a:t>
            </a:r>
            <a:r>
              <a:rPr lang="nb-NO" sz="1100" dirty="0" err="1"/>
              <a:t>if</a:t>
            </a:r>
            <a:r>
              <a:rPr lang="nb-NO" sz="1100" dirty="0"/>
              <a:t>  Q=0 </a:t>
            </a:r>
            <a:r>
              <a:rPr lang="nb-NO" sz="1100" dirty="0" err="1"/>
              <a:t>we</a:t>
            </a:r>
            <a:r>
              <a:rPr lang="nb-NO" sz="1100" dirty="0"/>
              <a:t> must </a:t>
            </a:r>
            <a:r>
              <a:rPr lang="nb-NO" sz="1100" dirty="0" err="1"/>
              <a:t>use</a:t>
            </a:r>
            <a:r>
              <a:rPr lang="nb-NO" sz="1100" dirty="0"/>
              <a:t> MV3=vent </a:t>
            </a:r>
          </a:p>
          <a:p>
            <a:pPr marL="171450" indent="-171450">
              <a:buFont typeface="Arial" panose="020B0604020202020204" pitchFamily="34" charset="0"/>
              <a:buChar char="•"/>
            </a:pPr>
            <a:r>
              <a:rPr lang="nb-NO" sz="1100" dirty="0"/>
              <a:t>and </a:t>
            </a:r>
            <a:r>
              <a:rPr lang="nb-NO" sz="1100" dirty="0" err="1"/>
              <a:t>if</a:t>
            </a:r>
            <a:r>
              <a:rPr lang="nb-NO" sz="1100" dirty="0"/>
              <a:t> Q=</a:t>
            </a:r>
            <a:r>
              <a:rPr lang="nb-NO" sz="1100" dirty="0" err="1"/>
              <a:t>max</a:t>
            </a:r>
            <a:r>
              <a:rPr lang="nb-NO" sz="1100" dirty="0"/>
              <a:t> </a:t>
            </a:r>
            <a:r>
              <a:rPr lang="nb-NO" sz="1100" dirty="0" err="1"/>
              <a:t>we</a:t>
            </a:r>
            <a:r>
              <a:rPr lang="nb-NO" sz="1100" dirty="0"/>
              <a:t> must </a:t>
            </a:r>
            <a:r>
              <a:rPr lang="nb-NO" sz="1100" dirty="0" err="1"/>
              <a:t>use</a:t>
            </a:r>
            <a:r>
              <a:rPr lang="nb-NO" sz="1100" dirty="0"/>
              <a:t> MV2=inert</a:t>
            </a:r>
          </a:p>
        </p:txBody>
      </p:sp>
      <p:cxnSp>
        <p:nvCxnSpPr>
          <p:cNvPr id="20" name="Straight Arrow Connector 19">
            <a:extLst>
              <a:ext uri="{FF2B5EF4-FFF2-40B4-BE49-F238E27FC236}">
                <a16:creationId xmlns:a16="http://schemas.microsoft.com/office/drawing/2014/main" id="{CE6FE424-9C46-466E-A1D4-2164410CE77F}"/>
              </a:ext>
            </a:extLst>
          </p:cNvPr>
          <p:cNvCxnSpPr/>
          <p:nvPr/>
        </p:nvCxnSpPr>
        <p:spPr>
          <a:xfrm flipV="1">
            <a:off x="5168517" y="1268760"/>
            <a:ext cx="0"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805757-2882-4A4F-A93E-5A642073F564}"/>
              </a:ext>
            </a:extLst>
          </p:cNvPr>
          <p:cNvCxnSpPr/>
          <p:nvPr/>
        </p:nvCxnSpPr>
        <p:spPr>
          <a:xfrm>
            <a:off x="4880485" y="1412776"/>
            <a:ext cx="0"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7A22956-8DE3-4D0F-A54E-01F0DE459E65}"/>
              </a:ext>
            </a:extLst>
          </p:cNvPr>
          <p:cNvSpPr/>
          <p:nvPr/>
        </p:nvSpPr>
        <p:spPr>
          <a:xfrm>
            <a:off x="5096510" y="5445225"/>
            <a:ext cx="2404227" cy="799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TextBox 18">
            <a:extLst>
              <a:ext uri="{FF2B5EF4-FFF2-40B4-BE49-F238E27FC236}">
                <a16:creationId xmlns:a16="http://schemas.microsoft.com/office/drawing/2014/main" id="{4359C4EA-2273-4060-8B22-1DFF777252AF}"/>
              </a:ext>
            </a:extLst>
          </p:cNvPr>
          <p:cNvSpPr txBox="1"/>
          <p:nvPr/>
        </p:nvSpPr>
        <p:spPr>
          <a:xfrm>
            <a:off x="6802582" y="3334871"/>
            <a:ext cx="2940613" cy="1600438"/>
          </a:xfrm>
          <a:prstGeom prst="rect">
            <a:avLst/>
          </a:prstGeom>
          <a:noFill/>
        </p:spPr>
        <p:txBody>
          <a:bodyPr wrap="none" rtlCol="0">
            <a:spAutoFit/>
          </a:bodyPr>
          <a:lstStyle/>
          <a:p>
            <a:r>
              <a:rPr lang="nb-NO" sz="1600" dirty="0"/>
              <a:t>Alt.3: VPC</a:t>
            </a:r>
          </a:p>
          <a:p>
            <a:r>
              <a:rPr lang="nb-NO" sz="1600" dirty="0" err="1"/>
              <a:t>Always</a:t>
            </a:r>
            <a:r>
              <a:rPr lang="nb-NO" sz="1600" dirty="0"/>
              <a:t> </a:t>
            </a:r>
            <a:r>
              <a:rPr lang="nb-NO" sz="1600" dirty="0" err="1"/>
              <a:t>use</a:t>
            </a:r>
            <a:r>
              <a:rPr lang="nb-NO" sz="1600" dirty="0"/>
              <a:t> Q (z1) to control p.</a:t>
            </a:r>
          </a:p>
          <a:p>
            <a:r>
              <a:rPr lang="nb-NO" sz="1600" dirty="0" err="1"/>
              <a:t>Need</a:t>
            </a:r>
            <a:r>
              <a:rPr lang="nb-NO" sz="1600" dirty="0"/>
              <a:t> </a:t>
            </a:r>
            <a:r>
              <a:rPr lang="nb-NO" sz="1600" dirty="0" err="1"/>
              <a:t>two</a:t>
            </a:r>
            <a:r>
              <a:rPr lang="nb-NO" sz="1600" dirty="0"/>
              <a:t> </a:t>
            </a:r>
            <a:r>
              <a:rPr lang="nb-NO" sz="1600" dirty="0" err="1"/>
              <a:t>VPC’s</a:t>
            </a:r>
            <a:r>
              <a:rPr lang="nb-NO" sz="1600" dirty="0"/>
              <a:t>:</a:t>
            </a:r>
          </a:p>
          <a:p>
            <a:pPr marL="285750" indent="-285750">
              <a:buFont typeface="Arial" panose="020B0604020202020204" pitchFamily="34" charset="0"/>
              <a:buChar char="•"/>
            </a:pPr>
            <a:r>
              <a:rPr lang="nb-NO" sz="1600" dirty="0" err="1"/>
              <a:t>Use</a:t>
            </a:r>
            <a:r>
              <a:rPr lang="nb-NO" sz="1600" dirty="0"/>
              <a:t> vent (z3) to </a:t>
            </a:r>
            <a:r>
              <a:rPr lang="nb-NO" sz="1600" dirty="0" err="1"/>
              <a:t>avoid</a:t>
            </a:r>
            <a:r>
              <a:rPr lang="nb-NO" sz="1600" dirty="0"/>
              <a:t> Q=0</a:t>
            </a:r>
          </a:p>
          <a:p>
            <a:pPr marL="285750" indent="-285750">
              <a:buFont typeface="Arial" panose="020B0604020202020204" pitchFamily="34" charset="0"/>
              <a:buChar char="•"/>
            </a:pPr>
            <a:r>
              <a:rPr lang="nb-NO" sz="1600" dirty="0" err="1"/>
              <a:t>Use</a:t>
            </a:r>
            <a:r>
              <a:rPr lang="nb-NO" sz="1600" dirty="0"/>
              <a:t> inert (z2) to </a:t>
            </a:r>
            <a:r>
              <a:rPr lang="nb-NO" sz="1600" dirty="0" err="1"/>
              <a:t>avoid</a:t>
            </a:r>
            <a:r>
              <a:rPr lang="nb-NO" sz="1600" dirty="0"/>
              <a:t> Q=</a:t>
            </a:r>
            <a:r>
              <a:rPr lang="nb-NO" sz="1600" dirty="0" err="1"/>
              <a:t>max</a:t>
            </a:r>
            <a:endParaRPr lang="nb-NO" sz="1600" dirty="0"/>
          </a:p>
          <a:p>
            <a:endParaRPr lang="nb-NO" dirty="0"/>
          </a:p>
        </p:txBody>
      </p:sp>
      <p:pic>
        <p:nvPicPr>
          <p:cNvPr id="15362" name="0A9FDCD1-2A72-45D2-967B-4D58A79895B9">
            <a:extLst>
              <a:ext uri="{FF2B5EF4-FFF2-40B4-BE49-F238E27FC236}">
                <a16:creationId xmlns:a16="http://schemas.microsoft.com/office/drawing/2014/main" id="{20C20F29-00B1-453A-AEF0-DCD8C4C21E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285009" y="4538744"/>
            <a:ext cx="1778211" cy="23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10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0A24-E337-4B4C-BB5A-717CA9D76709}"/>
              </a:ext>
            </a:extLst>
          </p:cNvPr>
          <p:cNvSpPr>
            <a:spLocks noGrp="1"/>
          </p:cNvSpPr>
          <p:nvPr>
            <p:ph type="title"/>
          </p:nvPr>
        </p:nvSpPr>
        <p:spPr/>
        <p:txBody>
          <a:bodyPr>
            <a:normAutofit fontScale="90000"/>
          </a:bodyPr>
          <a:lstStyle/>
          <a:p>
            <a:r>
              <a:rPr lang="nb-NO" dirty="0"/>
              <a:t>Main </a:t>
            </a:r>
            <a:r>
              <a:rPr lang="nb-NO" dirty="0" err="1"/>
              <a:t>notation</a:t>
            </a:r>
            <a:br>
              <a:rPr lang="nb-NO" dirty="0"/>
            </a:br>
            <a:r>
              <a:rPr lang="nb-NO" dirty="0"/>
              <a:t>Control: Given setpoints</a:t>
            </a:r>
          </a:p>
        </p:txBody>
      </p:sp>
      <p:sp>
        <p:nvSpPr>
          <p:cNvPr id="4" name="Rectangle 3">
            <a:extLst>
              <a:ext uri="{FF2B5EF4-FFF2-40B4-BE49-F238E27FC236}">
                <a16:creationId xmlns:a16="http://schemas.microsoft.com/office/drawing/2014/main" id="{B4F311F6-F519-4581-8403-6A4ED9BB1197}"/>
              </a:ext>
            </a:extLst>
          </p:cNvPr>
          <p:cNvSpPr/>
          <p:nvPr/>
        </p:nvSpPr>
        <p:spPr>
          <a:xfrm>
            <a:off x="3260035" y="2798859"/>
            <a:ext cx="1956020" cy="1073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800" dirty="0"/>
              <a:t>Controller</a:t>
            </a:r>
          </a:p>
        </p:txBody>
      </p:sp>
      <p:sp>
        <p:nvSpPr>
          <p:cNvPr id="6" name="Rectangle 5">
            <a:extLst>
              <a:ext uri="{FF2B5EF4-FFF2-40B4-BE49-F238E27FC236}">
                <a16:creationId xmlns:a16="http://schemas.microsoft.com/office/drawing/2014/main" id="{10B8D941-9354-4E24-983A-5D72CBA1D446}"/>
              </a:ext>
            </a:extLst>
          </p:cNvPr>
          <p:cNvSpPr/>
          <p:nvPr/>
        </p:nvSpPr>
        <p:spPr>
          <a:xfrm>
            <a:off x="6457784" y="2798859"/>
            <a:ext cx="1956020" cy="1073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800" dirty="0"/>
              <a:t>Process</a:t>
            </a:r>
          </a:p>
        </p:txBody>
      </p:sp>
      <p:cxnSp>
        <p:nvCxnSpPr>
          <p:cNvPr id="8" name="Straight Arrow Connector 7">
            <a:extLst>
              <a:ext uri="{FF2B5EF4-FFF2-40B4-BE49-F238E27FC236}">
                <a16:creationId xmlns:a16="http://schemas.microsoft.com/office/drawing/2014/main" id="{87824EAE-EEAA-433D-AF84-06168D94A8CD}"/>
              </a:ext>
            </a:extLst>
          </p:cNvPr>
          <p:cNvCxnSpPr>
            <a:stCxn id="4" idx="3"/>
            <a:endCxn id="6" idx="1"/>
          </p:cNvCxnSpPr>
          <p:nvPr/>
        </p:nvCxnSpPr>
        <p:spPr>
          <a:xfrm>
            <a:off x="5216055" y="3335572"/>
            <a:ext cx="1241729" cy="0"/>
          </a:xfrm>
          <a:prstGeom prst="straightConnector1">
            <a:avLst/>
          </a:prstGeom>
          <a:ln>
            <a:headEnd w="lg" len="lg"/>
            <a:tailEnd type="stealth" w="lg" len="lg"/>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4014712-31D4-4F1B-AA43-6CD42E58CD81}"/>
              </a:ext>
            </a:extLst>
          </p:cNvPr>
          <p:cNvSpPr txBox="1"/>
          <p:nvPr/>
        </p:nvSpPr>
        <p:spPr>
          <a:xfrm>
            <a:off x="5367880" y="2920073"/>
            <a:ext cx="938077" cy="830997"/>
          </a:xfrm>
          <a:prstGeom prst="rect">
            <a:avLst/>
          </a:prstGeom>
          <a:noFill/>
        </p:spPr>
        <p:txBody>
          <a:bodyPr wrap="none" rtlCol="0">
            <a:spAutoFit/>
          </a:bodyPr>
          <a:lstStyle/>
          <a:p>
            <a:r>
              <a:rPr lang="nb-NO" sz="2400" dirty="0"/>
              <a:t>Input</a:t>
            </a:r>
          </a:p>
          <a:p>
            <a:r>
              <a:rPr lang="nb-NO" sz="2400" dirty="0"/>
              <a:t>u=MV</a:t>
            </a:r>
          </a:p>
        </p:txBody>
      </p:sp>
      <p:sp>
        <p:nvSpPr>
          <p:cNvPr id="11" name="TextBox 10">
            <a:extLst>
              <a:ext uri="{FF2B5EF4-FFF2-40B4-BE49-F238E27FC236}">
                <a16:creationId xmlns:a16="http://schemas.microsoft.com/office/drawing/2014/main" id="{939B8FA4-1C58-4D49-AA00-FE2C94740C52}"/>
              </a:ext>
            </a:extLst>
          </p:cNvPr>
          <p:cNvSpPr txBox="1"/>
          <p:nvPr/>
        </p:nvSpPr>
        <p:spPr>
          <a:xfrm>
            <a:off x="7568059" y="1654684"/>
            <a:ext cx="1691489" cy="830997"/>
          </a:xfrm>
          <a:prstGeom prst="rect">
            <a:avLst/>
          </a:prstGeom>
          <a:noFill/>
        </p:spPr>
        <p:txBody>
          <a:bodyPr wrap="none" rtlCol="0">
            <a:spAutoFit/>
          </a:bodyPr>
          <a:lstStyle/>
          <a:p>
            <a:r>
              <a:rPr lang="nb-NO" sz="2400" dirty="0" err="1"/>
              <a:t>Disturbance</a:t>
            </a:r>
            <a:endParaRPr lang="nb-NO" sz="2400" dirty="0"/>
          </a:p>
          <a:p>
            <a:r>
              <a:rPr lang="nb-NO" sz="2400" dirty="0"/>
              <a:t>d=DV</a:t>
            </a:r>
          </a:p>
        </p:txBody>
      </p:sp>
      <p:cxnSp>
        <p:nvCxnSpPr>
          <p:cNvPr id="12" name="Straight Arrow Connector 11">
            <a:extLst>
              <a:ext uri="{FF2B5EF4-FFF2-40B4-BE49-F238E27FC236}">
                <a16:creationId xmlns:a16="http://schemas.microsoft.com/office/drawing/2014/main" id="{CE9F4799-261A-4F64-8AFE-0D44E3A09C36}"/>
              </a:ext>
            </a:extLst>
          </p:cNvPr>
          <p:cNvCxnSpPr>
            <a:cxnSpLocks/>
          </p:cNvCxnSpPr>
          <p:nvPr/>
        </p:nvCxnSpPr>
        <p:spPr>
          <a:xfrm>
            <a:off x="1223175" y="3101892"/>
            <a:ext cx="2036860" cy="0"/>
          </a:xfrm>
          <a:prstGeom prst="straightConnector1">
            <a:avLst/>
          </a:prstGeom>
          <a:ln>
            <a:headEnd w="lg" len="lg"/>
            <a:tailEnd type="stealth" w="lg" len="lg"/>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D6ACD12-DB17-462F-8703-699791D13C92}"/>
              </a:ext>
            </a:extLst>
          </p:cNvPr>
          <p:cNvSpPr txBox="1"/>
          <p:nvPr/>
        </p:nvSpPr>
        <p:spPr>
          <a:xfrm>
            <a:off x="1085296" y="2668561"/>
            <a:ext cx="1236492" cy="830997"/>
          </a:xfrm>
          <a:prstGeom prst="rect">
            <a:avLst/>
          </a:prstGeom>
          <a:noFill/>
        </p:spPr>
        <p:txBody>
          <a:bodyPr wrap="none" rtlCol="0">
            <a:spAutoFit/>
          </a:bodyPr>
          <a:lstStyle/>
          <a:p>
            <a:r>
              <a:rPr lang="nb-NO" sz="2400" dirty="0"/>
              <a:t>Setpoint</a:t>
            </a:r>
          </a:p>
          <a:p>
            <a:r>
              <a:rPr lang="nb-NO" sz="2400" dirty="0"/>
              <a:t>y</a:t>
            </a:r>
            <a:r>
              <a:rPr lang="nb-NO" sz="2400" baseline="-25000" dirty="0"/>
              <a:t>s</a:t>
            </a:r>
            <a:r>
              <a:rPr lang="nb-NO" sz="2400" dirty="0"/>
              <a:t> =CV</a:t>
            </a:r>
            <a:r>
              <a:rPr lang="nb-NO" sz="2400" baseline="-25000" dirty="0"/>
              <a:t>s</a:t>
            </a:r>
          </a:p>
        </p:txBody>
      </p:sp>
      <p:cxnSp>
        <p:nvCxnSpPr>
          <p:cNvPr id="19" name="Straight Connector 18">
            <a:extLst>
              <a:ext uri="{FF2B5EF4-FFF2-40B4-BE49-F238E27FC236}">
                <a16:creationId xmlns:a16="http://schemas.microsoft.com/office/drawing/2014/main" id="{CF1CB435-451A-46D9-8356-EC42EDC3FB26}"/>
              </a:ext>
            </a:extLst>
          </p:cNvPr>
          <p:cNvCxnSpPr>
            <a:cxnSpLocks/>
          </p:cNvCxnSpPr>
          <p:nvPr/>
        </p:nvCxnSpPr>
        <p:spPr>
          <a:xfrm flipV="1">
            <a:off x="2529840" y="3101893"/>
            <a:ext cx="0" cy="1258072"/>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7801D7F-3962-4B9C-8E21-2BCDA93FE180}"/>
              </a:ext>
            </a:extLst>
          </p:cNvPr>
          <p:cNvCxnSpPr>
            <a:cxnSpLocks/>
          </p:cNvCxnSpPr>
          <p:nvPr/>
        </p:nvCxnSpPr>
        <p:spPr>
          <a:xfrm>
            <a:off x="2529840" y="4359965"/>
            <a:ext cx="6959600" cy="596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6348A01-9EC4-4FE7-BE09-7B0BAF116469}"/>
              </a:ext>
            </a:extLst>
          </p:cNvPr>
          <p:cNvCxnSpPr>
            <a:cxnSpLocks/>
          </p:cNvCxnSpPr>
          <p:nvPr/>
        </p:nvCxnSpPr>
        <p:spPr>
          <a:xfrm>
            <a:off x="8448072" y="3257384"/>
            <a:ext cx="2169128" cy="0"/>
          </a:xfrm>
          <a:prstGeom prst="straightConnector1">
            <a:avLst/>
          </a:prstGeom>
          <a:ln>
            <a:headEnd w="lg" len="lg"/>
            <a:tailEnd type="stealth" w="lg" len="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97623EB-8876-4C1E-9469-238DA0D9FE56}"/>
              </a:ext>
            </a:extLst>
          </p:cNvPr>
          <p:cNvSpPr txBox="1"/>
          <p:nvPr/>
        </p:nvSpPr>
        <p:spPr>
          <a:xfrm>
            <a:off x="9559713" y="2841885"/>
            <a:ext cx="1079142" cy="830997"/>
          </a:xfrm>
          <a:prstGeom prst="rect">
            <a:avLst/>
          </a:prstGeom>
          <a:noFill/>
        </p:spPr>
        <p:txBody>
          <a:bodyPr wrap="none" rtlCol="0">
            <a:spAutoFit/>
          </a:bodyPr>
          <a:lstStyle/>
          <a:p>
            <a:r>
              <a:rPr lang="nb-NO" sz="2400" dirty="0"/>
              <a:t>Output</a:t>
            </a:r>
          </a:p>
          <a:p>
            <a:r>
              <a:rPr lang="nb-NO" sz="2400" dirty="0"/>
              <a:t>y=CV</a:t>
            </a:r>
          </a:p>
        </p:txBody>
      </p:sp>
      <p:cxnSp>
        <p:nvCxnSpPr>
          <p:cNvPr id="28" name="Straight Connector 27">
            <a:extLst>
              <a:ext uri="{FF2B5EF4-FFF2-40B4-BE49-F238E27FC236}">
                <a16:creationId xmlns:a16="http://schemas.microsoft.com/office/drawing/2014/main" id="{E781F788-22DA-41CE-BD70-A52D320A7B0A}"/>
              </a:ext>
            </a:extLst>
          </p:cNvPr>
          <p:cNvCxnSpPr>
            <a:cxnSpLocks/>
          </p:cNvCxnSpPr>
          <p:nvPr/>
        </p:nvCxnSpPr>
        <p:spPr>
          <a:xfrm>
            <a:off x="9474428" y="3258810"/>
            <a:ext cx="0" cy="116079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7E17C80-4206-445D-9BCE-5F3BE2663009}"/>
              </a:ext>
            </a:extLst>
          </p:cNvPr>
          <p:cNvSpPr txBox="1"/>
          <p:nvPr/>
        </p:nvSpPr>
        <p:spPr>
          <a:xfrm>
            <a:off x="5257215" y="4097090"/>
            <a:ext cx="1074140" cy="369332"/>
          </a:xfrm>
          <a:prstGeom prst="rect">
            <a:avLst/>
          </a:prstGeom>
          <a:noFill/>
        </p:spPr>
        <p:txBody>
          <a:bodyPr wrap="none" rtlCol="0">
            <a:spAutoFit/>
          </a:bodyPr>
          <a:lstStyle/>
          <a:p>
            <a:r>
              <a:rPr lang="nb-NO" dirty="0"/>
              <a:t>Feedback</a:t>
            </a:r>
          </a:p>
        </p:txBody>
      </p:sp>
      <p:cxnSp>
        <p:nvCxnSpPr>
          <p:cNvPr id="31" name="Straight Arrow Connector 30">
            <a:extLst>
              <a:ext uri="{FF2B5EF4-FFF2-40B4-BE49-F238E27FC236}">
                <a16:creationId xmlns:a16="http://schemas.microsoft.com/office/drawing/2014/main" id="{2B979260-36B4-4F91-A348-B7FB93E277EA}"/>
              </a:ext>
            </a:extLst>
          </p:cNvPr>
          <p:cNvCxnSpPr>
            <a:cxnSpLocks/>
          </p:cNvCxnSpPr>
          <p:nvPr/>
        </p:nvCxnSpPr>
        <p:spPr>
          <a:xfrm>
            <a:off x="7477764" y="1417638"/>
            <a:ext cx="0" cy="1424247"/>
          </a:xfrm>
          <a:prstGeom prst="straightConnector1">
            <a:avLst/>
          </a:prstGeom>
          <a:ln>
            <a:headE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B7A677C-638E-4F77-8594-0F014C7D7414}"/>
              </a:ext>
            </a:extLst>
          </p:cNvPr>
          <p:cNvCxnSpPr>
            <a:cxnSpLocks/>
          </p:cNvCxnSpPr>
          <p:nvPr/>
        </p:nvCxnSpPr>
        <p:spPr>
          <a:xfrm>
            <a:off x="4238045" y="2204720"/>
            <a:ext cx="0" cy="594139"/>
          </a:xfrm>
          <a:prstGeom prst="straightConnector1">
            <a:avLst/>
          </a:prstGeom>
          <a:ln>
            <a:prstDash val="dash"/>
            <a:headE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D6318FD-C5CF-45C4-8F1A-DDCDCD0F12A4}"/>
              </a:ext>
            </a:extLst>
          </p:cNvPr>
          <p:cNvCxnSpPr>
            <a:cxnSpLocks/>
          </p:cNvCxnSpPr>
          <p:nvPr/>
        </p:nvCxnSpPr>
        <p:spPr>
          <a:xfrm>
            <a:off x="4238045" y="2204720"/>
            <a:ext cx="323971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9652936-24E7-44BE-BADE-4CB2219A25F7}"/>
              </a:ext>
            </a:extLst>
          </p:cNvPr>
          <p:cNvSpPr txBox="1"/>
          <p:nvPr/>
        </p:nvSpPr>
        <p:spPr>
          <a:xfrm>
            <a:off x="4797069" y="1824062"/>
            <a:ext cx="1380571" cy="369332"/>
          </a:xfrm>
          <a:prstGeom prst="rect">
            <a:avLst/>
          </a:prstGeom>
          <a:noFill/>
        </p:spPr>
        <p:txBody>
          <a:bodyPr wrap="none" rtlCol="0">
            <a:spAutoFit/>
          </a:bodyPr>
          <a:lstStyle/>
          <a:p>
            <a:r>
              <a:rPr lang="nb-NO" dirty="0" err="1"/>
              <a:t>Feedforward</a:t>
            </a:r>
            <a:endParaRPr lang="nb-NO" dirty="0"/>
          </a:p>
        </p:txBody>
      </p:sp>
      <p:sp>
        <p:nvSpPr>
          <p:cNvPr id="39" name="TextBox 38">
            <a:extLst>
              <a:ext uri="{FF2B5EF4-FFF2-40B4-BE49-F238E27FC236}">
                <a16:creationId xmlns:a16="http://schemas.microsoft.com/office/drawing/2014/main" id="{AE0AB25A-7970-4ABA-B66D-DC4B4E04FB62}"/>
              </a:ext>
            </a:extLst>
          </p:cNvPr>
          <p:cNvSpPr txBox="1"/>
          <p:nvPr/>
        </p:nvSpPr>
        <p:spPr>
          <a:xfrm>
            <a:off x="609600" y="5608320"/>
            <a:ext cx="2731838" cy="646331"/>
          </a:xfrm>
          <a:prstGeom prst="rect">
            <a:avLst/>
          </a:prstGeom>
          <a:noFill/>
        </p:spPr>
        <p:txBody>
          <a:bodyPr wrap="none" rtlCol="0">
            <a:spAutoFit/>
          </a:bodyPr>
          <a:lstStyle/>
          <a:p>
            <a:r>
              <a:rPr lang="nb-NO" dirty="0"/>
              <a:t>MV = Manipulated Variable</a:t>
            </a:r>
          </a:p>
          <a:p>
            <a:r>
              <a:rPr lang="nb-NO" dirty="0"/>
              <a:t>CV = </a:t>
            </a:r>
            <a:r>
              <a:rPr lang="nb-NO" dirty="0" err="1"/>
              <a:t>Controlled</a:t>
            </a:r>
            <a:r>
              <a:rPr lang="nb-NO" dirty="0"/>
              <a:t> Variable</a:t>
            </a:r>
          </a:p>
        </p:txBody>
      </p:sp>
      <p:cxnSp>
        <p:nvCxnSpPr>
          <p:cNvPr id="43" name="Straight Connector 42">
            <a:extLst>
              <a:ext uri="{FF2B5EF4-FFF2-40B4-BE49-F238E27FC236}">
                <a16:creationId xmlns:a16="http://schemas.microsoft.com/office/drawing/2014/main" id="{578324BF-FD09-43DE-9EA2-8806BD646656}"/>
              </a:ext>
            </a:extLst>
          </p:cNvPr>
          <p:cNvCxnSpPr>
            <a:cxnSpLocks/>
          </p:cNvCxnSpPr>
          <p:nvPr/>
        </p:nvCxnSpPr>
        <p:spPr>
          <a:xfrm>
            <a:off x="2241605" y="3429042"/>
            <a:ext cx="1309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F9BE02B-34D0-4B72-BC64-C27344E00D52}"/>
              </a:ext>
            </a:extLst>
          </p:cNvPr>
          <p:cNvCxnSpPr>
            <a:cxnSpLocks/>
          </p:cNvCxnSpPr>
          <p:nvPr/>
        </p:nvCxnSpPr>
        <p:spPr>
          <a:xfrm>
            <a:off x="4389780" y="4175760"/>
            <a:ext cx="317827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D1552819-0CF6-471B-B896-3E8757BC04F8}"/>
              </a:ext>
            </a:extLst>
          </p:cNvPr>
          <p:cNvCxnSpPr>
            <a:cxnSpLocks/>
          </p:cNvCxnSpPr>
          <p:nvPr/>
        </p:nvCxnSpPr>
        <p:spPr>
          <a:xfrm flipV="1">
            <a:off x="4370120" y="3839205"/>
            <a:ext cx="19660" cy="336556"/>
          </a:xfrm>
          <a:prstGeom prst="straightConnector1">
            <a:avLst/>
          </a:prstGeom>
          <a:ln>
            <a:prstDash val="dash"/>
            <a:headE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74DB66F-6CE5-4BE4-B569-D6A7A25D9C86}"/>
              </a:ext>
            </a:extLst>
          </p:cNvPr>
          <p:cNvCxnSpPr>
            <a:cxnSpLocks/>
          </p:cNvCxnSpPr>
          <p:nvPr/>
        </p:nvCxnSpPr>
        <p:spPr>
          <a:xfrm flipV="1">
            <a:off x="7477764" y="3901440"/>
            <a:ext cx="0" cy="27432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28227B8-6BD6-4E2D-8BF3-57EC44532731}"/>
              </a:ext>
            </a:extLst>
          </p:cNvPr>
          <p:cNvSpPr txBox="1"/>
          <p:nvPr/>
        </p:nvSpPr>
        <p:spPr>
          <a:xfrm>
            <a:off x="5110480" y="5008880"/>
            <a:ext cx="2912464" cy="369332"/>
          </a:xfrm>
          <a:prstGeom prst="rect">
            <a:avLst/>
          </a:prstGeom>
          <a:noFill/>
        </p:spPr>
        <p:txBody>
          <a:bodyPr wrap="none" rtlCol="0">
            <a:spAutoFit/>
          </a:bodyPr>
          <a:lstStyle/>
          <a:p>
            <a:r>
              <a:rPr lang="nb-NO" dirty="0"/>
              <a:t>This talk: Focus </a:t>
            </a:r>
            <a:r>
              <a:rPr lang="nb-NO" dirty="0" err="1"/>
              <a:t>on</a:t>
            </a:r>
            <a:r>
              <a:rPr lang="nb-NO" dirty="0"/>
              <a:t> </a:t>
            </a:r>
            <a:r>
              <a:rPr lang="nb-NO"/>
              <a:t>feedback </a:t>
            </a:r>
          </a:p>
        </p:txBody>
      </p:sp>
    </p:spTree>
    <p:extLst>
      <p:ext uri="{BB962C8B-B14F-4D97-AF65-F5344CB8AC3E}">
        <p14:creationId xmlns:p14="http://schemas.microsoft.com/office/powerpoint/2010/main" val="366834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31F23E9-13B2-4173-9508-D63CA2EF80B0}"/>
              </a:ext>
            </a:extLst>
          </p:cNvPr>
          <p:cNvSpPr txBox="1"/>
          <p:nvPr/>
        </p:nvSpPr>
        <p:spPr>
          <a:xfrm>
            <a:off x="6055073" y="5050317"/>
            <a:ext cx="646331" cy="369332"/>
          </a:xfrm>
          <a:prstGeom prst="rect">
            <a:avLst/>
          </a:prstGeom>
          <a:solidFill>
            <a:srgbClr val="FFFF00"/>
          </a:solidFill>
        </p:spPr>
        <p:txBody>
          <a:bodyPr wrap="none" rtlCol="0">
            <a:spAutoFit/>
          </a:bodyPr>
          <a:lstStyle/>
          <a:p>
            <a:r>
              <a:rPr lang="nb-NO" dirty="0">
                <a:solidFill>
                  <a:srgbClr val="FF0000"/>
                </a:solidFill>
              </a:rPr>
              <a:t>CV2s</a:t>
            </a:r>
          </a:p>
        </p:txBody>
      </p:sp>
      <p:sp>
        <p:nvSpPr>
          <p:cNvPr id="4" name="TextBox 3">
            <a:extLst>
              <a:ext uri="{FF2B5EF4-FFF2-40B4-BE49-F238E27FC236}">
                <a16:creationId xmlns:a16="http://schemas.microsoft.com/office/drawing/2014/main" id="{FC9C4E2E-17F9-4FD6-ACDE-8FAA6E281F67}"/>
              </a:ext>
            </a:extLst>
          </p:cNvPr>
          <p:cNvSpPr txBox="1"/>
          <p:nvPr/>
        </p:nvSpPr>
        <p:spPr>
          <a:xfrm>
            <a:off x="6019092" y="3986848"/>
            <a:ext cx="646331" cy="369332"/>
          </a:xfrm>
          <a:prstGeom prst="rect">
            <a:avLst/>
          </a:prstGeom>
          <a:solidFill>
            <a:srgbClr val="FFFF00"/>
          </a:solidFill>
        </p:spPr>
        <p:txBody>
          <a:bodyPr wrap="none" rtlCol="0">
            <a:spAutoFit/>
          </a:bodyPr>
          <a:lstStyle/>
          <a:p>
            <a:r>
              <a:rPr lang="nb-NO" dirty="0">
                <a:solidFill>
                  <a:srgbClr val="FF0000"/>
                </a:solidFill>
              </a:rPr>
              <a:t>CV1s</a:t>
            </a:r>
          </a:p>
        </p:txBody>
      </p:sp>
      <p:sp>
        <p:nvSpPr>
          <p:cNvPr id="5" name="Rektangel 2"/>
          <p:cNvSpPr/>
          <p:nvPr/>
        </p:nvSpPr>
        <p:spPr>
          <a:xfrm>
            <a:off x="0" y="521433"/>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a:t>Process control: Hierarchical decision system</a:t>
            </a:r>
          </a:p>
        </p:txBody>
      </p:sp>
      <p:grpSp>
        <p:nvGrpSpPr>
          <p:cNvPr id="26" name="Group 25"/>
          <p:cNvGrpSpPr/>
          <p:nvPr/>
        </p:nvGrpSpPr>
        <p:grpSpPr>
          <a:xfrm>
            <a:off x="1806227" y="1653599"/>
            <a:ext cx="8912672" cy="5052616"/>
            <a:chOff x="952384" y="1589453"/>
            <a:chExt cx="8912672" cy="5052616"/>
          </a:xfrm>
        </p:grpSpPr>
        <p:grpSp>
          <p:nvGrpSpPr>
            <p:cNvPr id="22" name="Group 21"/>
            <p:cNvGrpSpPr/>
            <p:nvPr/>
          </p:nvGrpSpPr>
          <p:grpSpPr>
            <a:xfrm>
              <a:off x="3276852" y="1589453"/>
              <a:ext cx="6588204" cy="5052616"/>
              <a:chOff x="2059671" y="1602914"/>
              <a:chExt cx="6588204" cy="5052616"/>
            </a:xfrm>
          </p:grpSpPr>
          <p:pic>
            <p:nvPicPr>
              <p:cNvPr id="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9671" y="1602914"/>
                <a:ext cx="253249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5148263" y="1671451"/>
                <a:ext cx="1019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Manager</a:t>
                </a:r>
              </a:p>
            </p:txBody>
          </p:sp>
          <p:sp>
            <p:nvSpPr>
              <p:cNvPr id="10" name="Text Box 9"/>
              <p:cNvSpPr txBox="1">
                <a:spLocks noChangeArrowheads="1"/>
              </p:cNvSpPr>
              <p:nvPr/>
            </p:nvSpPr>
            <p:spPr bwMode="auto">
              <a:xfrm>
                <a:off x="5148263" y="2442376"/>
                <a:ext cx="1761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Process engineer</a:t>
                </a:r>
              </a:p>
            </p:txBody>
          </p:sp>
          <p:sp>
            <p:nvSpPr>
              <p:cNvPr id="11" name="Text Box 10"/>
              <p:cNvSpPr txBox="1">
                <a:spLocks noChangeArrowheads="1"/>
              </p:cNvSpPr>
              <p:nvPr/>
            </p:nvSpPr>
            <p:spPr bwMode="auto">
              <a:xfrm>
                <a:off x="5148263" y="3352675"/>
                <a:ext cx="3499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Operator/</a:t>
                </a:r>
                <a:r>
                  <a:rPr lang="en-US" altLang="nb-NO" sz="1800" dirty="0">
                    <a:solidFill>
                      <a:srgbClr val="FF0000"/>
                    </a:solidFill>
                    <a:latin typeface="Calibri Light" panose="020F0302020204030204" pitchFamily="34" charset="0"/>
                  </a:rPr>
                  <a:t>RTO (usually steady-state)</a:t>
                </a:r>
              </a:p>
            </p:txBody>
          </p:sp>
          <p:sp>
            <p:nvSpPr>
              <p:cNvPr id="12" name="Text Box 11"/>
              <p:cNvSpPr txBox="1">
                <a:spLocks noChangeArrowheads="1"/>
              </p:cNvSpPr>
              <p:nvPr/>
            </p:nvSpPr>
            <p:spPr bwMode="auto">
              <a:xfrm>
                <a:off x="5148263" y="4349635"/>
                <a:ext cx="24801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b="1" dirty="0">
                    <a:latin typeface="Calibri Light" panose="020F0302020204030204" pitchFamily="34" charset="0"/>
                  </a:rPr>
                  <a:t>Supervisory control layer</a:t>
                </a:r>
              </a:p>
              <a:p>
                <a:pPr>
                  <a:spcBef>
                    <a:spcPct val="0"/>
                  </a:spcBef>
                  <a:buFontTx/>
                  <a:buNone/>
                </a:pPr>
                <a:r>
                  <a:rPr lang="en-US" altLang="nb-NO" sz="1800" dirty="0">
                    <a:latin typeface="Calibri Light" panose="020F0302020204030204" pitchFamily="34" charset="0"/>
                  </a:rPr>
                  <a:t>”</a:t>
                </a:r>
                <a:r>
                  <a:rPr lang="en-US" altLang="nb-NO" sz="1800" dirty="0">
                    <a:solidFill>
                      <a:srgbClr val="FF0000"/>
                    </a:solidFill>
                    <a:latin typeface="Calibri Light" panose="020F0302020204030204" pitchFamily="34" charset="0"/>
                  </a:rPr>
                  <a:t>Advanced control”/MPC</a:t>
                </a:r>
              </a:p>
            </p:txBody>
          </p:sp>
          <p:sp>
            <p:nvSpPr>
              <p:cNvPr id="13" name="Text Box 12"/>
              <p:cNvSpPr txBox="1">
                <a:spLocks noChangeArrowheads="1"/>
              </p:cNvSpPr>
              <p:nvPr/>
            </p:nvSpPr>
            <p:spPr bwMode="auto">
              <a:xfrm>
                <a:off x="5142492" y="5329180"/>
                <a:ext cx="1224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Calibri Light" panose="020F0302020204030204" pitchFamily="34" charset="0"/>
                  </a:rPr>
                  <a:t>PID-control</a:t>
                </a:r>
              </a:p>
            </p:txBody>
          </p:sp>
          <p:sp>
            <p:nvSpPr>
              <p:cNvPr id="14" name="Line 15"/>
              <p:cNvSpPr>
                <a:spLocks noChangeShapeType="1"/>
              </p:cNvSpPr>
              <p:nvPr/>
            </p:nvSpPr>
            <p:spPr bwMode="auto">
              <a:xfrm>
                <a:off x="4307218" y="6034818"/>
                <a:ext cx="0" cy="62071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5" name="Group 21"/>
              <p:cNvGrpSpPr>
                <a:grpSpLocks/>
              </p:cNvGrpSpPr>
              <p:nvPr/>
            </p:nvGrpSpPr>
            <p:grpSpPr bwMode="auto">
              <a:xfrm>
                <a:off x="4163550" y="6250718"/>
                <a:ext cx="287337" cy="215900"/>
                <a:chOff x="2699" y="4065"/>
                <a:chExt cx="181" cy="136"/>
              </a:xfrm>
            </p:grpSpPr>
            <p:sp>
              <p:nvSpPr>
                <p:cNvPr id="16" name="Line 17"/>
                <p:cNvSpPr>
                  <a:spLocks noChangeShapeType="1"/>
                </p:cNvSpPr>
                <p:nvPr/>
              </p:nvSpPr>
              <p:spPr bwMode="auto">
                <a:xfrm>
                  <a:off x="2699" y="4201"/>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7" name="Group 20"/>
                <p:cNvGrpSpPr>
                  <a:grpSpLocks/>
                </p:cNvGrpSpPr>
                <p:nvPr/>
              </p:nvGrpSpPr>
              <p:grpSpPr bwMode="auto">
                <a:xfrm>
                  <a:off x="2699" y="4065"/>
                  <a:ext cx="181" cy="136"/>
                  <a:chOff x="2699" y="4065"/>
                  <a:chExt cx="181" cy="136"/>
                </a:xfrm>
              </p:grpSpPr>
              <p:sp>
                <p:nvSpPr>
                  <p:cNvPr id="18" name="Line 16"/>
                  <p:cNvSpPr>
                    <a:spLocks noChangeShapeType="1"/>
                  </p:cNvSpPr>
                  <p:nvPr/>
                </p:nvSpPr>
                <p:spPr bwMode="auto">
                  <a:xfrm>
                    <a:off x="2699" y="4065"/>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19" name="Line 18"/>
                  <p:cNvSpPr>
                    <a:spLocks noChangeShapeType="1"/>
                  </p:cNvSpPr>
                  <p:nvPr/>
                </p:nvSpPr>
                <p:spPr bwMode="auto">
                  <a:xfrm>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20" name="Line 19"/>
                  <p:cNvSpPr>
                    <a:spLocks noChangeShapeType="1"/>
                  </p:cNvSpPr>
                  <p:nvPr/>
                </p:nvSpPr>
                <p:spPr bwMode="auto">
                  <a:xfrm flipH="1">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grpSp>
          <p:sp>
            <p:nvSpPr>
              <p:cNvPr id="21" name="Text Box 23"/>
              <p:cNvSpPr txBox="1">
                <a:spLocks noChangeArrowheads="1"/>
              </p:cNvSpPr>
              <p:nvPr/>
            </p:nvSpPr>
            <p:spPr bwMode="auto">
              <a:xfrm>
                <a:off x="4630380" y="5985593"/>
                <a:ext cx="1600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Calibri Light" panose="020F0302020204030204" pitchFamily="34" charset="0"/>
                  </a:rPr>
                  <a:t>u (MV) = valves</a:t>
                </a:r>
              </a:p>
            </p:txBody>
          </p:sp>
        </p:grpSp>
        <p:sp>
          <p:nvSpPr>
            <p:cNvPr id="23" name="Rectangle 22"/>
            <p:cNvSpPr/>
            <p:nvPr/>
          </p:nvSpPr>
          <p:spPr>
            <a:xfrm>
              <a:off x="954450" y="3339770"/>
              <a:ext cx="1854354" cy="553998"/>
            </a:xfrm>
            <a:prstGeom prst="rect">
              <a:avLst/>
            </a:prstGeom>
          </p:spPr>
          <p:txBody>
            <a:bodyPr wrap="none">
              <a:spAutoFit/>
            </a:bodyPr>
            <a:lstStyle/>
            <a:p>
              <a:pPr>
                <a:spcBef>
                  <a:spcPct val="0"/>
                </a:spcBef>
              </a:pPr>
              <a:r>
                <a:rPr lang="en-US" altLang="nb-NO" dirty="0">
                  <a:latin typeface="Calibri Light" panose="020F0302020204030204" pitchFamily="34" charset="0"/>
                </a:rPr>
                <a:t>min J (economics</a:t>
              </a:r>
              <a:r>
                <a:rPr lang="en-US" altLang="nb-NO" dirty="0"/>
                <a:t>)</a:t>
              </a:r>
            </a:p>
            <a:p>
              <a:pPr>
                <a:spcBef>
                  <a:spcPct val="0"/>
                </a:spcBef>
              </a:pPr>
              <a:r>
                <a:rPr lang="en-US" altLang="nb-NO" baseline="-25000" dirty="0">
                  <a:solidFill>
                    <a:srgbClr val="FF0000"/>
                  </a:solidFill>
                </a:rPr>
                <a:t>hour</a:t>
              </a:r>
            </a:p>
          </p:txBody>
        </p:sp>
        <p:sp>
          <p:nvSpPr>
            <p:cNvPr id="24" name="Rectangle 23"/>
            <p:cNvSpPr/>
            <p:nvPr/>
          </p:nvSpPr>
          <p:spPr>
            <a:xfrm>
              <a:off x="954450" y="4228730"/>
              <a:ext cx="2224840" cy="830997"/>
            </a:xfrm>
            <a:prstGeom prst="rect">
              <a:avLst/>
            </a:prstGeom>
          </p:spPr>
          <p:txBody>
            <a:bodyPr wrap="none">
              <a:spAutoFit/>
            </a:bodyPr>
            <a:lstStyle/>
            <a:p>
              <a:pPr>
                <a:spcBef>
                  <a:spcPct val="0"/>
                </a:spcBef>
              </a:pPr>
              <a:r>
                <a:rPr lang="en-US" altLang="nb-NO" dirty="0">
                  <a:latin typeface="Calibri Light" panose="020F0302020204030204" pitchFamily="34" charset="0"/>
                </a:rPr>
                <a:t>Setpoint control </a:t>
              </a:r>
            </a:p>
            <a:p>
              <a:pPr>
                <a:spcBef>
                  <a:spcPct val="0"/>
                </a:spcBef>
              </a:pPr>
              <a:r>
                <a:rPr lang="en-US" altLang="nb-NO" sz="1400" dirty="0">
                  <a:latin typeface="Calibri Light" panose="020F0302020204030204" pitchFamily="34" charset="0"/>
                </a:rPr>
                <a:t>(+ look after other variables)</a:t>
              </a:r>
            </a:p>
            <a:p>
              <a:pPr>
                <a:spcBef>
                  <a:spcPct val="0"/>
                </a:spcBef>
              </a:pPr>
              <a:r>
                <a:rPr lang="en-US" altLang="nb-NO" sz="1600" dirty="0">
                  <a:solidFill>
                    <a:srgbClr val="FF0000"/>
                  </a:solidFill>
                  <a:latin typeface="Calibri Light" panose="020F0302020204030204" pitchFamily="34" charset="0"/>
                </a:rPr>
                <a:t>minute</a:t>
              </a:r>
            </a:p>
          </p:txBody>
        </p:sp>
        <p:sp>
          <p:nvSpPr>
            <p:cNvPr id="25" name="Text Box 12"/>
            <p:cNvSpPr txBox="1">
              <a:spLocks noChangeArrowheads="1"/>
            </p:cNvSpPr>
            <p:nvPr/>
          </p:nvSpPr>
          <p:spPr bwMode="auto">
            <a:xfrm>
              <a:off x="952384" y="5315719"/>
              <a:ext cx="2218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Calibri Light" panose="020F0302020204030204" pitchFamily="34" charset="0"/>
                </a:rPr>
                <a:t>Stabilize + avoid drift</a:t>
              </a:r>
            </a:p>
            <a:p>
              <a:pPr eaLnBrk="1" hangingPunct="1">
                <a:spcBef>
                  <a:spcPct val="0"/>
                </a:spcBef>
                <a:buFontTx/>
                <a:buNone/>
              </a:pPr>
              <a:r>
                <a:rPr lang="en-US" altLang="nb-NO" sz="1600" dirty="0">
                  <a:solidFill>
                    <a:srgbClr val="FF0000"/>
                  </a:solidFill>
                  <a:latin typeface="Calibri Light" panose="020F0302020204030204" pitchFamily="34" charset="0"/>
                </a:rPr>
                <a:t>second</a:t>
              </a:r>
              <a:r>
                <a:rPr lang="en-US" altLang="nb-NO" sz="1600" dirty="0">
                  <a:latin typeface="Calibri Light" panose="020F0302020204030204" pitchFamily="34" charset="0"/>
                </a:rPr>
                <a:t> </a:t>
              </a:r>
            </a:p>
          </p:txBody>
        </p:sp>
      </p:grpSp>
    </p:spTree>
    <p:extLst>
      <p:ext uri="{BB962C8B-B14F-4D97-AF65-F5344CB8AC3E}">
        <p14:creationId xmlns:p14="http://schemas.microsoft.com/office/powerpoint/2010/main" val="39966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21433"/>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a:t>Process control: Hierarchical decision system</a:t>
            </a:r>
          </a:p>
        </p:txBody>
      </p:sp>
      <p:grpSp>
        <p:nvGrpSpPr>
          <p:cNvPr id="26" name="Group 25"/>
          <p:cNvGrpSpPr/>
          <p:nvPr/>
        </p:nvGrpSpPr>
        <p:grpSpPr>
          <a:xfrm>
            <a:off x="1808293" y="1576144"/>
            <a:ext cx="7174761" cy="5042024"/>
            <a:chOff x="952384" y="1600045"/>
            <a:chExt cx="7174761" cy="5042024"/>
          </a:xfrm>
        </p:grpSpPr>
        <p:grpSp>
          <p:nvGrpSpPr>
            <p:cNvPr id="22" name="Group 21"/>
            <p:cNvGrpSpPr/>
            <p:nvPr/>
          </p:nvGrpSpPr>
          <p:grpSpPr>
            <a:xfrm>
              <a:off x="3285267" y="1600045"/>
              <a:ext cx="4841878" cy="5042024"/>
              <a:chOff x="2068086" y="1613506"/>
              <a:chExt cx="4841878" cy="5042024"/>
            </a:xfrm>
          </p:grpSpPr>
          <p:pic>
            <p:nvPicPr>
              <p:cNvPr id="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8086" y="1613506"/>
                <a:ext cx="253249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5148263" y="1671451"/>
                <a:ext cx="1019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Manager</a:t>
                </a:r>
              </a:p>
            </p:txBody>
          </p:sp>
          <p:sp>
            <p:nvSpPr>
              <p:cNvPr id="10" name="Text Box 9"/>
              <p:cNvSpPr txBox="1">
                <a:spLocks noChangeArrowheads="1"/>
              </p:cNvSpPr>
              <p:nvPr/>
            </p:nvSpPr>
            <p:spPr bwMode="auto">
              <a:xfrm>
                <a:off x="5148263" y="2442376"/>
                <a:ext cx="1761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Process engineer</a:t>
                </a:r>
              </a:p>
            </p:txBody>
          </p:sp>
          <p:sp>
            <p:nvSpPr>
              <p:cNvPr id="14" name="Line 15"/>
              <p:cNvSpPr>
                <a:spLocks noChangeShapeType="1"/>
              </p:cNvSpPr>
              <p:nvPr/>
            </p:nvSpPr>
            <p:spPr bwMode="auto">
              <a:xfrm>
                <a:off x="4307218" y="6034818"/>
                <a:ext cx="0" cy="62071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5" name="Group 21"/>
              <p:cNvGrpSpPr>
                <a:grpSpLocks/>
              </p:cNvGrpSpPr>
              <p:nvPr/>
            </p:nvGrpSpPr>
            <p:grpSpPr bwMode="auto">
              <a:xfrm>
                <a:off x="4163550" y="6250718"/>
                <a:ext cx="287337" cy="215900"/>
                <a:chOff x="2699" y="4065"/>
                <a:chExt cx="181" cy="136"/>
              </a:xfrm>
            </p:grpSpPr>
            <p:sp>
              <p:nvSpPr>
                <p:cNvPr id="16" name="Line 17"/>
                <p:cNvSpPr>
                  <a:spLocks noChangeShapeType="1"/>
                </p:cNvSpPr>
                <p:nvPr/>
              </p:nvSpPr>
              <p:spPr bwMode="auto">
                <a:xfrm>
                  <a:off x="2699" y="4201"/>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7" name="Group 20"/>
                <p:cNvGrpSpPr>
                  <a:grpSpLocks/>
                </p:cNvGrpSpPr>
                <p:nvPr/>
              </p:nvGrpSpPr>
              <p:grpSpPr bwMode="auto">
                <a:xfrm>
                  <a:off x="2699" y="4065"/>
                  <a:ext cx="181" cy="136"/>
                  <a:chOff x="2699" y="4065"/>
                  <a:chExt cx="181" cy="136"/>
                </a:xfrm>
              </p:grpSpPr>
              <p:sp>
                <p:nvSpPr>
                  <p:cNvPr id="18" name="Line 16"/>
                  <p:cNvSpPr>
                    <a:spLocks noChangeShapeType="1"/>
                  </p:cNvSpPr>
                  <p:nvPr/>
                </p:nvSpPr>
                <p:spPr bwMode="auto">
                  <a:xfrm>
                    <a:off x="2699" y="4065"/>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19" name="Line 18"/>
                  <p:cNvSpPr>
                    <a:spLocks noChangeShapeType="1"/>
                  </p:cNvSpPr>
                  <p:nvPr/>
                </p:nvSpPr>
                <p:spPr bwMode="auto">
                  <a:xfrm>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20" name="Line 19"/>
                  <p:cNvSpPr>
                    <a:spLocks noChangeShapeType="1"/>
                  </p:cNvSpPr>
                  <p:nvPr/>
                </p:nvSpPr>
                <p:spPr bwMode="auto">
                  <a:xfrm flipH="1">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grpSp>
        </p:grpSp>
        <p:sp>
          <p:nvSpPr>
            <p:cNvPr id="23" name="Rectangle 22"/>
            <p:cNvSpPr/>
            <p:nvPr/>
          </p:nvSpPr>
          <p:spPr>
            <a:xfrm>
              <a:off x="954450" y="3339770"/>
              <a:ext cx="1854354" cy="553998"/>
            </a:xfrm>
            <a:prstGeom prst="rect">
              <a:avLst/>
            </a:prstGeom>
          </p:spPr>
          <p:txBody>
            <a:bodyPr wrap="none">
              <a:spAutoFit/>
            </a:bodyPr>
            <a:lstStyle/>
            <a:p>
              <a:pPr>
                <a:spcBef>
                  <a:spcPct val="0"/>
                </a:spcBef>
              </a:pPr>
              <a:r>
                <a:rPr lang="en-US" altLang="nb-NO" dirty="0">
                  <a:latin typeface="Calibri Light" panose="020F0302020204030204" pitchFamily="34" charset="0"/>
                </a:rPr>
                <a:t>min J (economics</a:t>
              </a:r>
              <a:r>
                <a:rPr lang="en-US" altLang="nb-NO" dirty="0"/>
                <a:t>)</a:t>
              </a:r>
            </a:p>
            <a:p>
              <a:pPr>
                <a:spcBef>
                  <a:spcPct val="0"/>
                </a:spcBef>
              </a:pPr>
              <a:r>
                <a:rPr lang="en-US" altLang="nb-NO" baseline="-25000" dirty="0">
                  <a:solidFill>
                    <a:srgbClr val="FF0000"/>
                  </a:solidFill>
                </a:rPr>
                <a:t>hour</a:t>
              </a:r>
            </a:p>
          </p:txBody>
        </p:sp>
        <p:sp>
          <p:nvSpPr>
            <p:cNvPr id="24" name="Rectangle 23"/>
            <p:cNvSpPr/>
            <p:nvPr/>
          </p:nvSpPr>
          <p:spPr>
            <a:xfrm>
              <a:off x="954450" y="4228730"/>
              <a:ext cx="2224840" cy="830997"/>
            </a:xfrm>
            <a:prstGeom prst="rect">
              <a:avLst/>
            </a:prstGeom>
          </p:spPr>
          <p:txBody>
            <a:bodyPr wrap="none">
              <a:spAutoFit/>
            </a:bodyPr>
            <a:lstStyle/>
            <a:p>
              <a:pPr>
                <a:spcBef>
                  <a:spcPct val="0"/>
                </a:spcBef>
              </a:pPr>
              <a:r>
                <a:rPr lang="en-US" altLang="nb-NO" dirty="0">
                  <a:latin typeface="Calibri Light" panose="020F0302020204030204" pitchFamily="34" charset="0"/>
                </a:rPr>
                <a:t>Setpoint control </a:t>
              </a:r>
            </a:p>
            <a:p>
              <a:pPr>
                <a:spcBef>
                  <a:spcPct val="0"/>
                </a:spcBef>
              </a:pPr>
              <a:r>
                <a:rPr lang="en-US" altLang="nb-NO" sz="1400" dirty="0">
                  <a:latin typeface="Calibri Light" panose="020F0302020204030204" pitchFamily="34" charset="0"/>
                </a:rPr>
                <a:t>(+ look after other variables)</a:t>
              </a:r>
            </a:p>
            <a:p>
              <a:pPr>
                <a:spcBef>
                  <a:spcPct val="0"/>
                </a:spcBef>
              </a:pPr>
              <a:r>
                <a:rPr lang="en-US" altLang="nb-NO" sz="1600" dirty="0">
                  <a:solidFill>
                    <a:srgbClr val="FF0000"/>
                  </a:solidFill>
                  <a:latin typeface="Calibri Light" panose="020F0302020204030204" pitchFamily="34" charset="0"/>
                </a:rPr>
                <a:t>minute</a:t>
              </a:r>
            </a:p>
          </p:txBody>
        </p:sp>
        <p:sp>
          <p:nvSpPr>
            <p:cNvPr id="25" name="Text Box 12"/>
            <p:cNvSpPr txBox="1">
              <a:spLocks noChangeArrowheads="1"/>
            </p:cNvSpPr>
            <p:nvPr/>
          </p:nvSpPr>
          <p:spPr bwMode="auto">
            <a:xfrm>
              <a:off x="952384" y="5315719"/>
              <a:ext cx="2218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Calibri Light" panose="020F0302020204030204" pitchFamily="34" charset="0"/>
                </a:rPr>
                <a:t>Stabilize + avoid drift</a:t>
              </a:r>
            </a:p>
            <a:p>
              <a:pPr eaLnBrk="1" hangingPunct="1">
                <a:spcBef>
                  <a:spcPct val="0"/>
                </a:spcBef>
                <a:buFontTx/>
                <a:buNone/>
              </a:pPr>
              <a:r>
                <a:rPr lang="en-US" altLang="nb-NO" sz="1600" dirty="0">
                  <a:solidFill>
                    <a:srgbClr val="FF0000"/>
                  </a:solidFill>
                  <a:latin typeface="Calibri Light" panose="020F0302020204030204" pitchFamily="34" charset="0"/>
                </a:rPr>
                <a:t>second</a:t>
              </a:r>
              <a:r>
                <a:rPr lang="en-US" altLang="nb-NO" sz="1600" dirty="0">
                  <a:latin typeface="Calibri Light" panose="020F0302020204030204" pitchFamily="34" charset="0"/>
                </a:rPr>
                <a:t> </a:t>
              </a:r>
            </a:p>
          </p:txBody>
        </p:sp>
      </p:grpSp>
      <p:sp>
        <p:nvSpPr>
          <p:cNvPr id="6" name="Rectangle 5">
            <a:extLst>
              <a:ext uri="{FF2B5EF4-FFF2-40B4-BE49-F238E27FC236}">
                <a16:creationId xmlns:a16="http://schemas.microsoft.com/office/drawing/2014/main" id="{1EF2D98E-73CF-4E7B-BAF2-E62134D44C6A}"/>
              </a:ext>
            </a:extLst>
          </p:cNvPr>
          <p:cNvSpPr/>
          <p:nvPr/>
        </p:nvSpPr>
        <p:spPr>
          <a:xfrm>
            <a:off x="4141176" y="3124200"/>
            <a:ext cx="2744533" cy="3036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extBox 3">
            <a:extLst>
              <a:ext uri="{FF2B5EF4-FFF2-40B4-BE49-F238E27FC236}">
                <a16:creationId xmlns:a16="http://schemas.microsoft.com/office/drawing/2014/main" id="{D94764B0-D956-47B1-9339-D0F799E07A76}"/>
              </a:ext>
            </a:extLst>
          </p:cNvPr>
          <p:cNvSpPr txBox="1"/>
          <p:nvPr/>
        </p:nvSpPr>
        <p:spPr>
          <a:xfrm>
            <a:off x="4629901" y="3594703"/>
            <a:ext cx="2043765" cy="1569660"/>
          </a:xfrm>
          <a:prstGeom prst="rect">
            <a:avLst/>
          </a:prstGeom>
          <a:noFill/>
        </p:spPr>
        <p:txBody>
          <a:bodyPr wrap="none" rtlCol="0">
            <a:spAutoFit/>
          </a:bodyPr>
          <a:lstStyle/>
          <a:p>
            <a:r>
              <a:rPr lang="nb-NO" sz="2400" dirty="0" err="1"/>
              <a:t>Economic</a:t>
            </a:r>
            <a:r>
              <a:rPr lang="nb-NO" sz="2400" dirty="0"/>
              <a:t> MPC</a:t>
            </a:r>
          </a:p>
          <a:p>
            <a:r>
              <a:rPr lang="nb-NO" sz="2400" dirty="0"/>
              <a:t>(</a:t>
            </a:r>
            <a:r>
              <a:rPr lang="nb-NO" sz="2400" b="1" dirty="0">
                <a:solidFill>
                  <a:srgbClr val="FF0000"/>
                </a:solidFill>
              </a:rPr>
              <a:t>E</a:t>
            </a:r>
            <a:r>
              <a:rPr lang="nb-NO" sz="2400" dirty="0"/>
              <a:t>MPC)</a:t>
            </a:r>
          </a:p>
          <a:p>
            <a:r>
              <a:rPr lang="nb-NO" sz="2400" dirty="0"/>
              <a:t>          or</a:t>
            </a:r>
          </a:p>
          <a:p>
            <a:r>
              <a:rPr lang="nb-NO" sz="2400" dirty="0" err="1"/>
              <a:t>Dynamic</a:t>
            </a:r>
            <a:r>
              <a:rPr lang="nb-NO" sz="2400" dirty="0"/>
              <a:t> RTO</a:t>
            </a:r>
          </a:p>
        </p:txBody>
      </p:sp>
      <p:sp>
        <p:nvSpPr>
          <p:cNvPr id="27" name="Text Box 23">
            <a:extLst>
              <a:ext uri="{FF2B5EF4-FFF2-40B4-BE49-F238E27FC236}">
                <a16:creationId xmlns:a16="http://schemas.microsoft.com/office/drawing/2014/main" id="{C08A0A2F-6127-4722-B87D-C7D9C54B9086}"/>
              </a:ext>
            </a:extLst>
          </p:cNvPr>
          <p:cNvSpPr txBox="1">
            <a:spLocks noChangeArrowheads="1"/>
          </p:cNvSpPr>
          <p:nvPr/>
        </p:nvSpPr>
        <p:spPr bwMode="auto">
          <a:xfrm>
            <a:off x="7219287" y="6047384"/>
            <a:ext cx="1600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Calibri Light" panose="020F0302020204030204" pitchFamily="34" charset="0"/>
              </a:rPr>
              <a:t>u (MV) = valves</a:t>
            </a:r>
          </a:p>
        </p:txBody>
      </p:sp>
    </p:spTree>
    <p:extLst>
      <p:ext uri="{BB962C8B-B14F-4D97-AF65-F5344CB8AC3E}">
        <p14:creationId xmlns:p14="http://schemas.microsoft.com/office/powerpoint/2010/main" val="41786728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4765</Words>
  <Application>Microsoft Office PowerPoint</Application>
  <PresentationFormat>Widescreen</PresentationFormat>
  <Paragraphs>747</Paragraphs>
  <Slides>62</Slides>
  <Notes>8</Notes>
  <HiddenSlides>1</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62</vt:i4>
      </vt:variant>
    </vt:vector>
  </HeadingPairs>
  <TitlesOfParts>
    <vt:vector size="73" baseType="lpstr">
      <vt:lpstr>Arial</vt:lpstr>
      <vt:lpstr>Calibri</vt:lpstr>
      <vt:lpstr>Calibri Light</vt:lpstr>
      <vt:lpstr>Cambria Math</vt:lpstr>
      <vt:lpstr>Times</vt:lpstr>
      <vt:lpstr>Times New Roman</vt:lpstr>
      <vt:lpstr>Office-tema</vt:lpstr>
      <vt:lpstr>2_Egendefinert utforming</vt:lpstr>
      <vt:lpstr>1_Egendefinert utforming</vt:lpstr>
      <vt:lpstr>Egendefinert utforming</vt:lpstr>
      <vt:lpstr>Document</vt:lpstr>
      <vt:lpstr>ADVANCED PROCESS CONTROL</vt:lpstr>
      <vt:lpstr>Abstract</vt:lpstr>
      <vt:lpstr>PowerPoint Presentation</vt:lpstr>
      <vt:lpstr>About Sigurd Skogestad</vt:lpstr>
      <vt:lpstr>“The goal of my research is to develop simple yet rigorous methods to solve problems of engineering significance” </vt:lpstr>
      <vt:lpstr>Outline</vt:lpstr>
      <vt:lpstr>Main notation Control: Given setpoints</vt:lpstr>
      <vt:lpstr>Process control: Hierarchical decision system</vt:lpstr>
      <vt:lpstr>Process control: Hierarchical decision system</vt:lpstr>
      <vt:lpstr>Process control: Hierarchical decision system</vt:lpstr>
      <vt:lpstr>Process control: Hierarchical decision system</vt:lpstr>
      <vt:lpstr>How do we design the control system for a large process?</vt:lpstr>
      <vt:lpstr>«ADVANCED/SUPERVISORY CONTROL» LAYER</vt:lpstr>
      <vt:lpstr>Academia: MPC</vt:lpstr>
      <vt:lpstr>Research question: Alternative simpler solutions to MPC</vt:lpstr>
      <vt:lpstr>“Classical Advanced control” using simple control elements </vt:lpstr>
      <vt:lpstr>How design classical APC elements?</vt:lpstr>
      <vt:lpstr>7.  Change in CVs (active constraints) using selectors</vt:lpstr>
      <vt:lpstr>Want tight control of constraints for economic reasons</vt:lpstr>
      <vt:lpstr>Feedback solution that automatically tracks active constraints by adjusting Lagrange multipliers (= shadow prices = dual variables) λ</vt:lpstr>
      <vt:lpstr>Alternative: Feedback solution with «direct» constraint control </vt:lpstr>
      <vt:lpstr>Selector (APC): One input (u), several outputs (y1,y2)</vt:lpstr>
      <vt:lpstr>Design of selector structure</vt:lpstr>
      <vt:lpstr>Example A. Maximize flow with pressure constraints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insight</vt:lpstr>
      <vt:lpstr>Anti-windup</vt:lpstr>
      <vt:lpstr>Challenges selector design</vt:lpstr>
      <vt:lpstr>“Classical Advanced control” using simple control elements </vt:lpstr>
      <vt:lpstr>1. Cascade control</vt:lpstr>
      <vt:lpstr>2,3,4.  Feedforward, Decoupling, Linearization </vt:lpstr>
      <vt:lpstr>PowerPoint Presentation</vt:lpstr>
      <vt:lpstr>PowerPoint Presentation</vt:lpstr>
      <vt:lpstr>Dynamic case (~ feedback linearization, Isidori)</vt:lpstr>
      <vt:lpstr>Example 2. Mix hot (1) and  cold (2) water, y=[q T]</vt:lpstr>
      <vt:lpstr>Resulting Transformed system y1=q, y2=T</vt:lpstr>
      <vt:lpstr>Simulation responses with transformation only. -&gt; Perfect disturbance rejection and decoupling</vt:lpstr>
      <vt:lpstr>Use of extra MV (inputs):  One CV, many MVs</vt:lpstr>
      <vt:lpstr>5. Extra inputs (MV) to handle all conditions (steady state) </vt:lpstr>
      <vt:lpstr>PowerPoint Presentation</vt:lpstr>
      <vt:lpstr>PowerPoint Presentation</vt:lpstr>
      <vt:lpstr>PowerPoint Presentation</vt:lpstr>
      <vt:lpstr>Summary MV-MV switching</vt:lpstr>
      <vt:lpstr>6. Extra inputs (MVs) dynamically: Valve position control (VPC)</vt:lpstr>
      <vt:lpstr>PowerPoint Presentation</vt:lpstr>
      <vt:lpstr>When use MPC?</vt:lpstr>
      <vt:lpstr>Conclusion Advanced process control</vt:lpstr>
      <vt:lpstr>PowerPoint Presentation</vt:lpstr>
      <vt:lpstr>PowerPoint Presentation</vt:lpstr>
      <vt:lpstr>Extra</vt:lpstr>
      <vt:lpstr>Alt. 2. Several controllers with different setpoints</vt:lpstr>
      <vt:lpstr>Alt. 3. Input (valve) position control (VPC)</vt:lpstr>
      <vt:lpstr>Example MV-MV switching: Pressure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structures with embedded knowledge through input transformations (Nonlinear input transformations for disturbance rejection, decoupling and linearization)</dc:title>
  <dc:creator>Sigurd Skogestad</dc:creator>
  <cp:lastModifiedBy>Sigurd Skogestad</cp:lastModifiedBy>
  <cp:revision>168</cp:revision>
  <dcterms:created xsi:type="dcterms:W3CDTF">2020-09-28T17:02:05Z</dcterms:created>
  <dcterms:modified xsi:type="dcterms:W3CDTF">2021-10-13T15:01:16Z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7c3c65-c754-49fd-9431-de67f4812c51_Enabled">
    <vt:lpwstr>true</vt:lpwstr>
  </property>
  <property fmtid="{D5CDD505-2E9C-101B-9397-08002B2CF9AE}" pid="3" name="MSIP_Label_6b7c3c65-c754-49fd-9431-de67f4812c51_SetDate">
    <vt:lpwstr>2021-01-07T16:44:00Z</vt:lpwstr>
  </property>
  <property fmtid="{D5CDD505-2E9C-101B-9397-08002B2CF9AE}" pid="4" name="MSIP_Label_6b7c3c65-c754-49fd-9431-de67f4812c51_Method">
    <vt:lpwstr>Privileged</vt:lpwstr>
  </property>
  <property fmtid="{D5CDD505-2E9C-101B-9397-08002B2CF9AE}" pid="5" name="MSIP_Label_6b7c3c65-c754-49fd-9431-de67f4812c51_Name">
    <vt:lpwstr>Private</vt:lpwstr>
  </property>
  <property fmtid="{D5CDD505-2E9C-101B-9397-08002B2CF9AE}" pid="6" name="MSIP_Label_6b7c3c65-c754-49fd-9431-de67f4812c51_SiteId">
    <vt:lpwstr>09a10672-822f-4467-a5ba-5bb375967c05</vt:lpwstr>
  </property>
  <property fmtid="{D5CDD505-2E9C-101B-9397-08002B2CF9AE}" pid="7" name="MSIP_Label_6b7c3c65-c754-49fd-9431-de67f4812c51_ActionId">
    <vt:lpwstr>1a15c6b9-5b07-4289-bf56-feb9f653152a</vt:lpwstr>
  </property>
  <property fmtid="{D5CDD505-2E9C-101B-9397-08002B2CF9AE}" pid="8" name="MSIP_Label_6b7c3c65-c754-49fd-9431-de67f4812c51_ContentBits">
    <vt:lpwstr>0</vt:lpwstr>
  </property>
</Properties>
</file>