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5" r:id="rId5"/>
    <p:sldId id="262" r:id="rId6"/>
    <p:sldId id="264" r:id="rId7"/>
    <p:sldId id="269" r:id="rId8"/>
    <p:sldId id="261" r:id="rId9"/>
    <p:sldId id="267" r:id="rId10"/>
    <p:sldId id="268" r:id="rId11"/>
    <p:sldId id="266" r:id="rId12"/>
    <p:sldId id="263" r:id="rId13"/>
    <p:sldId id="270" r:id="rId14"/>
    <p:sldId id="272" r:id="rId15"/>
    <p:sldId id="271" r:id="rId16"/>
    <p:sldId id="274" r:id="rId17"/>
    <p:sldId id="273" r:id="rId18"/>
    <p:sldId id="275" r:id="rId19"/>
    <p:sldId id="276" r:id="rId20"/>
  </p:sldIdLst>
  <p:sldSz cx="12192000" cy="6858000"/>
  <p:notesSz cx="7099300" cy="10234613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FBFBF"/>
    <a:srgbClr val="DEEEFD"/>
    <a:srgbClr val="FFFFFF"/>
    <a:srgbClr val="BFD9E6"/>
    <a:srgbClr val="000000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84488" autoAdjust="0"/>
  </p:normalViewPr>
  <p:slideViewPr>
    <p:cSldViewPr>
      <p:cViewPr varScale="1">
        <p:scale>
          <a:sx n="125" d="100"/>
          <a:sy n="125" d="100"/>
        </p:scale>
        <p:origin x="4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3AEAEF-6C75-225D-40F8-93668080D6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1DE1508-C8F9-27C5-D435-5C97EC3A96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52FD7C0-B465-F6B9-7B62-F1033FF211F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8CC4D26-40D9-7BB6-4DEB-1917E7A8D1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6630216-05EE-13A1-14CF-7255299148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8D14F4F-F480-6114-A986-E6309BD93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490496-165F-466D-98B9-DBAA2C44C94A}" type="slidenum">
              <a:rPr lang="nn-NO" altLang="en-US"/>
              <a:pPr>
                <a:defRPr/>
              </a:pPr>
              <a:t>‹#›</a:t>
            </a:fld>
            <a:endParaRPr lang="nn-N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D74C136-1AD2-1FBA-D3F1-1A8078337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CE517-7929-4B09-9C6D-AA585F0F7036}" type="slidenum">
              <a:rPr lang="nn-NO" altLang="en-US" sz="1300" smtClean="0"/>
              <a:pPr/>
              <a:t>1</a:t>
            </a:fld>
            <a:endParaRPr lang="nn-NO" altLang="en-US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54F9C4C-0DF8-D37E-4310-D2F8D8002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AA2D2C2-2DB8-FE7F-BA52-E3A0DB5D0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Thank you very much.   Let me introduce other contributors. Professor Sigurd Skogestad at the Department of Chemical Engineering at the Norwegian University of Science and Technology  &amp; Dr Ivar Halvorsen, Senior Scientist from SINTEF which is a leading R&amp;D organization in Europe and the largest in </a:t>
            </a:r>
            <a:r>
              <a:rPr lang="en-US" altLang="en-US" i="1">
                <a:latin typeface="Arial" panose="020B0604020202020204" pitchFamily="34" charset="0"/>
              </a:rPr>
              <a:t>Scandinavia</a:t>
            </a:r>
            <a:r>
              <a:rPr lang="en-US" altLang="en-US">
                <a:latin typeface="Arial" panose="020B0604020202020204" pitchFamily="34" charset="0"/>
              </a:rPr>
              <a:t> . I am  going to talk on the Control Structure Design for Optimal Operation of 4-product Thermally Coupled Column.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Rectangle 107">
            <a:extLst>
              <a:ext uri="{FF2B5EF4-FFF2-40B4-BE49-F238E27FC236}">
                <a16:creationId xmlns:a16="http://schemas.microsoft.com/office/drawing/2014/main" id="{FFA7C4E0-3719-EEE8-9F92-3661B05F4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8">
            <a:extLst>
              <a:ext uri="{FF2B5EF4-FFF2-40B4-BE49-F238E27FC236}">
                <a16:creationId xmlns:a16="http://schemas.microsoft.com/office/drawing/2014/main" id="{FA5FC7B0-92CC-758F-E303-D0066A802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</p:spTree>
    <p:extLst>
      <p:ext uri="{BB962C8B-B14F-4D97-AF65-F5344CB8AC3E}">
        <p14:creationId xmlns:p14="http://schemas.microsoft.com/office/powerpoint/2010/main" val="64806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7">
            <a:extLst>
              <a:ext uri="{FF2B5EF4-FFF2-40B4-BE49-F238E27FC236}">
                <a16:creationId xmlns:a16="http://schemas.microsoft.com/office/drawing/2014/main" id="{4E4647AD-7981-E96F-827C-8A07E6A69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8">
            <a:extLst>
              <a:ext uri="{FF2B5EF4-FFF2-40B4-BE49-F238E27FC236}">
                <a16:creationId xmlns:a16="http://schemas.microsoft.com/office/drawing/2014/main" id="{916DBF20-097D-6C04-ECFE-5CEA525D7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</p:spTree>
    <p:extLst>
      <p:ext uri="{BB962C8B-B14F-4D97-AF65-F5344CB8AC3E}">
        <p14:creationId xmlns:p14="http://schemas.microsoft.com/office/powerpoint/2010/main" val="259580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8418" y="333376"/>
            <a:ext cx="2592916" cy="5070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67" y="333376"/>
            <a:ext cx="7575551" cy="5070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7">
            <a:extLst>
              <a:ext uri="{FF2B5EF4-FFF2-40B4-BE49-F238E27FC236}">
                <a16:creationId xmlns:a16="http://schemas.microsoft.com/office/drawing/2014/main" id="{CC445890-8C73-5053-6036-486CFD154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8">
            <a:extLst>
              <a:ext uri="{FF2B5EF4-FFF2-40B4-BE49-F238E27FC236}">
                <a16:creationId xmlns:a16="http://schemas.microsoft.com/office/drawing/2014/main" id="{B9D2ED84-F83B-CA37-288A-B7C3063D5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</p:spTree>
    <p:extLst>
      <p:ext uri="{BB962C8B-B14F-4D97-AF65-F5344CB8AC3E}">
        <p14:creationId xmlns:p14="http://schemas.microsoft.com/office/powerpoint/2010/main" val="271388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7">
            <a:extLst>
              <a:ext uri="{FF2B5EF4-FFF2-40B4-BE49-F238E27FC236}">
                <a16:creationId xmlns:a16="http://schemas.microsoft.com/office/drawing/2014/main" id="{34A01F9B-0A6B-666B-23C8-C083B43D3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8">
            <a:extLst>
              <a:ext uri="{FF2B5EF4-FFF2-40B4-BE49-F238E27FC236}">
                <a16:creationId xmlns:a16="http://schemas.microsoft.com/office/drawing/2014/main" id="{3A04783B-AB54-1D9C-9CA7-AF5921B99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</p:spTree>
    <p:extLst>
      <p:ext uri="{BB962C8B-B14F-4D97-AF65-F5344CB8AC3E}">
        <p14:creationId xmlns:p14="http://schemas.microsoft.com/office/powerpoint/2010/main" val="10499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7">
            <a:extLst>
              <a:ext uri="{FF2B5EF4-FFF2-40B4-BE49-F238E27FC236}">
                <a16:creationId xmlns:a16="http://schemas.microsoft.com/office/drawing/2014/main" id="{101811C5-44B4-1C2B-94A7-54C2B1F19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8">
            <a:extLst>
              <a:ext uri="{FF2B5EF4-FFF2-40B4-BE49-F238E27FC236}">
                <a16:creationId xmlns:a16="http://schemas.microsoft.com/office/drawing/2014/main" id="{9ED2D8E1-23FC-520B-ABF4-05F355B83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</p:spTree>
    <p:extLst>
      <p:ext uri="{BB962C8B-B14F-4D97-AF65-F5344CB8AC3E}">
        <p14:creationId xmlns:p14="http://schemas.microsoft.com/office/powerpoint/2010/main" val="301926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133" y="1971676"/>
            <a:ext cx="508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3" y="1971676"/>
            <a:ext cx="508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7">
            <a:extLst>
              <a:ext uri="{FF2B5EF4-FFF2-40B4-BE49-F238E27FC236}">
                <a16:creationId xmlns:a16="http://schemas.microsoft.com/office/drawing/2014/main" id="{D901CAEE-652D-C7D7-0DFE-A4180C588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8">
            <a:extLst>
              <a:ext uri="{FF2B5EF4-FFF2-40B4-BE49-F238E27FC236}">
                <a16:creationId xmlns:a16="http://schemas.microsoft.com/office/drawing/2014/main" id="{5082F3BF-95A5-AFCB-1ED0-1815D3D94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</p:spTree>
    <p:extLst>
      <p:ext uri="{BB962C8B-B14F-4D97-AF65-F5344CB8AC3E}">
        <p14:creationId xmlns:p14="http://schemas.microsoft.com/office/powerpoint/2010/main" val="69839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7">
            <a:extLst>
              <a:ext uri="{FF2B5EF4-FFF2-40B4-BE49-F238E27FC236}">
                <a16:creationId xmlns:a16="http://schemas.microsoft.com/office/drawing/2014/main" id="{F27BAA09-B6A9-87F4-2304-84DE0E510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8">
            <a:extLst>
              <a:ext uri="{FF2B5EF4-FFF2-40B4-BE49-F238E27FC236}">
                <a16:creationId xmlns:a16="http://schemas.microsoft.com/office/drawing/2014/main" id="{F4800FA8-9E5A-AEB8-A124-8BA9A7CBE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</p:spTree>
    <p:extLst>
      <p:ext uri="{BB962C8B-B14F-4D97-AF65-F5344CB8AC3E}">
        <p14:creationId xmlns:p14="http://schemas.microsoft.com/office/powerpoint/2010/main" val="184226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7">
            <a:extLst>
              <a:ext uri="{FF2B5EF4-FFF2-40B4-BE49-F238E27FC236}">
                <a16:creationId xmlns:a16="http://schemas.microsoft.com/office/drawing/2014/main" id="{7BDE815A-3938-0121-5778-126B4405E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8">
            <a:extLst>
              <a:ext uri="{FF2B5EF4-FFF2-40B4-BE49-F238E27FC236}">
                <a16:creationId xmlns:a16="http://schemas.microsoft.com/office/drawing/2014/main" id="{0F43FE6D-036E-0A53-5727-31897B4BB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</p:spTree>
    <p:extLst>
      <p:ext uri="{BB962C8B-B14F-4D97-AF65-F5344CB8AC3E}">
        <p14:creationId xmlns:p14="http://schemas.microsoft.com/office/powerpoint/2010/main" val="305101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7">
            <a:extLst>
              <a:ext uri="{FF2B5EF4-FFF2-40B4-BE49-F238E27FC236}">
                <a16:creationId xmlns:a16="http://schemas.microsoft.com/office/drawing/2014/main" id="{5ED0B092-E93F-DFCC-62D9-9D4B1B58A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8">
            <a:extLst>
              <a:ext uri="{FF2B5EF4-FFF2-40B4-BE49-F238E27FC236}">
                <a16:creationId xmlns:a16="http://schemas.microsoft.com/office/drawing/2014/main" id="{557245C7-4B82-F88B-37F2-20741B232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</p:spTree>
    <p:extLst>
      <p:ext uri="{BB962C8B-B14F-4D97-AF65-F5344CB8AC3E}">
        <p14:creationId xmlns:p14="http://schemas.microsoft.com/office/powerpoint/2010/main" val="272739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7">
            <a:extLst>
              <a:ext uri="{FF2B5EF4-FFF2-40B4-BE49-F238E27FC236}">
                <a16:creationId xmlns:a16="http://schemas.microsoft.com/office/drawing/2014/main" id="{DA8B193C-5CD9-574C-6622-2CDC1479F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8">
            <a:extLst>
              <a:ext uri="{FF2B5EF4-FFF2-40B4-BE49-F238E27FC236}">
                <a16:creationId xmlns:a16="http://schemas.microsoft.com/office/drawing/2014/main" id="{6EFC0D3C-3982-A18A-EA82-EAF8CA76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</p:spTree>
    <p:extLst>
      <p:ext uri="{BB962C8B-B14F-4D97-AF65-F5344CB8AC3E}">
        <p14:creationId xmlns:p14="http://schemas.microsoft.com/office/powerpoint/2010/main" val="12450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7">
            <a:extLst>
              <a:ext uri="{FF2B5EF4-FFF2-40B4-BE49-F238E27FC236}">
                <a16:creationId xmlns:a16="http://schemas.microsoft.com/office/drawing/2014/main" id="{6C8FF1F6-64DC-4C08-4F9B-98F037EFB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8">
            <a:extLst>
              <a:ext uri="{FF2B5EF4-FFF2-40B4-BE49-F238E27FC236}">
                <a16:creationId xmlns:a16="http://schemas.microsoft.com/office/drawing/2014/main" id="{B61CDE67-111C-6A76-FAE1-B459F2AD2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</p:spTree>
    <p:extLst>
      <p:ext uri="{BB962C8B-B14F-4D97-AF65-F5344CB8AC3E}">
        <p14:creationId xmlns:p14="http://schemas.microsoft.com/office/powerpoint/2010/main" val="297561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3">
            <a:extLst>
              <a:ext uri="{FF2B5EF4-FFF2-40B4-BE49-F238E27FC236}">
                <a16:creationId xmlns:a16="http://schemas.microsoft.com/office/drawing/2014/main" id="{C2F5CC72-5AD8-0318-FCF1-DF3B0E6C9A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5">
            <a:extLst>
              <a:ext uri="{FF2B5EF4-FFF2-40B4-BE49-F238E27FC236}">
                <a16:creationId xmlns:a16="http://schemas.microsoft.com/office/drawing/2014/main" id="{053995E3-1CE8-E0F4-5023-65BC91962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33375"/>
            <a:ext cx="10363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en-US"/>
              <a:t>Click to edit Master title style</a:t>
            </a:r>
          </a:p>
        </p:txBody>
      </p:sp>
      <p:sp>
        <p:nvSpPr>
          <p:cNvPr id="1028" name="Rectangle 106">
            <a:extLst>
              <a:ext uri="{FF2B5EF4-FFF2-40B4-BE49-F238E27FC236}">
                <a16:creationId xmlns:a16="http://schemas.microsoft.com/office/drawing/2014/main" id="{84C74342-D98A-6FA1-E289-C26C57B5E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971675"/>
            <a:ext cx="103632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en-US"/>
              <a:t>Click to edit Master text styles</a:t>
            </a:r>
          </a:p>
          <a:p>
            <a:pPr lvl="1"/>
            <a:r>
              <a:rPr lang="nn-NO" altLang="en-US"/>
              <a:t>Second level</a:t>
            </a:r>
          </a:p>
          <a:p>
            <a:pPr lvl="2"/>
            <a:r>
              <a:rPr lang="nn-NO" altLang="en-US"/>
              <a:t>Third level</a:t>
            </a:r>
          </a:p>
          <a:p>
            <a:pPr lvl="3"/>
            <a:r>
              <a:rPr lang="nn-NO" altLang="en-US"/>
              <a:t>Fourth level</a:t>
            </a:r>
          </a:p>
          <a:p>
            <a:pPr lvl="4"/>
            <a:r>
              <a:rPr lang="nn-NO" altLang="en-US"/>
              <a:t>Fifth level</a:t>
            </a:r>
          </a:p>
        </p:txBody>
      </p:sp>
      <p:sp>
        <p:nvSpPr>
          <p:cNvPr id="1131" name="Rectangle 107">
            <a:extLst>
              <a:ext uri="{FF2B5EF4-FFF2-40B4-BE49-F238E27FC236}">
                <a16:creationId xmlns:a16="http://schemas.microsoft.com/office/drawing/2014/main" id="{AF78AEA1-0163-A5C8-4ECD-C7588E9D0D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09163" y="6524625"/>
            <a:ext cx="2336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2" name="Rectangle 108">
            <a:extLst>
              <a:ext uri="{FF2B5EF4-FFF2-40B4-BE49-F238E27FC236}">
                <a16:creationId xmlns:a16="http://schemas.microsoft.com/office/drawing/2014/main" id="{B2A2F93A-5240-EB91-5917-636AC6560E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1088" y="6524625"/>
            <a:ext cx="7296150" cy="385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EFCE Working Party on Fluid Separations, Bergen, 23-24 May 2012</a:t>
            </a:r>
          </a:p>
        </p:txBody>
      </p:sp>
      <p:sp>
        <p:nvSpPr>
          <p:cNvPr id="1031" name="Rectangle 109">
            <a:extLst>
              <a:ext uri="{FF2B5EF4-FFF2-40B4-BE49-F238E27FC236}">
                <a16:creationId xmlns:a16="http://schemas.microsoft.com/office/drawing/2014/main" id="{51264AEC-71BD-FF75-3636-4785C7AD9B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77613" y="115888"/>
            <a:ext cx="560387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65075B20-E417-4FCD-9EB6-84B6B8004EE1}" type="slidenum">
              <a:rPr lang="nn-NO" altLang="en-US" sz="1400" b="1" smtClean="0">
                <a:solidFill>
                  <a:srgbClr val="BFD9E6"/>
                </a:solidFill>
              </a:rPr>
              <a:pPr algn="ctr">
                <a:defRPr/>
              </a:pPr>
              <a:t>‹#›</a:t>
            </a:fld>
            <a:endParaRPr lang="nn-NO" altLang="en-US" sz="1400">
              <a:solidFill>
                <a:srgbClr val="BFD9E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>
            <a:extLst>
              <a:ext uri="{FF2B5EF4-FFF2-40B4-BE49-F238E27FC236}">
                <a16:creationId xmlns:a16="http://schemas.microsoft.com/office/drawing/2014/main" id="{2ADB121C-4223-3F60-7F26-F54AA69E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DWC workshop, Trondheim, 05-06 Oct. 2023</a:t>
            </a:r>
          </a:p>
        </p:txBody>
      </p:sp>
      <p:sp>
        <p:nvSpPr>
          <p:cNvPr id="14339" name="Rectangle 26">
            <a:extLst>
              <a:ext uri="{FF2B5EF4-FFF2-40B4-BE49-F238E27FC236}">
                <a16:creationId xmlns:a16="http://schemas.microsoft.com/office/drawing/2014/main" id="{E3236B45-08FB-1A93-29F1-0F5F666C9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2" y="1339850"/>
            <a:ext cx="75612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</a:rPr>
              <a:t>Multivessel batch distillation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chemeClr val="tx2"/>
                </a:solidFill>
              </a:rPr>
              <a:t>- With feedback temperature control for indirect level control</a:t>
            </a:r>
          </a:p>
        </p:txBody>
      </p:sp>
      <p:sp>
        <p:nvSpPr>
          <p:cNvPr id="14340" name="Rectangle 27">
            <a:extLst>
              <a:ext uri="{FF2B5EF4-FFF2-40B4-BE49-F238E27FC236}">
                <a16:creationId xmlns:a16="http://schemas.microsoft.com/office/drawing/2014/main" id="{F85FA188-79F9-0993-992D-CB2554F74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3237706"/>
            <a:ext cx="84978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57513" indent="-2957513">
              <a:spcBef>
                <a:spcPct val="20000"/>
              </a:spcBef>
              <a:buChar char="•"/>
              <a:tabLst>
                <a:tab pos="14366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366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36688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36688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436688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b="0" dirty="0"/>
              <a:t>Sigurd Skogestad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0" dirty="0"/>
              <a:t>Department of Chemical Engineering,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0" dirty="0"/>
              <a:t>NTNU, Trondheim</a:t>
            </a:r>
          </a:p>
        </p:txBody>
      </p:sp>
      <p:sp>
        <p:nvSpPr>
          <p:cNvPr id="14341" name="Rectangle 28">
            <a:extLst>
              <a:ext uri="{FF2B5EF4-FFF2-40B4-BE49-F238E27FC236}">
                <a16:creationId xmlns:a16="http://schemas.microsoft.com/office/drawing/2014/main" id="{65464A5A-2DB5-1614-83AD-0F82B5A7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276475"/>
            <a:ext cx="81502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>
            <a:extLst>
              <a:ext uri="{FF2B5EF4-FFF2-40B4-BE49-F238E27FC236}">
                <a16:creationId xmlns:a16="http://schemas.microsoft.com/office/drawing/2014/main" id="{C1A603AC-E661-29DC-3D75-C2E1EC9B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998BD476-1DF3-6C4A-AECE-2CCBB31C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0"/>
            <a:ext cx="337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EEC6826E-D663-BA95-B76E-D4422F3B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0"/>
            <a:ext cx="4551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>
            <a:extLst>
              <a:ext uri="{FF2B5EF4-FFF2-40B4-BE49-F238E27FC236}">
                <a16:creationId xmlns:a16="http://schemas.microsoft.com/office/drawing/2014/main" id="{DC160574-D107-6D03-E0DD-A6C442E1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9B9CC696-90B3-9254-763B-0653FA8DB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0"/>
            <a:ext cx="337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>
            <a:extLst>
              <a:ext uri="{FF2B5EF4-FFF2-40B4-BE49-F238E27FC236}">
                <a16:creationId xmlns:a16="http://schemas.microsoft.com/office/drawing/2014/main" id="{C23A7D92-C273-CD00-C5B2-88703855C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68325"/>
            <a:ext cx="605631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>
            <a:extLst>
              <a:ext uri="{FF2B5EF4-FFF2-40B4-BE49-F238E27FC236}">
                <a16:creationId xmlns:a16="http://schemas.microsoft.com/office/drawing/2014/main" id="{967C6BB3-66AF-CFB1-5175-BC9E1589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2781300"/>
            <a:ext cx="64833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>
            <a:extLst>
              <a:ext uri="{FF2B5EF4-FFF2-40B4-BE49-F238E27FC236}">
                <a16:creationId xmlns:a16="http://schemas.microsoft.com/office/drawing/2014/main" id="{E16084BE-3F5D-30A0-EBDA-9AE8A9B2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BCC02195-E7C8-521F-DAE8-F4328FBE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962150"/>
            <a:ext cx="77819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1">
            <a:extLst>
              <a:ext uri="{FF2B5EF4-FFF2-40B4-BE49-F238E27FC236}">
                <a16:creationId xmlns:a16="http://schemas.microsoft.com/office/drawing/2014/main" id="{D7475C2C-D6E0-DD8F-5ED1-1CBF2527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19A018E8-3224-9EFE-B7A4-173AABD10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15888"/>
            <a:ext cx="7172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>
            <a:extLst>
              <a:ext uri="{FF2B5EF4-FFF2-40B4-BE49-F238E27FC236}">
                <a16:creationId xmlns:a16="http://schemas.microsoft.com/office/drawing/2014/main" id="{C509475A-0AE0-1ABC-438C-F1AAC456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268413"/>
            <a:ext cx="35337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684F8343-60C7-4B44-D4C0-FB96F2FD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860425"/>
            <a:ext cx="3779837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id="{6A345E51-2DCD-2C35-961A-38C6A4A5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43638"/>
            <a:ext cx="3724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>
            <a:extLst>
              <a:ext uri="{FF2B5EF4-FFF2-40B4-BE49-F238E27FC236}">
                <a16:creationId xmlns:a16="http://schemas.microsoft.com/office/drawing/2014/main" id="{47ABA2DC-7141-9EED-CCED-BFD107D1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B851824D-C343-AEE5-19BB-F0891337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908050"/>
            <a:ext cx="7888288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>
            <a:extLst>
              <a:ext uri="{FF2B5EF4-FFF2-40B4-BE49-F238E27FC236}">
                <a16:creationId xmlns:a16="http://schemas.microsoft.com/office/drawing/2014/main" id="{AE8DCD04-5F3E-E0AF-4B7A-FA7F580F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062538"/>
            <a:ext cx="7391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>
            <a:extLst>
              <a:ext uri="{FF2B5EF4-FFF2-40B4-BE49-F238E27FC236}">
                <a16:creationId xmlns:a16="http://schemas.microsoft.com/office/drawing/2014/main" id="{877A7ACE-C47E-0AAD-02F2-D2E23DE4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0F9BBED6-B318-6D5B-41F0-4BFC54C3B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703263"/>
            <a:ext cx="50196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>
            <a:extLst>
              <a:ext uri="{FF2B5EF4-FFF2-40B4-BE49-F238E27FC236}">
                <a16:creationId xmlns:a16="http://schemas.microsoft.com/office/drawing/2014/main" id="{E27D5F3D-B73E-FE77-6A07-08E4DB4E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445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AE55F-4043-8F78-7338-FFFC7229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42913"/>
            <a:ext cx="51276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1">
            <a:extLst>
              <a:ext uri="{FF2B5EF4-FFF2-40B4-BE49-F238E27FC236}">
                <a16:creationId xmlns:a16="http://schemas.microsoft.com/office/drawing/2014/main" id="{7747130A-2505-CBE8-D216-DE8B6BA5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2CFDFB85-DB06-BAD4-D993-21400AB0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927100"/>
            <a:ext cx="5481638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>
            <a:extLst>
              <a:ext uri="{FF2B5EF4-FFF2-40B4-BE49-F238E27FC236}">
                <a16:creationId xmlns:a16="http://schemas.microsoft.com/office/drawing/2014/main" id="{9FFE6893-FDFE-AC85-7454-C515A7940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52388"/>
            <a:ext cx="6303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>
            <a:extLst>
              <a:ext uri="{FF2B5EF4-FFF2-40B4-BE49-F238E27FC236}">
                <a16:creationId xmlns:a16="http://schemas.microsoft.com/office/drawing/2014/main" id="{195ACC05-0B11-E7EB-934D-7A533F6E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31747" name="Picture 7">
            <a:extLst>
              <a:ext uri="{FF2B5EF4-FFF2-40B4-BE49-F238E27FC236}">
                <a16:creationId xmlns:a16="http://schemas.microsoft.com/office/drawing/2014/main" id="{51F55E01-7BD5-E3F5-1149-261F5F4E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6350"/>
            <a:ext cx="5978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>
            <a:extLst>
              <a:ext uri="{FF2B5EF4-FFF2-40B4-BE49-F238E27FC236}">
                <a16:creationId xmlns:a16="http://schemas.microsoft.com/office/drawing/2014/main" id="{F2D798B3-6D35-1AA9-C6DB-75338499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89138"/>
            <a:ext cx="401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>
            <a:extLst>
              <a:ext uri="{FF2B5EF4-FFF2-40B4-BE49-F238E27FC236}">
                <a16:creationId xmlns:a16="http://schemas.microsoft.com/office/drawing/2014/main" id="{6DDD86E0-1FF5-0AB3-4C40-1BBBEB09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03E1842B-F0BF-0CEB-D32D-0912CA126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15888"/>
            <a:ext cx="11088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3600" b="0"/>
              <a:t>Conventional batch distillation: Closed operation</a:t>
            </a:r>
            <a:endParaRPr lang="en-US" altLang="en-US" sz="3600" b="0"/>
          </a:p>
        </p:txBody>
      </p:sp>
      <p:pic>
        <p:nvPicPr>
          <p:cNvPr id="33796" name="Picture 6">
            <a:extLst>
              <a:ext uri="{FF2B5EF4-FFF2-40B4-BE49-F238E27FC236}">
                <a16:creationId xmlns:a16="http://schemas.microsoft.com/office/drawing/2014/main" id="{1E1FBD22-FF37-EE90-2089-DB6CC896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904875"/>
            <a:ext cx="3636962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80E26D-F60F-51D8-E4BB-F7003E464125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2794000"/>
            <a:ext cx="5422900" cy="1641475"/>
            <a:chOff x="6672064" y="2794000"/>
            <a:chExt cx="5422900" cy="1641785"/>
          </a:xfrm>
        </p:grpSpPr>
        <p:pic>
          <p:nvPicPr>
            <p:cNvPr id="33799" name="Picture 3">
              <a:extLst>
                <a:ext uri="{FF2B5EF4-FFF2-40B4-BE49-F238E27FC236}">
                  <a16:creationId xmlns:a16="http://schemas.microsoft.com/office/drawing/2014/main" id="{988F03EF-D9F5-AFAC-618D-ADDDAB374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064" y="2794000"/>
              <a:ext cx="5422900" cy="134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8">
              <a:extLst>
                <a:ext uri="{FF2B5EF4-FFF2-40B4-BE49-F238E27FC236}">
                  <a16:creationId xmlns:a16="http://schemas.microsoft.com/office/drawing/2014/main" id="{54BF6FCC-449E-43DD-9B32-F6307E9B7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956" y="3984935"/>
              <a:ext cx="521970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8" name="Picture 10">
            <a:extLst>
              <a:ext uri="{FF2B5EF4-FFF2-40B4-BE49-F238E27FC236}">
                <a16:creationId xmlns:a16="http://schemas.microsoft.com/office/drawing/2014/main" id="{8A19ED40-4BFE-FC1E-A799-B4E262FC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254750"/>
            <a:ext cx="50466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>
            <a:extLst>
              <a:ext uri="{FF2B5EF4-FFF2-40B4-BE49-F238E27FC236}">
                <a16:creationId xmlns:a16="http://schemas.microsoft.com/office/drawing/2014/main" id="{76122299-265F-991D-6DDD-868FC622A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429530EC-71DD-6AB6-EED5-67E5E213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303588"/>
            <a:ext cx="71247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D0AA18E0-A432-F711-6496-9DA12ED35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052513"/>
            <a:ext cx="68294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6">
            <a:extLst>
              <a:ext uri="{FF2B5EF4-FFF2-40B4-BE49-F238E27FC236}">
                <a16:creationId xmlns:a16="http://schemas.microsoft.com/office/drawing/2014/main" id="{4C83F734-994F-F589-4252-4091E75BA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33375"/>
            <a:ext cx="792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en-US"/>
              <a:t>PhD Thesis by Bernd Wittgens (1999)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>
            <a:extLst>
              <a:ext uri="{FF2B5EF4-FFF2-40B4-BE49-F238E27FC236}">
                <a16:creationId xmlns:a16="http://schemas.microsoft.com/office/drawing/2014/main" id="{18B1BF67-B3EE-66D2-BB39-BA5D6D3D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A66DC2C4-1990-1D3D-631D-C7322652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692150"/>
            <a:ext cx="3327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>
            <a:extLst>
              <a:ext uri="{FF2B5EF4-FFF2-40B4-BE49-F238E27FC236}">
                <a16:creationId xmlns:a16="http://schemas.microsoft.com/office/drawing/2014/main" id="{C4301679-6560-EF28-8B3D-1B91D67AE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06400"/>
            <a:ext cx="351155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>
            <a:extLst>
              <a:ext uri="{FF2B5EF4-FFF2-40B4-BE49-F238E27FC236}">
                <a16:creationId xmlns:a16="http://schemas.microsoft.com/office/drawing/2014/main" id="{86876991-47D2-AC7C-41EF-9EEF9EA2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B26EA2E-70EA-9C01-59D0-9346AD47F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55588"/>
            <a:ext cx="277495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0FC590CB-1196-4B10-3AFB-09E25331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933825"/>
            <a:ext cx="5362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>
            <a:extLst>
              <a:ext uri="{FF2B5EF4-FFF2-40B4-BE49-F238E27FC236}">
                <a16:creationId xmlns:a16="http://schemas.microsoft.com/office/drawing/2014/main" id="{3002BA39-8084-14B2-0155-77E7159A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FF1DD93C-B36F-6B46-D0F4-6ECA3674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2420938"/>
            <a:ext cx="36210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:a16="http://schemas.microsoft.com/office/drawing/2014/main" id="{B6A7B0E6-ACA7-6472-18CD-A5252A300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30375"/>
            <a:ext cx="2076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>
            <a:extLst>
              <a:ext uri="{FF2B5EF4-FFF2-40B4-BE49-F238E27FC236}">
                <a16:creationId xmlns:a16="http://schemas.microsoft.com/office/drawing/2014/main" id="{5C6C1B03-CBB0-714B-912E-AB7102C5C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108075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2000" b="0"/>
              <a:t>Methanol-ethanol-propanol-butanol</a:t>
            </a:r>
            <a:endParaRPr lang="en-US" altLang="en-US" sz="2000" b="0"/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22092DE7-7133-7FB2-38A4-A9930DE4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09563"/>
            <a:ext cx="27749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>
            <a:extLst>
              <a:ext uri="{FF2B5EF4-FFF2-40B4-BE49-F238E27FC236}">
                <a16:creationId xmlns:a16="http://schemas.microsoft.com/office/drawing/2014/main" id="{398801A7-1235-891F-65DE-9849157A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AAC9DB7E-6E05-D5CD-87D8-45753A31C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668338"/>
            <a:ext cx="5688013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>
            <a:extLst>
              <a:ext uri="{FF2B5EF4-FFF2-40B4-BE49-F238E27FC236}">
                <a16:creationId xmlns:a16="http://schemas.microsoft.com/office/drawing/2014/main" id="{2A21D471-6D54-BD0D-7125-50419B8E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341438"/>
            <a:ext cx="270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8">
            <a:extLst>
              <a:ext uri="{FF2B5EF4-FFF2-40B4-BE49-F238E27FC236}">
                <a16:creationId xmlns:a16="http://schemas.microsoft.com/office/drawing/2014/main" id="{18BAE06B-E370-E798-7B40-914597E94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-26988"/>
            <a:ext cx="690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3600" b="0"/>
              <a:t>Simulation with constant holdups</a:t>
            </a:r>
            <a:endParaRPr lang="en-US" altLang="en-US" sz="3600"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>
            <a:extLst>
              <a:ext uri="{FF2B5EF4-FFF2-40B4-BE49-F238E27FC236}">
                <a16:creationId xmlns:a16="http://schemas.microsoft.com/office/drawing/2014/main" id="{BE4E5A8D-DC71-67E0-9F96-6888A8B6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F9955D0F-731E-2FEB-77A5-30D7ACBAD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57721"/>
            <a:ext cx="7032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3600" b="0" dirty="0" err="1"/>
              <a:t>Simulation</a:t>
            </a:r>
            <a:r>
              <a:rPr lang="nb-NO" altLang="en-US" sz="3600" b="0" dirty="0"/>
              <a:t> </a:t>
            </a:r>
            <a:r>
              <a:rPr lang="nb-NO" altLang="en-US" sz="3600" b="0" dirty="0" err="1"/>
              <a:t>with</a:t>
            </a:r>
            <a:r>
              <a:rPr lang="nb-NO" altLang="en-US" sz="3600" b="0" dirty="0"/>
              <a:t> </a:t>
            </a:r>
            <a:r>
              <a:rPr lang="nb-NO" altLang="en-US" sz="3600" b="0" dirty="0" err="1"/>
              <a:t>constant</a:t>
            </a:r>
            <a:r>
              <a:rPr lang="nb-NO" altLang="en-US" sz="3600" b="0" dirty="0"/>
              <a:t> holdups</a:t>
            </a:r>
            <a:endParaRPr lang="en-US" altLang="en-US" sz="3600" b="0" dirty="0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255F1E8B-9B08-B0EC-E160-5CB928F7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671743"/>
            <a:ext cx="2667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4580667B-E8E1-BC1A-996F-96048DAC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049493"/>
            <a:ext cx="55705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>
            <a:extLst>
              <a:ext uri="{FF2B5EF4-FFF2-40B4-BE49-F238E27FC236}">
                <a16:creationId xmlns:a16="http://schemas.microsoft.com/office/drawing/2014/main" id="{5D22D8F4-366E-5F8C-ED58-87E74FC92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844197"/>
            <a:ext cx="51339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D0A98E-C8E1-D9E7-DFBB-236ADB75AD31}"/>
                  </a:ext>
                </a:extLst>
              </p:cNvPr>
              <p:cNvSpPr txBox="1"/>
              <p:nvPr/>
            </p:nvSpPr>
            <p:spPr>
              <a:xfrm>
                <a:off x="1127448" y="2935131"/>
                <a:ext cx="7962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b-NO" sz="3200" b="0" dirty="0"/>
                  <a:t> </a:t>
                </a:r>
                <a:r>
                  <a:rPr lang="nb-NO" sz="3200" b="0" dirty="0" err="1"/>
                  <a:t>Need</a:t>
                </a:r>
                <a:r>
                  <a:rPr lang="nb-NO" sz="3200" b="0" dirty="0"/>
                  <a:t> to </a:t>
                </a:r>
                <a:r>
                  <a:rPr lang="nb-NO" sz="3200" b="0" dirty="0" err="1"/>
                  <a:t>change</a:t>
                </a:r>
                <a:r>
                  <a:rPr lang="nb-NO" sz="3200" b="0" dirty="0"/>
                  <a:t> holdup during </a:t>
                </a:r>
                <a:r>
                  <a:rPr lang="nb-NO" sz="3200" b="0" dirty="0" err="1"/>
                  <a:t>operation</a:t>
                </a:r>
                <a:endParaRPr lang="nb-NO" sz="32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D0A98E-C8E1-D9E7-DFBB-236ADB75A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2935131"/>
                <a:ext cx="7962436" cy="584775"/>
              </a:xfrm>
              <a:prstGeom prst="rect">
                <a:avLst/>
              </a:prstGeom>
              <a:blipFill>
                <a:blip r:embed="rId5"/>
                <a:stretch>
                  <a:fillRect t="-13542" r="-9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9DAD19D-DD40-62DB-9FA5-6061A90F58A9}"/>
              </a:ext>
            </a:extLst>
          </p:cNvPr>
          <p:cNvSpPr txBox="1"/>
          <p:nvPr/>
        </p:nvSpPr>
        <p:spPr>
          <a:xfrm>
            <a:off x="695400" y="725202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err="1"/>
              <a:t>Change</a:t>
            </a:r>
            <a:r>
              <a:rPr lang="nb-NO" sz="1800" dirty="0"/>
              <a:t> </a:t>
            </a:r>
            <a:r>
              <a:rPr lang="nb-NO" sz="1800" dirty="0" err="1"/>
              <a:t>feed</a:t>
            </a:r>
            <a:r>
              <a:rPr lang="nb-NO" sz="1800" dirty="0"/>
              <a:t> </a:t>
            </a:r>
            <a:r>
              <a:rPr lang="nb-NO" sz="1800" dirty="0" err="1"/>
              <a:t>composition</a:t>
            </a:r>
            <a:r>
              <a:rPr lang="nb-NO" sz="1800" dirty="0"/>
              <a:t>: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>
            <a:extLst>
              <a:ext uri="{FF2B5EF4-FFF2-40B4-BE49-F238E27FC236}">
                <a16:creationId xmlns:a16="http://schemas.microsoft.com/office/drawing/2014/main" id="{D6BC403E-CC8B-61B0-FA86-2DA528FA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D17C7165-99DB-4513-FF33-0779AED4C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48680"/>
            <a:ext cx="3102082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>
            <a:extLst>
              <a:ext uri="{FF2B5EF4-FFF2-40B4-BE49-F238E27FC236}">
                <a16:creationId xmlns:a16="http://schemas.microsoft.com/office/drawing/2014/main" id="{AA6C08A5-F77A-6FF1-D6C8-A7D0059E1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4178300"/>
            <a:ext cx="33099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47E23492-A67C-1CB1-37EF-5614D15F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90" y="910357"/>
            <a:ext cx="5600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2A8F57-05FA-8BA3-998B-8619EC6AC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16832"/>
            <a:ext cx="4988460" cy="1969130"/>
          </a:xfrm>
          <a:prstGeom prst="rect">
            <a:avLst/>
          </a:prstGeom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D43B9EB1-F0FE-5181-5AFB-C2D6D3632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80367"/>
            <a:ext cx="11665296" cy="32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With feedback temperature control for indirect level control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>
            <a:extLst>
              <a:ext uri="{FF2B5EF4-FFF2-40B4-BE49-F238E27FC236}">
                <a16:creationId xmlns:a16="http://schemas.microsoft.com/office/drawing/2014/main" id="{05EAC597-8797-9EA7-A1AB-85C37E67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2786CBA5-A427-B0E9-B566-66425F1E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0"/>
            <a:ext cx="337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>
            <a:extLst>
              <a:ext uri="{FF2B5EF4-FFF2-40B4-BE49-F238E27FC236}">
                <a16:creationId xmlns:a16="http://schemas.microsoft.com/office/drawing/2014/main" id="{4764B2D7-E807-1612-BE85-6CB00641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635000"/>
            <a:ext cx="33099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788FD4-42C0-DB45-327E-CBD97DB5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52388"/>
            <a:ext cx="4884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>
            <a:extLst>
              <a:ext uri="{FF2B5EF4-FFF2-40B4-BE49-F238E27FC236}">
                <a16:creationId xmlns:a16="http://schemas.microsoft.com/office/drawing/2014/main" id="{56367CFE-9CA1-41EE-19CD-F3D32AF3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EFCE Working Party on Fluid Separations, Bergen, 23-24 May 2012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ED88E128-07B2-DBD7-39A3-C65F5F60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0"/>
            <a:ext cx="337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1ED1D2-E514-0446-A842-22152390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52388"/>
            <a:ext cx="5267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om_liggende">
  <a:themeElements>
    <a:clrScheme name="tom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om_ligge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om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E:\maler\info\tom_liggende.pot</Template>
  <TotalTime>0</TotalTime>
  <Words>362</Words>
  <Application>Microsoft Office PowerPoint</Application>
  <PresentationFormat>Widescreen</PresentationFormat>
  <Paragraphs>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Cambria Math</vt:lpstr>
      <vt:lpstr>tom_liggende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lysbildetittel</dc:title>
  <dc:creator>Even Gran</dc:creator>
  <cp:lastModifiedBy>Sigurd Skogestad</cp:lastModifiedBy>
  <cp:revision>556</cp:revision>
  <cp:lastPrinted>2005-02-28T10:56:27Z</cp:lastPrinted>
  <dcterms:created xsi:type="dcterms:W3CDTF">2002-08-16T11:58:11Z</dcterms:created>
  <dcterms:modified xsi:type="dcterms:W3CDTF">2023-10-03T15:22:41Z</dcterms:modified>
</cp:coreProperties>
</file>