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50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8C308-B9F3-C44D-94E8-03F8A510F460}" type="datetimeFigureOut">
              <a:rPr lang="en-US" smtClean="0"/>
              <a:t>11/7/12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10497-5979-1842-BF4E-1208E3203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42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Mangasarian-Fromovitz</a:t>
            </a:r>
            <a:r>
              <a:rPr lang="en-US" dirty="0" smtClean="0"/>
              <a:t> Constraint Qualification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10497-5979-1842-BF4E-1208E32035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66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11/7/12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393" y="95918"/>
            <a:ext cx="8629689" cy="2245952"/>
          </a:xfrm>
        </p:spPr>
        <p:txBody>
          <a:bodyPr/>
          <a:lstStyle/>
          <a:p>
            <a:r>
              <a:rPr lang="en-US" sz="5400" dirty="0" smtClean="0"/>
              <a:t>Multi stream, multi phase </a:t>
            </a:r>
            <a:br>
              <a:rPr lang="en-US" sz="5400" dirty="0" smtClean="0"/>
            </a:br>
            <a:r>
              <a:rPr lang="en-US" sz="5400" dirty="0" smtClean="0"/>
              <a:t>heat exchangers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33489"/>
            <a:ext cx="6400800" cy="914400"/>
          </a:xfrm>
        </p:spPr>
        <p:txBody>
          <a:bodyPr/>
          <a:lstStyle/>
          <a:p>
            <a:r>
              <a:rPr lang="en-US" dirty="0" smtClean="0"/>
              <a:t>Modeling, optimization and heat integration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63452" y="3800854"/>
            <a:ext cx="8020376" cy="1145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Candidate: Axel Holene ; </a:t>
            </a:r>
          </a:p>
          <a:p>
            <a:r>
              <a:rPr lang="en-US" sz="1600" dirty="0" smtClean="0"/>
              <a:t>Supervisors: </a:t>
            </a:r>
            <a:r>
              <a:rPr lang="en-US" sz="1600" dirty="0" err="1" smtClean="0"/>
              <a:t>Sigurd</a:t>
            </a:r>
            <a:r>
              <a:rPr lang="en-US" sz="1600" dirty="0" smtClean="0"/>
              <a:t> </a:t>
            </a:r>
            <a:r>
              <a:rPr lang="en-US" sz="1600" dirty="0" err="1" smtClean="0"/>
              <a:t>Skogestad</a:t>
            </a:r>
            <a:r>
              <a:rPr lang="en-US" sz="1600" dirty="0" smtClean="0"/>
              <a:t>, Johannes </a:t>
            </a:r>
            <a:r>
              <a:rPr lang="en-US" sz="1600" dirty="0" err="1" smtClean="0"/>
              <a:t>J</a:t>
            </a:r>
            <a:r>
              <a:rPr lang="en-US" sz="1600" dirty="0" err="1" smtClean="0"/>
              <a:t>äschke</a:t>
            </a:r>
            <a:r>
              <a:rPr lang="en-US" sz="1600" dirty="0" smtClean="0"/>
              <a:t> 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77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and energy balances</a:t>
            </a:r>
          </a:p>
          <a:p>
            <a:r>
              <a:rPr lang="en-US" dirty="0" smtClean="0"/>
              <a:t>Pinch concept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 smtClean="0"/>
              <a:t>Multiple hot </a:t>
            </a:r>
            <a:br>
              <a:rPr lang="en-US" dirty="0" smtClean="0"/>
            </a:br>
            <a:r>
              <a:rPr lang="en-US" dirty="0" smtClean="0"/>
              <a:t>and cold streams</a:t>
            </a:r>
          </a:p>
          <a:p>
            <a:pPr lvl="1"/>
            <a:r>
              <a:rPr lang="en-US" dirty="0" smtClean="0"/>
              <a:t>Phase transitions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5" name="Picture 4" descr="Screen Shot 2012-11-07 at 09.59.37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823" y="1682895"/>
            <a:ext cx="5521965" cy="269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3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Non-linearity, non-convexity</a:t>
            </a:r>
          </a:p>
          <a:p>
            <a:r>
              <a:rPr lang="en-US" dirty="0"/>
              <a:t>Complementarity constraints</a:t>
            </a:r>
          </a:p>
          <a:p>
            <a:pPr lvl="1"/>
            <a:r>
              <a:rPr lang="en-US" dirty="0" smtClean="0"/>
              <a:t>Violation of LICQ and MFCQ constraint qualifications</a:t>
            </a:r>
          </a:p>
          <a:p>
            <a:pPr lvl="1"/>
            <a:r>
              <a:rPr lang="en-US" dirty="0" smtClean="0"/>
              <a:t>Really funky KKT Conditions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2-11-07 at 09.47.47 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635" y="2857619"/>
            <a:ext cx="4188492" cy="188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4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LICQ violation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3421358" cy="3394472"/>
          </a:xfrm>
        </p:spPr>
        <p:txBody>
          <a:bodyPr/>
          <a:lstStyle/>
          <a:p>
            <a:r>
              <a:rPr lang="en-US" dirty="0" smtClean="0"/>
              <a:t>Linear dependence between gradients of active constraints</a:t>
            </a:r>
          </a:p>
          <a:p>
            <a:endParaRPr lang="en-US" dirty="0"/>
          </a:p>
        </p:txBody>
      </p:sp>
      <p:pic>
        <p:nvPicPr>
          <p:cNvPr id="4" name="Picture 3" descr="LICQ_fail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785" y="1346027"/>
            <a:ext cx="4572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09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168326"/>
          </a:xfrm>
        </p:spPr>
        <p:txBody>
          <a:bodyPr/>
          <a:lstStyle/>
          <a:p>
            <a:r>
              <a:rPr lang="en-US" dirty="0" smtClean="0"/>
              <a:t>GAMS – General Algebraic Modeling System</a:t>
            </a:r>
          </a:p>
          <a:p>
            <a:r>
              <a:rPr lang="en-US" dirty="0" smtClean="0"/>
              <a:t>Python/</a:t>
            </a:r>
            <a:r>
              <a:rPr lang="en-US" dirty="0" err="1" smtClean="0"/>
              <a:t>Gnuplot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276147"/>
            <a:ext cx="6589758" cy="241789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American Typewriter"/>
                <a:cs typeface="American Typewriter"/>
              </a:rPr>
              <a:t>Model Ravi /ALL/</a:t>
            </a:r>
          </a:p>
          <a:p>
            <a:pPr marL="0" indent="0">
              <a:buNone/>
            </a:pPr>
            <a:r>
              <a:rPr lang="en-US" sz="1600" dirty="0" smtClean="0">
                <a:latin typeface="American Typewriter"/>
                <a:cs typeface="American Typewriter"/>
              </a:rPr>
              <a:t>Solve Ravi using MINLP minimizing Z;</a:t>
            </a:r>
          </a:p>
          <a:p>
            <a:pPr marL="0" indent="0">
              <a:buNone/>
            </a:pP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American Typewriter"/>
                <a:cs typeface="American Typewriter"/>
              </a:rPr>
              <a:t>*****************************</a:t>
            </a: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MODEL STATISTICS</a:t>
            </a:r>
          </a:p>
          <a:p>
            <a:pPr marL="0" indent="0">
              <a:buNone/>
            </a:pP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BLOCKS OF EQUATIONS         </a:t>
            </a:r>
            <a:r>
              <a:rPr lang="en-US" sz="1600" dirty="0" smtClean="0">
                <a:latin typeface="American Typewriter"/>
                <a:cs typeface="American Typewriter"/>
              </a:rPr>
              <a:t>	43     	SINGLE EQUATIONS	260</a:t>
            </a: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BLOCKS OF VARIABLES         </a:t>
            </a:r>
            <a:r>
              <a:rPr lang="en-US" sz="1600" dirty="0" smtClean="0">
                <a:latin typeface="American Typewriter"/>
                <a:cs typeface="American Typewriter"/>
              </a:rPr>
              <a:t>	32     	SINGLE </a:t>
            </a:r>
            <a:r>
              <a:rPr lang="en-US" sz="1600" dirty="0">
                <a:latin typeface="American Typewriter"/>
                <a:cs typeface="American Typewriter"/>
              </a:rPr>
              <a:t>VARIABLES          </a:t>
            </a:r>
            <a:r>
              <a:rPr lang="en-US" sz="1600" dirty="0" smtClean="0">
                <a:latin typeface="American Typewriter"/>
                <a:cs typeface="American Typewriter"/>
              </a:rPr>
              <a:t>	228  </a:t>
            </a:r>
            <a:r>
              <a:rPr lang="en-US" sz="1600" dirty="0">
                <a:latin typeface="American Typewriter"/>
                <a:cs typeface="American Typewriter"/>
              </a:rPr>
              <a:t>3 projected</a:t>
            </a: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NON ZERO ELEMENTS           </a:t>
            </a:r>
            <a:r>
              <a:rPr lang="en-US" sz="1600" dirty="0" smtClean="0">
                <a:latin typeface="American Typewriter"/>
                <a:cs typeface="American Typewriter"/>
              </a:rPr>
              <a:t>	804     	NON </a:t>
            </a:r>
            <a:r>
              <a:rPr lang="en-US" sz="1600" dirty="0">
                <a:latin typeface="American Typewriter"/>
                <a:cs typeface="American Typewriter"/>
              </a:rPr>
              <a:t>LINEAR N-Z            </a:t>
            </a:r>
            <a:r>
              <a:rPr lang="en-US" sz="1600" dirty="0" smtClean="0">
                <a:latin typeface="American Typewriter"/>
                <a:cs typeface="American Typewriter"/>
              </a:rPr>
              <a:t>	314</a:t>
            </a: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DERIVATIVE </a:t>
            </a:r>
            <a:r>
              <a:rPr lang="en-US" sz="1600" dirty="0" smtClean="0">
                <a:latin typeface="American Typewriter"/>
                <a:cs typeface="American Typewriter"/>
              </a:rPr>
              <a:t>POOL	10     	CONSTANT </a:t>
            </a:r>
            <a:r>
              <a:rPr lang="en-US" sz="1600" dirty="0">
                <a:latin typeface="American Typewriter"/>
                <a:cs typeface="American Typewriter"/>
              </a:rPr>
              <a:t>POOL              </a:t>
            </a:r>
            <a:r>
              <a:rPr lang="en-US" sz="1600" dirty="0" smtClean="0">
                <a:latin typeface="American Typewriter"/>
                <a:cs typeface="American Typewriter"/>
              </a:rPr>
              <a:t>	49</a:t>
            </a: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CODE LENGTH               </a:t>
            </a:r>
            <a:r>
              <a:rPr lang="en-US" sz="1600" dirty="0" smtClean="0">
                <a:latin typeface="American Typewriter"/>
                <a:cs typeface="American Typewriter"/>
              </a:rPr>
              <a:t>	2,068     	DISCRETE </a:t>
            </a:r>
            <a:r>
              <a:rPr lang="en-US" sz="1600" dirty="0">
                <a:latin typeface="American Typewriter"/>
                <a:cs typeface="American Typewriter"/>
              </a:rPr>
              <a:t>VARIABLES          </a:t>
            </a:r>
            <a:r>
              <a:rPr lang="en-US" sz="1600" dirty="0" smtClean="0">
                <a:latin typeface="American Typewriter"/>
                <a:cs typeface="American Typewriter"/>
              </a:rPr>
              <a:t>	9</a:t>
            </a: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GENERATION TIME      =        0.032 SECONDS      4 Mb  DEX239-239 Aug 29, 2012</a:t>
            </a:r>
          </a:p>
          <a:p>
            <a:pPr marL="0" indent="0">
              <a:buNone/>
            </a:pPr>
            <a:endParaRPr lang="en-US" sz="1600" dirty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1600" dirty="0">
                <a:latin typeface="American Typewriter"/>
                <a:cs typeface="American Typewriter"/>
              </a:rPr>
              <a:t>EXECUTION TIME      </a:t>
            </a:r>
            <a:r>
              <a:rPr lang="en-US" sz="1600" dirty="0" smtClean="0">
                <a:latin typeface="American Typewriter"/>
                <a:cs typeface="American Typewriter"/>
              </a:rPr>
              <a:t>   </a:t>
            </a:r>
            <a:r>
              <a:rPr lang="en-US" sz="1600" dirty="0">
                <a:latin typeface="American Typewriter"/>
                <a:cs typeface="American Typewriter"/>
              </a:rPr>
              <a:t>=        0.035 SECONDS      4 Mb  DEX239-239 Aug 29, 2012</a:t>
            </a:r>
            <a:endParaRPr lang="en-US" sz="1600" dirty="0" smtClean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2895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2-11-07 at 09.59.11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080" y="813985"/>
            <a:ext cx="5329602" cy="39732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7373"/>
            <a:ext cx="8229600" cy="1200150"/>
          </a:xfrm>
        </p:spPr>
        <p:txBody>
          <a:bodyPr/>
          <a:lstStyle/>
          <a:p>
            <a:r>
              <a:rPr lang="en-US" dirty="0" smtClean="0"/>
              <a:t>Heat integration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67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osite_curve cop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46" y="257443"/>
            <a:ext cx="6679410" cy="467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16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2786373" cy="3394472"/>
          </a:xfrm>
        </p:spPr>
        <p:txBody>
          <a:bodyPr/>
          <a:lstStyle/>
          <a:p>
            <a:r>
              <a:rPr lang="en-US" dirty="0" smtClean="0"/>
              <a:t>PRICO process</a:t>
            </a:r>
          </a:p>
          <a:p>
            <a:r>
              <a:rPr lang="en-US" dirty="0" smtClean="0"/>
              <a:t>Optimization </a:t>
            </a:r>
            <a:br>
              <a:rPr lang="en-US" dirty="0" smtClean="0"/>
            </a:br>
            <a:r>
              <a:rPr lang="en-US" dirty="0" smtClean="0"/>
              <a:t>of LNG process</a:t>
            </a:r>
            <a:endParaRPr lang="en-US" dirty="0"/>
          </a:p>
        </p:txBody>
      </p:sp>
      <p:pic>
        <p:nvPicPr>
          <p:cNvPr id="5" name="Picture 4" descr="Screen Shot 2012-11-07 at 10.50.40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866" y="1111573"/>
            <a:ext cx="4046030" cy="359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76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76</TotalTime>
  <Words>135</Words>
  <Application>Microsoft Macintosh PowerPoint</Application>
  <PresentationFormat>On-screen Show (16:9)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Multi stream, multi phase  heat exchangers</vt:lpstr>
      <vt:lpstr>Modeling</vt:lpstr>
      <vt:lpstr>Optimization</vt:lpstr>
      <vt:lpstr>LICQ violation</vt:lpstr>
      <vt:lpstr>Programming</vt:lpstr>
      <vt:lpstr>Heat integration example</vt:lpstr>
      <vt:lpstr>PowerPoint Presentation</vt:lpstr>
      <vt:lpstr>Future work</vt:lpstr>
    </vt:vector>
  </TitlesOfParts>
  <Company>Norwegian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 stream,  multi phase  heat exchangers</dc:title>
  <dc:creator>Axel Lødemel Holene</dc:creator>
  <cp:lastModifiedBy>Axel Lødemel Holene</cp:lastModifiedBy>
  <cp:revision>15</cp:revision>
  <dcterms:created xsi:type="dcterms:W3CDTF">2012-11-07T08:35:40Z</dcterms:created>
  <dcterms:modified xsi:type="dcterms:W3CDTF">2012-11-07T09:52:16Z</dcterms:modified>
</cp:coreProperties>
</file>