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67" r:id="rId3"/>
    <p:sldId id="270" r:id="rId4"/>
    <p:sldId id="266" r:id="rId5"/>
    <p:sldId id="271" r:id="rId6"/>
    <p:sldId id="272" r:id="rId7"/>
    <p:sldId id="263" r:id="rId8"/>
    <p:sldId id="277" r:id="rId9"/>
    <p:sldId id="273" r:id="rId10"/>
    <p:sldId id="278" r:id="rId11"/>
    <p:sldId id="274" r:id="rId12"/>
    <p:sldId id="264" r:id="rId13"/>
    <p:sldId id="269" r:id="rId14"/>
    <p:sldId id="275" r:id="rId15"/>
    <p:sldId id="276" r:id="rId16"/>
    <p:sldId id="265" r:id="rId17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73" autoAdjust="0"/>
  </p:normalViewPr>
  <p:slideViewPr>
    <p:cSldViewPr>
      <p:cViewPr varScale="1">
        <p:scale>
          <a:sx n="121" d="100"/>
          <a:sy n="121" d="100"/>
        </p:scale>
        <p:origin x="-13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F23785-6763-494A-8D6E-B6033043B047}" type="datetimeFigureOut">
              <a:rPr lang="nb-NO" smtClean="0"/>
              <a:t>25.03.2014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10595D-A1A2-4E3A-B04C-842E5FEB5EA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8206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1"/>
            <a:ext cx="9144000" cy="107154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204" name="Freeform 12"/>
          <p:cNvSpPr>
            <a:spLocks/>
          </p:cNvSpPr>
          <p:nvPr/>
        </p:nvSpPr>
        <p:spPr bwMode="auto">
          <a:xfrm>
            <a:off x="-3175" y="-1588"/>
            <a:ext cx="4143375" cy="909638"/>
          </a:xfrm>
          <a:custGeom>
            <a:avLst/>
            <a:gdLst/>
            <a:ahLst/>
            <a:cxnLst>
              <a:cxn ang="0">
                <a:pos x="0" y="573"/>
              </a:cxn>
              <a:cxn ang="0">
                <a:pos x="2810" y="571"/>
              </a:cxn>
              <a:cxn ang="0">
                <a:pos x="2842" y="563"/>
              </a:cxn>
              <a:cxn ang="0">
                <a:pos x="2862" y="543"/>
              </a:cxn>
              <a:cxn ang="0">
                <a:pos x="2862" y="545"/>
              </a:cxn>
              <a:cxn ang="0">
                <a:pos x="2876" y="525"/>
              </a:cxn>
              <a:cxn ang="0">
                <a:pos x="2879" y="504"/>
              </a:cxn>
              <a:cxn ang="0">
                <a:pos x="2882" y="0"/>
              </a:cxn>
              <a:cxn ang="0">
                <a:pos x="0" y="0"/>
              </a:cxn>
              <a:cxn ang="0">
                <a:pos x="0" y="573"/>
              </a:cxn>
            </a:cxnLst>
            <a:rect l="0" t="0" r="r" b="b"/>
            <a:pathLst>
              <a:path w="2882" h="573">
                <a:moveTo>
                  <a:pt x="0" y="573"/>
                </a:moveTo>
                <a:lnTo>
                  <a:pt x="2810" y="571"/>
                </a:lnTo>
                <a:lnTo>
                  <a:pt x="2842" y="563"/>
                </a:lnTo>
                <a:lnTo>
                  <a:pt x="2862" y="543"/>
                </a:lnTo>
                <a:lnTo>
                  <a:pt x="2862" y="545"/>
                </a:lnTo>
                <a:lnTo>
                  <a:pt x="2876" y="525"/>
                </a:lnTo>
                <a:lnTo>
                  <a:pt x="2879" y="504"/>
                </a:lnTo>
                <a:lnTo>
                  <a:pt x="2882" y="0"/>
                </a:lnTo>
                <a:lnTo>
                  <a:pt x="0" y="0"/>
                </a:lnTo>
                <a:lnTo>
                  <a:pt x="0" y="573"/>
                </a:lnTo>
                <a:close/>
              </a:path>
            </a:pathLst>
          </a:custGeom>
          <a:solidFill>
            <a:srgbClr val="EAEAEA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latin typeface="+mj-lt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63938" y="5734050"/>
            <a:ext cx="2133600" cy="3317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8206" name="Picture 14" descr="Logo_Cyb_Mode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115888"/>
            <a:ext cx="3887788" cy="684212"/>
          </a:xfrm>
          <a:prstGeom prst="rect">
            <a:avLst/>
          </a:prstGeom>
          <a:noFill/>
          <a:effectLst/>
        </p:spPr>
      </p:pic>
      <p:sp>
        <p:nvSpPr>
          <p:cNvPr id="8208" name="Text Box 16"/>
          <p:cNvSpPr txBox="1">
            <a:spLocks noChangeArrowheads="1"/>
          </p:cNvSpPr>
          <p:nvPr userDrawn="1"/>
        </p:nvSpPr>
        <p:spPr bwMode="auto">
          <a:xfrm>
            <a:off x="6804025" y="6453188"/>
            <a:ext cx="22320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b-NO" sz="1400" dirty="0">
                <a:solidFill>
                  <a:srgbClr val="FFFFFF">
                    <a:lumMod val="65000"/>
                  </a:srgbClr>
                </a:solidFill>
              </a:rPr>
              <a:t>www.cybernetica.no</a:t>
            </a:r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8210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fld id="{4FFA09F4-91F9-4154-A3F6-EBD13ECDBF26}" type="slidenum">
              <a:rPr lang="en-US" smtClean="0">
                <a:solidFill>
                  <a:srgbClr val="FFFFFF">
                    <a:lumMod val="6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8211" name="Rectangle 1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r>
              <a:rPr lang="en-US" smtClean="0">
                <a:solidFill>
                  <a:srgbClr val="FFFFFF">
                    <a:lumMod val="65000"/>
                  </a:srgbClr>
                </a:solidFill>
              </a:rPr>
              <a:t>Tittel</a:t>
            </a:r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188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srgbClr val="FFFFFF">
                    <a:lumMod val="65000"/>
                  </a:srgbClr>
                </a:solidFill>
              </a:rPr>
              <a:t>Tittel</a:t>
            </a:r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E6E63675-8262-43EF-8438-23C0F36EC51F}" type="slidenum">
              <a:rPr lang="en-US" smtClean="0">
                <a:solidFill>
                  <a:srgbClr val="FFFFFF">
                    <a:lumMod val="6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165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925" y="1125538"/>
            <a:ext cx="4424363" cy="518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125538"/>
            <a:ext cx="4424362" cy="518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>
                    <a:lumMod val="65000"/>
                  </a:srgbClr>
                </a:solidFill>
              </a:rPr>
              <a:t>Tittel</a:t>
            </a:r>
            <a:endParaRPr lang="en-US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99ED7C-77A2-42FA-81A7-FA706B6D2BFA}" type="slidenum">
              <a:rPr lang="en-US">
                <a:solidFill>
                  <a:srgbClr val="FFFFFF">
                    <a:lumMod val="6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lumMod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265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 userDrawn="1"/>
        </p:nvSpPr>
        <p:spPr bwMode="auto">
          <a:xfrm>
            <a:off x="0" y="1"/>
            <a:ext cx="9144000" cy="107154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925" y="115888"/>
            <a:ext cx="9109075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925" y="1125538"/>
            <a:ext cx="9001125" cy="532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453188"/>
            <a:ext cx="2895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FFFFFF">
                    <a:lumMod val="65000"/>
                  </a:srgbClr>
                </a:solidFill>
              </a:rPr>
              <a:t>Tittel</a:t>
            </a:r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1039" name="Freeform 15"/>
          <p:cNvSpPr>
            <a:spLocks/>
          </p:cNvSpPr>
          <p:nvPr/>
        </p:nvSpPr>
        <p:spPr bwMode="auto">
          <a:xfrm rot="10800000">
            <a:off x="7164388" y="6453188"/>
            <a:ext cx="1982787" cy="406400"/>
          </a:xfrm>
          <a:custGeom>
            <a:avLst/>
            <a:gdLst/>
            <a:ahLst/>
            <a:cxnLst>
              <a:cxn ang="0">
                <a:pos x="0" y="589"/>
              </a:cxn>
              <a:cxn ang="0">
                <a:pos x="2813" y="589"/>
              </a:cxn>
              <a:cxn ang="0">
                <a:pos x="2839" y="574"/>
              </a:cxn>
              <a:cxn ang="0">
                <a:pos x="2852" y="545"/>
              </a:cxn>
              <a:cxn ang="0">
                <a:pos x="2855" y="518"/>
              </a:cxn>
              <a:cxn ang="0">
                <a:pos x="2858" y="0"/>
              </a:cxn>
              <a:cxn ang="0">
                <a:pos x="0" y="0"/>
              </a:cxn>
              <a:cxn ang="0">
                <a:pos x="0" y="589"/>
              </a:cxn>
            </a:cxnLst>
            <a:rect l="0" t="0" r="r" b="b"/>
            <a:pathLst>
              <a:path w="2858" h="589">
                <a:moveTo>
                  <a:pt x="0" y="589"/>
                </a:moveTo>
                <a:lnTo>
                  <a:pt x="2813" y="589"/>
                </a:lnTo>
                <a:lnTo>
                  <a:pt x="2839" y="574"/>
                </a:lnTo>
                <a:lnTo>
                  <a:pt x="2852" y="545"/>
                </a:lnTo>
                <a:lnTo>
                  <a:pt x="2855" y="518"/>
                </a:lnTo>
                <a:lnTo>
                  <a:pt x="2858" y="0"/>
                </a:lnTo>
                <a:lnTo>
                  <a:pt x="0" y="0"/>
                </a:lnTo>
                <a:lnTo>
                  <a:pt x="0" y="589"/>
                </a:lnTo>
                <a:close/>
              </a:path>
            </a:pathLst>
          </a:custGeom>
          <a:solidFill>
            <a:srgbClr val="EAEAEA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50825" y="6453188"/>
            <a:ext cx="2133600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79EED76-C1FE-4F37-9223-6B3A020C4BBA}" type="slidenum">
              <a:rPr lang="en-US" smtClean="0">
                <a:solidFill>
                  <a:srgbClr val="FFFFFF">
                    <a:lumMod val="65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pic>
        <p:nvPicPr>
          <p:cNvPr id="9" name="Picture 8" descr="Logo.emf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8605242" y="6453188"/>
            <a:ext cx="462286" cy="33620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25527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39552" y="1412776"/>
            <a:ext cx="8064896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Tx/>
              <a:buNone/>
              <a:defRPr sz="28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l"/>
            <a:r>
              <a:rPr lang="nb-NO" sz="2400" b="1" kern="0" dirty="0" smtClean="0">
                <a:latin typeface="Eurostile" pitchFamily="34" charset="0"/>
              </a:rPr>
              <a:t>Student:		</a:t>
            </a:r>
            <a:r>
              <a:rPr lang="nb-NO" sz="2400" kern="0" dirty="0" smtClean="0">
                <a:latin typeface="Eurostile" pitchFamily="34" charset="0"/>
              </a:rPr>
              <a:t>Fredrik Gjertsen</a:t>
            </a:r>
            <a:endParaRPr lang="nb-NO" sz="2400" b="1" kern="0" dirty="0" smtClean="0">
              <a:latin typeface="Eurostile" pitchFamily="34" charset="0"/>
            </a:endParaRPr>
          </a:p>
          <a:p>
            <a:pPr algn="l"/>
            <a:r>
              <a:rPr lang="nb-NO" sz="2400" b="1" kern="0" dirty="0" err="1" smtClean="0">
                <a:latin typeface="Eurostile" pitchFamily="34" charset="0"/>
              </a:rPr>
              <a:t>Title</a:t>
            </a:r>
            <a:r>
              <a:rPr lang="nb-NO" sz="2400" b="1" kern="0" dirty="0" smtClean="0">
                <a:latin typeface="Eurostile" pitchFamily="34" charset="0"/>
              </a:rPr>
              <a:t> </a:t>
            </a:r>
            <a:r>
              <a:rPr lang="nb-NO" sz="2400" b="1" kern="0" dirty="0" err="1" smtClean="0">
                <a:latin typeface="Eurostile" pitchFamily="34" charset="0"/>
              </a:rPr>
              <a:t>of</a:t>
            </a:r>
            <a:r>
              <a:rPr lang="nb-NO" sz="2400" b="1" kern="0" dirty="0" smtClean="0">
                <a:latin typeface="Eurostile" pitchFamily="34" charset="0"/>
              </a:rPr>
              <a:t> </a:t>
            </a:r>
            <a:r>
              <a:rPr lang="nb-NO" sz="2400" b="1" kern="0" dirty="0" err="1" smtClean="0">
                <a:latin typeface="Eurostile" pitchFamily="34" charset="0"/>
              </a:rPr>
              <a:t>thesis</a:t>
            </a:r>
            <a:r>
              <a:rPr lang="nb-NO" sz="2400" b="1" kern="0" dirty="0" smtClean="0">
                <a:latin typeface="Eurostile" pitchFamily="34" charset="0"/>
              </a:rPr>
              <a:t>:	</a:t>
            </a:r>
            <a:r>
              <a:rPr lang="nb-NO" sz="2400" kern="0" dirty="0" smtClean="0">
                <a:latin typeface="Eurostile" pitchFamily="34" charset="0"/>
              </a:rPr>
              <a:t>Models for on-line </a:t>
            </a:r>
            <a:r>
              <a:rPr lang="nb-NO" sz="2400" kern="0" dirty="0" err="1" smtClean="0">
                <a:latin typeface="Eurostile" pitchFamily="34" charset="0"/>
              </a:rPr>
              <a:t>control</a:t>
            </a:r>
            <a:r>
              <a:rPr lang="nb-NO" sz="2400" kern="0" dirty="0" smtClean="0">
                <a:latin typeface="Eurostile" pitchFamily="34" charset="0"/>
              </a:rPr>
              <a:t> </a:t>
            </a:r>
            <a:r>
              <a:rPr lang="nb-NO" sz="2400" kern="0" dirty="0" err="1" smtClean="0">
                <a:latin typeface="Eurostile" pitchFamily="34" charset="0"/>
              </a:rPr>
              <a:t>of</a:t>
            </a:r>
            <a:r>
              <a:rPr lang="nb-NO" sz="2400" kern="0" dirty="0" smtClean="0">
                <a:latin typeface="Eurostile" pitchFamily="34" charset="0"/>
              </a:rPr>
              <a:t> 				</a:t>
            </a:r>
            <a:r>
              <a:rPr lang="nb-NO" sz="2400" kern="0" dirty="0" err="1" smtClean="0">
                <a:latin typeface="Eurostile" pitchFamily="34" charset="0"/>
              </a:rPr>
              <a:t>polymerization</a:t>
            </a:r>
            <a:r>
              <a:rPr lang="nb-NO" sz="2400" kern="0" dirty="0" smtClean="0">
                <a:latin typeface="Eurostile" pitchFamily="34" charset="0"/>
              </a:rPr>
              <a:t> </a:t>
            </a:r>
            <a:r>
              <a:rPr lang="nb-NO" sz="2400" kern="0" dirty="0" err="1" smtClean="0">
                <a:latin typeface="Eurostile" pitchFamily="34" charset="0"/>
              </a:rPr>
              <a:t>processes</a:t>
            </a:r>
            <a:endParaRPr lang="nb-NO" sz="2400" kern="0" dirty="0" smtClean="0">
              <a:latin typeface="Eurostile" pitchFamily="34" charset="0"/>
            </a:endParaRPr>
          </a:p>
          <a:p>
            <a:pPr algn="l"/>
            <a:endParaRPr lang="nb-NO" sz="2400" kern="0" dirty="0" smtClean="0">
              <a:latin typeface="Eurostile" pitchFamily="34" charset="0"/>
            </a:endParaRPr>
          </a:p>
          <a:p>
            <a:pPr algn="l"/>
            <a:r>
              <a:rPr lang="nb-NO" sz="2400" b="1" kern="0" dirty="0" smtClean="0">
                <a:latin typeface="Eurostile" pitchFamily="34" charset="0"/>
              </a:rPr>
              <a:t>Supervisor:		</a:t>
            </a:r>
            <a:r>
              <a:rPr lang="nb-NO" sz="2400" kern="0" dirty="0" smtClean="0">
                <a:latin typeface="Eurostile" pitchFamily="34" charset="0"/>
              </a:rPr>
              <a:t>Prof. Sigurd </a:t>
            </a:r>
            <a:r>
              <a:rPr lang="nb-NO" sz="2400" kern="0" dirty="0" err="1" smtClean="0">
                <a:latin typeface="Eurostile" pitchFamily="34" charset="0"/>
              </a:rPr>
              <a:t>Skogestad</a:t>
            </a:r>
            <a:r>
              <a:rPr lang="nb-NO" sz="2400" kern="0" dirty="0" smtClean="0">
                <a:latin typeface="Eurostile" pitchFamily="34" charset="0"/>
              </a:rPr>
              <a:t>, NTNU</a:t>
            </a:r>
          </a:p>
          <a:p>
            <a:pPr algn="l"/>
            <a:r>
              <a:rPr lang="nb-NO" sz="2400" b="1" kern="0" dirty="0" smtClean="0">
                <a:latin typeface="Eurostile" pitchFamily="34" charset="0"/>
              </a:rPr>
              <a:t>Co-supervisor:	</a:t>
            </a:r>
            <a:r>
              <a:rPr lang="nb-NO" sz="2400" kern="0" dirty="0" smtClean="0">
                <a:latin typeface="Eurostile" pitchFamily="34" charset="0"/>
              </a:rPr>
              <a:t>Peter Singstad, </a:t>
            </a:r>
            <a:r>
              <a:rPr lang="nb-NO" sz="2400" kern="0" dirty="0" err="1" smtClean="0">
                <a:latin typeface="Eurostile" pitchFamily="34" charset="0"/>
              </a:rPr>
              <a:t>Cybernetica</a:t>
            </a:r>
            <a:r>
              <a:rPr lang="nb-NO" sz="2400" kern="0" dirty="0" smtClean="0">
                <a:latin typeface="Eurostile" pitchFamily="34" charset="0"/>
              </a:rPr>
              <a:t> AS</a:t>
            </a:r>
          </a:p>
          <a:p>
            <a:pPr algn="l"/>
            <a:endParaRPr lang="nb-NO" sz="2400" kern="0" dirty="0">
              <a:latin typeface="Eurostile" pitchFamily="34" charset="0"/>
            </a:endParaRPr>
          </a:p>
          <a:p>
            <a:pPr algn="l"/>
            <a:r>
              <a:rPr lang="nb-NO" sz="2400" b="1" kern="0" dirty="0" smtClean="0">
                <a:latin typeface="Eurostile" pitchFamily="34" charset="0"/>
              </a:rPr>
              <a:t>Goal:</a:t>
            </a:r>
            <a:r>
              <a:rPr lang="nb-NO" sz="2400" kern="0" dirty="0" smtClean="0">
                <a:latin typeface="Eurostile" pitchFamily="34" charset="0"/>
              </a:rPr>
              <a:t>		To </a:t>
            </a:r>
            <a:r>
              <a:rPr lang="nb-NO" sz="2400" kern="0" dirty="0" err="1" smtClean="0">
                <a:latin typeface="Eurostile" pitchFamily="34" charset="0"/>
              </a:rPr>
              <a:t>extend</a:t>
            </a:r>
            <a:r>
              <a:rPr lang="nb-NO" sz="2400" kern="0" dirty="0" smtClean="0">
                <a:latin typeface="Eurostile" pitchFamily="34" charset="0"/>
              </a:rPr>
              <a:t> </a:t>
            </a:r>
            <a:r>
              <a:rPr lang="nb-NO" sz="2400" kern="0" dirty="0" err="1" smtClean="0">
                <a:latin typeface="Eurostile" pitchFamily="34" charset="0"/>
              </a:rPr>
              <a:t>established</a:t>
            </a:r>
            <a:r>
              <a:rPr lang="nb-NO" sz="2400" kern="0" dirty="0" smtClean="0">
                <a:latin typeface="Eurostile" pitchFamily="34" charset="0"/>
              </a:rPr>
              <a:t> </a:t>
            </a:r>
            <a:r>
              <a:rPr lang="nb-NO" sz="2400" kern="0" dirty="0" err="1" smtClean="0">
                <a:latin typeface="Eurostile" pitchFamily="34" charset="0"/>
              </a:rPr>
              <a:t>knowledge</a:t>
            </a:r>
            <a:r>
              <a:rPr lang="nb-NO" sz="2400" kern="0" dirty="0" smtClean="0">
                <a:latin typeface="Eurostile" pitchFamily="34" charset="0"/>
              </a:rPr>
              <a:t> and 			</a:t>
            </a:r>
            <a:r>
              <a:rPr lang="nb-NO" sz="2400" kern="0" dirty="0" err="1" smtClean="0">
                <a:latin typeface="Eurostile" pitchFamily="34" charset="0"/>
              </a:rPr>
              <a:t>process</a:t>
            </a:r>
            <a:r>
              <a:rPr lang="nb-NO" sz="2400" kern="0" dirty="0" smtClean="0">
                <a:latin typeface="Eurostile" pitchFamily="34" charset="0"/>
              </a:rPr>
              <a:t> </a:t>
            </a:r>
            <a:r>
              <a:rPr lang="nb-NO" sz="2400" kern="0" dirty="0" err="1" smtClean="0">
                <a:latin typeface="Eurostile" pitchFamily="34" charset="0"/>
              </a:rPr>
              <a:t>models</a:t>
            </a:r>
            <a:r>
              <a:rPr lang="nb-NO" sz="2400" kern="0" dirty="0" smtClean="0">
                <a:latin typeface="Eurostile" pitchFamily="34" charset="0"/>
              </a:rPr>
              <a:t> </a:t>
            </a:r>
            <a:r>
              <a:rPr lang="nb-NO" sz="2400" kern="0" dirty="0" err="1" smtClean="0">
                <a:latin typeface="Eurostile" pitchFamily="34" charset="0"/>
              </a:rPr>
              <a:t>on</a:t>
            </a:r>
            <a:r>
              <a:rPr lang="nb-NO" sz="2400" kern="0" dirty="0" smtClean="0">
                <a:latin typeface="Eurostile" pitchFamily="34" charset="0"/>
              </a:rPr>
              <a:t> </a:t>
            </a:r>
            <a:r>
              <a:rPr lang="nb-NO" sz="2400" kern="0" dirty="0" err="1" smtClean="0">
                <a:latin typeface="Eurostile" pitchFamily="34" charset="0"/>
              </a:rPr>
              <a:t>semi</a:t>
            </a:r>
            <a:r>
              <a:rPr lang="nb-NO" sz="2400" kern="0" dirty="0" smtClean="0">
                <a:latin typeface="Eurostile" pitchFamily="34" charset="0"/>
              </a:rPr>
              <a:t>-batch </a:t>
            </a:r>
            <a:r>
              <a:rPr lang="nb-NO" sz="2400" kern="0" dirty="0" err="1" smtClean="0">
                <a:latin typeface="Eurostile" pitchFamily="34" charset="0"/>
              </a:rPr>
              <a:t>emulsion</a:t>
            </a:r>
            <a:r>
              <a:rPr lang="nb-NO" sz="2400" kern="0" dirty="0" smtClean="0">
                <a:latin typeface="Eurostile" pitchFamily="34" charset="0"/>
              </a:rPr>
              <a:t> 		</a:t>
            </a:r>
            <a:r>
              <a:rPr lang="nb-NO" sz="2400" kern="0" dirty="0" err="1" smtClean="0">
                <a:latin typeface="Eurostile" pitchFamily="34" charset="0"/>
              </a:rPr>
              <a:t>copolymerization</a:t>
            </a:r>
            <a:r>
              <a:rPr lang="nb-NO" sz="2400" kern="0" dirty="0" smtClean="0">
                <a:latin typeface="Eurostile" pitchFamily="34" charset="0"/>
              </a:rPr>
              <a:t> to </a:t>
            </a:r>
            <a:r>
              <a:rPr lang="nb-NO" sz="2400" kern="0" dirty="0" err="1" smtClean="0">
                <a:latin typeface="Eurostile" pitchFamily="34" charset="0"/>
              </a:rPr>
              <a:t>formulate</a:t>
            </a:r>
            <a:r>
              <a:rPr lang="nb-NO" sz="2400" kern="0" dirty="0" smtClean="0">
                <a:latin typeface="Eurostile" pitchFamily="34" charset="0"/>
              </a:rPr>
              <a:t> </a:t>
            </a:r>
            <a:r>
              <a:rPr lang="nb-NO" sz="2400" kern="0" dirty="0" err="1" smtClean="0">
                <a:latin typeface="Eurostile" pitchFamily="34" charset="0"/>
              </a:rPr>
              <a:t>models</a:t>
            </a:r>
            <a:r>
              <a:rPr lang="nb-NO" sz="2400" kern="0" dirty="0" smtClean="0">
                <a:latin typeface="Eurostile" pitchFamily="34" charset="0"/>
              </a:rPr>
              <a:t> for 		</a:t>
            </a:r>
            <a:r>
              <a:rPr lang="nb-NO" sz="2400" kern="0" dirty="0" err="1" smtClean="0">
                <a:latin typeface="Eurostile" pitchFamily="34" charset="0"/>
              </a:rPr>
              <a:t>tubular</a:t>
            </a:r>
            <a:r>
              <a:rPr lang="nb-NO" sz="2400" kern="0" dirty="0" smtClean="0">
                <a:latin typeface="Eurostile" pitchFamily="34" charset="0"/>
              </a:rPr>
              <a:t> </a:t>
            </a:r>
            <a:r>
              <a:rPr lang="nb-NO" sz="2400" kern="0" dirty="0" err="1" smtClean="0">
                <a:latin typeface="Eurostile" pitchFamily="34" charset="0"/>
              </a:rPr>
              <a:t>reactors</a:t>
            </a:r>
            <a:r>
              <a:rPr lang="nb-NO" sz="2400" kern="0" dirty="0" smtClean="0">
                <a:latin typeface="Eurostile" pitchFamily="34" charset="0"/>
              </a:rPr>
              <a:t> for </a:t>
            </a:r>
            <a:r>
              <a:rPr lang="nb-NO" sz="2400" kern="0" dirty="0" err="1" smtClean="0">
                <a:latin typeface="Eurostile" pitchFamily="34" charset="0"/>
              </a:rPr>
              <a:t>similar</a:t>
            </a:r>
            <a:r>
              <a:rPr lang="nb-NO" sz="2400" kern="0" dirty="0" smtClean="0">
                <a:latin typeface="Eurostile" pitchFamily="34" charset="0"/>
              </a:rPr>
              <a:t> systems.</a:t>
            </a:r>
            <a:endParaRPr lang="nb-NO" sz="2400" kern="0" dirty="0">
              <a:latin typeface="Eurostile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283968" y="44624"/>
            <a:ext cx="4536504" cy="98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Tx/>
              <a:buNone/>
              <a:defRPr sz="28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nb-NO" b="1" kern="0" dirty="0" err="1" smtClean="0">
                <a:solidFill>
                  <a:schemeClr val="bg1"/>
                </a:solidFill>
                <a:latin typeface="Eurostile" pitchFamily="34" charset="0"/>
              </a:rPr>
              <a:t>Midterm</a:t>
            </a:r>
            <a:r>
              <a:rPr lang="nb-NO" b="1" kern="0" dirty="0" smtClean="0">
                <a:solidFill>
                  <a:schemeClr val="bg1"/>
                </a:solidFill>
                <a:latin typeface="Eurostile" pitchFamily="34" charset="0"/>
              </a:rPr>
              <a:t> </a:t>
            </a:r>
            <a:r>
              <a:rPr lang="nb-NO" b="1" kern="0" dirty="0" err="1" smtClean="0">
                <a:solidFill>
                  <a:schemeClr val="bg1"/>
                </a:solidFill>
                <a:latin typeface="Eurostile" pitchFamily="34" charset="0"/>
              </a:rPr>
              <a:t>presentation</a:t>
            </a:r>
            <a:r>
              <a:rPr lang="nb-NO" b="1" kern="0" dirty="0" smtClean="0">
                <a:solidFill>
                  <a:schemeClr val="bg1"/>
                </a:solidFill>
                <a:latin typeface="Eurostile" pitchFamily="34" charset="0"/>
              </a:rPr>
              <a:t>, </a:t>
            </a:r>
          </a:p>
          <a:p>
            <a:r>
              <a:rPr lang="nb-NO" b="1" kern="0" dirty="0" smtClean="0">
                <a:solidFill>
                  <a:schemeClr val="bg1"/>
                </a:solidFill>
                <a:latin typeface="Eurostile" pitchFamily="34" charset="0"/>
              </a:rPr>
              <a:t>master </a:t>
            </a:r>
            <a:r>
              <a:rPr lang="nb-NO" b="1" kern="0" dirty="0" err="1" smtClean="0">
                <a:solidFill>
                  <a:schemeClr val="bg1"/>
                </a:solidFill>
                <a:latin typeface="Eurostile" pitchFamily="34" charset="0"/>
              </a:rPr>
              <a:t>thesis</a:t>
            </a:r>
            <a:endParaRPr lang="nb-NO" b="1" kern="0" dirty="0">
              <a:solidFill>
                <a:schemeClr val="bg1"/>
              </a:solidFill>
              <a:latin typeface="Eurostil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20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>
                <a:latin typeface="Eurostile" pitchFamily="34" charset="0"/>
              </a:rPr>
              <a:t>Transformation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of</a:t>
            </a:r>
            <a:r>
              <a:rPr lang="nb-NO" dirty="0" smtClean="0">
                <a:latin typeface="Eurostile" pitchFamily="34" charset="0"/>
              </a:rPr>
              <a:t> variables</a:t>
            </a:r>
            <a:endParaRPr lang="nb-NO" dirty="0">
              <a:latin typeface="Eurostile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E63675-8262-43EF-8438-23C0F36EC51F}" type="slidenum">
              <a:rPr lang="en-US" smtClean="0">
                <a:solidFill>
                  <a:srgbClr val="FFFFFF">
                    <a:lumMod val="65000"/>
                  </a:srgbClr>
                </a:solidFill>
              </a:rPr>
              <a:pPr/>
              <a:t>10</a:t>
            </a:fld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491880" y="2636912"/>
                <a:ext cx="3023264" cy="648126"/>
              </a:xfrm>
              <a:prstGeom prst="rect">
                <a:avLst/>
              </a:prstGeom>
              <a:noFill/>
              <a:ln w="15875" cmpd="dbl">
                <a:noFill/>
                <a:round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b-NO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nb-NO" i="1">
                              <a:latin typeface="Cambria Math"/>
                              <a:ea typeface="Cambria Math"/>
                            </a:rPr>
                            <m:t>𝜕</m:t>
                          </m:r>
                          <m:sSub>
                            <m:sSubPr>
                              <m:ctrlPr>
                                <a:rPr lang="nb-NO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/>
                                  <a:ea typeface="Cambria Math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/>
                                  <a:ea typeface="Cambria Math"/>
                                </a:rPr>
                                <m:t>𝑇</m:t>
                              </m:r>
                            </m:sub>
                          </m:sSub>
                        </m:num>
                        <m:den>
                          <m:r>
                            <a:rPr lang="nb-NO" b="0" i="1" smtClean="0">
                              <a:latin typeface="Cambria Math"/>
                            </a:rPr>
                            <m:t>𝜕</m:t>
                          </m:r>
                          <m:r>
                            <a:rPr lang="nb-NO" b="0" i="1" smtClean="0">
                              <a:latin typeface="Cambria Math"/>
                            </a:rPr>
                            <m:t>𝑡</m:t>
                          </m:r>
                        </m:den>
                      </m:f>
                      <m:r>
                        <a:rPr lang="nb-NO" b="0" i="1" smtClean="0">
                          <a:latin typeface="Cambria Math"/>
                        </a:rPr>
                        <m:t> +</m:t>
                      </m:r>
                      <m:r>
                        <a:rPr lang="nb-NO" b="0" i="0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nb-NO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latin typeface="Cambria Math"/>
                            </a:rPr>
                            <m:t>𝜕</m:t>
                          </m:r>
                        </m:num>
                        <m:den>
                          <m:r>
                            <a:rPr lang="nb-NO" b="0" i="1" smtClean="0">
                              <a:latin typeface="Cambria Math"/>
                            </a:rPr>
                            <m:t>𝜕</m:t>
                          </m:r>
                          <m:r>
                            <a:rPr lang="nb-NO" b="0" i="1" smtClean="0">
                              <a:latin typeface="Cambria Math"/>
                            </a:rPr>
                            <m:t>𝑧</m:t>
                          </m:r>
                        </m:den>
                      </m:f>
                      <m:d>
                        <m:dPr>
                          <m:ctrlPr>
                            <a:rPr lang="nb-NO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nb-NO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/>
                                </a:rPr>
                                <m:t>𝑠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/>
                                </a:rPr>
                                <m:t>𝑇</m:t>
                              </m:r>
                            </m:sub>
                          </m:sSub>
                        </m:e>
                      </m:d>
                      <m:r>
                        <a:rPr lang="nb-NO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nb-NO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nb-NO" b="0" i="1" smtClean="0">
                              <a:latin typeface="Cambria Math"/>
                            </a:rPr>
                            <m:t>𝑒</m:t>
                          </m:r>
                        </m:sub>
                      </m:sSub>
                      <m:f>
                        <m:fPr>
                          <m:ctrlPr>
                            <a:rPr lang="nb-NO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nb-NO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nb-NO" b="0" i="1" smtClean="0">
                                  <a:latin typeface="Cambria Math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nb-NO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sSub>
                            <m:sSubPr>
                              <m:ctrlPr>
                                <a:rPr lang="nb-NO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/>
                                </a:rPr>
                                <m:t>𝑇</m:t>
                              </m:r>
                            </m:sub>
                          </m:sSub>
                        </m:num>
                        <m:den>
                          <m:r>
                            <a:rPr lang="nb-NO" b="0" i="1" smtClean="0">
                              <a:latin typeface="Cambria Math"/>
                            </a:rPr>
                            <m:t>𝜕</m:t>
                          </m:r>
                          <m:sSup>
                            <m:sSupPr>
                              <m:ctrlPr>
                                <a:rPr lang="nb-NO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nb-NO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nb-NO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1880" y="2636912"/>
                <a:ext cx="3023264" cy="64812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15875" cmpd="dbl">
                <a:noFill/>
                <a:round/>
              </a:ln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985921" y="4149080"/>
                <a:ext cx="1909818" cy="648126"/>
              </a:xfrm>
              <a:prstGeom prst="rect">
                <a:avLst/>
              </a:prstGeom>
              <a:noFill/>
              <a:ln w="15875" cmpd="dbl">
                <a:noFill/>
                <a:round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b-NO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nb-NO" i="1">
                              <a:latin typeface="Cambria Math"/>
                              <a:ea typeface="Cambria Math"/>
                            </a:rPr>
                            <m:t>𝜕</m:t>
                          </m:r>
                          <m:sSub>
                            <m:sSubPr>
                              <m:ctrlPr>
                                <a:rPr lang="nb-NO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/>
                                  <a:ea typeface="Cambria Math"/>
                                </a:rPr>
                                <m:t>𝐶</m:t>
                              </m:r>
                              <m:r>
                                <a:rPr lang="nb-NO" b="0" i="1" smtClean="0">
                                  <a:latin typeface="Cambria Math"/>
                                  <a:ea typeface="Cambria Math"/>
                                </a:rPr>
                                <m:t>′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/>
                                  <a:ea typeface="Cambria Math"/>
                                </a:rPr>
                                <m:t>𝑇</m:t>
                              </m:r>
                            </m:sub>
                          </m:sSub>
                        </m:num>
                        <m:den>
                          <m:r>
                            <a:rPr lang="nb-NO" b="0" i="1" smtClean="0">
                              <a:latin typeface="Cambria Math"/>
                            </a:rPr>
                            <m:t>𝜕</m:t>
                          </m:r>
                          <m:r>
                            <a:rPr lang="nb-NO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nb-NO" b="0" i="1" smtClean="0">
                              <a:latin typeface="Cambria Math"/>
                            </a:rPr>
                            <m:t>′</m:t>
                          </m:r>
                        </m:den>
                      </m:f>
                      <m:r>
                        <a:rPr lang="nb-NO" b="0" i="1" smtClean="0">
                          <a:latin typeface="Cambria Math"/>
                        </a:rPr>
                        <m:t> =</m:t>
                      </m:r>
                      <m:sSub>
                        <m:sSubPr>
                          <m:ctrlPr>
                            <a:rPr lang="nb-NO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nb-NO" b="0" i="1" smtClean="0">
                              <a:latin typeface="Cambria Math"/>
                            </a:rPr>
                            <m:t>𝑒</m:t>
                          </m:r>
                        </m:sub>
                      </m:sSub>
                      <m:f>
                        <m:fPr>
                          <m:ctrlPr>
                            <a:rPr lang="nb-NO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nb-NO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nb-NO" b="0" i="1" smtClean="0">
                                  <a:latin typeface="Cambria Math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nb-NO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sSub>
                            <m:sSubPr>
                              <m:ctrlPr>
                                <a:rPr lang="nb-NO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/>
                                </a:rPr>
                                <m:t>𝐶</m:t>
                              </m:r>
                              <m:r>
                                <a:rPr lang="nb-NO" b="0" i="1" smtClean="0">
                                  <a:latin typeface="Cambria Math"/>
                                </a:rPr>
                                <m:t>′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/>
                                </a:rPr>
                                <m:t>𝑇</m:t>
                              </m:r>
                            </m:sub>
                          </m:sSub>
                        </m:num>
                        <m:den>
                          <m:r>
                            <a:rPr lang="nb-NO" b="0" i="1" smtClean="0">
                              <a:latin typeface="Cambria Math"/>
                            </a:rPr>
                            <m:t>𝜕</m:t>
                          </m:r>
                          <m:sSup>
                            <m:sSupPr>
                              <m:ctrlPr>
                                <a:rPr lang="nb-NO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nb-NO" b="0" i="1" smtClean="0">
                                  <a:latin typeface="Cambria Math"/>
                                </a:rPr>
                                <m:t>𝑧</m:t>
                              </m:r>
                              <m:r>
                                <a:rPr lang="nb-NO" b="0" i="1" smtClean="0">
                                  <a:latin typeface="Cambria Math"/>
                                </a:rPr>
                                <m:t>′</m:t>
                              </m:r>
                            </m:e>
                            <m:sup>
                              <m:r>
                                <a:rPr lang="nb-NO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5921" y="4149080"/>
                <a:ext cx="1909818" cy="64812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15875" cmpd="dbl">
                <a:noFill/>
                <a:round/>
              </a:ln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416840" y="3356992"/>
                <a:ext cx="1456937" cy="369332"/>
              </a:xfrm>
              <a:prstGeom prst="rect">
                <a:avLst/>
              </a:prstGeom>
              <a:noFill/>
              <a:ln w="15875" cmpd="dbl">
                <a:noFill/>
                <a:round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/>
                        </a:rPr>
                        <m:t>𝑧</m:t>
                      </m:r>
                      <m:r>
                        <a:rPr lang="nb-NO" b="0" i="1" smtClean="0">
                          <a:latin typeface="Cambria Math"/>
                        </a:rPr>
                        <m:t>′=</m:t>
                      </m:r>
                      <m:r>
                        <a:rPr lang="nb-NO" b="0" i="1" smtClean="0">
                          <a:latin typeface="Cambria Math"/>
                        </a:rPr>
                        <m:t>𝑧</m:t>
                      </m:r>
                      <m:r>
                        <a:rPr lang="nb-NO" b="0" i="1" smtClean="0">
                          <a:latin typeface="Cambria Math"/>
                        </a:rPr>
                        <m:t> −</m:t>
                      </m:r>
                      <m:sSub>
                        <m:sSubPr>
                          <m:ctrlPr>
                            <a:rPr lang="nb-NO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nb-NO" b="0" i="1" smtClean="0">
                              <a:latin typeface="Cambria Math"/>
                            </a:rPr>
                            <m:t>𝑠</m:t>
                          </m:r>
                        </m:sub>
                      </m:sSub>
                      <m:r>
                        <a:rPr lang="nb-NO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nb-NO" b="0" dirty="0" smtClean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6840" y="3356992"/>
                <a:ext cx="1456937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 w="15875" cmpd="dbl">
                <a:noFill/>
                <a:round/>
              </a:ln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426344" y="3779748"/>
                <a:ext cx="786626" cy="369332"/>
              </a:xfrm>
              <a:prstGeom prst="rect">
                <a:avLst/>
              </a:prstGeom>
              <a:noFill/>
              <a:ln w="15875" cmpd="dbl">
                <a:noFill/>
                <a:round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/>
                        </a:rPr>
                        <m:t>𝑡</m:t>
                      </m:r>
                      <m:r>
                        <a:rPr lang="nb-NO" b="0" i="1" smtClean="0">
                          <a:latin typeface="Cambria Math"/>
                        </a:rPr>
                        <m:t>′=</m:t>
                      </m:r>
                      <m:r>
                        <a:rPr lang="nb-NO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nb-NO" b="0" dirty="0" smtClean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6344" y="3779748"/>
                <a:ext cx="786626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 w="15875" cmpd="dbl">
                <a:noFill/>
                <a:round/>
              </a:ln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115123" y="1327994"/>
            <a:ext cx="87053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err="1" smtClean="0">
                <a:latin typeface="Eurostile" pitchFamily="34" charset="0"/>
              </a:rPr>
              <a:t>Running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>
                <a:latin typeface="Eurostile" pitchFamily="34" charset="0"/>
              </a:rPr>
              <a:t>an inert tracer </a:t>
            </a:r>
            <a:r>
              <a:rPr lang="nb-NO" dirty="0" err="1">
                <a:latin typeface="Eurostile" pitchFamily="34" charset="0"/>
              </a:rPr>
              <a:t>compound</a:t>
            </a:r>
            <a:r>
              <a:rPr lang="nb-NO" dirty="0">
                <a:latin typeface="Eurostile" pitchFamily="34" charset="0"/>
              </a:rPr>
              <a:t> </a:t>
            </a:r>
            <a:r>
              <a:rPr lang="nb-NO" dirty="0" err="1">
                <a:latin typeface="Eurostile" pitchFamily="34" charset="0"/>
              </a:rPr>
              <a:t>through</a:t>
            </a:r>
            <a:r>
              <a:rPr lang="nb-NO" dirty="0">
                <a:latin typeface="Eurostile" pitchFamily="34" charset="0"/>
              </a:rPr>
              <a:t> </a:t>
            </a:r>
            <a:r>
              <a:rPr lang="nb-NO" dirty="0" err="1">
                <a:latin typeface="Eurostile" pitchFamily="34" charset="0"/>
              </a:rPr>
              <a:t>the</a:t>
            </a:r>
            <a:r>
              <a:rPr lang="nb-NO" dirty="0">
                <a:latin typeface="Eurostile" pitchFamily="34" charset="0"/>
              </a:rPr>
              <a:t> </a:t>
            </a:r>
            <a:r>
              <a:rPr lang="nb-NO" dirty="0" err="1">
                <a:latin typeface="Eurostile" pitchFamily="34" charset="0"/>
              </a:rPr>
              <a:t>reactor</a:t>
            </a:r>
            <a:r>
              <a:rPr lang="nb-NO" dirty="0">
                <a:latin typeface="Eurostile" pitchFamily="34" charset="0"/>
              </a:rPr>
              <a:t> </a:t>
            </a:r>
            <a:r>
              <a:rPr lang="nb-NO" dirty="0" err="1">
                <a:latin typeface="Eurostile" pitchFamily="34" charset="0"/>
              </a:rPr>
              <a:t>can</a:t>
            </a:r>
            <a:r>
              <a:rPr lang="nb-NO" dirty="0">
                <a:latin typeface="Eurostile" pitchFamily="34" charset="0"/>
              </a:rPr>
              <a:t> </a:t>
            </a:r>
            <a:r>
              <a:rPr lang="nb-NO" dirty="0" err="1">
                <a:latin typeface="Eurostile" pitchFamily="34" charset="0"/>
              </a:rPr>
              <a:t>indicate</a:t>
            </a:r>
            <a:r>
              <a:rPr lang="nb-NO" dirty="0">
                <a:latin typeface="Eurostile" pitchFamily="34" charset="0"/>
              </a:rPr>
              <a:t> </a:t>
            </a:r>
            <a:r>
              <a:rPr lang="nb-NO" dirty="0" err="1">
                <a:latin typeface="Eurostile" pitchFamily="34" charset="0"/>
              </a:rPr>
              <a:t>the</a:t>
            </a:r>
            <a:r>
              <a:rPr lang="nb-NO" dirty="0">
                <a:latin typeface="Eurostile" pitchFamily="34" charset="0"/>
              </a:rPr>
              <a:t> RTD </a:t>
            </a:r>
            <a:r>
              <a:rPr lang="nb-NO" dirty="0" err="1">
                <a:latin typeface="Eurostile" pitchFamily="34" charset="0"/>
              </a:rPr>
              <a:t>of</a:t>
            </a:r>
            <a:r>
              <a:rPr lang="nb-NO" dirty="0">
                <a:latin typeface="Eurostile" pitchFamily="34" charset="0"/>
              </a:rPr>
              <a:t> </a:t>
            </a:r>
            <a:r>
              <a:rPr lang="nb-NO" dirty="0" err="1">
                <a:latin typeface="Eurostile" pitchFamily="34" charset="0"/>
              </a:rPr>
              <a:t>the</a:t>
            </a:r>
            <a:r>
              <a:rPr lang="nb-NO" dirty="0">
                <a:latin typeface="Eurostile" pitchFamily="34" charset="0"/>
              </a:rPr>
              <a:t> </a:t>
            </a:r>
            <a:r>
              <a:rPr lang="nb-NO" dirty="0" err="1">
                <a:latin typeface="Eurostile" pitchFamily="34" charset="0"/>
              </a:rPr>
              <a:t>reactor</a:t>
            </a:r>
            <a:r>
              <a:rPr lang="nb-NO" dirty="0">
                <a:latin typeface="Eurostile" pitchFamily="34" charset="0"/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>
                <a:latin typeface="Eurostile" pitchFamily="34" charset="0"/>
              </a:rPr>
              <a:t>Note: No </a:t>
            </a:r>
            <a:r>
              <a:rPr lang="nb-NO" dirty="0" err="1">
                <a:latin typeface="Eurostile" pitchFamily="34" charset="0"/>
              </a:rPr>
              <a:t>net</a:t>
            </a:r>
            <a:r>
              <a:rPr lang="nb-NO" dirty="0">
                <a:latin typeface="Eurostile" pitchFamily="34" charset="0"/>
              </a:rPr>
              <a:t> </a:t>
            </a:r>
            <a:r>
              <a:rPr lang="nb-NO" dirty="0" err="1">
                <a:latin typeface="Eurostile" pitchFamily="34" charset="0"/>
              </a:rPr>
              <a:t>generation</a:t>
            </a:r>
            <a:r>
              <a:rPr lang="nb-NO" dirty="0">
                <a:latin typeface="Eurostile" pitchFamily="34" charset="0"/>
              </a:rPr>
              <a:t> </a:t>
            </a:r>
            <a:r>
              <a:rPr lang="nb-NO" dirty="0" err="1">
                <a:latin typeface="Eurostile" pitchFamily="34" charset="0"/>
              </a:rPr>
              <a:t>of</a:t>
            </a:r>
            <a:r>
              <a:rPr lang="nb-NO" dirty="0">
                <a:latin typeface="Eurostile" pitchFamily="34" charset="0"/>
              </a:rPr>
              <a:t> inert in </a:t>
            </a:r>
            <a:r>
              <a:rPr lang="nb-NO" dirty="0" err="1">
                <a:latin typeface="Eurostile" pitchFamily="34" charset="0"/>
              </a:rPr>
              <a:t>the</a:t>
            </a:r>
            <a:r>
              <a:rPr lang="nb-NO" dirty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reactor</a:t>
            </a:r>
            <a:r>
              <a:rPr lang="nb-NO" dirty="0">
                <a:latin typeface="Eurostile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err="1" smtClean="0">
                <a:latin typeface="Eurostile" pitchFamily="34" charset="0"/>
              </a:rPr>
              <a:t>Transformation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of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the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model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equations</a:t>
            </a:r>
            <a:r>
              <a:rPr lang="nb-NO" dirty="0" smtClean="0">
                <a:latin typeface="Eurostile" pitchFamily="34" charset="0"/>
              </a:rPr>
              <a:t> to an alternative </a:t>
            </a:r>
            <a:r>
              <a:rPr lang="nb-NO" dirty="0" err="1" smtClean="0">
                <a:latin typeface="Eurostile" pitchFamily="34" charset="0"/>
              </a:rPr>
              <a:t>coordinate</a:t>
            </a:r>
            <a:r>
              <a:rPr lang="nb-NO" dirty="0" smtClean="0">
                <a:latin typeface="Eurostile" pitchFamily="34" charset="0"/>
              </a:rPr>
              <a:t> system:</a:t>
            </a:r>
            <a:endParaRPr lang="nb-NO" dirty="0">
              <a:latin typeface="Eurostile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5123" y="5085184"/>
            <a:ext cx="88103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>
                <a:latin typeface="Eurostile" pitchFamily="34" charset="0"/>
              </a:rPr>
              <a:t>The </a:t>
            </a:r>
            <a:r>
              <a:rPr lang="nb-NO" dirty="0" err="1" smtClean="0">
                <a:latin typeface="Eurostile" pitchFamily="34" charset="0"/>
              </a:rPr>
              <a:t>equation</a:t>
            </a:r>
            <a:r>
              <a:rPr lang="nb-NO" dirty="0" smtClean="0">
                <a:latin typeface="Eurostile" pitchFamily="34" charset="0"/>
              </a:rPr>
              <a:t> is </a:t>
            </a:r>
            <a:r>
              <a:rPr lang="nb-NO" dirty="0" err="1" smtClean="0">
                <a:latin typeface="Eurostile" pitchFamily="34" charset="0"/>
              </a:rPr>
              <a:t>now</a:t>
            </a:r>
            <a:r>
              <a:rPr lang="nb-NO" dirty="0" smtClean="0">
                <a:latin typeface="Eurostile" pitchFamily="34" charset="0"/>
              </a:rPr>
              <a:t> separable, and </a:t>
            </a:r>
            <a:r>
              <a:rPr lang="nb-NO" dirty="0" err="1" smtClean="0">
                <a:latin typeface="Eurostile" pitchFamily="34" charset="0"/>
              </a:rPr>
              <a:t>can</a:t>
            </a:r>
            <a:r>
              <a:rPr lang="nb-NO" dirty="0" smtClean="0">
                <a:latin typeface="Eurostile" pitchFamily="34" charset="0"/>
              </a:rPr>
              <a:t> be </a:t>
            </a:r>
            <a:r>
              <a:rPr lang="nb-NO" dirty="0" err="1" smtClean="0">
                <a:latin typeface="Eurostile" pitchFamily="34" charset="0"/>
              </a:rPr>
              <a:t>solved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analytically</a:t>
            </a:r>
            <a:r>
              <a:rPr lang="nb-NO" dirty="0" smtClean="0">
                <a:latin typeface="Eurostile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err="1" smtClean="0">
                <a:latin typeface="Eurostile" pitchFamily="34" charset="0"/>
              </a:rPr>
              <a:t>Important</a:t>
            </a:r>
            <a:r>
              <a:rPr lang="nb-NO" dirty="0" smtClean="0">
                <a:latin typeface="Eurostile" pitchFamily="34" charset="0"/>
              </a:rPr>
              <a:t>: This </a:t>
            </a:r>
            <a:r>
              <a:rPr lang="nb-NO" dirty="0" err="1" smtClean="0">
                <a:latin typeface="Eurostile" pitchFamily="34" charset="0"/>
              </a:rPr>
              <a:t>specific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equation</a:t>
            </a:r>
            <a:r>
              <a:rPr lang="nb-NO" dirty="0" smtClean="0">
                <a:latin typeface="Eurostile" pitchFamily="34" charset="0"/>
              </a:rPr>
              <a:t> is for an inert tracer </a:t>
            </a:r>
            <a:r>
              <a:rPr lang="nb-NO" dirty="0" err="1" smtClean="0">
                <a:latin typeface="Eurostile" pitchFamily="34" charset="0"/>
              </a:rPr>
              <a:t>component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only</a:t>
            </a:r>
            <a:r>
              <a:rPr lang="nb-NO" dirty="0" smtClean="0">
                <a:latin typeface="Eurostile" pitchFamily="34" charset="0"/>
              </a:rPr>
              <a:t>, and </a:t>
            </a:r>
            <a:r>
              <a:rPr lang="nb-NO" dirty="0" err="1" smtClean="0">
                <a:latin typeface="Eurostile" pitchFamily="34" charset="0"/>
              </a:rPr>
              <a:t>the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equation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will</a:t>
            </a:r>
            <a:r>
              <a:rPr lang="nb-NO" dirty="0" smtClean="0">
                <a:latin typeface="Eurostile" pitchFamily="34" charset="0"/>
              </a:rPr>
              <a:t> be more </a:t>
            </a:r>
            <a:r>
              <a:rPr lang="nb-NO" dirty="0" err="1" smtClean="0">
                <a:latin typeface="Eurostile" pitchFamily="34" charset="0"/>
              </a:rPr>
              <a:t>complicated</a:t>
            </a:r>
            <a:r>
              <a:rPr lang="nb-NO" dirty="0" smtClean="0">
                <a:latin typeface="Eurostile" pitchFamily="34" charset="0"/>
              </a:rPr>
              <a:t> for a </a:t>
            </a:r>
            <a:r>
              <a:rPr lang="nb-NO" dirty="0" err="1" smtClean="0">
                <a:latin typeface="Eurostile" pitchFamily="34" charset="0"/>
              </a:rPr>
              <a:t>reacting</a:t>
            </a:r>
            <a:r>
              <a:rPr lang="nb-NO" dirty="0" smtClean="0">
                <a:latin typeface="Eurostile" pitchFamily="34" charset="0"/>
              </a:rPr>
              <a:t> species.</a:t>
            </a:r>
            <a:endParaRPr lang="nb-NO" dirty="0">
              <a:latin typeface="Eurostile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195736" y="4508293"/>
            <a:ext cx="1116124" cy="0"/>
          </a:xfrm>
          <a:prstGeom prst="straightConnector1">
            <a:avLst/>
          </a:prstGeom>
          <a:ln w="38100" cmpd="dbl">
            <a:solidFill>
              <a:schemeClr val="tx1"/>
            </a:solidFill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618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000" dirty="0" err="1" smtClean="0">
                <a:latin typeface="Eurostile" pitchFamily="34" charset="0"/>
              </a:rPr>
              <a:t>Residence</a:t>
            </a:r>
            <a:r>
              <a:rPr lang="nb-NO" sz="3000" dirty="0" smtClean="0">
                <a:latin typeface="Eurostile" pitchFamily="34" charset="0"/>
              </a:rPr>
              <a:t> time </a:t>
            </a:r>
            <a:r>
              <a:rPr lang="nb-NO" sz="3000" dirty="0" err="1" smtClean="0">
                <a:latin typeface="Eurostile" pitchFamily="34" charset="0"/>
              </a:rPr>
              <a:t>distribution</a:t>
            </a:r>
            <a:r>
              <a:rPr lang="nb-NO" sz="3000" dirty="0" smtClean="0">
                <a:latin typeface="Eurostile" pitchFamily="34" charset="0"/>
              </a:rPr>
              <a:t>, </a:t>
            </a:r>
            <a:r>
              <a:rPr lang="nb-NO" sz="3000" dirty="0" err="1" smtClean="0">
                <a:latin typeface="Eurostile" pitchFamily="34" charset="0"/>
              </a:rPr>
              <a:t>change</a:t>
            </a:r>
            <a:r>
              <a:rPr lang="nb-NO" sz="3000" dirty="0" smtClean="0">
                <a:latin typeface="Eurostile" pitchFamily="34" charset="0"/>
              </a:rPr>
              <a:t> </a:t>
            </a:r>
            <a:r>
              <a:rPr lang="nb-NO" sz="3000" dirty="0" err="1" smtClean="0">
                <a:latin typeface="Eurostile" pitchFamily="34" charset="0"/>
              </a:rPr>
              <a:t>of</a:t>
            </a:r>
            <a:r>
              <a:rPr lang="nb-NO" sz="3000" dirty="0" smtClean="0">
                <a:latin typeface="Eurostile" pitchFamily="34" charset="0"/>
              </a:rPr>
              <a:t> variables</a:t>
            </a:r>
            <a:endParaRPr lang="nb-NO" sz="3000" dirty="0">
              <a:latin typeface="Eurostile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E63675-8262-43EF-8438-23C0F36EC51F}" type="slidenum">
              <a:rPr lang="en-US" smtClean="0">
                <a:solidFill>
                  <a:srgbClr val="FFFFFF">
                    <a:lumMod val="65000"/>
                  </a:srgbClr>
                </a:solidFill>
              </a:rPr>
              <a:pPr/>
              <a:t>11</a:t>
            </a:fld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032" y="1844823"/>
            <a:ext cx="4462734" cy="445382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0515" y="1844824"/>
            <a:ext cx="4462735" cy="445382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9552" y="1334474"/>
            <a:ext cx="4929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err="1" smtClean="0">
                <a:latin typeface="Eurostile" pitchFamily="34" charset="0"/>
              </a:rPr>
              <a:t>Simulation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with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effective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diffusivity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adjusted</a:t>
            </a:r>
            <a:r>
              <a:rPr lang="nb-NO" dirty="0" smtClean="0">
                <a:latin typeface="Eurostile" pitchFamily="34" charset="0"/>
              </a:rPr>
              <a:t>:</a:t>
            </a:r>
            <a:endParaRPr lang="nb-NO" dirty="0">
              <a:latin typeface="Eurostil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671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23528" y="1268760"/>
                <a:ext cx="8640514" cy="4392340"/>
              </a:xfrm>
            </p:spPr>
            <p:txBody>
              <a:bodyPr/>
              <a:lstStyle/>
              <a:p>
                <a:r>
                  <a:rPr lang="nb-NO" sz="1800" dirty="0" smtClean="0">
                    <a:latin typeface="Eurostile" pitchFamily="34" charset="0"/>
                  </a:rPr>
                  <a:t>Each </a:t>
                </a:r>
                <a:r>
                  <a:rPr lang="nb-NO" sz="1800" dirty="0" err="1" smtClean="0">
                    <a:latin typeface="Eurostile" pitchFamily="34" charset="0"/>
                  </a:rPr>
                  <a:t>discrete</a:t>
                </a:r>
                <a:r>
                  <a:rPr lang="nb-NO" sz="1800" dirty="0" smtClean="0">
                    <a:latin typeface="Eurostile" pitchFamily="34" charset="0"/>
                  </a:rPr>
                  <a:t> </a:t>
                </a:r>
                <a:r>
                  <a:rPr lang="nb-NO" sz="1800" dirty="0" err="1" smtClean="0">
                    <a:latin typeface="Eurostile" pitchFamily="34" charset="0"/>
                  </a:rPr>
                  <a:t>control</a:t>
                </a:r>
                <a:r>
                  <a:rPr lang="nb-NO" sz="1800" dirty="0" smtClean="0">
                    <a:latin typeface="Eurostile" pitchFamily="34" charset="0"/>
                  </a:rPr>
                  <a:t> </a:t>
                </a:r>
                <a:r>
                  <a:rPr lang="nb-NO" sz="1800" dirty="0" err="1" smtClean="0">
                    <a:latin typeface="Eurostile" pitchFamily="34" charset="0"/>
                  </a:rPr>
                  <a:t>volume</a:t>
                </a:r>
                <a:r>
                  <a:rPr lang="nb-NO" sz="1800" dirty="0" smtClean="0">
                    <a:latin typeface="Eurostile" pitchFamily="34" charset="0"/>
                  </a:rPr>
                  <a:t> </a:t>
                </a:r>
                <a:r>
                  <a:rPr lang="nb-NO" sz="1800" dirty="0" err="1" smtClean="0">
                    <a:latin typeface="Eurostile" pitchFamily="34" charset="0"/>
                  </a:rPr>
                  <a:t>behaves</a:t>
                </a:r>
                <a:r>
                  <a:rPr lang="nb-NO" sz="1800" dirty="0" smtClean="0">
                    <a:latin typeface="Eurostile" pitchFamily="34" charset="0"/>
                  </a:rPr>
                  <a:t> like a (</a:t>
                </a:r>
                <a:r>
                  <a:rPr lang="nb-NO" sz="1800" dirty="0" err="1" smtClean="0">
                    <a:latin typeface="Eurostile" pitchFamily="34" charset="0"/>
                  </a:rPr>
                  <a:t>small</a:t>
                </a:r>
                <a:r>
                  <a:rPr lang="nb-NO" sz="1800" dirty="0" smtClean="0">
                    <a:latin typeface="Eurostile" pitchFamily="34" charset="0"/>
                  </a:rPr>
                  <a:t>) </a:t>
                </a:r>
                <a:r>
                  <a:rPr lang="nb-NO" sz="1800" dirty="0" err="1" smtClean="0">
                    <a:latin typeface="Eurostile" pitchFamily="34" charset="0"/>
                  </a:rPr>
                  <a:t>traditional</a:t>
                </a:r>
                <a:r>
                  <a:rPr lang="nb-NO" sz="1800" dirty="0" smtClean="0">
                    <a:latin typeface="Eurostile" pitchFamily="34" charset="0"/>
                  </a:rPr>
                  <a:t> batch </a:t>
                </a:r>
                <a:r>
                  <a:rPr lang="nb-NO" sz="1800" dirty="0" err="1" smtClean="0">
                    <a:latin typeface="Eurostile" pitchFamily="34" charset="0"/>
                  </a:rPr>
                  <a:t>reactor</a:t>
                </a:r>
                <a:r>
                  <a:rPr lang="nb-NO" sz="1800" dirty="0" smtClean="0">
                    <a:latin typeface="Eurostile" pitchFamily="34" charset="0"/>
                  </a:rPr>
                  <a:t>, </a:t>
                </a:r>
                <a:r>
                  <a:rPr lang="nb-NO" sz="1800" dirty="0" err="1" smtClean="0">
                    <a:latin typeface="Eurostile" pitchFamily="34" charset="0"/>
                  </a:rPr>
                  <a:t>with</a:t>
                </a:r>
                <a:r>
                  <a:rPr lang="nb-NO" sz="1800" dirty="0" smtClean="0">
                    <a:latin typeface="Eurostile" pitchFamily="34" charset="0"/>
                  </a:rPr>
                  <a:t> </a:t>
                </a:r>
                <a:r>
                  <a:rPr lang="nb-NO" sz="1800" dirty="0" err="1" smtClean="0">
                    <a:latin typeface="Eurostile" pitchFamily="34" charset="0"/>
                  </a:rPr>
                  <a:t>ordinary</a:t>
                </a:r>
                <a:r>
                  <a:rPr lang="nb-NO" sz="1800" dirty="0" smtClean="0">
                    <a:latin typeface="Eurostile" pitchFamily="34" charset="0"/>
                  </a:rPr>
                  <a:t> </a:t>
                </a:r>
                <a:r>
                  <a:rPr lang="nb-NO" sz="1800" dirty="0" err="1" smtClean="0">
                    <a:latin typeface="Eurostile" pitchFamily="34" charset="0"/>
                  </a:rPr>
                  <a:t>differential</a:t>
                </a:r>
                <a:r>
                  <a:rPr lang="nb-NO" sz="1800" dirty="0" smtClean="0">
                    <a:latin typeface="Eurostile" pitchFamily="34" charset="0"/>
                  </a:rPr>
                  <a:t> </a:t>
                </a:r>
                <a:r>
                  <a:rPr lang="nb-NO" sz="1800" dirty="0" err="1" smtClean="0">
                    <a:latin typeface="Eurostile" pitchFamily="34" charset="0"/>
                  </a:rPr>
                  <a:t>equations</a:t>
                </a:r>
                <a:r>
                  <a:rPr lang="nb-NO" sz="1800" dirty="0" smtClean="0">
                    <a:latin typeface="Eurostile" pitchFamily="34" charset="0"/>
                  </a:rPr>
                  <a:t> in time for </a:t>
                </a:r>
                <a:r>
                  <a:rPr lang="nb-NO" sz="1800" dirty="0" err="1" smtClean="0">
                    <a:latin typeface="Eurostile" pitchFamily="34" charset="0"/>
                  </a:rPr>
                  <a:t>the</a:t>
                </a:r>
                <a:r>
                  <a:rPr lang="nb-NO" sz="1800" dirty="0" smtClean="0">
                    <a:latin typeface="Eurostile" pitchFamily="34" charset="0"/>
                  </a:rPr>
                  <a:t> </a:t>
                </a:r>
                <a:r>
                  <a:rPr lang="nb-NO" sz="1800" dirty="0" err="1" smtClean="0">
                    <a:latin typeface="Eurostile" pitchFamily="34" charset="0"/>
                  </a:rPr>
                  <a:t>model</a:t>
                </a:r>
                <a:r>
                  <a:rPr lang="nb-NO" sz="1800" dirty="0" smtClean="0">
                    <a:latin typeface="Eurostile" pitchFamily="34" charset="0"/>
                  </a:rPr>
                  <a:t> </a:t>
                </a:r>
                <a:r>
                  <a:rPr lang="nb-NO" sz="1800" dirty="0" err="1" smtClean="0">
                    <a:latin typeface="Eurostile" pitchFamily="34" charset="0"/>
                  </a:rPr>
                  <a:t>equations</a:t>
                </a:r>
                <a:r>
                  <a:rPr lang="nb-NO" sz="1800" dirty="0" smtClean="0">
                    <a:latin typeface="Eurostile" pitchFamily="34" charset="0"/>
                  </a:rPr>
                  <a:t>. The </a:t>
                </a:r>
                <a:r>
                  <a:rPr lang="nb-NO" sz="1800" dirty="0" err="1" smtClean="0">
                    <a:latin typeface="Eurostile" pitchFamily="34" charset="0"/>
                  </a:rPr>
                  <a:t>positions</a:t>
                </a:r>
                <a:r>
                  <a:rPr lang="nb-NO" sz="1800" dirty="0" smtClean="0">
                    <a:latin typeface="Eurostile" pitchFamily="34" charset="0"/>
                  </a:rPr>
                  <a:t> </a:t>
                </a:r>
                <a:r>
                  <a:rPr lang="nb-NO" sz="1800" dirty="0" err="1" smtClean="0">
                    <a:latin typeface="Eurostile" pitchFamily="34" charset="0"/>
                  </a:rPr>
                  <a:t>of</a:t>
                </a:r>
                <a:r>
                  <a:rPr lang="nb-NO" sz="1800" dirty="0" smtClean="0">
                    <a:latin typeface="Eurostile" pitchFamily="34" charset="0"/>
                  </a:rPr>
                  <a:t> </a:t>
                </a:r>
                <a:r>
                  <a:rPr lang="nb-NO" sz="1800" dirty="0" err="1" smtClean="0">
                    <a:latin typeface="Eurostile" pitchFamily="34" charset="0"/>
                  </a:rPr>
                  <a:t>the</a:t>
                </a:r>
                <a:r>
                  <a:rPr lang="nb-NO" sz="1800" dirty="0">
                    <a:latin typeface="Eurostile" pitchFamily="34" charset="0"/>
                  </a:rPr>
                  <a:t> </a:t>
                </a:r>
                <a:r>
                  <a:rPr lang="nb-NO" sz="1800" dirty="0" err="1" smtClean="0">
                    <a:latin typeface="Eurostile" pitchFamily="34" charset="0"/>
                  </a:rPr>
                  <a:t>control</a:t>
                </a:r>
                <a:r>
                  <a:rPr lang="nb-NO" sz="1800" dirty="0" smtClean="0">
                    <a:latin typeface="Eurostile" pitchFamily="34" charset="0"/>
                  </a:rPr>
                  <a:t> </a:t>
                </a:r>
                <a:r>
                  <a:rPr lang="nb-NO" sz="1800" dirty="0" err="1" smtClean="0">
                    <a:latin typeface="Eurostile" pitchFamily="34" charset="0"/>
                  </a:rPr>
                  <a:t>volumes</a:t>
                </a:r>
                <a:r>
                  <a:rPr lang="nb-NO" sz="1800" dirty="0" smtClean="0">
                    <a:latin typeface="Eurostile" pitchFamily="34" charset="0"/>
                  </a:rPr>
                  <a:t> </a:t>
                </a:r>
                <a:r>
                  <a:rPr lang="nb-NO" sz="1800" dirty="0" err="1" smtClean="0">
                    <a:latin typeface="Eurostile" pitchFamily="34" charset="0"/>
                  </a:rPr>
                  <a:t>vary</a:t>
                </a:r>
                <a:r>
                  <a:rPr lang="nb-NO" sz="1800" dirty="0" smtClean="0">
                    <a:latin typeface="Eurostile" pitchFamily="34" charset="0"/>
                  </a:rPr>
                  <a:t> </a:t>
                </a:r>
                <a:r>
                  <a:rPr lang="nb-NO" sz="1800" dirty="0" err="1" smtClean="0">
                    <a:latin typeface="Eurostile" pitchFamily="34" charset="0"/>
                  </a:rPr>
                  <a:t>throughout</a:t>
                </a:r>
                <a:r>
                  <a:rPr lang="nb-NO" sz="1800" dirty="0" smtClean="0">
                    <a:latin typeface="Eurostile" pitchFamily="34" charset="0"/>
                  </a:rPr>
                  <a:t> </a:t>
                </a:r>
                <a:r>
                  <a:rPr lang="nb-NO" sz="1800" dirty="0" err="1" smtClean="0">
                    <a:latin typeface="Eurostile" pitchFamily="34" charset="0"/>
                  </a:rPr>
                  <a:t>the</a:t>
                </a:r>
                <a:r>
                  <a:rPr lang="nb-NO" sz="1800" dirty="0" smtClean="0">
                    <a:latin typeface="Eurostile" pitchFamily="34" charset="0"/>
                  </a:rPr>
                  <a:t> </a:t>
                </a:r>
                <a:r>
                  <a:rPr lang="nb-NO" sz="1800" dirty="0" err="1" smtClean="0">
                    <a:latin typeface="Eurostile" pitchFamily="34" charset="0"/>
                  </a:rPr>
                  <a:t>reactor</a:t>
                </a:r>
                <a:r>
                  <a:rPr lang="nb-NO" sz="1800" dirty="0" smtClean="0">
                    <a:latin typeface="Eurostile" pitchFamily="34" charset="0"/>
                  </a:rPr>
                  <a:t>.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b-NO" sz="1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nb-NO" sz="1800" i="1" smtClean="0">
                              <a:latin typeface="Cambria Math"/>
                            </a:rPr>
                            <m:t>𝜕</m:t>
                          </m:r>
                          <m:r>
                            <a:rPr lang="nb-NO" sz="1800" i="1" smtClean="0">
                              <a:latin typeface="Cambria Math"/>
                              <a:ea typeface="Cambria Math"/>
                            </a:rPr>
                            <m:t>𝜑</m:t>
                          </m:r>
                        </m:num>
                        <m:den>
                          <m:r>
                            <a:rPr lang="nb-NO" sz="1800" i="1" smtClean="0">
                              <a:latin typeface="Cambria Math"/>
                            </a:rPr>
                            <m:t>𝜕</m:t>
                          </m:r>
                          <m:r>
                            <a:rPr lang="nb-NO" sz="1800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nb-NO" sz="1800" b="0" i="1" smtClean="0">
                              <a:latin typeface="Cambria Math"/>
                            </a:rPr>
                            <m:t>′</m:t>
                          </m:r>
                        </m:den>
                      </m:f>
                      <m:r>
                        <a:rPr lang="nb-NO" sz="1800" b="0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̃"/>
                          <m:ctrlPr>
                            <a:rPr lang="nb-NO" sz="18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nb-NO" sz="1800" b="0" i="1" smtClean="0">
                              <a:latin typeface="Cambria Math"/>
                              <a:ea typeface="Cambria Math"/>
                            </a:rPr>
                            <m:t>𝜎</m:t>
                          </m:r>
                        </m:e>
                      </m:acc>
                      <m:r>
                        <a:rPr lang="nb-NO" sz="1800" b="0" i="1" smtClean="0">
                          <a:latin typeface="Cambria Math"/>
                        </a:rPr>
                        <m:t>′</m:t>
                      </m:r>
                    </m:oMath>
                  </m:oMathPara>
                </a14:m>
                <a:endParaRPr lang="nb-NO" sz="1800" dirty="0" smtClean="0">
                  <a:latin typeface="Eurostile" pitchFamily="34" charset="0"/>
                </a:endParaRPr>
              </a:p>
              <a:p>
                <a:r>
                  <a:rPr lang="nb-NO" sz="1800" dirty="0" smtClean="0">
                    <a:latin typeface="Eurostile" pitchFamily="34" charset="0"/>
                  </a:rPr>
                  <a:t>The </a:t>
                </a:r>
                <a:r>
                  <a:rPr lang="nb-NO" sz="1800" dirty="0" err="1" smtClean="0">
                    <a:latin typeface="Eurostile" pitchFamily="34" charset="0"/>
                  </a:rPr>
                  <a:t>control</a:t>
                </a:r>
                <a:r>
                  <a:rPr lang="nb-NO" sz="1800" dirty="0" smtClean="0">
                    <a:latin typeface="Eurostile" pitchFamily="34" charset="0"/>
                  </a:rPr>
                  <a:t> </a:t>
                </a:r>
                <a:r>
                  <a:rPr lang="nb-NO" sz="1800" dirty="0" err="1" smtClean="0">
                    <a:latin typeface="Eurostile" pitchFamily="34" charset="0"/>
                  </a:rPr>
                  <a:t>volumes</a:t>
                </a:r>
                <a:r>
                  <a:rPr lang="nb-NO" sz="1800" dirty="0" smtClean="0">
                    <a:latin typeface="Eurostile" pitchFamily="34" charset="0"/>
                  </a:rPr>
                  <a:t> </a:t>
                </a:r>
                <a:r>
                  <a:rPr lang="nb-NO" sz="1800" dirty="0" err="1" smtClean="0">
                    <a:latin typeface="Eurostile" pitchFamily="34" charset="0"/>
                  </a:rPr>
                  <a:t>are</a:t>
                </a:r>
                <a:r>
                  <a:rPr lang="nb-NO" sz="1800" dirty="0" smtClean="0">
                    <a:latin typeface="Eurostile" pitchFamily="34" charset="0"/>
                  </a:rPr>
                  <a:t> not </a:t>
                </a:r>
                <a:r>
                  <a:rPr lang="nb-NO" sz="1800" dirty="0" err="1" smtClean="0">
                    <a:latin typeface="Eurostile" pitchFamily="34" charset="0"/>
                  </a:rPr>
                  <a:t>physically</a:t>
                </a:r>
                <a:r>
                  <a:rPr lang="nb-NO" sz="1800" dirty="0" smtClean="0">
                    <a:latin typeface="Eurostile" pitchFamily="34" charset="0"/>
                  </a:rPr>
                  <a:t> </a:t>
                </a:r>
                <a:r>
                  <a:rPr lang="nb-NO" sz="1800" dirty="0" err="1" smtClean="0">
                    <a:latin typeface="Eurostile" pitchFamily="34" charset="0"/>
                  </a:rPr>
                  <a:t>connected</a:t>
                </a:r>
                <a:r>
                  <a:rPr lang="nb-NO" sz="1800" dirty="0" smtClean="0">
                    <a:latin typeface="Eurostile" pitchFamily="34" charset="0"/>
                  </a:rPr>
                  <a:t>, </a:t>
                </a:r>
                <a:r>
                  <a:rPr lang="nb-NO" sz="1800" dirty="0" err="1" smtClean="0">
                    <a:latin typeface="Eurostile" pitchFamily="34" charset="0"/>
                  </a:rPr>
                  <a:t>meaning</a:t>
                </a:r>
                <a:r>
                  <a:rPr lang="nb-NO" sz="1800" dirty="0" smtClean="0">
                    <a:latin typeface="Eurostile" pitchFamily="34" charset="0"/>
                  </a:rPr>
                  <a:t> </a:t>
                </a:r>
                <a:r>
                  <a:rPr lang="nb-NO" sz="1800" dirty="0" err="1" smtClean="0">
                    <a:latin typeface="Eurostile" pitchFamily="34" charset="0"/>
                  </a:rPr>
                  <a:t>that</a:t>
                </a:r>
                <a:r>
                  <a:rPr lang="nb-NO" sz="1800" dirty="0" smtClean="0">
                    <a:latin typeface="Eurostile" pitchFamily="34" charset="0"/>
                  </a:rPr>
                  <a:t> </a:t>
                </a:r>
                <a:r>
                  <a:rPr lang="nb-NO" sz="1800" dirty="0" err="1" smtClean="0">
                    <a:latin typeface="Eurostile" pitchFamily="34" charset="0"/>
                  </a:rPr>
                  <a:t>model</a:t>
                </a:r>
                <a:r>
                  <a:rPr lang="nb-NO" sz="1800" dirty="0" smtClean="0">
                    <a:latin typeface="Eurostile" pitchFamily="34" charset="0"/>
                  </a:rPr>
                  <a:t> outputs at </a:t>
                </a:r>
                <a:r>
                  <a:rPr lang="nb-NO" sz="1800" dirty="0" err="1" smtClean="0">
                    <a:latin typeface="Eurostile" pitchFamily="34" charset="0"/>
                  </a:rPr>
                  <a:t>specific</a:t>
                </a:r>
                <a:r>
                  <a:rPr lang="nb-NO" sz="1800" dirty="0" smtClean="0">
                    <a:latin typeface="Eurostile" pitchFamily="34" charset="0"/>
                  </a:rPr>
                  <a:t> </a:t>
                </a:r>
                <a:r>
                  <a:rPr lang="nb-NO" sz="1800" dirty="0" err="1" smtClean="0">
                    <a:latin typeface="Eurostile" pitchFamily="34" charset="0"/>
                  </a:rPr>
                  <a:t>points</a:t>
                </a:r>
                <a:r>
                  <a:rPr lang="nb-NO" sz="1800" dirty="0" smtClean="0">
                    <a:latin typeface="Eurostile" pitchFamily="34" charset="0"/>
                  </a:rPr>
                  <a:t> in </a:t>
                </a:r>
                <a:r>
                  <a:rPr lang="nb-NO" sz="1800" dirty="0" err="1" smtClean="0">
                    <a:latin typeface="Eurostile" pitchFamily="34" charset="0"/>
                  </a:rPr>
                  <a:t>space</a:t>
                </a:r>
                <a:r>
                  <a:rPr lang="nb-NO" sz="1800" dirty="0" smtClean="0">
                    <a:latin typeface="Eurostile" pitchFamily="34" charset="0"/>
                  </a:rPr>
                  <a:t>, e.g. </a:t>
                </a:r>
                <a:r>
                  <a:rPr lang="nb-NO" sz="1800" dirty="0" err="1" smtClean="0">
                    <a:latin typeface="Eurostile" pitchFamily="34" charset="0"/>
                  </a:rPr>
                  <a:t>reactor</a:t>
                </a:r>
                <a:r>
                  <a:rPr lang="nb-NO" sz="1800" dirty="0" smtClean="0">
                    <a:latin typeface="Eurostile" pitchFamily="34" charset="0"/>
                  </a:rPr>
                  <a:t> </a:t>
                </a:r>
                <a:r>
                  <a:rPr lang="nb-NO" sz="1800" dirty="0" err="1" smtClean="0">
                    <a:latin typeface="Eurostile" pitchFamily="34" charset="0"/>
                  </a:rPr>
                  <a:t>outlet</a:t>
                </a:r>
                <a:r>
                  <a:rPr lang="nb-NO" sz="1800" dirty="0" smtClean="0">
                    <a:latin typeface="Eurostile" pitchFamily="34" charset="0"/>
                  </a:rPr>
                  <a:t>, must be </a:t>
                </a:r>
                <a:r>
                  <a:rPr lang="nb-NO" sz="1800" dirty="0" err="1" smtClean="0">
                    <a:latin typeface="Eurostile" pitchFamily="34" charset="0"/>
                  </a:rPr>
                  <a:t>the</a:t>
                </a:r>
                <a:r>
                  <a:rPr lang="nb-NO" sz="1800" dirty="0" smtClean="0">
                    <a:latin typeface="Eurostile" pitchFamily="34" charset="0"/>
                  </a:rPr>
                  <a:t> </a:t>
                </a:r>
                <a:r>
                  <a:rPr lang="nb-NO" sz="1800" dirty="0" err="1" smtClean="0">
                    <a:latin typeface="Eurostile" pitchFamily="34" charset="0"/>
                  </a:rPr>
                  <a:t>result</a:t>
                </a:r>
                <a:r>
                  <a:rPr lang="nb-NO" sz="1800" dirty="0" smtClean="0">
                    <a:latin typeface="Eurostile" pitchFamily="34" charset="0"/>
                  </a:rPr>
                  <a:t> </a:t>
                </a:r>
                <a:r>
                  <a:rPr lang="nb-NO" sz="1800" dirty="0" err="1" smtClean="0">
                    <a:latin typeface="Eurostile" pitchFamily="34" charset="0"/>
                  </a:rPr>
                  <a:t>of</a:t>
                </a:r>
                <a:r>
                  <a:rPr lang="nb-NO" sz="1800" dirty="0" smtClean="0">
                    <a:latin typeface="Eurostile" pitchFamily="34" charset="0"/>
                  </a:rPr>
                  <a:t> an </a:t>
                </a:r>
                <a:r>
                  <a:rPr lang="nb-NO" sz="1800" dirty="0" err="1" smtClean="0">
                    <a:latin typeface="Eurostile" pitchFamily="34" charset="0"/>
                  </a:rPr>
                  <a:t>interpolation</a:t>
                </a:r>
                <a:r>
                  <a:rPr lang="nb-NO" sz="1800" dirty="0" smtClean="0">
                    <a:latin typeface="Eurostile" pitchFamily="34" charset="0"/>
                  </a:rPr>
                  <a:t>.</a:t>
                </a:r>
              </a:p>
              <a:p>
                <a:r>
                  <a:rPr lang="nb-NO" sz="1800" dirty="0" err="1" smtClean="0">
                    <a:latin typeface="Eurostile" pitchFamily="34" charset="0"/>
                  </a:rPr>
                  <a:t>Experimental</a:t>
                </a:r>
                <a:r>
                  <a:rPr lang="nb-NO" sz="1800" dirty="0" smtClean="0">
                    <a:latin typeface="Eurostile" pitchFamily="34" charset="0"/>
                  </a:rPr>
                  <a:t> RTD </a:t>
                </a:r>
                <a:r>
                  <a:rPr lang="nb-NO" sz="1800" dirty="0" err="1" smtClean="0">
                    <a:latin typeface="Eurostile" pitchFamily="34" charset="0"/>
                  </a:rPr>
                  <a:t>can</a:t>
                </a:r>
                <a:r>
                  <a:rPr lang="nb-NO" sz="1800" dirty="0" smtClean="0">
                    <a:latin typeface="Eurostile" pitchFamily="34" charset="0"/>
                  </a:rPr>
                  <a:t> be </a:t>
                </a:r>
                <a:r>
                  <a:rPr lang="nb-NO" sz="1800" dirty="0" err="1" smtClean="0">
                    <a:latin typeface="Eurostile" pitchFamily="34" charset="0"/>
                  </a:rPr>
                  <a:t>utilized</a:t>
                </a:r>
                <a:r>
                  <a:rPr lang="nb-NO" sz="1800" dirty="0" smtClean="0">
                    <a:latin typeface="Eurostile" pitchFamily="34" charset="0"/>
                  </a:rPr>
                  <a:t> to </a:t>
                </a:r>
                <a:r>
                  <a:rPr lang="nb-NO" sz="1800" dirty="0" err="1" smtClean="0">
                    <a:latin typeface="Eurostile" pitchFamily="34" charset="0"/>
                  </a:rPr>
                  <a:t>determine</a:t>
                </a:r>
                <a:r>
                  <a:rPr lang="nb-NO" sz="1800" dirty="0" smtClean="0">
                    <a:latin typeface="Eurostile" pitchFamily="34" charset="0"/>
                  </a:rPr>
                  <a:t> </a:t>
                </a:r>
                <a:r>
                  <a:rPr lang="nb-NO" sz="1800" dirty="0" err="1" smtClean="0">
                    <a:latin typeface="Eurostile" pitchFamily="34" charset="0"/>
                  </a:rPr>
                  <a:t>the</a:t>
                </a:r>
                <a:r>
                  <a:rPr lang="nb-NO" sz="1800" dirty="0" smtClean="0">
                    <a:latin typeface="Eurostile" pitchFamily="34" charset="0"/>
                  </a:rPr>
                  <a:t> </a:t>
                </a:r>
                <a:r>
                  <a:rPr lang="nb-NO" sz="1800" dirty="0" err="1" smtClean="0">
                    <a:latin typeface="Eurostile" pitchFamily="34" charset="0"/>
                  </a:rPr>
                  <a:t>size</a:t>
                </a:r>
                <a:r>
                  <a:rPr lang="nb-NO" sz="1800" dirty="0" smtClean="0">
                    <a:latin typeface="Eurostile" pitchFamily="34" charset="0"/>
                  </a:rPr>
                  <a:t> and </a:t>
                </a:r>
                <a:r>
                  <a:rPr lang="nb-NO" sz="1800" dirty="0" err="1" smtClean="0">
                    <a:latin typeface="Eurostile" pitchFamily="34" charset="0"/>
                  </a:rPr>
                  <a:t>internal</a:t>
                </a:r>
                <a:r>
                  <a:rPr lang="nb-NO" sz="1800" dirty="0" smtClean="0">
                    <a:latin typeface="Eurostile" pitchFamily="34" charset="0"/>
                  </a:rPr>
                  <a:t> </a:t>
                </a:r>
                <a:r>
                  <a:rPr lang="nb-NO" sz="1800" dirty="0" err="1" smtClean="0">
                    <a:latin typeface="Eurostile" pitchFamily="34" charset="0"/>
                  </a:rPr>
                  <a:t>spacing</a:t>
                </a:r>
                <a:r>
                  <a:rPr lang="nb-NO" sz="1800" dirty="0" smtClean="0">
                    <a:latin typeface="Eurostile" pitchFamily="34" charset="0"/>
                  </a:rPr>
                  <a:t> </a:t>
                </a:r>
                <a:r>
                  <a:rPr lang="nb-NO" sz="1800" dirty="0" err="1" smtClean="0">
                    <a:latin typeface="Eurostile" pitchFamily="34" charset="0"/>
                  </a:rPr>
                  <a:t>between</a:t>
                </a:r>
                <a:r>
                  <a:rPr lang="nb-NO" sz="1800" dirty="0" smtClean="0">
                    <a:latin typeface="Eurostile" pitchFamily="34" charset="0"/>
                  </a:rPr>
                  <a:t> </a:t>
                </a:r>
                <a:r>
                  <a:rPr lang="nb-NO" sz="1800" dirty="0" err="1" smtClean="0">
                    <a:latin typeface="Eurostile" pitchFamily="34" charset="0"/>
                  </a:rPr>
                  <a:t>the</a:t>
                </a:r>
                <a:r>
                  <a:rPr lang="nb-NO" sz="1800" dirty="0" smtClean="0">
                    <a:latin typeface="Eurostile" pitchFamily="34" charset="0"/>
                  </a:rPr>
                  <a:t> </a:t>
                </a:r>
                <a:r>
                  <a:rPr lang="nb-NO" sz="1800" dirty="0" err="1" smtClean="0">
                    <a:latin typeface="Eurostile" pitchFamily="34" charset="0"/>
                  </a:rPr>
                  <a:t>moving</a:t>
                </a:r>
                <a:r>
                  <a:rPr lang="nb-NO" sz="1800" dirty="0" smtClean="0">
                    <a:latin typeface="Eurostile" pitchFamily="34" charset="0"/>
                  </a:rPr>
                  <a:t> </a:t>
                </a:r>
                <a:r>
                  <a:rPr lang="nb-NO" sz="1800" dirty="0" err="1" smtClean="0">
                    <a:latin typeface="Eurostile" pitchFamily="34" charset="0"/>
                  </a:rPr>
                  <a:t>reactor</a:t>
                </a:r>
                <a:r>
                  <a:rPr lang="nb-NO" sz="1800" dirty="0" smtClean="0">
                    <a:latin typeface="Eurostile" pitchFamily="34" charset="0"/>
                  </a:rPr>
                  <a:t> units.</a:t>
                </a:r>
              </a:p>
              <a:p>
                <a:pPr lvl="1"/>
                <a:r>
                  <a:rPr lang="nb-NO" sz="1400" dirty="0" smtClean="0">
                    <a:latin typeface="Eurostile" pitchFamily="34" charset="0"/>
                  </a:rPr>
                  <a:t>How </a:t>
                </a:r>
                <a:r>
                  <a:rPr lang="nb-NO" sz="1400" dirty="0" err="1" smtClean="0">
                    <a:latin typeface="Eurostile" pitchFamily="34" charset="0"/>
                  </a:rPr>
                  <a:t>many</a:t>
                </a:r>
                <a:r>
                  <a:rPr lang="nb-NO" sz="1400" dirty="0" smtClean="0">
                    <a:latin typeface="Eurostile" pitchFamily="34" charset="0"/>
                  </a:rPr>
                  <a:t> units </a:t>
                </a:r>
                <a:r>
                  <a:rPr lang="nb-NO" sz="1400" dirty="0" err="1" smtClean="0">
                    <a:latin typeface="Eurostile" pitchFamily="34" charset="0"/>
                  </a:rPr>
                  <a:t>are</a:t>
                </a:r>
                <a:r>
                  <a:rPr lang="nb-NO" sz="1400" dirty="0" smtClean="0">
                    <a:latin typeface="Eurostile" pitchFamily="34" charset="0"/>
                  </a:rPr>
                  <a:t> </a:t>
                </a:r>
                <a:r>
                  <a:rPr lang="nb-NO" sz="1400" dirty="0" err="1" smtClean="0">
                    <a:latin typeface="Eurostile" pitchFamily="34" charset="0"/>
                  </a:rPr>
                  <a:t>needed</a:t>
                </a:r>
                <a:r>
                  <a:rPr lang="nb-NO" sz="1400" dirty="0" smtClean="0">
                    <a:latin typeface="Eurostile" pitchFamily="34" charset="0"/>
                  </a:rPr>
                  <a:t>, and </a:t>
                </a:r>
                <a:r>
                  <a:rPr lang="nb-NO" sz="1400" dirty="0" err="1" smtClean="0">
                    <a:latin typeface="Eurostile" pitchFamily="34" charset="0"/>
                  </a:rPr>
                  <a:t>how</a:t>
                </a:r>
                <a:r>
                  <a:rPr lang="nb-NO" sz="1400" dirty="0" smtClean="0">
                    <a:latin typeface="Eurostile" pitchFamily="34" charset="0"/>
                  </a:rPr>
                  <a:t> </a:t>
                </a:r>
                <a:r>
                  <a:rPr lang="nb-NO" sz="1400" dirty="0" err="1" smtClean="0">
                    <a:latin typeface="Eurostile" pitchFamily="34" charset="0"/>
                  </a:rPr>
                  <a:t>large</a:t>
                </a:r>
                <a:r>
                  <a:rPr lang="nb-NO" sz="1400" dirty="0" smtClean="0">
                    <a:latin typeface="Eurostile" pitchFamily="34" charset="0"/>
                  </a:rPr>
                  <a:t> (</a:t>
                </a:r>
                <a:r>
                  <a:rPr lang="nb-NO" sz="1400" dirty="0" err="1" smtClean="0">
                    <a:latin typeface="Eurostile" pitchFamily="34" charset="0"/>
                  </a:rPr>
                  <a:t>long</a:t>
                </a:r>
                <a:r>
                  <a:rPr lang="nb-NO" sz="1400" dirty="0" smtClean="0">
                    <a:latin typeface="Eurostile" pitchFamily="34" charset="0"/>
                  </a:rPr>
                  <a:t>) </a:t>
                </a:r>
                <a:r>
                  <a:rPr lang="nb-NO" sz="1400" dirty="0" err="1" smtClean="0">
                    <a:latin typeface="Eurostile" pitchFamily="34" charset="0"/>
                  </a:rPr>
                  <a:t>should</a:t>
                </a:r>
                <a:r>
                  <a:rPr lang="nb-NO" sz="1400" dirty="0" smtClean="0">
                    <a:latin typeface="Eurostile" pitchFamily="34" charset="0"/>
                  </a:rPr>
                  <a:t> </a:t>
                </a:r>
                <a:r>
                  <a:rPr lang="nb-NO" sz="1400" dirty="0" err="1" smtClean="0">
                    <a:latin typeface="Eurostile" pitchFamily="34" charset="0"/>
                  </a:rPr>
                  <a:t>they</a:t>
                </a:r>
                <a:r>
                  <a:rPr lang="nb-NO" sz="1400" dirty="0" smtClean="0">
                    <a:latin typeface="Eurostile" pitchFamily="34" charset="0"/>
                  </a:rPr>
                  <a:t> be?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528" y="1268760"/>
                <a:ext cx="8640514" cy="4392340"/>
              </a:xfrm>
              <a:blipFill rotWithShape="1">
                <a:blip r:embed="rId2"/>
                <a:stretch>
                  <a:fillRect l="-565" t="-693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E63675-8262-43EF-8438-23C0F36EC51F}" type="slidenum">
              <a:rPr lang="en-US" smtClean="0">
                <a:solidFill>
                  <a:srgbClr val="FFFFFF">
                    <a:lumMod val="65000"/>
                  </a:srgbClr>
                </a:solidFill>
              </a:rPr>
              <a:pPr/>
              <a:t>12</a:t>
            </a:fld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83568" y="116632"/>
            <a:ext cx="7848872" cy="567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nb-NO" kern="0" dirty="0" err="1" smtClean="0">
                <a:solidFill>
                  <a:schemeClr val="bg1">
                    <a:lumMod val="95000"/>
                  </a:schemeClr>
                </a:solidFill>
                <a:latin typeface="Eurostile" pitchFamily="34" charset="0"/>
              </a:rPr>
              <a:t>Approach</a:t>
            </a:r>
            <a:r>
              <a:rPr lang="nb-NO" kern="0" dirty="0" smtClean="0">
                <a:solidFill>
                  <a:schemeClr val="bg1">
                    <a:lumMod val="95000"/>
                  </a:schemeClr>
                </a:solidFill>
                <a:latin typeface="Eurostile" pitchFamily="34" charset="0"/>
              </a:rPr>
              <a:t> 2: Mobile (</a:t>
            </a:r>
            <a:r>
              <a:rPr lang="nb-NO" kern="0" dirty="0" err="1" smtClean="0">
                <a:solidFill>
                  <a:schemeClr val="bg1">
                    <a:lumMod val="95000"/>
                  </a:schemeClr>
                </a:solidFill>
                <a:latin typeface="Eurostile" pitchFamily="34" charset="0"/>
              </a:rPr>
              <a:t>finite</a:t>
            </a:r>
            <a:r>
              <a:rPr lang="nb-NO" kern="0" dirty="0" smtClean="0">
                <a:solidFill>
                  <a:schemeClr val="bg1">
                    <a:lumMod val="95000"/>
                  </a:schemeClr>
                </a:solidFill>
                <a:latin typeface="Eurostile" pitchFamily="34" charset="0"/>
              </a:rPr>
              <a:t>) </a:t>
            </a:r>
            <a:r>
              <a:rPr lang="nb-NO" kern="0" dirty="0" err="1" smtClean="0">
                <a:solidFill>
                  <a:schemeClr val="bg1">
                    <a:lumMod val="95000"/>
                  </a:schemeClr>
                </a:solidFill>
                <a:latin typeface="Eurostile" pitchFamily="34" charset="0"/>
              </a:rPr>
              <a:t>control</a:t>
            </a:r>
            <a:r>
              <a:rPr lang="nb-NO" kern="0" dirty="0" smtClean="0">
                <a:solidFill>
                  <a:schemeClr val="bg1">
                    <a:lumMod val="95000"/>
                  </a:schemeClr>
                </a:solidFill>
                <a:latin typeface="Eurostile" pitchFamily="34" charset="0"/>
              </a:rPr>
              <a:t> </a:t>
            </a:r>
            <a:r>
              <a:rPr lang="nb-NO" kern="0" dirty="0" err="1" smtClean="0">
                <a:solidFill>
                  <a:schemeClr val="bg1">
                    <a:lumMod val="95000"/>
                  </a:schemeClr>
                </a:solidFill>
                <a:latin typeface="Eurostile" pitchFamily="34" charset="0"/>
              </a:rPr>
              <a:t>volumes</a:t>
            </a:r>
            <a:endParaRPr lang="nb-NO" kern="0" dirty="0" smtClean="0">
              <a:solidFill>
                <a:schemeClr val="bg1">
                  <a:lumMod val="95000"/>
                </a:schemeClr>
              </a:solidFill>
              <a:latin typeface="Eurostile" pitchFamily="34" charset="0"/>
            </a:endParaRPr>
          </a:p>
          <a:p>
            <a:pPr marL="0" indent="0" algn="ctr">
              <a:buNone/>
            </a:pPr>
            <a:r>
              <a:rPr lang="nb-NO" sz="1800" kern="0" dirty="0" smtClean="0">
                <a:solidFill>
                  <a:schemeClr val="bg1">
                    <a:lumMod val="95000"/>
                  </a:schemeClr>
                </a:solidFill>
                <a:latin typeface="Eurostile" pitchFamily="34" charset="0"/>
              </a:rPr>
              <a:t>(</a:t>
            </a:r>
            <a:r>
              <a:rPr lang="nb-NO" sz="1800" kern="0" dirty="0" err="1" smtClean="0">
                <a:solidFill>
                  <a:schemeClr val="bg1">
                    <a:lumMod val="95000"/>
                  </a:schemeClr>
                </a:solidFill>
                <a:latin typeface="Eurostile" pitchFamily="34" charset="0"/>
              </a:rPr>
              <a:t>referred</a:t>
            </a:r>
            <a:r>
              <a:rPr lang="nb-NO" sz="1800" kern="0" dirty="0" smtClean="0">
                <a:solidFill>
                  <a:schemeClr val="bg1">
                    <a:lumMod val="95000"/>
                  </a:schemeClr>
                </a:solidFill>
                <a:latin typeface="Eurostile" pitchFamily="34" charset="0"/>
              </a:rPr>
              <a:t> to as </a:t>
            </a:r>
            <a:r>
              <a:rPr lang="nb-NO" sz="1800" kern="0" dirty="0" err="1" smtClean="0">
                <a:solidFill>
                  <a:schemeClr val="bg1">
                    <a:lumMod val="95000"/>
                  </a:schemeClr>
                </a:solidFill>
                <a:latin typeface="Eurostile" pitchFamily="34" charset="0"/>
              </a:rPr>
              <a:t>the</a:t>
            </a:r>
            <a:r>
              <a:rPr lang="nb-NO" sz="1800" kern="0" dirty="0" smtClean="0">
                <a:solidFill>
                  <a:schemeClr val="bg1">
                    <a:lumMod val="95000"/>
                  </a:schemeClr>
                </a:solidFill>
                <a:latin typeface="Eurostile" pitchFamily="34" charset="0"/>
              </a:rPr>
              <a:t> MCV </a:t>
            </a:r>
            <a:r>
              <a:rPr lang="nb-NO" sz="1800" kern="0" dirty="0" err="1" smtClean="0">
                <a:solidFill>
                  <a:schemeClr val="bg1">
                    <a:lumMod val="95000"/>
                  </a:schemeClr>
                </a:solidFill>
                <a:latin typeface="Eurostile" pitchFamily="34" charset="0"/>
              </a:rPr>
              <a:t>approach</a:t>
            </a:r>
            <a:r>
              <a:rPr lang="nb-NO" sz="1800" kern="0" dirty="0" smtClean="0">
                <a:solidFill>
                  <a:schemeClr val="bg1">
                    <a:lumMod val="95000"/>
                  </a:schemeClr>
                </a:solidFill>
                <a:latin typeface="Eurostile" pitchFamily="34" charset="0"/>
              </a:rPr>
              <a:t>)</a:t>
            </a:r>
            <a:endParaRPr lang="nb-NO" sz="1800" kern="0" dirty="0">
              <a:solidFill>
                <a:schemeClr val="bg1">
                  <a:lumMod val="95000"/>
                </a:schemeClr>
              </a:solidFill>
              <a:latin typeface="Eurostil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71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>
                <a:latin typeface="Eurostile" pitchFamily="34" charset="0"/>
              </a:rPr>
              <a:t>Residence</a:t>
            </a:r>
            <a:r>
              <a:rPr lang="nb-NO" dirty="0" smtClean="0">
                <a:latin typeface="Eurostile" pitchFamily="34" charset="0"/>
              </a:rPr>
              <a:t> time </a:t>
            </a:r>
            <a:r>
              <a:rPr lang="nb-NO" dirty="0" err="1" smtClean="0">
                <a:latin typeface="Eurostile" pitchFamily="34" charset="0"/>
              </a:rPr>
              <a:t>distribution</a:t>
            </a:r>
            <a:r>
              <a:rPr lang="nb-NO" dirty="0" smtClean="0">
                <a:latin typeface="Eurostile" pitchFamily="34" charset="0"/>
              </a:rPr>
              <a:t>, MCV</a:t>
            </a:r>
            <a:endParaRPr lang="nb-NO" dirty="0">
              <a:latin typeface="Eurostile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E63675-8262-43EF-8438-23C0F36EC51F}" type="slidenum">
              <a:rPr lang="en-US" smtClean="0">
                <a:solidFill>
                  <a:srgbClr val="FFFFFF">
                    <a:lumMod val="65000"/>
                  </a:srgbClr>
                </a:solidFill>
              </a:rPr>
              <a:pPr/>
              <a:t>13</a:t>
            </a:fld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430" y="1052736"/>
            <a:ext cx="4580430" cy="457280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3570" y="1052735"/>
            <a:ext cx="4580430" cy="4572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10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Thoughts</a:t>
            </a:r>
            <a:r>
              <a:rPr lang="nb-NO" dirty="0" smtClean="0"/>
              <a:t> </a:t>
            </a:r>
            <a:r>
              <a:rPr lang="nb-NO" dirty="0" err="1" smtClean="0"/>
              <a:t>on</a:t>
            </a:r>
            <a:r>
              <a:rPr lang="nb-NO" dirty="0" smtClean="0"/>
              <a:t> </a:t>
            </a:r>
            <a:r>
              <a:rPr lang="nb-NO" dirty="0" err="1" smtClean="0"/>
              <a:t>controller</a:t>
            </a:r>
            <a:r>
              <a:rPr lang="nb-NO" dirty="0" smtClean="0"/>
              <a:t> </a:t>
            </a:r>
            <a:r>
              <a:rPr lang="nb-NO" dirty="0" err="1" smtClean="0"/>
              <a:t>implementation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>
                <a:latin typeface="Eurostile" pitchFamily="34" charset="0"/>
              </a:rPr>
              <a:t>Numerical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stability</a:t>
            </a:r>
            <a:r>
              <a:rPr lang="nb-NO" dirty="0" smtClean="0">
                <a:latin typeface="Eurostile" pitchFamily="34" charset="0"/>
              </a:rPr>
              <a:t> and </a:t>
            </a:r>
            <a:r>
              <a:rPr lang="nb-NO" dirty="0" err="1" smtClean="0">
                <a:latin typeface="Eurostile" pitchFamily="34" charset="0"/>
              </a:rPr>
              <a:t>efficiency</a:t>
            </a:r>
            <a:endParaRPr lang="nb-NO" dirty="0" smtClean="0">
              <a:latin typeface="Eurostile" pitchFamily="34" charset="0"/>
            </a:endParaRPr>
          </a:p>
          <a:p>
            <a:pPr lvl="1"/>
            <a:r>
              <a:rPr lang="nb-NO" dirty="0" err="1" smtClean="0">
                <a:latin typeface="Eurostile" pitchFamily="34" charset="0"/>
              </a:rPr>
              <a:t>Some</a:t>
            </a:r>
            <a:r>
              <a:rPr lang="nb-NO" dirty="0" smtClean="0">
                <a:latin typeface="Eurostile" pitchFamily="34" charset="0"/>
              </a:rPr>
              <a:t> parts </a:t>
            </a:r>
            <a:r>
              <a:rPr lang="nb-NO" dirty="0" err="1" smtClean="0">
                <a:latin typeface="Eurostile" pitchFamily="34" charset="0"/>
              </a:rPr>
              <a:t>of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the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model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are</a:t>
            </a:r>
            <a:r>
              <a:rPr lang="nb-NO" dirty="0" smtClean="0">
                <a:latin typeface="Eurostile" pitchFamily="34" charset="0"/>
              </a:rPr>
              <a:t> sensitive to </a:t>
            </a:r>
            <a:r>
              <a:rPr lang="nb-NO" dirty="0" err="1" smtClean="0">
                <a:latin typeface="Eurostile" pitchFamily="34" charset="0"/>
              </a:rPr>
              <a:t>stiffness</a:t>
            </a:r>
            <a:endParaRPr lang="nb-NO" dirty="0">
              <a:latin typeface="Eurostile" pitchFamily="34" charset="0"/>
            </a:endParaRPr>
          </a:p>
          <a:p>
            <a:pPr lvl="1"/>
            <a:r>
              <a:rPr lang="nb-NO" dirty="0" smtClean="0">
                <a:latin typeface="Eurostile" pitchFamily="34" charset="0"/>
              </a:rPr>
              <a:t>A </a:t>
            </a:r>
            <a:r>
              <a:rPr lang="nb-NO" dirty="0" err="1" smtClean="0">
                <a:latin typeface="Eurostile" pitchFamily="34" charset="0"/>
              </a:rPr>
              <a:t>low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demand</a:t>
            </a:r>
            <a:r>
              <a:rPr lang="nb-NO" dirty="0" smtClean="0">
                <a:latin typeface="Eurostile" pitchFamily="34" charset="0"/>
              </a:rPr>
              <a:t> for </a:t>
            </a:r>
            <a:r>
              <a:rPr lang="nb-NO" dirty="0" err="1" smtClean="0">
                <a:latin typeface="Eurostile" pitchFamily="34" charset="0"/>
              </a:rPr>
              <a:t>computational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effort</a:t>
            </a:r>
            <a:r>
              <a:rPr lang="nb-NO" dirty="0" smtClean="0">
                <a:latin typeface="Eurostile" pitchFamily="34" charset="0"/>
              </a:rPr>
              <a:t> is </a:t>
            </a:r>
            <a:r>
              <a:rPr lang="nb-NO" dirty="0" err="1" smtClean="0">
                <a:latin typeface="Eurostile" pitchFamily="34" charset="0"/>
              </a:rPr>
              <a:t>desired</a:t>
            </a:r>
            <a:endParaRPr lang="nb-NO" dirty="0" smtClean="0">
              <a:latin typeface="Eurostile" pitchFamily="34" charset="0"/>
            </a:endParaRPr>
          </a:p>
          <a:p>
            <a:r>
              <a:rPr lang="nb-NO" dirty="0" err="1" smtClean="0">
                <a:latin typeface="Eurostile" pitchFamily="34" charset="0"/>
              </a:rPr>
              <a:t>Functioning</a:t>
            </a:r>
            <a:r>
              <a:rPr lang="nb-NO" dirty="0" smtClean="0">
                <a:latin typeface="Eurostile" pitchFamily="34" charset="0"/>
              </a:rPr>
              <a:t> estimator</a:t>
            </a:r>
          </a:p>
          <a:p>
            <a:pPr lvl="1"/>
            <a:r>
              <a:rPr lang="nb-NO" dirty="0" smtClean="0">
                <a:latin typeface="Eurostile" pitchFamily="34" charset="0"/>
              </a:rPr>
              <a:t>The estimator must run </a:t>
            </a:r>
            <a:r>
              <a:rPr lang="nb-NO" dirty="0" err="1" smtClean="0">
                <a:latin typeface="Eurostile" pitchFamily="34" charset="0"/>
              </a:rPr>
              <a:t>smoothly</a:t>
            </a:r>
            <a:r>
              <a:rPr lang="nb-NO" dirty="0" smtClean="0">
                <a:latin typeface="Eurostile" pitchFamily="34" charset="0"/>
              </a:rPr>
              <a:t> and not </a:t>
            </a:r>
            <a:r>
              <a:rPr lang="nb-NO" dirty="0" err="1" smtClean="0">
                <a:latin typeface="Eurostile" pitchFamily="34" charset="0"/>
              </a:rPr>
              <a:t>intervene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with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the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ordering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of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moving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control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volumes</a:t>
            </a:r>
            <a:r>
              <a:rPr lang="nb-NO" dirty="0" smtClean="0">
                <a:latin typeface="Eurostile" pitchFamily="34" charset="0"/>
              </a:rPr>
              <a:t> in </a:t>
            </a:r>
            <a:r>
              <a:rPr lang="nb-NO" dirty="0" err="1" smtClean="0">
                <a:latin typeface="Eurostile" pitchFamily="34" charset="0"/>
              </a:rPr>
              <a:t>the</a:t>
            </a:r>
            <a:r>
              <a:rPr lang="nb-NO" dirty="0" smtClean="0">
                <a:latin typeface="Eurostile" pitchFamily="34" charset="0"/>
              </a:rPr>
              <a:t> MCV </a:t>
            </a:r>
            <a:r>
              <a:rPr lang="nb-NO" dirty="0" err="1" smtClean="0">
                <a:latin typeface="Eurostile" pitchFamily="34" charset="0"/>
              </a:rPr>
              <a:t>approach</a:t>
            </a:r>
            <a:r>
              <a:rPr lang="nb-NO" dirty="0" smtClean="0">
                <a:latin typeface="Eurostile" pitchFamily="34" charset="0"/>
              </a:rPr>
              <a:t>.</a:t>
            </a:r>
          </a:p>
          <a:p>
            <a:r>
              <a:rPr lang="nb-NO" dirty="0" smtClean="0">
                <a:latin typeface="Eurostile" pitchFamily="34" charset="0"/>
              </a:rPr>
              <a:t>The </a:t>
            </a:r>
            <a:r>
              <a:rPr lang="nb-NO" dirty="0" err="1" smtClean="0">
                <a:latin typeface="Eurostile" pitchFamily="34" charset="0"/>
              </a:rPr>
              <a:t>controller</a:t>
            </a:r>
            <a:r>
              <a:rPr lang="nb-NO" dirty="0" smtClean="0">
                <a:latin typeface="Eurostile" pitchFamily="34" charset="0"/>
              </a:rPr>
              <a:t> tuning is not trivial/</a:t>
            </a:r>
            <a:r>
              <a:rPr lang="nb-NO" dirty="0" err="1" smtClean="0">
                <a:latin typeface="Eurostile" pitchFamily="34" charset="0"/>
              </a:rPr>
              <a:t>obvious</a:t>
            </a:r>
            <a:endParaRPr lang="nb-NO" dirty="0">
              <a:latin typeface="Eurostile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E63675-8262-43EF-8438-23C0F36EC51F}" type="slidenum">
              <a:rPr lang="en-US" smtClean="0">
                <a:solidFill>
                  <a:srgbClr val="FFFFFF">
                    <a:lumMod val="65000"/>
                  </a:srgbClr>
                </a:solidFill>
              </a:rPr>
              <a:pPr/>
              <a:t>14</a:t>
            </a:fld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48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400" dirty="0" smtClean="0">
                <a:latin typeface="Eurostile" pitchFamily="34" charset="0"/>
              </a:rPr>
              <a:t>Controller </a:t>
            </a:r>
            <a:r>
              <a:rPr lang="nb-NO" sz="3400" dirty="0" err="1" smtClean="0">
                <a:latin typeface="Eurostile" pitchFamily="34" charset="0"/>
              </a:rPr>
              <a:t>performance</a:t>
            </a:r>
            <a:r>
              <a:rPr lang="nb-NO" sz="3400" dirty="0" smtClean="0">
                <a:latin typeface="Eurostile" pitchFamily="34" charset="0"/>
              </a:rPr>
              <a:t> </a:t>
            </a:r>
            <a:r>
              <a:rPr lang="nb-NO" sz="3400" dirty="0" err="1" smtClean="0">
                <a:latin typeface="Eurostile" pitchFamily="34" charset="0"/>
              </a:rPr>
              <a:t>simulation</a:t>
            </a:r>
            <a:r>
              <a:rPr lang="nb-NO" sz="3400" dirty="0" smtClean="0">
                <a:latin typeface="Eurostile" pitchFamily="34" charset="0"/>
              </a:rPr>
              <a:t> </a:t>
            </a:r>
            <a:r>
              <a:rPr lang="nb-NO" sz="3400" dirty="0" err="1" smtClean="0">
                <a:latin typeface="Eurostile" pitchFamily="34" charset="0"/>
              </a:rPr>
              <a:t>strategy</a:t>
            </a:r>
            <a:endParaRPr lang="nb-NO" sz="3400" dirty="0">
              <a:latin typeface="Eurostile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E63675-8262-43EF-8438-23C0F36EC51F}" type="slidenum">
              <a:rPr lang="en-US" smtClean="0">
                <a:solidFill>
                  <a:srgbClr val="FFFFFF">
                    <a:lumMod val="65000"/>
                  </a:srgbClr>
                </a:solidFill>
              </a:rPr>
              <a:pPr/>
              <a:t>15</a:t>
            </a:fld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pic>
        <p:nvPicPr>
          <p:cNvPr id="1026" name="Picture 2" descr="http://thumbs.dreamstime.com/x/chemical-plant-5113930.jpg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80" b="7109"/>
          <a:stretch/>
        </p:blipFill>
        <p:spPr bwMode="auto">
          <a:xfrm>
            <a:off x="5334000" y="1505606"/>
            <a:ext cx="3810000" cy="3116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joshrimer.com/wp-content/uploads/2011/03/algorithm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13" y="2348880"/>
            <a:ext cx="3532337" cy="2716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Arrow Connector 5"/>
          <p:cNvCxnSpPr>
            <a:stCxn id="1028" idx="3"/>
          </p:cNvCxnSpPr>
          <p:nvPr/>
        </p:nvCxnSpPr>
        <p:spPr>
          <a:xfrm flipV="1">
            <a:off x="3907050" y="3707147"/>
            <a:ext cx="1313022" cy="1"/>
          </a:xfrm>
          <a:prstGeom prst="straightConnector1">
            <a:avLst/>
          </a:prstGeom>
          <a:ln w="603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rc 8"/>
          <p:cNvSpPr/>
          <p:nvPr/>
        </p:nvSpPr>
        <p:spPr>
          <a:xfrm>
            <a:off x="3469657" y="2528900"/>
            <a:ext cx="2204683" cy="1116124"/>
          </a:xfrm>
          <a:prstGeom prst="arc">
            <a:avLst>
              <a:gd name="adj1" fmla="val 11610940"/>
              <a:gd name="adj2" fmla="val 20730176"/>
            </a:avLst>
          </a:prstGeom>
          <a:ln w="15875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TextBox 9"/>
          <p:cNvSpPr txBox="1"/>
          <p:nvPr/>
        </p:nvSpPr>
        <p:spPr>
          <a:xfrm>
            <a:off x="246346" y="5070351"/>
            <a:ext cx="37444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 smtClean="0">
                <a:latin typeface="Eurostile" pitchFamily="34" charset="0"/>
              </a:rPr>
              <a:t>Controller and estimator </a:t>
            </a:r>
            <a:r>
              <a:rPr lang="nb-NO" dirty="0" err="1" smtClean="0">
                <a:latin typeface="Eurostile" pitchFamily="34" charset="0"/>
              </a:rPr>
              <a:t>algorithms</a:t>
            </a:r>
            <a:r>
              <a:rPr lang="nb-NO" dirty="0" smtClean="0">
                <a:latin typeface="Eurostile" pitchFamily="34" charset="0"/>
              </a:rPr>
              <a:t>, </a:t>
            </a:r>
            <a:r>
              <a:rPr lang="nb-NO" dirty="0" err="1" smtClean="0">
                <a:latin typeface="Eurostile" pitchFamily="34" charset="0"/>
              </a:rPr>
              <a:t>governed</a:t>
            </a:r>
            <a:r>
              <a:rPr lang="nb-NO" dirty="0" smtClean="0">
                <a:latin typeface="Eurostile" pitchFamily="34" charset="0"/>
              </a:rPr>
              <a:t> by a </a:t>
            </a:r>
            <a:r>
              <a:rPr lang="nb-NO" dirty="0" err="1" smtClean="0">
                <a:latin typeface="Eurostile" pitchFamily="34" charset="0"/>
              </a:rPr>
              <a:t>numerically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efficient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model</a:t>
            </a:r>
            <a:r>
              <a:rPr lang="nb-NO" dirty="0" smtClean="0">
                <a:latin typeface="Eurostile" pitchFamily="34" charset="0"/>
              </a:rPr>
              <a:t>.</a:t>
            </a:r>
            <a:endParaRPr lang="nb-NO" dirty="0">
              <a:latin typeface="Eurostile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09394" y="5077982"/>
            <a:ext cx="38346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 smtClean="0">
                <a:latin typeface="Eurostile" pitchFamily="34" charset="0"/>
              </a:rPr>
              <a:t>Plant</a:t>
            </a:r>
            <a:r>
              <a:rPr lang="nb-NO" baseline="30000" dirty="0" smtClean="0">
                <a:latin typeface="Eurostile" pitchFamily="34" charset="0"/>
              </a:rPr>
              <a:t>*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representation</a:t>
            </a:r>
            <a:r>
              <a:rPr lang="nb-NO" dirty="0" smtClean="0">
                <a:latin typeface="Eurostile" pitchFamily="34" charset="0"/>
              </a:rPr>
              <a:t>, </a:t>
            </a:r>
            <a:r>
              <a:rPr lang="nb-NO" dirty="0" err="1" smtClean="0">
                <a:latin typeface="Eurostile" pitchFamily="34" charset="0"/>
              </a:rPr>
              <a:t>governed</a:t>
            </a:r>
            <a:r>
              <a:rPr lang="nb-NO" dirty="0" smtClean="0">
                <a:latin typeface="Eurostile" pitchFamily="34" charset="0"/>
              </a:rPr>
              <a:t> by a less </a:t>
            </a:r>
            <a:r>
              <a:rPr lang="nb-NO" dirty="0" err="1" smtClean="0">
                <a:latin typeface="Eurostile" pitchFamily="34" charset="0"/>
              </a:rPr>
              <a:t>numerically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efficient</a:t>
            </a:r>
            <a:r>
              <a:rPr lang="nb-NO" dirty="0" smtClean="0">
                <a:latin typeface="Eurostile" pitchFamily="34" charset="0"/>
              </a:rPr>
              <a:t>, </a:t>
            </a:r>
            <a:r>
              <a:rPr lang="nb-NO" dirty="0" err="1" smtClean="0">
                <a:latin typeface="Eurostile" pitchFamily="34" charset="0"/>
              </a:rPr>
              <a:t>but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perhaps</a:t>
            </a:r>
            <a:r>
              <a:rPr lang="nb-NO" dirty="0" smtClean="0">
                <a:latin typeface="Eurostile" pitchFamily="34" charset="0"/>
              </a:rPr>
              <a:t> more </a:t>
            </a:r>
            <a:r>
              <a:rPr lang="nb-NO" dirty="0" err="1" smtClean="0">
                <a:latin typeface="Eurostile" pitchFamily="34" charset="0"/>
              </a:rPr>
              <a:t>accurate</a:t>
            </a:r>
            <a:r>
              <a:rPr lang="nb-NO" dirty="0" smtClean="0">
                <a:latin typeface="Eurostile" pitchFamily="34" charset="0"/>
              </a:rPr>
              <a:t>, </a:t>
            </a:r>
            <a:r>
              <a:rPr lang="nb-NO" dirty="0" err="1" smtClean="0">
                <a:latin typeface="Eurostile" pitchFamily="34" charset="0"/>
              </a:rPr>
              <a:t>model</a:t>
            </a:r>
            <a:r>
              <a:rPr lang="nb-NO" dirty="0" smtClean="0">
                <a:latin typeface="Eurostile" pitchFamily="34" charset="0"/>
              </a:rPr>
              <a:t>.</a:t>
            </a:r>
            <a:endParaRPr lang="nb-NO" dirty="0">
              <a:latin typeface="Eurostile" pitchFamily="34" charset="0"/>
            </a:endParaRPr>
          </a:p>
        </p:txBody>
      </p:sp>
      <p:sp>
        <p:nvSpPr>
          <p:cNvPr id="14" name="Arc 13"/>
          <p:cNvSpPr/>
          <p:nvPr/>
        </p:nvSpPr>
        <p:spPr>
          <a:xfrm rot="10800000">
            <a:off x="3707904" y="3954227"/>
            <a:ext cx="1728192" cy="1116124"/>
          </a:xfrm>
          <a:prstGeom prst="arc">
            <a:avLst>
              <a:gd name="adj1" fmla="val 11610940"/>
              <a:gd name="adj2" fmla="val 20730176"/>
            </a:avLst>
          </a:prstGeom>
          <a:ln w="15875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TextBox 14"/>
          <p:cNvSpPr txBox="1"/>
          <p:nvPr/>
        </p:nvSpPr>
        <p:spPr>
          <a:xfrm>
            <a:off x="3797226" y="4622558"/>
            <a:ext cx="15121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100" dirty="0" smtClean="0">
                <a:latin typeface="Eurostile" pitchFamily="34" charset="0"/>
              </a:rPr>
              <a:t>Controller action</a:t>
            </a:r>
            <a:endParaRPr lang="nb-NO" sz="1100" dirty="0">
              <a:latin typeface="Eurostile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30154" y="2267290"/>
            <a:ext cx="20463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100" dirty="0" err="1" smtClean="0">
                <a:latin typeface="Eurostile" pitchFamily="34" charset="0"/>
              </a:rPr>
              <a:t>Measured</a:t>
            </a:r>
            <a:r>
              <a:rPr lang="nb-NO" sz="1100" dirty="0" smtClean="0">
                <a:latin typeface="Eurostile" pitchFamily="34" charset="0"/>
              </a:rPr>
              <a:t> plant </a:t>
            </a:r>
            <a:r>
              <a:rPr lang="nb-NO" sz="1100" dirty="0" err="1" smtClean="0">
                <a:latin typeface="Eurostile" pitchFamily="34" charset="0"/>
              </a:rPr>
              <a:t>behavior</a:t>
            </a:r>
            <a:endParaRPr lang="nb-NO" sz="1100" dirty="0">
              <a:latin typeface="Eurostile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81424" y="6481951"/>
            <a:ext cx="67268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 dirty="0" smtClean="0">
                <a:latin typeface="Eurostile" pitchFamily="34" charset="0"/>
              </a:rPr>
              <a:t>* In </a:t>
            </a:r>
            <a:r>
              <a:rPr lang="nb-NO" sz="1400" dirty="0" err="1" smtClean="0">
                <a:latin typeface="Eurostile" pitchFamily="34" charset="0"/>
              </a:rPr>
              <a:t>this</a:t>
            </a:r>
            <a:r>
              <a:rPr lang="nb-NO" sz="1400" dirty="0" smtClean="0">
                <a:latin typeface="Eurostile" pitchFamily="34" charset="0"/>
              </a:rPr>
              <a:t> </a:t>
            </a:r>
            <a:r>
              <a:rPr lang="nb-NO" sz="1400" dirty="0" err="1" smtClean="0">
                <a:latin typeface="Eurostile" pitchFamily="34" charset="0"/>
              </a:rPr>
              <a:t>work</a:t>
            </a:r>
            <a:r>
              <a:rPr lang="nb-NO" sz="1400" dirty="0" smtClean="0">
                <a:latin typeface="Eurostile" pitchFamily="34" charset="0"/>
              </a:rPr>
              <a:t>, </a:t>
            </a:r>
            <a:r>
              <a:rPr lang="nb-NO" sz="1400" dirty="0" err="1" smtClean="0">
                <a:latin typeface="Eurostile" pitchFamily="34" charset="0"/>
              </a:rPr>
              <a:t>the</a:t>
            </a:r>
            <a:r>
              <a:rPr lang="nb-NO" sz="1400" dirty="0" smtClean="0">
                <a:latin typeface="Eurostile" pitchFamily="34" charset="0"/>
              </a:rPr>
              <a:t> plant is </a:t>
            </a:r>
            <a:r>
              <a:rPr lang="nb-NO" sz="1400" dirty="0" err="1" smtClean="0">
                <a:latin typeface="Eurostile" pitchFamily="34" charset="0"/>
              </a:rPr>
              <a:t>the</a:t>
            </a:r>
            <a:r>
              <a:rPr lang="nb-NO" sz="1400" dirty="0" smtClean="0">
                <a:latin typeface="Eurostile" pitchFamily="34" charset="0"/>
              </a:rPr>
              <a:t> </a:t>
            </a:r>
            <a:r>
              <a:rPr lang="nb-NO" sz="1400" dirty="0" err="1" smtClean="0">
                <a:latin typeface="Eurostile" pitchFamily="34" charset="0"/>
              </a:rPr>
              <a:t>isolated</a:t>
            </a:r>
            <a:r>
              <a:rPr lang="nb-NO" sz="1400" dirty="0" smtClean="0">
                <a:latin typeface="Eurostile" pitchFamily="34" charset="0"/>
              </a:rPr>
              <a:t> </a:t>
            </a:r>
            <a:r>
              <a:rPr lang="nb-NO" sz="1400" dirty="0" err="1" smtClean="0">
                <a:latin typeface="Eurostile" pitchFamily="34" charset="0"/>
              </a:rPr>
              <a:t>behavior</a:t>
            </a:r>
            <a:r>
              <a:rPr lang="nb-NO" sz="1400" dirty="0" smtClean="0">
                <a:latin typeface="Eurostile" pitchFamily="34" charset="0"/>
              </a:rPr>
              <a:t> </a:t>
            </a:r>
            <a:r>
              <a:rPr lang="nb-NO" sz="1400" dirty="0" err="1" smtClean="0">
                <a:latin typeface="Eurostile" pitchFamily="34" charset="0"/>
              </a:rPr>
              <a:t>of</a:t>
            </a:r>
            <a:r>
              <a:rPr lang="nb-NO" sz="1400" dirty="0" smtClean="0">
                <a:latin typeface="Eurostile" pitchFamily="34" charset="0"/>
              </a:rPr>
              <a:t> </a:t>
            </a:r>
            <a:r>
              <a:rPr lang="nb-NO" sz="1400" dirty="0" err="1" smtClean="0">
                <a:latin typeface="Eurostile" pitchFamily="34" charset="0"/>
              </a:rPr>
              <a:t>the</a:t>
            </a:r>
            <a:r>
              <a:rPr lang="nb-NO" sz="1400" dirty="0" smtClean="0">
                <a:latin typeface="Eurostile" pitchFamily="34" charset="0"/>
              </a:rPr>
              <a:t> single </a:t>
            </a:r>
            <a:r>
              <a:rPr lang="nb-NO" sz="1400" dirty="0" err="1" smtClean="0">
                <a:latin typeface="Eurostile" pitchFamily="34" charset="0"/>
              </a:rPr>
              <a:t>reactor</a:t>
            </a:r>
            <a:r>
              <a:rPr lang="nb-NO" sz="1400" dirty="0" smtClean="0">
                <a:latin typeface="Eurostile" pitchFamily="34" charset="0"/>
              </a:rPr>
              <a:t> in </a:t>
            </a:r>
            <a:r>
              <a:rPr lang="nb-NO" sz="1400" dirty="0" err="1" smtClean="0">
                <a:latin typeface="Eurostile" pitchFamily="34" charset="0"/>
              </a:rPr>
              <a:t>mind</a:t>
            </a:r>
            <a:r>
              <a:rPr lang="nb-NO" sz="1400" dirty="0" smtClean="0">
                <a:latin typeface="Eurostile" pitchFamily="34" charset="0"/>
              </a:rPr>
              <a:t>.</a:t>
            </a:r>
            <a:endParaRPr lang="nb-NO" sz="1400" dirty="0">
              <a:latin typeface="Eurostile" pitchFamily="34" charset="0"/>
            </a:endParaRPr>
          </a:p>
        </p:txBody>
      </p:sp>
      <p:sp>
        <p:nvSpPr>
          <p:cNvPr id="12" name="Right Brace 11"/>
          <p:cNvSpPr/>
          <p:nvPr/>
        </p:nvSpPr>
        <p:spPr>
          <a:xfrm rot="16200000">
            <a:off x="7018313" y="3083966"/>
            <a:ext cx="435967" cy="3600401"/>
          </a:xfrm>
          <a:prstGeom prst="rightBrac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0" name="Right Brace 19"/>
          <p:cNvSpPr/>
          <p:nvPr/>
        </p:nvSpPr>
        <p:spPr>
          <a:xfrm rot="16200000">
            <a:off x="1900570" y="3239017"/>
            <a:ext cx="435967" cy="3299775"/>
          </a:xfrm>
          <a:prstGeom prst="rightBrac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893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712968" cy="4392340"/>
          </a:xfrm>
        </p:spPr>
        <p:txBody>
          <a:bodyPr/>
          <a:lstStyle/>
          <a:p>
            <a:r>
              <a:rPr lang="nb-NO" sz="2000" dirty="0" smtClean="0">
                <a:latin typeface="Eurostile" pitchFamily="34" charset="0"/>
              </a:rPr>
              <a:t>The NMOL </a:t>
            </a:r>
            <a:r>
              <a:rPr lang="nb-NO" sz="2000" dirty="0" err="1" smtClean="0">
                <a:latin typeface="Eurostile" pitchFamily="34" charset="0"/>
              </a:rPr>
              <a:t>model</a:t>
            </a:r>
            <a:r>
              <a:rPr lang="nb-NO" sz="2000" dirty="0" smtClean="0">
                <a:latin typeface="Eurostile" pitchFamily="34" charset="0"/>
              </a:rPr>
              <a:t> is less </a:t>
            </a:r>
            <a:r>
              <a:rPr lang="nb-NO" sz="2000" dirty="0" err="1" smtClean="0">
                <a:latin typeface="Eurostile" pitchFamily="34" charset="0"/>
              </a:rPr>
              <a:t>numerically</a:t>
            </a:r>
            <a:r>
              <a:rPr lang="nb-NO" sz="2000" dirty="0" smtClean="0">
                <a:latin typeface="Eurostile" pitchFamily="34" charset="0"/>
              </a:rPr>
              <a:t> </a:t>
            </a:r>
            <a:r>
              <a:rPr lang="nb-NO" sz="2000" dirty="0" err="1" smtClean="0">
                <a:latin typeface="Eurostile" pitchFamily="34" charset="0"/>
              </a:rPr>
              <a:t>efficient</a:t>
            </a:r>
            <a:r>
              <a:rPr lang="nb-NO" sz="2000" dirty="0" smtClean="0">
                <a:latin typeface="Eurostile" pitchFamily="34" charset="0"/>
              </a:rPr>
              <a:t> </a:t>
            </a:r>
            <a:r>
              <a:rPr lang="nb-NO" sz="2000" dirty="0" err="1" smtClean="0">
                <a:latin typeface="Eurostile" pitchFamily="34" charset="0"/>
              </a:rPr>
              <a:t>than</a:t>
            </a:r>
            <a:r>
              <a:rPr lang="nb-NO" sz="2000" dirty="0" smtClean="0">
                <a:latin typeface="Eurostile" pitchFamily="34" charset="0"/>
              </a:rPr>
              <a:t> </a:t>
            </a:r>
            <a:r>
              <a:rPr lang="nb-NO" sz="2000" dirty="0" err="1" smtClean="0">
                <a:latin typeface="Eurostile" pitchFamily="34" charset="0"/>
              </a:rPr>
              <a:t>the</a:t>
            </a:r>
            <a:r>
              <a:rPr lang="nb-NO" sz="2000" dirty="0" smtClean="0">
                <a:latin typeface="Eurostile" pitchFamily="34" charset="0"/>
              </a:rPr>
              <a:t> MCV </a:t>
            </a:r>
            <a:r>
              <a:rPr lang="nb-NO" sz="2000" dirty="0" err="1" smtClean="0">
                <a:latin typeface="Eurostile" pitchFamily="34" charset="0"/>
              </a:rPr>
              <a:t>model</a:t>
            </a:r>
            <a:r>
              <a:rPr lang="nb-NO" sz="2000" dirty="0" smtClean="0">
                <a:latin typeface="Eurostile" pitchFamily="34" charset="0"/>
              </a:rPr>
              <a:t>. In order to </a:t>
            </a:r>
            <a:r>
              <a:rPr lang="nb-NO" sz="2000" dirty="0" err="1" smtClean="0">
                <a:latin typeface="Eurostile" pitchFamily="34" charset="0"/>
              </a:rPr>
              <a:t>get</a:t>
            </a:r>
            <a:r>
              <a:rPr lang="nb-NO" sz="2000" dirty="0" smtClean="0">
                <a:latin typeface="Eurostile" pitchFamily="34" charset="0"/>
              </a:rPr>
              <a:t> </a:t>
            </a:r>
            <a:r>
              <a:rPr lang="nb-NO" sz="2000" dirty="0" err="1" smtClean="0">
                <a:latin typeface="Eurostile" pitchFamily="34" charset="0"/>
              </a:rPr>
              <a:t>satisfying</a:t>
            </a:r>
            <a:r>
              <a:rPr lang="nb-NO" sz="2000" dirty="0" smtClean="0">
                <a:latin typeface="Eurostile" pitchFamily="34" charset="0"/>
              </a:rPr>
              <a:t> </a:t>
            </a:r>
            <a:r>
              <a:rPr lang="nb-NO" sz="2000" dirty="0" err="1" smtClean="0">
                <a:latin typeface="Eurostile" pitchFamily="34" charset="0"/>
              </a:rPr>
              <a:t>performance</a:t>
            </a:r>
            <a:r>
              <a:rPr lang="nb-NO" sz="2000" dirty="0" smtClean="0">
                <a:latin typeface="Eurostile" pitchFamily="34" charset="0"/>
              </a:rPr>
              <a:t> for </a:t>
            </a:r>
            <a:r>
              <a:rPr lang="nb-NO" sz="2000" dirty="0" err="1" smtClean="0">
                <a:latin typeface="Eurostile" pitchFamily="34" charset="0"/>
              </a:rPr>
              <a:t>the</a:t>
            </a:r>
            <a:r>
              <a:rPr lang="nb-NO" sz="2000" dirty="0" smtClean="0">
                <a:latin typeface="Eurostile" pitchFamily="34" charset="0"/>
              </a:rPr>
              <a:t> NMOL </a:t>
            </a:r>
            <a:r>
              <a:rPr lang="nb-NO" sz="2000" dirty="0" err="1" smtClean="0">
                <a:latin typeface="Eurostile" pitchFamily="34" charset="0"/>
              </a:rPr>
              <a:t>approach</a:t>
            </a:r>
            <a:r>
              <a:rPr lang="nb-NO" sz="2000" dirty="0" smtClean="0">
                <a:latin typeface="Eurostile" pitchFamily="34" charset="0"/>
              </a:rPr>
              <a:t>, </a:t>
            </a:r>
            <a:r>
              <a:rPr lang="nb-NO" sz="2000" dirty="0" err="1" smtClean="0">
                <a:latin typeface="Eurostile" pitchFamily="34" charset="0"/>
              </a:rPr>
              <a:t>the</a:t>
            </a:r>
            <a:r>
              <a:rPr lang="nb-NO" sz="2000" dirty="0" smtClean="0">
                <a:latin typeface="Eurostile" pitchFamily="34" charset="0"/>
              </a:rPr>
              <a:t> </a:t>
            </a:r>
            <a:r>
              <a:rPr lang="nb-NO" sz="2000" dirty="0" err="1" smtClean="0">
                <a:latin typeface="Eurostile" pitchFamily="34" charset="0"/>
              </a:rPr>
              <a:t>number</a:t>
            </a:r>
            <a:r>
              <a:rPr lang="nb-NO" sz="2000" dirty="0" smtClean="0">
                <a:latin typeface="Eurostile" pitchFamily="34" charset="0"/>
              </a:rPr>
              <a:t> </a:t>
            </a:r>
            <a:r>
              <a:rPr lang="nb-NO" sz="2000" dirty="0" err="1" smtClean="0">
                <a:latin typeface="Eurostile" pitchFamily="34" charset="0"/>
              </a:rPr>
              <a:t>of</a:t>
            </a:r>
            <a:r>
              <a:rPr lang="nb-NO" sz="2000" dirty="0" smtClean="0">
                <a:latin typeface="Eurostile" pitchFamily="34" charset="0"/>
              </a:rPr>
              <a:t> </a:t>
            </a:r>
            <a:r>
              <a:rPr lang="nb-NO" sz="2000" dirty="0" err="1" smtClean="0">
                <a:latin typeface="Eurostile" pitchFamily="34" charset="0"/>
              </a:rPr>
              <a:t>discretization</a:t>
            </a:r>
            <a:r>
              <a:rPr lang="nb-NO" sz="2000" dirty="0" smtClean="0">
                <a:latin typeface="Eurostile" pitchFamily="34" charset="0"/>
              </a:rPr>
              <a:t> </a:t>
            </a:r>
            <a:r>
              <a:rPr lang="nb-NO" sz="2000" dirty="0" err="1" smtClean="0">
                <a:latin typeface="Eurostile" pitchFamily="34" charset="0"/>
              </a:rPr>
              <a:t>points</a:t>
            </a:r>
            <a:r>
              <a:rPr lang="nb-NO" sz="2000" dirty="0" smtClean="0">
                <a:latin typeface="Eurostile" pitchFamily="34" charset="0"/>
              </a:rPr>
              <a:t> </a:t>
            </a:r>
            <a:r>
              <a:rPr lang="nb-NO" sz="2000" dirty="0" err="1" smtClean="0">
                <a:latin typeface="Eurostile" pitchFamily="34" charset="0"/>
              </a:rPr>
              <a:t>needs</a:t>
            </a:r>
            <a:r>
              <a:rPr lang="nb-NO" sz="2000" dirty="0" smtClean="0">
                <a:latin typeface="Eurostile" pitchFamily="34" charset="0"/>
              </a:rPr>
              <a:t> to be </a:t>
            </a:r>
            <a:r>
              <a:rPr lang="nb-NO" sz="2000" dirty="0" err="1" smtClean="0">
                <a:latin typeface="Eurostile" pitchFamily="34" charset="0"/>
              </a:rPr>
              <a:t>significantly</a:t>
            </a:r>
            <a:r>
              <a:rPr lang="nb-NO" sz="2000" dirty="0" smtClean="0">
                <a:latin typeface="Eurostile" pitchFamily="34" charset="0"/>
              </a:rPr>
              <a:t> </a:t>
            </a:r>
            <a:r>
              <a:rPr lang="nb-NO" sz="2000" dirty="0" err="1" smtClean="0">
                <a:latin typeface="Eurostile" pitchFamily="34" charset="0"/>
              </a:rPr>
              <a:t>lower</a:t>
            </a:r>
            <a:r>
              <a:rPr lang="nb-NO" sz="2000" dirty="0" smtClean="0">
                <a:latin typeface="Eurostile" pitchFamily="34" charset="0"/>
              </a:rPr>
              <a:t> </a:t>
            </a:r>
            <a:r>
              <a:rPr lang="nb-NO" sz="2000" dirty="0" err="1" smtClean="0">
                <a:latin typeface="Eurostile" pitchFamily="34" charset="0"/>
              </a:rPr>
              <a:t>than</a:t>
            </a:r>
            <a:r>
              <a:rPr lang="nb-NO" sz="2000" dirty="0" smtClean="0">
                <a:latin typeface="Eurostile" pitchFamily="34" charset="0"/>
              </a:rPr>
              <a:t> </a:t>
            </a:r>
            <a:r>
              <a:rPr lang="nb-NO" sz="2000" dirty="0" err="1" smtClean="0">
                <a:latin typeface="Eurostile" pitchFamily="34" charset="0"/>
              </a:rPr>
              <a:t>what</a:t>
            </a:r>
            <a:r>
              <a:rPr lang="nb-NO" sz="2000" dirty="0" smtClean="0">
                <a:latin typeface="Eurostile" pitchFamily="34" charset="0"/>
              </a:rPr>
              <a:t> </a:t>
            </a:r>
            <a:r>
              <a:rPr lang="nb-NO" sz="2000" dirty="0" err="1" smtClean="0">
                <a:latin typeface="Eurostile" pitchFamily="34" charset="0"/>
              </a:rPr>
              <a:t>the</a:t>
            </a:r>
            <a:r>
              <a:rPr lang="nb-NO" sz="2000" dirty="0" smtClean="0">
                <a:latin typeface="Eurostile" pitchFamily="34" charset="0"/>
              </a:rPr>
              <a:t> RTD </a:t>
            </a:r>
            <a:r>
              <a:rPr lang="nb-NO" sz="2000" dirty="0" err="1" smtClean="0">
                <a:latin typeface="Eurostile" pitchFamily="34" charset="0"/>
              </a:rPr>
              <a:t>experiments</a:t>
            </a:r>
            <a:r>
              <a:rPr lang="nb-NO" sz="2000" dirty="0" smtClean="0">
                <a:latin typeface="Eurostile" pitchFamily="34" charset="0"/>
              </a:rPr>
              <a:t> </a:t>
            </a:r>
            <a:r>
              <a:rPr lang="nb-NO" sz="2000" dirty="0" err="1" smtClean="0">
                <a:latin typeface="Eurostile" pitchFamily="34" charset="0"/>
              </a:rPr>
              <a:t>suggest</a:t>
            </a:r>
            <a:r>
              <a:rPr lang="nb-NO" sz="2000" dirty="0" smtClean="0">
                <a:latin typeface="Eurostile" pitchFamily="34" charset="0"/>
              </a:rPr>
              <a:t> (in order to </a:t>
            </a:r>
            <a:r>
              <a:rPr lang="nb-NO" sz="2000" dirty="0" err="1" smtClean="0">
                <a:latin typeface="Eurostile" pitchFamily="34" charset="0"/>
              </a:rPr>
              <a:t>achieve</a:t>
            </a:r>
            <a:r>
              <a:rPr lang="nb-NO" sz="2000" dirty="0" smtClean="0">
                <a:latin typeface="Eurostile" pitchFamily="34" charset="0"/>
              </a:rPr>
              <a:t> </a:t>
            </a:r>
            <a:r>
              <a:rPr lang="nb-NO" sz="2000" dirty="0" err="1" smtClean="0">
                <a:latin typeface="Eurostile" pitchFamily="34" charset="0"/>
              </a:rPr>
              <a:t>correct</a:t>
            </a:r>
            <a:r>
              <a:rPr lang="nb-NO" sz="2000" dirty="0" smtClean="0">
                <a:latin typeface="Eurostile" pitchFamily="34" charset="0"/>
              </a:rPr>
              <a:t> </a:t>
            </a:r>
            <a:r>
              <a:rPr lang="nb-NO" sz="2000" dirty="0" err="1" smtClean="0">
                <a:latin typeface="Eurostile" pitchFamily="34" charset="0"/>
              </a:rPr>
              <a:t>mixing</a:t>
            </a:r>
            <a:r>
              <a:rPr lang="nb-NO" sz="2000" dirty="0" smtClean="0">
                <a:latin typeface="Eurostile" pitchFamily="34" charset="0"/>
              </a:rPr>
              <a:t> </a:t>
            </a:r>
            <a:r>
              <a:rPr lang="nb-NO" sz="2000" dirty="0" err="1" smtClean="0">
                <a:latin typeface="Eurostile" pitchFamily="34" charset="0"/>
              </a:rPr>
              <a:t>conditions</a:t>
            </a:r>
            <a:r>
              <a:rPr lang="nb-NO" sz="2000" dirty="0" smtClean="0">
                <a:latin typeface="Eurostile" pitchFamily="34" charset="0"/>
              </a:rPr>
              <a:t>).</a:t>
            </a:r>
          </a:p>
          <a:p>
            <a:r>
              <a:rPr lang="nb-NO" sz="2000" dirty="0" smtClean="0">
                <a:latin typeface="Eurostile" pitchFamily="34" charset="0"/>
              </a:rPr>
              <a:t>A </a:t>
            </a:r>
            <a:r>
              <a:rPr lang="nb-NO" sz="2000" dirty="0" err="1" smtClean="0">
                <a:latin typeface="Eurostile" pitchFamily="34" charset="0"/>
              </a:rPr>
              <a:t>proposal</a:t>
            </a:r>
            <a:r>
              <a:rPr lang="nb-NO" sz="2000" dirty="0" smtClean="0">
                <a:latin typeface="Eurostile" pitchFamily="34" charset="0"/>
              </a:rPr>
              <a:t> is to </a:t>
            </a:r>
            <a:r>
              <a:rPr lang="nb-NO" sz="2000" dirty="0" err="1" smtClean="0">
                <a:latin typeface="Eurostile" pitchFamily="34" charset="0"/>
              </a:rPr>
              <a:t>use</a:t>
            </a:r>
            <a:r>
              <a:rPr lang="nb-NO" sz="2000" dirty="0" smtClean="0">
                <a:latin typeface="Eurostile" pitchFamily="34" charset="0"/>
              </a:rPr>
              <a:t> </a:t>
            </a:r>
            <a:r>
              <a:rPr lang="nb-NO" sz="2000" dirty="0" err="1" smtClean="0">
                <a:latin typeface="Eurostile" pitchFamily="34" charset="0"/>
              </a:rPr>
              <a:t>the</a:t>
            </a:r>
            <a:r>
              <a:rPr lang="nb-NO" sz="2000" dirty="0" smtClean="0">
                <a:latin typeface="Eurostile" pitchFamily="34" charset="0"/>
              </a:rPr>
              <a:t> less </a:t>
            </a:r>
            <a:r>
              <a:rPr lang="nb-NO" sz="2000" dirty="0" err="1" smtClean="0">
                <a:latin typeface="Eurostile" pitchFamily="34" charset="0"/>
              </a:rPr>
              <a:t>numerically</a:t>
            </a:r>
            <a:r>
              <a:rPr lang="nb-NO" sz="2000" dirty="0" smtClean="0">
                <a:latin typeface="Eurostile" pitchFamily="34" charset="0"/>
              </a:rPr>
              <a:t> </a:t>
            </a:r>
            <a:r>
              <a:rPr lang="nb-NO" sz="2000" dirty="0" err="1" smtClean="0">
                <a:latin typeface="Eurostile" pitchFamily="34" charset="0"/>
              </a:rPr>
              <a:t>efficient</a:t>
            </a:r>
            <a:r>
              <a:rPr lang="nb-NO" sz="2000" dirty="0" smtClean="0">
                <a:latin typeface="Eurostile" pitchFamily="34" charset="0"/>
              </a:rPr>
              <a:t> </a:t>
            </a:r>
            <a:r>
              <a:rPr lang="nb-NO" sz="2000" dirty="0" err="1" smtClean="0">
                <a:latin typeface="Eurostile" pitchFamily="34" charset="0"/>
              </a:rPr>
              <a:t>model</a:t>
            </a:r>
            <a:r>
              <a:rPr lang="nb-NO" sz="2000" dirty="0" smtClean="0">
                <a:latin typeface="Eurostile" pitchFamily="34" charset="0"/>
              </a:rPr>
              <a:t> (NMOL) as a plant </a:t>
            </a:r>
            <a:r>
              <a:rPr lang="nb-NO" sz="2000" dirty="0" err="1" smtClean="0">
                <a:latin typeface="Eurostile" pitchFamily="34" charset="0"/>
              </a:rPr>
              <a:t>replacement</a:t>
            </a:r>
            <a:r>
              <a:rPr lang="nb-NO" sz="2000" dirty="0" smtClean="0">
                <a:latin typeface="Eurostile" pitchFamily="34" charset="0"/>
              </a:rPr>
              <a:t> </a:t>
            </a:r>
            <a:r>
              <a:rPr lang="nb-NO" sz="2000" dirty="0" err="1" smtClean="0">
                <a:latin typeface="Eurostile" pitchFamily="34" charset="0"/>
              </a:rPr>
              <a:t>model</a:t>
            </a:r>
            <a:r>
              <a:rPr lang="nb-NO" sz="2000" dirty="0" smtClean="0">
                <a:latin typeface="Eurostile" pitchFamily="34" charset="0"/>
              </a:rPr>
              <a:t> and </a:t>
            </a:r>
            <a:r>
              <a:rPr lang="nb-NO" sz="2000" dirty="0" err="1" smtClean="0">
                <a:latin typeface="Eurostile" pitchFamily="34" charset="0"/>
              </a:rPr>
              <a:t>the</a:t>
            </a:r>
            <a:r>
              <a:rPr lang="nb-NO" sz="2000" dirty="0" smtClean="0">
                <a:latin typeface="Eurostile" pitchFamily="34" charset="0"/>
              </a:rPr>
              <a:t> MCV </a:t>
            </a:r>
            <a:r>
              <a:rPr lang="nb-NO" sz="2000" dirty="0" err="1" smtClean="0">
                <a:latin typeface="Eurostile" pitchFamily="34" charset="0"/>
              </a:rPr>
              <a:t>model</a:t>
            </a:r>
            <a:r>
              <a:rPr lang="nb-NO" sz="2000" dirty="0" smtClean="0">
                <a:latin typeface="Eurostile" pitchFamily="34" charset="0"/>
              </a:rPr>
              <a:t> for on-line </a:t>
            </a:r>
            <a:r>
              <a:rPr lang="nb-NO" sz="2000" dirty="0" err="1" smtClean="0">
                <a:latin typeface="Eurostile" pitchFamily="34" charset="0"/>
              </a:rPr>
              <a:t>control</a:t>
            </a:r>
            <a:r>
              <a:rPr lang="nb-NO" sz="2000" dirty="0" smtClean="0">
                <a:latin typeface="Eurostile" pitchFamily="34" charset="0"/>
              </a:rPr>
              <a:t> purposes.</a:t>
            </a:r>
          </a:p>
          <a:p>
            <a:pPr marL="0" indent="0">
              <a:buNone/>
            </a:pPr>
            <a:endParaRPr lang="nb-NO" sz="2000" dirty="0">
              <a:latin typeface="Eurostile" pitchFamily="34" charset="0"/>
            </a:endParaRPr>
          </a:p>
          <a:p>
            <a:r>
              <a:rPr lang="nb-NO" sz="2000" dirty="0" err="1" smtClean="0">
                <a:latin typeface="Eurostile" pitchFamily="34" charset="0"/>
              </a:rPr>
              <a:t>Next</a:t>
            </a:r>
            <a:r>
              <a:rPr lang="nb-NO" sz="2000" dirty="0" smtClean="0">
                <a:latin typeface="Eurostile" pitchFamily="34" charset="0"/>
              </a:rPr>
              <a:t> </a:t>
            </a:r>
            <a:r>
              <a:rPr lang="nb-NO" sz="2000" dirty="0" err="1" smtClean="0">
                <a:latin typeface="Eurostile" pitchFamily="34" charset="0"/>
              </a:rPr>
              <a:t>steps</a:t>
            </a:r>
            <a:r>
              <a:rPr lang="nb-NO" sz="2000" dirty="0" smtClean="0">
                <a:latin typeface="Eurostile" pitchFamily="34" charset="0"/>
              </a:rPr>
              <a:t>:	- </a:t>
            </a:r>
            <a:r>
              <a:rPr lang="nb-NO" sz="2000" dirty="0" err="1" smtClean="0">
                <a:latin typeface="Eurostile" pitchFamily="34" charset="0"/>
              </a:rPr>
              <a:t>Off</a:t>
            </a:r>
            <a:r>
              <a:rPr lang="nb-NO" sz="2000" dirty="0" smtClean="0">
                <a:latin typeface="Eurostile" pitchFamily="34" charset="0"/>
              </a:rPr>
              <a:t>-line parameter </a:t>
            </a:r>
            <a:r>
              <a:rPr lang="nb-NO" sz="2000" dirty="0" err="1" smtClean="0">
                <a:latin typeface="Eurostile" pitchFamily="34" charset="0"/>
              </a:rPr>
              <a:t>estimation</a:t>
            </a:r>
            <a:r>
              <a:rPr lang="nb-NO" sz="2000" dirty="0" smtClean="0">
                <a:latin typeface="Eurostile" pitchFamily="34" charset="0"/>
              </a:rPr>
              <a:t> </a:t>
            </a:r>
            <a:r>
              <a:rPr lang="nb-NO" sz="2000" dirty="0" err="1" smtClean="0">
                <a:latin typeface="Eurostile" pitchFamily="34" charset="0"/>
              </a:rPr>
              <a:t>using</a:t>
            </a:r>
            <a:r>
              <a:rPr lang="nb-NO" sz="2000" dirty="0" smtClean="0">
                <a:latin typeface="Eurostile" pitchFamily="34" charset="0"/>
              </a:rPr>
              <a:t> </a:t>
            </a:r>
            <a:r>
              <a:rPr lang="nb-NO" sz="2000" dirty="0" err="1" smtClean="0">
                <a:latin typeface="Eurostile" pitchFamily="34" charset="0"/>
              </a:rPr>
              <a:t>experimental</a:t>
            </a:r>
            <a:r>
              <a:rPr lang="nb-NO" sz="2000" dirty="0" smtClean="0">
                <a:latin typeface="Eurostile" pitchFamily="34" charset="0"/>
              </a:rPr>
              <a:t> data</a:t>
            </a:r>
            <a:r>
              <a:rPr lang="nb-NO" sz="2000" dirty="0">
                <a:latin typeface="Eurostile" pitchFamily="34" charset="0"/>
              </a:rPr>
              <a:t/>
            </a:r>
            <a:br>
              <a:rPr lang="nb-NO" sz="2000" dirty="0">
                <a:latin typeface="Eurostile" pitchFamily="34" charset="0"/>
              </a:rPr>
            </a:br>
            <a:r>
              <a:rPr lang="nb-NO" sz="2000" dirty="0" smtClean="0">
                <a:latin typeface="Eurostile" pitchFamily="34" charset="0"/>
              </a:rPr>
              <a:t>		- </a:t>
            </a:r>
            <a:r>
              <a:rPr lang="nb-NO" sz="2000" dirty="0" err="1" smtClean="0">
                <a:latin typeface="Eurostile" pitchFamily="34" charset="0"/>
              </a:rPr>
              <a:t>Implementation</a:t>
            </a:r>
            <a:r>
              <a:rPr lang="nb-NO" sz="2000" dirty="0" smtClean="0">
                <a:latin typeface="Eurostile" pitchFamily="34" charset="0"/>
              </a:rPr>
              <a:t> </a:t>
            </a:r>
            <a:r>
              <a:rPr lang="nb-NO" sz="2000" dirty="0" err="1" smtClean="0">
                <a:latin typeface="Eurostile" pitchFamily="34" charset="0"/>
              </a:rPr>
              <a:t>with</a:t>
            </a:r>
            <a:r>
              <a:rPr lang="nb-NO" sz="2000" dirty="0" smtClean="0">
                <a:latin typeface="Eurostile" pitchFamily="34" charset="0"/>
              </a:rPr>
              <a:t> </a:t>
            </a:r>
            <a:r>
              <a:rPr lang="nb-NO" sz="2000" dirty="0" err="1" smtClean="0">
                <a:latin typeface="Eurostile" pitchFamily="34" charset="0"/>
              </a:rPr>
              <a:t>the</a:t>
            </a:r>
            <a:r>
              <a:rPr lang="nb-NO" sz="2000" dirty="0" smtClean="0">
                <a:latin typeface="Eurostile" pitchFamily="34" charset="0"/>
              </a:rPr>
              <a:t> </a:t>
            </a:r>
            <a:r>
              <a:rPr lang="nb-NO" sz="2000" dirty="0" err="1" smtClean="0">
                <a:latin typeface="Eurostile" pitchFamily="34" charset="0"/>
              </a:rPr>
              <a:t>Cybernetica</a:t>
            </a:r>
            <a:r>
              <a:rPr lang="nb-NO" sz="2000" dirty="0" smtClean="0">
                <a:latin typeface="Eurostile" pitchFamily="34" charset="0"/>
              </a:rPr>
              <a:t> CENIT </a:t>
            </a:r>
            <a:r>
              <a:rPr lang="nb-NO" sz="2000" dirty="0" err="1" smtClean="0">
                <a:latin typeface="Eurostile" pitchFamily="34" charset="0"/>
              </a:rPr>
              <a:t>software</a:t>
            </a:r>
            <a:r>
              <a:rPr lang="nb-NO" sz="2000" dirty="0" smtClean="0">
                <a:latin typeface="Eurostile" pitchFamily="34" charset="0"/>
              </a:rPr>
              <a:t> 		  for </a:t>
            </a:r>
            <a:r>
              <a:rPr lang="nb-NO" sz="2000" dirty="0" err="1" smtClean="0">
                <a:latin typeface="Eurostile" pitchFamily="34" charset="0"/>
              </a:rPr>
              <a:t>control</a:t>
            </a:r>
            <a:r>
              <a:rPr lang="nb-NO" sz="2000" dirty="0" smtClean="0">
                <a:latin typeface="Eurostile" pitchFamily="34" charset="0"/>
              </a:rPr>
              <a:t> studies. </a:t>
            </a:r>
            <a:r>
              <a:rPr lang="nb-NO" sz="2000" dirty="0" err="1" smtClean="0">
                <a:latin typeface="Eurostile" pitchFamily="34" charset="0"/>
              </a:rPr>
              <a:t>Temperature</a:t>
            </a:r>
            <a:r>
              <a:rPr lang="nb-NO" sz="2000" dirty="0" smtClean="0">
                <a:latin typeface="Eurostile" pitchFamily="34" charset="0"/>
              </a:rPr>
              <a:t> </a:t>
            </a:r>
            <a:r>
              <a:rPr lang="nb-NO" sz="2000" dirty="0" err="1" smtClean="0">
                <a:latin typeface="Eurostile" pitchFamily="34" charset="0"/>
              </a:rPr>
              <a:t>control</a:t>
            </a:r>
            <a:r>
              <a:rPr lang="nb-NO" sz="2000" dirty="0" smtClean="0">
                <a:latin typeface="Eurostile" pitchFamily="34" charset="0"/>
              </a:rPr>
              <a:t>, </a:t>
            </a:r>
            <a:r>
              <a:rPr lang="nb-NO" sz="2000" dirty="0" err="1" smtClean="0">
                <a:latin typeface="Eurostile" pitchFamily="34" charset="0"/>
              </a:rPr>
              <a:t>feedrate</a:t>
            </a:r>
            <a:r>
              <a:rPr lang="nb-NO" sz="2000" dirty="0" smtClean="0">
                <a:latin typeface="Eurostile" pitchFamily="34" charset="0"/>
              </a:rPr>
              <a:t> 			  </a:t>
            </a:r>
            <a:r>
              <a:rPr lang="nb-NO" sz="2000" dirty="0" err="1" smtClean="0">
                <a:latin typeface="Eurostile" pitchFamily="34" charset="0"/>
              </a:rPr>
              <a:t>control</a:t>
            </a:r>
            <a:r>
              <a:rPr lang="nb-NO" sz="2000" dirty="0" smtClean="0">
                <a:latin typeface="Eurostile" pitchFamily="34" charset="0"/>
              </a:rPr>
              <a:t> to </a:t>
            </a:r>
            <a:r>
              <a:rPr lang="nb-NO" sz="2000" dirty="0" err="1" smtClean="0">
                <a:latin typeface="Eurostile" pitchFamily="34" charset="0"/>
              </a:rPr>
              <a:t>achieve</a:t>
            </a:r>
            <a:r>
              <a:rPr lang="nb-NO" sz="2000" dirty="0" smtClean="0">
                <a:latin typeface="Eurostile" pitchFamily="34" charset="0"/>
              </a:rPr>
              <a:t> </a:t>
            </a:r>
            <a:r>
              <a:rPr lang="nb-NO" sz="2000" dirty="0" err="1" smtClean="0">
                <a:latin typeface="Eurostile" pitchFamily="34" charset="0"/>
              </a:rPr>
              <a:t>better</a:t>
            </a:r>
            <a:r>
              <a:rPr lang="nb-NO" sz="2000" dirty="0" smtClean="0">
                <a:latin typeface="Eurostile" pitchFamily="34" charset="0"/>
              </a:rPr>
              <a:t> </a:t>
            </a:r>
            <a:r>
              <a:rPr lang="nb-NO" sz="2000" dirty="0" err="1" smtClean="0">
                <a:latin typeface="Eurostile" pitchFamily="34" charset="0"/>
              </a:rPr>
              <a:t>conversion</a:t>
            </a:r>
            <a:r>
              <a:rPr lang="nb-NO" sz="2000" dirty="0" smtClean="0">
                <a:latin typeface="Eurostile" pitchFamily="34" charset="0"/>
              </a:rPr>
              <a:t> </a:t>
            </a:r>
            <a:r>
              <a:rPr lang="nb-NO" sz="2000" dirty="0" err="1" smtClean="0">
                <a:latin typeface="Eurostile" pitchFamily="34" charset="0"/>
              </a:rPr>
              <a:t>of</a:t>
            </a:r>
            <a:r>
              <a:rPr lang="nb-NO" sz="2000" dirty="0" smtClean="0">
                <a:latin typeface="Eurostile" pitchFamily="34" charset="0"/>
              </a:rPr>
              <a:t> monomer, etc.</a:t>
            </a:r>
            <a:endParaRPr lang="nb-NO" sz="1000" dirty="0" smtClean="0">
              <a:latin typeface="Eurostile" pitchFamily="34" charset="0"/>
            </a:endParaRPr>
          </a:p>
          <a:p>
            <a:endParaRPr lang="nb-NO" sz="2000" dirty="0">
              <a:latin typeface="Eurostile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E63675-8262-43EF-8438-23C0F36EC51F}" type="slidenum">
              <a:rPr lang="en-US" smtClean="0">
                <a:solidFill>
                  <a:srgbClr val="FFFFFF">
                    <a:lumMod val="65000"/>
                  </a:srgbClr>
                </a:solidFill>
              </a:rPr>
              <a:pPr/>
              <a:t>16</a:t>
            </a:fld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043608" y="261286"/>
            <a:ext cx="6840760" cy="567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nb-NO" sz="3600" kern="0" dirty="0" err="1" smtClean="0">
                <a:solidFill>
                  <a:schemeClr val="bg1">
                    <a:lumMod val="95000"/>
                  </a:schemeClr>
                </a:solidFill>
                <a:latin typeface="Eurostile" pitchFamily="34" charset="0"/>
              </a:rPr>
              <a:t>Summary</a:t>
            </a:r>
            <a:endParaRPr lang="nb-NO" kern="0" dirty="0">
              <a:solidFill>
                <a:schemeClr val="bg1">
                  <a:lumMod val="95000"/>
                </a:schemeClr>
              </a:solidFill>
              <a:latin typeface="Eurostil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8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latin typeface="Eurostile" pitchFamily="34" charset="0"/>
              </a:rPr>
              <a:t>Agenda</a:t>
            </a:r>
            <a:endParaRPr lang="nb-NO" dirty="0">
              <a:latin typeface="Eurostile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E63675-8262-43EF-8438-23C0F36EC51F}" type="slidenum">
              <a:rPr lang="en-US" smtClean="0">
                <a:solidFill>
                  <a:srgbClr val="FFFFFF">
                    <a:lumMod val="65000"/>
                  </a:srgbClr>
                </a:solidFill>
              </a:rPr>
              <a:pPr/>
              <a:t>2</a:t>
            </a:fld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23528" y="1340768"/>
            <a:ext cx="8640514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Tx/>
              <a:buNone/>
              <a:defRPr sz="28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sz="2400" kern="0" dirty="0" smtClean="0">
                <a:latin typeface="Eurostile" pitchFamily="34" charset="0"/>
              </a:rPr>
              <a:t>The </a:t>
            </a:r>
            <a:r>
              <a:rPr lang="nb-NO" sz="2400" kern="0" dirty="0" err="1" smtClean="0">
                <a:latin typeface="Eurostile" pitchFamily="34" charset="0"/>
              </a:rPr>
              <a:t>background</a:t>
            </a:r>
            <a:r>
              <a:rPr lang="nb-NO" sz="2400" kern="0" dirty="0" smtClean="0">
                <a:latin typeface="Eurostile" pitchFamily="34" charset="0"/>
              </a:rPr>
              <a:t> for </a:t>
            </a:r>
            <a:r>
              <a:rPr lang="nb-NO" sz="2400" kern="0" dirty="0" err="1" smtClean="0">
                <a:latin typeface="Eurostile" pitchFamily="34" charset="0"/>
              </a:rPr>
              <a:t>the</a:t>
            </a:r>
            <a:r>
              <a:rPr lang="nb-NO" sz="2400" kern="0" dirty="0" smtClean="0">
                <a:latin typeface="Eurostile" pitchFamily="34" charset="0"/>
              </a:rPr>
              <a:t> </a:t>
            </a:r>
            <a:r>
              <a:rPr lang="nb-NO" sz="2400" kern="0" dirty="0" err="1" smtClean="0">
                <a:latin typeface="Eurostile" pitchFamily="34" charset="0"/>
              </a:rPr>
              <a:t>work</a:t>
            </a:r>
            <a:endParaRPr lang="nb-NO" sz="2400" kern="0" dirty="0" smtClean="0">
              <a:latin typeface="Eurostile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sz="2400" kern="0" dirty="0" smtClean="0">
                <a:latin typeface="Eurostile" pitchFamily="34" charset="0"/>
              </a:rPr>
              <a:t>The purpose </a:t>
            </a:r>
            <a:r>
              <a:rPr lang="nb-NO" sz="2400" kern="0" dirty="0" err="1" smtClean="0">
                <a:latin typeface="Eurostile" pitchFamily="34" charset="0"/>
              </a:rPr>
              <a:t>of</a:t>
            </a:r>
            <a:r>
              <a:rPr lang="nb-NO" sz="2400" kern="0" dirty="0" smtClean="0">
                <a:latin typeface="Eurostile" pitchFamily="34" charset="0"/>
              </a:rPr>
              <a:t> </a:t>
            </a:r>
            <a:r>
              <a:rPr lang="nb-NO" sz="2400" kern="0" dirty="0" err="1" smtClean="0">
                <a:latin typeface="Eurostile" pitchFamily="34" charset="0"/>
              </a:rPr>
              <a:t>the</a:t>
            </a:r>
            <a:r>
              <a:rPr lang="nb-NO" sz="2400" kern="0" dirty="0" smtClean="0">
                <a:latin typeface="Eurostile" pitchFamily="34" charset="0"/>
              </a:rPr>
              <a:t> </a:t>
            </a:r>
            <a:r>
              <a:rPr lang="nb-NO" sz="2400" kern="0" dirty="0" err="1" smtClean="0">
                <a:latin typeface="Eurostile" pitchFamily="34" charset="0"/>
              </a:rPr>
              <a:t>thesis</a:t>
            </a:r>
            <a:r>
              <a:rPr lang="nb-NO" sz="2400" kern="0" dirty="0" smtClean="0">
                <a:latin typeface="Eurostile" pitchFamily="34" charset="0"/>
              </a:rPr>
              <a:t> </a:t>
            </a:r>
            <a:r>
              <a:rPr lang="nb-NO" sz="2400" kern="0" dirty="0" err="1" smtClean="0">
                <a:latin typeface="Eurostile" pitchFamily="34" charset="0"/>
              </a:rPr>
              <a:t>work</a:t>
            </a:r>
            <a:endParaRPr lang="nb-NO" sz="2400" kern="0" dirty="0" smtClean="0">
              <a:latin typeface="Eurostile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sz="2400" kern="0" dirty="0" err="1" smtClean="0">
                <a:latin typeface="Eurostile" pitchFamily="34" charset="0"/>
              </a:rPr>
              <a:t>Strategies</a:t>
            </a:r>
            <a:r>
              <a:rPr lang="nb-NO" sz="2400" kern="0" dirty="0" smtClean="0">
                <a:latin typeface="Eurostile" pitchFamily="34" charset="0"/>
              </a:rPr>
              <a:t> </a:t>
            </a:r>
            <a:r>
              <a:rPr lang="nb-NO" sz="2400" kern="0" dirty="0" err="1" smtClean="0">
                <a:latin typeface="Eurostile" pitchFamily="34" charset="0"/>
              </a:rPr>
              <a:t>towards</a:t>
            </a:r>
            <a:r>
              <a:rPr lang="nb-NO" sz="2400" kern="0" dirty="0" smtClean="0">
                <a:latin typeface="Eurostile" pitchFamily="34" charset="0"/>
              </a:rPr>
              <a:t> </a:t>
            </a:r>
            <a:r>
              <a:rPr lang="nb-NO" sz="2400" kern="0" dirty="0" err="1" smtClean="0">
                <a:latin typeface="Eurostile" pitchFamily="34" charset="0"/>
              </a:rPr>
              <a:t>achieving</a:t>
            </a:r>
            <a:r>
              <a:rPr lang="nb-NO" sz="2400" kern="0" dirty="0" smtClean="0">
                <a:latin typeface="Eurostile" pitchFamily="34" charset="0"/>
              </a:rPr>
              <a:t> proper </a:t>
            </a:r>
            <a:r>
              <a:rPr lang="nb-NO" sz="2400" kern="0" dirty="0" err="1" smtClean="0">
                <a:latin typeface="Eurostile" pitchFamily="34" charset="0"/>
              </a:rPr>
              <a:t>process</a:t>
            </a:r>
            <a:r>
              <a:rPr lang="nb-NO" sz="2400" kern="0" dirty="0" smtClean="0">
                <a:latin typeface="Eurostile" pitchFamily="34" charset="0"/>
              </a:rPr>
              <a:t> </a:t>
            </a:r>
            <a:r>
              <a:rPr lang="nb-NO" sz="2400" kern="0" dirty="0" err="1" smtClean="0">
                <a:latin typeface="Eurostile" pitchFamily="34" charset="0"/>
              </a:rPr>
              <a:t>models</a:t>
            </a:r>
            <a:endParaRPr lang="nb-NO" sz="2400" kern="0" dirty="0" smtClean="0">
              <a:latin typeface="Eurostile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sz="2400" kern="0" dirty="0" err="1" smtClean="0">
                <a:latin typeface="Eurostile" pitchFamily="34" charset="0"/>
              </a:rPr>
              <a:t>Results</a:t>
            </a:r>
            <a:r>
              <a:rPr lang="nb-NO" sz="2400" kern="0" dirty="0" smtClean="0">
                <a:latin typeface="Eurostile" pitchFamily="34" charset="0"/>
              </a:rPr>
              <a:t> so far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sz="2400" kern="0" dirty="0" err="1" smtClean="0">
                <a:latin typeface="Eurostile" pitchFamily="34" charset="0"/>
              </a:rPr>
              <a:t>Thoughts</a:t>
            </a:r>
            <a:r>
              <a:rPr lang="nb-NO" sz="2400" kern="0" dirty="0" smtClean="0">
                <a:latin typeface="Eurostile" pitchFamily="34" charset="0"/>
              </a:rPr>
              <a:t> </a:t>
            </a:r>
            <a:r>
              <a:rPr lang="nb-NO" sz="2400" kern="0" dirty="0" err="1" smtClean="0">
                <a:latin typeface="Eurostile" pitchFamily="34" charset="0"/>
              </a:rPr>
              <a:t>on</a:t>
            </a:r>
            <a:r>
              <a:rPr lang="nb-NO" sz="2400" kern="0" dirty="0" smtClean="0">
                <a:latin typeface="Eurostile" pitchFamily="34" charset="0"/>
              </a:rPr>
              <a:t> </a:t>
            </a:r>
            <a:r>
              <a:rPr lang="nb-NO" sz="2400" kern="0" dirty="0" err="1" smtClean="0">
                <a:latin typeface="Eurostile" pitchFamily="34" charset="0"/>
              </a:rPr>
              <a:t>how</a:t>
            </a:r>
            <a:r>
              <a:rPr lang="nb-NO" sz="2400" kern="0" dirty="0" smtClean="0">
                <a:latin typeface="Eurostile" pitchFamily="34" charset="0"/>
              </a:rPr>
              <a:t> to </a:t>
            </a:r>
            <a:r>
              <a:rPr lang="nb-NO" sz="2400" kern="0" dirty="0" err="1" smtClean="0">
                <a:latin typeface="Eurostile" pitchFamily="34" charset="0"/>
              </a:rPr>
              <a:t>implement</a:t>
            </a:r>
            <a:r>
              <a:rPr lang="nb-NO" sz="2400" kern="0" dirty="0" smtClean="0">
                <a:latin typeface="Eurostile" pitchFamily="34" charset="0"/>
              </a:rPr>
              <a:t> </a:t>
            </a:r>
            <a:r>
              <a:rPr lang="nb-NO" sz="2400" kern="0" dirty="0" err="1" smtClean="0">
                <a:latin typeface="Eurostile" pitchFamily="34" charset="0"/>
              </a:rPr>
              <a:t>the</a:t>
            </a:r>
            <a:r>
              <a:rPr lang="nb-NO" sz="2400" kern="0" dirty="0" smtClean="0">
                <a:latin typeface="Eurostile" pitchFamily="34" charset="0"/>
              </a:rPr>
              <a:t> </a:t>
            </a:r>
            <a:r>
              <a:rPr lang="nb-NO" sz="2400" kern="0" dirty="0" err="1" smtClean="0">
                <a:latin typeface="Eurostile" pitchFamily="34" charset="0"/>
              </a:rPr>
              <a:t>models</a:t>
            </a:r>
            <a:r>
              <a:rPr lang="nb-NO" sz="2400" kern="0" dirty="0" smtClean="0">
                <a:latin typeface="Eurostile" pitchFamily="34" charset="0"/>
              </a:rPr>
              <a:t> in an on-line simulator for </a:t>
            </a:r>
            <a:r>
              <a:rPr lang="nb-NO" sz="2400" kern="0" dirty="0" err="1" smtClean="0">
                <a:latin typeface="Eurostile" pitchFamily="34" charset="0"/>
              </a:rPr>
              <a:t>optimization</a:t>
            </a:r>
            <a:r>
              <a:rPr lang="nb-NO" sz="2400" kern="0" dirty="0" smtClean="0">
                <a:latin typeface="Eurostile" pitchFamily="34" charset="0"/>
              </a:rPr>
              <a:t> and </a:t>
            </a:r>
            <a:r>
              <a:rPr lang="nb-NO" sz="2400" kern="0" dirty="0" err="1" smtClean="0">
                <a:latin typeface="Eurostile" pitchFamily="34" charset="0"/>
              </a:rPr>
              <a:t>control</a:t>
            </a:r>
            <a:endParaRPr lang="nb-NO" sz="2400" kern="0" dirty="0">
              <a:latin typeface="Eurostil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29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>
                <a:latin typeface="Eurostile" pitchFamily="34" charset="0"/>
              </a:rPr>
              <a:t>Background</a:t>
            </a:r>
            <a:endParaRPr lang="nb-NO" dirty="0">
              <a:latin typeface="Eurostil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>
                <a:latin typeface="Eurostile" pitchFamily="34" charset="0"/>
              </a:rPr>
              <a:t>Same </a:t>
            </a:r>
            <a:r>
              <a:rPr lang="nb-NO" dirty="0" err="1" smtClean="0">
                <a:latin typeface="Eurostile" pitchFamily="34" charset="0"/>
              </a:rPr>
              <a:t>chemical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process</a:t>
            </a:r>
            <a:r>
              <a:rPr lang="nb-NO" dirty="0" smtClean="0">
                <a:latin typeface="Eurostile" pitchFamily="34" charset="0"/>
              </a:rPr>
              <a:t> as </a:t>
            </a:r>
            <a:r>
              <a:rPr lang="nb-NO" dirty="0" err="1" smtClean="0">
                <a:latin typeface="Eurostile" pitchFamily="34" charset="0"/>
              </a:rPr>
              <a:t>previously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studied</a:t>
            </a:r>
            <a:endParaRPr lang="nb-NO" dirty="0" smtClean="0">
              <a:latin typeface="Eurostile" pitchFamily="34" charset="0"/>
            </a:endParaRPr>
          </a:p>
          <a:p>
            <a:pPr lvl="1"/>
            <a:r>
              <a:rPr lang="nb-NO" dirty="0" err="1" smtClean="0">
                <a:latin typeface="Eurostile" pitchFamily="34" charset="0"/>
              </a:rPr>
              <a:t>Emulsion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copolymerization</a:t>
            </a:r>
            <a:endParaRPr lang="nb-NO" dirty="0" smtClean="0">
              <a:latin typeface="Eurostile" pitchFamily="34" charset="0"/>
            </a:endParaRPr>
          </a:p>
          <a:p>
            <a:pPr lvl="1"/>
            <a:r>
              <a:rPr lang="nb-NO" dirty="0" smtClean="0">
                <a:latin typeface="Eurostile" pitchFamily="34" charset="0"/>
              </a:rPr>
              <a:t>Summer </a:t>
            </a:r>
            <a:r>
              <a:rPr lang="nb-NO" dirty="0" err="1" smtClean="0">
                <a:latin typeface="Eurostile" pitchFamily="34" charset="0"/>
              </a:rPr>
              <a:t>internship</a:t>
            </a:r>
            <a:r>
              <a:rPr lang="nb-NO" dirty="0" smtClean="0">
                <a:latin typeface="Eurostile" pitchFamily="34" charset="0"/>
              </a:rPr>
              <a:t> &amp; </a:t>
            </a:r>
            <a:r>
              <a:rPr lang="nb-NO" dirty="0" err="1" smtClean="0">
                <a:latin typeface="Eurostile" pitchFamily="34" charset="0"/>
              </a:rPr>
              <a:t>specialization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project</a:t>
            </a:r>
            <a:endParaRPr lang="nb-NO" dirty="0" smtClean="0">
              <a:latin typeface="Eurostile" pitchFamily="34" charset="0"/>
            </a:endParaRPr>
          </a:p>
          <a:p>
            <a:pPr lvl="1"/>
            <a:r>
              <a:rPr lang="nb-NO" dirty="0" err="1" smtClean="0">
                <a:latin typeface="Eurostile" pitchFamily="34" charset="0"/>
              </a:rPr>
              <a:t>Previously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studied</a:t>
            </a:r>
            <a:r>
              <a:rPr lang="nb-NO" dirty="0" smtClean="0">
                <a:latin typeface="Eurostile" pitchFamily="34" charset="0"/>
              </a:rPr>
              <a:t> as a </a:t>
            </a:r>
            <a:r>
              <a:rPr lang="nb-NO" dirty="0" err="1" smtClean="0">
                <a:latin typeface="Eurostile" pitchFamily="34" charset="0"/>
              </a:rPr>
              <a:t>semi</a:t>
            </a:r>
            <a:r>
              <a:rPr lang="nb-NO" dirty="0" smtClean="0">
                <a:latin typeface="Eurostile" pitchFamily="34" charset="0"/>
              </a:rPr>
              <a:t>-batch </a:t>
            </a:r>
            <a:r>
              <a:rPr lang="nb-NO" dirty="0" err="1" smtClean="0">
                <a:latin typeface="Eurostile" pitchFamily="34" charset="0"/>
              </a:rPr>
              <a:t>process</a:t>
            </a:r>
            <a:endParaRPr lang="nb-NO" dirty="0" smtClean="0">
              <a:latin typeface="Eurostile" pitchFamily="34" charset="0"/>
            </a:endParaRPr>
          </a:p>
          <a:p>
            <a:r>
              <a:rPr lang="nb-NO" dirty="0" smtClean="0">
                <a:latin typeface="Eurostile" pitchFamily="34" charset="0"/>
              </a:rPr>
              <a:t>Part </a:t>
            </a:r>
            <a:r>
              <a:rPr lang="nb-NO" dirty="0" err="1" smtClean="0">
                <a:latin typeface="Eurostile" pitchFamily="34" charset="0"/>
              </a:rPr>
              <a:t>of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the</a:t>
            </a:r>
            <a:r>
              <a:rPr lang="nb-NO" dirty="0" smtClean="0">
                <a:latin typeface="Eurostile" pitchFamily="34" charset="0"/>
              </a:rPr>
              <a:t> European </a:t>
            </a:r>
            <a:r>
              <a:rPr lang="nb-NO" dirty="0" err="1" smtClean="0">
                <a:latin typeface="Eurostile" pitchFamily="34" charset="0"/>
              </a:rPr>
              <a:t>research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project</a:t>
            </a:r>
            <a:r>
              <a:rPr lang="nb-NO" dirty="0" smtClean="0">
                <a:latin typeface="Eurostile" pitchFamily="34" charset="0"/>
              </a:rPr>
              <a:t> COOPOL</a:t>
            </a:r>
          </a:p>
          <a:p>
            <a:pPr lvl="1"/>
            <a:r>
              <a:rPr lang="nb-NO" dirty="0" smtClean="0">
                <a:latin typeface="Eurostile" pitchFamily="34" charset="0"/>
              </a:rPr>
              <a:t>The </a:t>
            </a:r>
            <a:r>
              <a:rPr lang="nb-NO" dirty="0" err="1" smtClean="0">
                <a:latin typeface="Eurostile" pitchFamily="34" charset="0"/>
              </a:rPr>
              <a:t>semi</a:t>
            </a:r>
            <a:r>
              <a:rPr lang="nb-NO" dirty="0" smtClean="0">
                <a:latin typeface="Eurostile" pitchFamily="34" charset="0"/>
              </a:rPr>
              <a:t>-batch </a:t>
            </a:r>
            <a:r>
              <a:rPr lang="nb-NO" dirty="0" err="1" smtClean="0">
                <a:latin typeface="Eurostile" pitchFamily="34" charset="0"/>
              </a:rPr>
              <a:t>reactor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setup</a:t>
            </a:r>
            <a:r>
              <a:rPr lang="nb-NO" dirty="0" smtClean="0">
                <a:latin typeface="Eurostile" pitchFamily="34" charset="0"/>
              </a:rPr>
              <a:t> is </a:t>
            </a:r>
            <a:r>
              <a:rPr lang="nb-NO" dirty="0" err="1" smtClean="0">
                <a:latin typeface="Eurostile" pitchFamily="34" charset="0"/>
              </a:rPr>
              <a:t>the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setup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of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primary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interest</a:t>
            </a:r>
            <a:r>
              <a:rPr lang="nb-NO" dirty="0" smtClean="0">
                <a:latin typeface="Eurostile" pitchFamily="34" charset="0"/>
              </a:rPr>
              <a:t>, </a:t>
            </a:r>
            <a:r>
              <a:rPr lang="nb-NO" dirty="0" err="1" smtClean="0">
                <a:latin typeface="Eurostile" pitchFamily="34" charset="0"/>
              </a:rPr>
              <a:t>but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new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reactor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setups</a:t>
            </a:r>
            <a:r>
              <a:rPr lang="nb-NO" dirty="0" smtClean="0">
                <a:latin typeface="Eurostile" pitchFamily="34" charset="0"/>
              </a:rPr>
              <a:t>, i.e. </a:t>
            </a:r>
            <a:r>
              <a:rPr lang="nb-NO" dirty="0" err="1" smtClean="0">
                <a:latin typeface="Eurostile" pitchFamily="34" charset="0"/>
              </a:rPr>
              <a:t>tubular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reactors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are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also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explored</a:t>
            </a:r>
            <a:r>
              <a:rPr lang="nb-NO" dirty="0" smtClean="0">
                <a:latin typeface="Eurostile" pitchFamily="34" charset="0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E63675-8262-43EF-8438-23C0F36EC51F}" type="slidenum">
              <a:rPr lang="en-US" smtClean="0">
                <a:solidFill>
                  <a:srgbClr val="FFFFFF">
                    <a:lumMod val="65000"/>
                  </a:srgbClr>
                </a:solidFill>
              </a:rPr>
              <a:pPr/>
              <a:t>3</a:t>
            </a:fld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83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latin typeface="Eurostile" pitchFamily="34" charset="0"/>
              </a:rPr>
              <a:t>Purpose </a:t>
            </a:r>
            <a:r>
              <a:rPr lang="nb-NO" dirty="0" err="1" smtClean="0">
                <a:latin typeface="Eurostile" pitchFamily="34" charset="0"/>
              </a:rPr>
              <a:t>of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the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work</a:t>
            </a:r>
            <a:endParaRPr lang="nb-NO" dirty="0">
              <a:latin typeface="Eurostile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E63675-8262-43EF-8438-23C0F36EC51F}" type="slidenum">
              <a:rPr lang="en-US" smtClean="0">
                <a:solidFill>
                  <a:srgbClr val="FFFFFF">
                    <a:lumMod val="65000"/>
                  </a:srgbClr>
                </a:solidFill>
              </a:rPr>
              <a:pPr/>
              <a:t>4</a:t>
            </a:fld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23528" y="1340768"/>
            <a:ext cx="8640514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Tx/>
              <a:buNone/>
              <a:defRPr sz="28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sz="2000" kern="0" dirty="0" smtClean="0">
                <a:latin typeface="Eurostile" pitchFamily="34" charset="0"/>
              </a:rPr>
              <a:t>The purpose </a:t>
            </a:r>
            <a:r>
              <a:rPr lang="nb-NO" sz="2000" kern="0" dirty="0" err="1" smtClean="0">
                <a:latin typeface="Eurostile" pitchFamily="34" charset="0"/>
              </a:rPr>
              <a:t>of</a:t>
            </a:r>
            <a:r>
              <a:rPr lang="nb-NO" sz="2000" kern="0" dirty="0" smtClean="0">
                <a:latin typeface="Eurostile" pitchFamily="34" charset="0"/>
              </a:rPr>
              <a:t> </a:t>
            </a:r>
            <a:r>
              <a:rPr lang="nb-NO" sz="2000" kern="0" dirty="0" err="1" smtClean="0">
                <a:latin typeface="Eurostile" pitchFamily="34" charset="0"/>
              </a:rPr>
              <a:t>the</a:t>
            </a:r>
            <a:r>
              <a:rPr lang="nb-NO" sz="2000" kern="0" dirty="0" smtClean="0">
                <a:latin typeface="Eurostile" pitchFamily="34" charset="0"/>
              </a:rPr>
              <a:t> </a:t>
            </a:r>
            <a:r>
              <a:rPr lang="nb-NO" sz="2000" kern="0" dirty="0" err="1" smtClean="0">
                <a:latin typeface="Eurostile" pitchFamily="34" charset="0"/>
              </a:rPr>
              <a:t>work</a:t>
            </a:r>
            <a:r>
              <a:rPr lang="nb-NO" sz="2000" kern="0" dirty="0" smtClean="0">
                <a:latin typeface="Eurostile" pitchFamily="34" charset="0"/>
              </a:rPr>
              <a:t> is to </a:t>
            </a:r>
            <a:r>
              <a:rPr lang="nb-NO" sz="2000" kern="0" dirty="0" err="1" smtClean="0">
                <a:latin typeface="Eurostile" pitchFamily="34" charset="0"/>
              </a:rPr>
              <a:t>establish</a:t>
            </a:r>
            <a:r>
              <a:rPr lang="nb-NO" sz="2000" kern="0" dirty="0" smtClean="0">
                <a:latin typeface="Eurostile" pitchFamily="34" charset="0"/>
              </a:rPr>
              <a:t> an </a:t>
            </a:r>
            <a:r>
              <a:rPr lang="nb-NO" sz="2000" kern="0" dirty="0" err="1" smtClean="0">
                <a:latin typeface="Eurostile" pitchFamily="34" charset="0"/>
              </a:rPr>
              <a:t>efficient</a:t>
            </a:r>
            <a:r>
              <a:rPr lang="nb-NO" sz="2000" kern="0" dirty="0" smtClean="0">
                <a:latin typeface="Eurostile" pitchFamily="34" charset="0"/>
              </a:rPr>
              <a:t> </a:t>
            </a:r>
            <a:r>
              <a:rPr lang="nb-NO" sz="2000" kern="0" dirty="0" err="1" smtClean="0">
                <a:latin typeface="Eurostile" pitchFamily="34" charset="0"/>
              </a:rPr>
              <a:t>model</a:t>
            </a:r>
            <a:r>
              <a:rPr lang="nb-NO" sz="2000" kern="0" dirty="0" smtClean="0">
                <a:latin typeface="Eurostile" pitchFamily="34" charset="0"/>
              </a:rPr>
              <a:t> for a smart-</a:t>
            </a:r>
            <a:r>
              <a:rPr lang="nb-NO" sz="2000" kern="0" dirty="0" err="1" smtClean="0">
                <a:latin typeface="Eurostile" pitchFamily="34" charset="0"/>
              </a:rPr>
              <a:t>scale</a:t>
            </a:r>
            <a:r>
              <a:rPr lang="nb-NO" sz="2000" kern="0" dirty="0" smtClean="0">
                <a:latin typeface="Eurostile" pitchFamily="34" charset="0"/>
              </a:rPr>
              <a:t> </a:t>
            </a:r>
            <a:r>
              <a:rPr lang="nb-NO" sz="2000" kern="0" dirty="0" err="1" smtClean="0">
                <a:latin typeface="Eurostile" pitchFamily="34" charset="0"/>
              </a:rPr>
              <a:t>tubular</a:t>
            </a:r>
            <a:r>
              <a:rPr lang="nb-NO" sz="2000" kern="0" dirty="0" smtClean="0">
                <a:latin typeface="Eurostile" pitchFamily="34" charset="0"/>
              </a:rPr>
              <a:t> </a:t>
            </a:r>
            <a:r>
              <a:rPr lang="nb-NO" sz="2000" kern="0" dirty="0" err="1" smtClean="0">
                <a:latin typeface="Eurostile" pitchFamily="34" charset="0"/>
              </a:rPr>
              <a:t>reactor</a:t>
            </a:r>
            <a:r>
              <a:rPr lang="nb-NO" sz="2000" kern="0" dirty="0" smtClean="0">
                <a:latin typeface="Eurostile" pitchFamily="34" charset="0"/>
              </a:rPr>
              <a:t> to be used for on-line </a:t>
            </a:r>
            <a:r>
              <a:rPr lang="nb-NO" sz="2000" kern="0" dirty="0" err="1" smtClean="0">
                <a:latin typeface="Eurostile" pitchFamily="34" charset="0"/>
              </a:rPr>
              <a:t>optimization</a:t>
            </a:r>
            <a:r>
              <a:rPr lang="nb-NO" sz="2000" kern="0" dirty="0" smtClean="0">
                <a:latin typeface="Eurostile" pitchFamily="34" charset="0"/>
              </a:rPr>
              <a:t> and </a:t>
            </a:r>
            <a:r>
              <a:rPr lang="nb-NO" sz="2000" kern="0" dirty="0" err="1" smtClean="0">
                <a:latin typeface="Eurostile" pitchFamily="34" charset="0"/>
              </a:rPr>
              <a:t>control</a:t>
            </a:r>
            <a:r>
              <a:rPr lang="nb-NO" sz="2000" kern="0" dirty="0" smtClean="0">
                <a:latin typeface="Eurostile" pitchFamily="34" charset="0"/>
              </a:rPr>
              <a:t>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sz="2000" kern="0" dirty="0" err="1" smtClean="0">
                <a:latin typeface="Eurostile" pitchFamily="34" charset="0"/>
              </a:rPr>
              <a:t>Modeling</a:t>
            </a:r>
            <a:r>
              <a:rPr lang="nb-NO" sz="2000" kern="0" dirty="0" smtClean="0">
                <a:latin typeface="Eurostile" pitchFamily="34" charset="0"/>
              </a:rPr>
              <a:t> </a:t>
            </a:r>
            <a:r>
              <a:rPr lang="nb-NO" sz="2000" kern="0" dirty="0" err="1" smtClean="0">
                <a:latin typeface="Eurostile" pitchFamily="34" charset="0"/>
              </a:rPr>
              <a:t>approaches</a:t>
            </a:r>
            <a:r>
              <a:rPr lang="nb-NO" sz="2000" kern="0" dirty="0" smtClean="0">
                <a:latin typeface="Eurostile" pitchFamily="34" charset="0"/>
              </a:rPr>
              <a:t>:</a:t>
            </a:r>
            <a:endParaRPr lang="nb-NO" sz="1600" kern="0" dirty="0">
              <a:latin typeface="Eurostile" pitchFamily="34" charset="0"/>
            </a:endParaRPr>
          </a:p>
          <a:p>
            <a:pPr marL="1085850" lvl="1" indent="-342900">
              <a:buFont typeface="Eurostile" pitchFamily="34" charset="0"/>
              <a:buChar char="-"/>
            </a:pPr>
            <a:r>
              <a:rPr lang="nb-NO" sz="1600" kern="0" dirty="0" err="1">
                <a:latin typeface="Eurostile" pitchFamily="34" charset="0"/>
              </a:rPr>
              <a:t>Finite</a:t>
            </a:r>
            <a:r>
              <a:rPr lang="nb-NO" sz="1600" kern="0" dirty="0">
                <a:latin typeface="Eurostile" pitchFamily="34" charset="0"/>
              </a:rPr>
              <a:t> </a:t>
            </a:r>
            <a:r>
              <a:rPr lang="nb-NO" sz="1600" kern="0" dirty="0" err="1">
                <a:latin typeface="Eurostile" pitchFamily="34" charset="0"/>
              </a:rPr>
              <a:t>differences</a:t>
            </a:r>
            <a:r>
              <a:rPr lang="nb-NO" sz="1600" kern="0" dirty="0">
                <a:latin typeface="Eurostile" pitchFamily="34" charset="0"/>
              </a:rPr>
              <a:t> (The </a:t>
            </a:r>
            <a:r>
              <a:rPr lang="nb-NO" sz="1600" kern="0" dirty="0" err="1">
                <a:latin typeface="Eurostile" pitchFamily="34" charset="0"/>
              </a:rPr>
              <a:t>Numerical</a:t>
            </a:r>
            <a:r>
              <a:rPr lang="nb-NO" sz="1600" kern="0" dirty="0">
                <a:latin typeface="Eurostile" pitchFamily="34" charset="0"/>
              </a:rPr>
              <a:t> Method </a:t>
            </a:r>
            <a:r>
              <a:rPr lang="nb-NO" sz="1600" kern="0" dirty="0" err="1">
                <a:latin typeface="Eurostile" pitchFamily="34" charset="0"/>
              </a:rPr>
              <a:t>of</a:t>
            </a:r>
            <a:r>
              <a:rPr lang="nb-NO" sz="1600" kern="0" dirty="0">
                <a:latin typeface="Eurostile" pitchFamily="34" charset="0"/>
              </a:rPr>
              <a:t> Lines)</a:t>
            </a:r>
          </a:p>
          <a:p>
            <a:pPr marL="1085850" lvl="1" indent="-342900">
              <a:buFont typeface="Eurostile" pitchFamily="34" charset="0"/>
              <a:buChar char="-"/>
            </a:pPr>
            <a:r>
              <a:rPr lang="nb-NO" sz="1600" kern="0" dirty="0" err="1" smtClean="0">
                <a:latin typeface="Eurostile" pitchFamily="34" charset="0"/>
              </a:rPr>
              <a:t>Incremental</a:t>
            </a:r>
            <a:r>
              <a:rPr lang="nb-NO" sz="1600" kern="0" dirty="0" smtClean="0">
                <a:latin typeface="Eurostile" pitchFamily="34" charset="0"/>
              </a:rPr>
              <a:t> </a:t>
            </a:r>
            <a:r>
              <a:rPr lang="nb-NO" sz="1600" kern="0" dirty="0" err="1" smtClean="0">
                <a:latin typeface="Eurostile" pitchFamily="34" charset="0"/>
              </a:rPr>
              <a:t>model</a:t>
            </a:r>
            <a:r>
              <a:rPr lang="nb-NO" sz="1600" kern="0" dirty="0" smtClean="0">
                <a:latin typeface="Eurostile" pitchFamily="34" charset="0"/>
              </a:rPr>
              <a:t> </a:t>
            </a:r>
            <a:r>
              <a:rPr lang="nb-NO" sz="1600" kern="0" dirty="0" err="1" smtClean="0">
                <a:latin typeface="Eurostile" pitchFamily="34" charset="0"/>
              </a:rPr>
              <a:t>with</a:t>
            </a:r>
            <a:r>
              <a:rPr lang="nb-NO" sz="1600" kern="0" dirty="0" smtClean="0">
                <a:latin typeface="Eurostile" pitchFamily="34" charset="0"/>
              </a:rPr>
              <a:t> variable </a:t>
            </a:r>
            <a:r>
              <a:rPr lang="nb-NO" sz="1600" kern="0" dirty="0" err="1" smtClean="0">
                <a:latin typeface="Eurostile" pitchFamily="34" charset="0"/>
              </a:rPr>
              <a:t>transformation</a:t>
            </a:r>
            <a:r>
              <a:rPr lang="nb-NO" sz="1600" kern="0" dirty="0" smtClean="0">
                <a:latin typeface="Eurostile" pitchFamily="34" charset="0"/>
              </a:rPr>
              <a:t>, </a:t>
            </a:r>
            <a:r>
              <a:rPr lang="nb-NO" sz="1600" kern="0" dirty="0" err="1" smtClean="0">
                <a:latin typeface="Eurostile" pitchFamily="34" charset="0"/>
              </a:rPr>
              <a:t>yielding</a:t>
            </a:r>
            <a:r>
              <a:rPr lang="nb-NO" sz="1600" kern="0" dirty="0" smtClean="0">
                <a:latin typeface="Eurostile" pitchFamily="34" charset="0"/>
              </a:rPr>
              <a:t> a </a:t>
            </a:r>
            <a:r>
              <a:rPr lang="nb-NO" sz="1600" kern="0" dirty="0" err="1" smtClean="0">
                <a:latin typeface="Eurostile" pitchFamily="34" charset="0"/>
              </a:rPr>
              <a:t>model</a:t>
            </a:r>
            <a:r>
              <a:rPr lang="nb-NO" sz="1600" kern="0" dirty="0" smtClean="0">
                <a:latin typeface="Eurostile" pitchFamily="34" charset="0"/>
              </a:rPr>
              <a:t> </a:t>
            </a:r>
            <a:r>
              <a:rPr lang="nb-NO" sz="1600" kern="0" dirty="0" err="1" smtClean="0">
                <a:latin typeface="Eurostile" pitchFamily="34" charset="0"/>
              </a:rPr>
              <a:t>of</a:t>
            </a:r>
            <a:r>
              <a:rPr lang="nb-NO" sz="1600" kern="0" dirty="0" smtClean="0">
                <a:latin typeface="Eurostile" pitchFamily="34" charset="0"/>
              </a:rPr>
              <a:t> </a:t>
            </a:r>
            <a:r>
              <a:rPr lang="nb-NO" sz="1600" kern="0" dirty="0" err="1" smtClean="0">
                <a:latin typeface="Eurostile" pitchFamily="34" charset="0"/>
              </a:rPr>
              <a:t>moving</a:t>
            </a:r>
            <a:r>
              <a:rPr lang="nb-NO" sz="1600" kern="0" dirty="0" smtClean="0">
                <a:latin typeface="Eurostile" pitchFamily="34" charset="0"/>
              </a:rPr>
              <a:t> </a:t>
            </a:r>
            <a:r>
              <a:rPr lang="nb-NO" sz="1600" kern="0" dirty="0" err="1" smtClean="0">
                <a:latin typeface="Eurostile" pitchFamily="34" charset="0"/>
              </a:rPr>
              <a:t>control</a:t>
            </a:r>
            <a:r>
              <a:rPr lang="nb-NO" sz="1600" kern="0" dirty="0" smtClean="0">
                <a:latin typeface="Eurostile" pitchFamily="34" charset="0"/>
              </a:rPr>
              <a:t> </a:t>
            </a:r>
            <a:r>
              <a:rPr lang="nb-NO" sz="1600" kern="0" dirty="0" err="1" smtClean="0">
                <a:latin typeface="Eurostile" pitchFamily="34" charset="0"/>
              </a:rPr>
              <a:t>volumes</a:t>
            </a:r>
            <a:endParaRPr lang="nb-NO" sz="1600" kern="0" dirty="0" smtClean="0">
              <a:latin typeface="Eurostile" pitchFamily="34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nb-NO" sz="2000" kern="0" dirty="0">
                <a:latin typeface="Eurostile" pitchFamily="34" charset="0"/>
              </a:rPr>
              <a:t>Mass </a:t>
            </a:r>
            <a:r>
              <a:rPr lang="nb-NO" sz="2000" kern="0" dirty="0" err="1">
                <a:latin typeface="Eurostile" pitchFamily="34" charset="0"/>
              </a:rPr>
              <a:t>diffusion</a:t>
            </a:r>
            <a:r>
              <a:rPr lang="nb-NO" sz="2000" kern="0" dirty="0">
                <a:latin typeface="Eurostile" pitchFamily="34" charset="0"/>
              </a:rPr>
              <a:t> </a:t>
            </a:r>
            <a:r>
              <a:rPr lang="nb-NO" sz="2000" kern="0" dirty="0" err="1">
                <a:latin typeface="Eurostile" pitchFamily="34" charset="0"/>
              </a:rPr>
              <a:t>effects</a:t>
            </a:r>
            <a:r>
              <a:rPr lang="nb-NO" sz="2000" kern="0" dirty="0">
                <a:latin typeface="Eurostile" pitchFamily="34" charset="0"/>
              </a:rPr>
              <a:t> for </a:t>
            </a:r>
            <a:r>
              <a:rPr lang="nb-NO" sz="2000" kern="0" dirty="0" err="1">
                <a:latin typeface="Eurostile" pitchFamily="34" charset="0"/>
              </a:rPr>
              <a:t>the</a:t>
            </a:r>
            <a:r>
              <a:rPr lang="nb-NO" sz="2000" kern="0" dirty="0">
                <a:latin typeface="Eurostile" pitchFamily="34" charset="0"/>
              </a:rPr>
              <a:t> </a:t>
            </a:r>
            <a:r>
              <a:rPr lang="nb-NO" sz="2000" kern="0" dirty="0" err="1">
                <a:latin typeface="Eurostile" pitchFamily="34" charset="0"/>
              </a:rPr>
              <a:t>reactor</a:t>
            </a:r>
            <a:r>
              <a:rPr lang="nb-NO" sz="2000" kern="0" dirty="0">
                <a:latin typeface="Eurostile" pitchFamily="34" charset="0"/>
              </a:rPr>
              <a:t> </a:t>
            </a:r>
            <a:r>
              <a:rPr lang="nb-NO" sz="2000" kern="0" dirty="0" err="1">
                <a:latin typeface="Eurostile" pitchFamily="34" charset="0"/>
              </a:rPr>
              <a:t>are</a:t>
            </a:r>
            <a:r>
              <a:rPr lang="nb-NO" sz="2000" kern="0" dirty="0">
                <a:latin typeface="Eurostile" pitchFamily="34" charset="0"/>
              </a:rPr>
              <a:t> </a:t>
            </a:r>
            <a:r>
              <a:rPr lang="nb-NO" sz="2000" kern="0" dirty="0" err="1">
                <a:latin typeface="Eurostile" pitchFamily="34" charset="0"/>
              </a:rPr>
              <a:t>explored</a:t>
            </a:r>
            <a:r>
              <a:rPr lang="nb-NO" sz="2000" kern="0" dirty="0">
                <a:latin typeface="Eurostile" pitchFamily="34" charset="0"/>
              </a:rPr>
              <a:t> </a:t>
            </a:r>
            <a:r>
              <a:rPr lang="nb-NO" sz="2000" kern="0" dirty="0" err="1">
                <a:latin typeface="Eurostile" pitchFamily="34" charset="0"/>
              </a:rPr>
              <a:t>using</a:t>
            </a:r>
            <a:r>
              <a:rPr lang="nb-NO" sz="2000" kern="0" dirty="0">
                <a:latin typeface="Eurostile" pitchFamily="34" charset="0"/>
              </a:rPr>
              <a:t> </a:t>
            </a:r>
            <a:r>
              <a:rPr lang="nb-NO" sz="2000" kern="0" dirty="0" err="1">
                <a:latin typeface="Eurostile" pitchFamily="34" charset="0"/>
              </a:rPr>
              <a:t>experimental</a:t>
            </a:r>
            <a:r>
              <a:rPr lang="nb-NO" sz="2000" kern="0" dirty="0">
                <a:latin typeface="Eurostile" pitchFamily="34" charset="0"/>
              </a:rPr>
              <a:t> RTD data, and </a:t>
            </a:r>
            <a:r>
              <a:rPr lang="nb-NO" sz="2000" kern="0" dirty="0" err="1">
                <a:latin typeface="Eurostile" pitchFamily="34" charset="0"/>
              </a:rPr>
              <a:t>the</a:t>
            </a:r>
            <a:r>
              <a:rPr lang="nb-NO" sz="2000" kern="0" dirty="0">
                <a:latin typeface="Eurostile" pitchFamily="34" charset="0"/>
              </a:rPr>
              <a:t> </a:t>
            </a:r>
            <a:r>
              <a:rPr lang="nb-NO" sz="2000" kern="0" dirty="0" err="1">
                <a:latin typeface="Eurostile" pitchFamily="34" charset="0"/>
              </a:rPr>
              <a:t>established</a:t>
            </a:r>
            <a:r>
              <a:rPr lang="nb-NO" sz="2000" kern="0" dirty="0">
                <a:latin typeface="Eurostile" pitchFamily="34" charset="0"/>
              </a:rPr>
              <a:t> </a:t>
            </a:r>
            <a:r>
              <a:rPr lang="nb-NO" sz="2000" kern="0" dirty="0" err="1">
                <a:latin typeface="Eurostile" pitchFamily="34" charset="0"/>
              </a:rPr>
              <a:t>models</a:t>
            </a:r>
            <a:r>
              <a:rPr lang="nb-NO" sz="2000" kern="0" dirty="0">
                <a:latin typeface="Eurostile" pitchFamily="34" charset="0"/>
              </a:rPr>
              <a:t> </a:t>
            </a:r>
            <a:r>
              <a:rPr lang="nb-NO" sz="2000" kern="0" dirty="0" err="1">
                <a:latin typeface="Eurostile" pitchFamily="34" charset="0"/>
              </a:rPr>
              <a:t>are</a:t>
            </a:r>
            <a:r>
              <a:rPr lang="nb-NO" sz="2000" kern="0" dirty="0">
                <a:latin typeface="Eurostile" pitchFamily="34" charset="0"/>
              </a:rPr>
              <a:t> </a:t>
            </a:r>
            <a:r>
              <a:rPr lang="nb-NO" sz="2000" kern="0" dirty="0" err="1">
                <a:latin typeface="Eurostile" pitchFamily="34" charset="0"/>
              </a:rPr>
              <a:t>compared</a:t>
            </a:r>
            <a:r>
              <a:rPr lang="nb-NO" sz="2000" kern="0" dirty="0">
                <a:latin typeface="Eurostile" pitchFamily="34" charset="0"/>
              </a:rPr>
              <a:t> to </a:t>
            </a:r>
            <a:r>
              <a:rPr lang="nb-NO" sz="2000" kern="0" dirty="0" err="1">
                <a:latin typeface="Eurostile" pitchFamily="34" charset="0"/>
              </a:rPr>
              <a:t>this</a:t>
            </a:r>
            <a:r>
              <a:rPr lang="nb-NO" sz="2000" kern="0" dirty="0" smtClean="0">
                <a:latin typeface="Eurostile" pitchFamily="34" charset="0"/>
              </a:rPr>
              <a:t>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nb-NO" sz="2000" kern="0" dirty="0" smtClean="0">
                <a:latin typeface="Eurostile" pitchFamily="34" charset="0"/>
              </a:rPr>
              <a:t>For </a:t>
            </a:r>
            <a:r>
              <a:rPr lang="nb-NO" sz="2000" kern="0" dirty="0" err="1">
                <a:latin typeface="Eurostile" pitchFamily="34" charset="0"/>
              </a:rPr>
              <a:t>the</a:t>
            </a:r>
            <a:r>
              <a:rPr lang="nb-NO" sz="2000" kern="0" dirty="0">
                <a:latin typeface="Eurostile" pitchFamily="34" charset="0"/>
              </a:rPr>
              <a:t> purpose </a:t>
            </a:r>
            <a:r>
              <a:rPr lang="nb-NO" sz="2000" kern="0" dirty="0" err="1">
                <a:latin typeface="Eurostile" pitchFamily="34" charset="0"/>
              </a:rPr>
              <a:t>of</a:t>
            </a:r>
            <a:r>
              <a:rPr lang="nb-NO" sz="2000" kern="0" dirty="0">
                <a:latin typeface="Eurostile" pitchFamily="34" charset="0"/>
              </a:rPr>
              <a:t> </a:t>
            </a:r>
            <a:r>
              <a:rPr lang="nb-NO" sz="2000" kern="0" dirty="0" err="1">
                <a:latin typeface="Eurostile" pitchFamily="34" charset="0"/>
              </a:rPr>
              <a:t>continuous</a:t>
            </a:r>
            <a:r>
              <a:rPr lang="nb-NO" sz="2000" kern="0" dirty="0">
                <a:latin typeface="Eurostile" pitchFamily="34" charset="0"/>
              </a:rPr>
              <a:t> </a:t>
            </a:r>
            <a:r>
              <a:rPr lang="nb-NO" sz="2000" kern="0" dirty="0" err="1">
                <a:latin typeface="Eurostile" pitchFamily="34" charset="0"/>
              </a:rPr>
              <a:t>reactors</a:t>
            </a:r>
            <a:r>
              <a:rPr lang="nb-NO" sz="2000" kern="0" dirty="0">
                <a:latin typeface="Eurostile" pitchFamily="34" charset="0"/>
              </a:rPr>
              <a:t>, </a:t>
            </a:r>
            <a:r>
              <a:rPr lang="nb-NO" sz="2000" kern="0" dirty="0" err="1">
                <a:latin typeface="Eurostile" pitchFamily="34" charset="0"/>
              </a:rPr>
              <a:t>micellar</a:t>
            </a:r>
            <a:r>
              <a:rPr lang="nb-NO" sz="2000" kern="0" dirty="0">
                <a:latin typeface="Eurostile" pitchFamily="34" charset="0"/>
              </a:rPr>
              <a:t> </a:t>
            </a:r>
            <a:r>
              <a:rPr lang="nb-NO" sz="2000" kern="0" dirty="0" err="1">
                <a:latin typeface="Eurostile" pitchFamily="34" charset="0"/>
              </a:rPr>
              <a:t>nucleation</a:t>
            </a:r>
            <a:r>
              <a:rPr lang="nb-NO" sz="2000" kern="0" dirty="0">
                <a:latin typeface="Eurostile" pitchFamily="34" charset="0"/>
              </a:rPr>
              <a:t> is </a:t>
            </a:r>
            <a:r>
              <a:rPr lang="nb-NO" sz="2000" kern="0" dirty="0" err="1">
                <a:latin typeface="Eurostile" pitchFamily="34" charset="0"/>
              </a:rPr>
              <a:t>included</a:t>
            </a:r>
            <a:r>
              <a:rPr lang="nb-NO" sz="2000" kern="0" dirty="0">
                <a:latin typeface="Eurostile" pitchFamily="34" charset="0"/>
              </a:rPr>
              <a:t> in </a:t>
            </a:r>
            <a:r>
              <a:rPr lang="nb-NO" sz="2000" kern="0" dirty="0" err="1">
                <a:latin typeface="Eurostile" pitchFamily="34" charset="0"/>
              </a:rPr>
              <a:t>the</a:t>
            </a:r>
            <a:r>
              <a:rPr lang="nb-NO" sz="2000" kern="0" dirty="0">
                <a:latin typeface="Eurostile" pitchFamily="34" charset="0"/>
              </a:rPr>
              <a:t> </a:t>
            </a:r>
            <a:r>
              <a:rPr lang="nb-NO" sz="2000" kern="0" dirty="0" err="1">
                <a:latin typeface="Eurostile" pitchFamily="34" charset="0"/>
              </a:rPr>
              <a:t>model</a:t>
            </a:r>
            <a:r>
              <a:rPr lang="nb-NO" sz="2000" kern="0" dirty="0">
                <a:latin typeface="Eurostile" pitchFamily="34" charset="0"/>
              </a:rPr>
              <a:t> as an alternative to </a:t>
            </a:r>
            <a:r>
              <a:rPr lang="nb-NO" sz="2000" kern="0" dirty="0" err="1">
                <a:latin typeface="Eurostile" pitchFamily="34" charset="0"/>
              </a:rPr>
              <a:t>seeded</a:t>
            </a:r>
            <a:r>
              <a:rPr lang="nb-NO" sz="2000" kern="0" dirty="0">
                <a:latin typeface="Eurostile" pitchFamily="34" charset="0"/>
              </a:rPr>
              <a:t> </a:t>
            </a:r>
            <a:r>
              <a:rPr lang="nb-NO" sz="2000" kern="0" dirty="0" err="1">
                <a:latin typeface="Eurostile" pitchFamily="34" charset="0"/>
              </a:rPr>
              <a:t>polymerization</a:t>
            </a:r>
            <a:r>
              <a:rPr lang="nb-NO" sz="2000" kern="0" dirty="0" smtClean="0">
                <a:latin typeface="Eurostile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8152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latin typeface="Eurostile" pitchFamily="34" charset="0"/>
              </a:rPr>
              <a:t>Mathematical </a:t>
            </a:r>
            <a:r>
              <a:rPr lang="nb-NO" dirty="0" err="1" smtClean="0">
                <a:latin typeface="Eurostile" pitchFamily="34" charset="0"/>
              </a:rPr>
              <a:t>modeling</a:t>
            </a:r>
            <a:endParaRPr lang="nb-NO" dirty="0">
              <a:latin typeface="Eurostile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E63675-8262-43EF-8438-23C0F36EC51F}" type="slidenum">
              <a:rPr lang="en-US" smtClean="0">
                <a:solidFill>
                  <a:srgbClr val="FFFFFF">
                    <a:lumMod val="65000"/>
                  </a:srgbClr>
                </a:solidFill>
              </a:rPr>
              <a:pPr/>
              <a:t>5</a:t>
            </a:fld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9" y="1052736"/>
            <a:ext cx="3776023" cy="283201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966389" y="4635808"/>
                <a:ext cx="2015616" cy="6190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b-NO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nb-NO" i="1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nb-NO" b="0" i="1" smtClean="0">
                              <a:latin typeface="Cambria Math"/>
                              <a:ea typeface="Cambria Math"/>
                            </a:rPr>
                            <m:t>𝜙</m:t>
                          </m:r>
                        </m:num>
                        <m:den>
                          <m:r>
                            <a:rPr lang="nb-NO" b="0" i="1" smtClean="0">
                              <a:latin typeface="Cambria Math"/>
                            </a:rPr>
                            <m:t>𝜕</m:t>
                          </m:r>
                          <m:r>
                            <a:rPr lang="nb-NO" b="0" i="1" smtClean="0">
                              <a:latin typeface="Cambria Math"/>
                            </a:rPr>
                            <m:t>𝑡</m:t>
                          </m:r>
                        </m:den>
                      </m:f>
                      <m:r>
                        <a:rPr lang="nb-NO" b="0" i="1" smtClean="0">
                          <a:latin typeface="Cambria Math"/>
                        </a:rPr>
                        <m:t> +</m:t>
                      </m:r>
                      <m:r>
                        <a:rPr lang="nb-NO" b="0" i="0" smtClean="0">
                          <a:latin typeface="Cambria Math"/>
                        </a:rPr>
                        <m:t> </m:t>
                      </m:r>
                      <m:r>
                        <a:rPr lang="nb-NO" b="0" i="0" smtClean="0">
                          <a:latin typeface="Cambria Math"/>
                        </a:rPr>
                        <m:t>𝛻</m:t>
                      </m:r>
                      <m:d>
                        <m:dPr>
                          <m:ctrlPr>
                            <a:rPr lang="nb-NO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nb-NO" b="0" i="1" smtClean="0">
                              <a:latin typeface="Cambria Math"/>
                            </a:rPr>
                            <m:t>𝑣</m:t>
                          </m:r>
                          <m:r>
                            <a:rPr lang="nb-NO" b="0" i="1" smtClean="0">
                              <a:latin typeface="Cambria Math"/>
                            </a:rPr>
                            <m:t>𝜙</m:t>
                          </m:r>
                        </m:e>
                      </m:d>
                      <m:r>
                        <a:rPr lang="nb-NO" b="0" i="1" smtClean="0">
                          <a:latin typeface="Cambria Math"/>
                        </a:rPr>
                        <m:t>= </m:t>
                      </m:r>
                      <m:acc>
                        <m:accPr>
                          <m:chr m:val="̃"/>
                          <m:ctrlPr>
                            <a:rPr lang="nb-NO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nb-NO" b="0" i="1" smtClean="0">
                              <a:latin typeface="Cambria Math"/>
                            </a:rPr>
                            <m:t>𝜎</m:t>
                          </m:r>
                        </m:e>
                      </m:acc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6389" y="4635808"/>
                <a:ext cx="2015616" cy="61901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>
            <a:off x="467544" y="4986780"/>
            <a:ext cx="1116124" cy="0"/>
          </a:xfrm>
          <a:prstGeom prst="straightConnector1">
            <a:avLst/>
          </a:prstGeom>
          <a:ln w="38100" cmpd="dbl">
            <a:solidFill>
              <a:schemeClr val="tx1"/>
            </a:solidFill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444208" y="4677272"/>
                <a:ext cx="2160656" cy="6190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b-NO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nb-NO" i="1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nb-NO" b="0" i="1" smtClean="0">
                              <a:latin typeface="Cambria Math"/>
                              <a:ea typeface="Cambria Math"/>
                            </a:rPr>
                            <m:t>𝜙</m:t>
                          </m:r>
                        </m:num>
                        <m:den>
                          <m:r>
                            <a:rPr lang="nb-NO" b="0" i="1" smtClean="0">
                              <a:latin typeface="Cambria Math"/>
                            </a:rPr>
                            <m:t>𝜕</m:t>
                          </m:r>
                          <m:r>
                            <a:rPr lang="nb-NO" b="0" i="1" smtClean="0">
                              <a:latin typeface="Cambria Math"/>
                            </a:rPr>
                            <m:t>𝑡</m:t>
                          </m:r>
                        </m:den>
                      </m:f>
                      <m:r>
                        <a:rPr lang="nb-NO" b="0" i="1" smtClean="0">
                          <a:latin typeface="Cambria Math"/>
                        </a:rPr>
                        <m:t> +</m:t>
                      </m:r>
                      <m:r>
                        <a:rPr lang="nb-NO" b="0" i="0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nb-NO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latin typeface="Cambria Math"/>
                            </a:rPr>
                            <m:t>𝜕</m:t>
                          </m:r>
                        </m:num>
                        <m:den>
                          <m:r>
                            <a:rPr lang="nb-NO" b="0" i="1" smtClean="0">
                              <a:latin typeface="Cambria Math"/>
                            </a:rPr>
                            <m:t>𝜕</m:t>
                          </m:r>
                          <m:r>
                            <a:rPr lang="nb-NO" b="0" i="1" smtClean="0">
                              <a:latin typeface="Cambria Math"/>
                            </a:rPr>
                            <m:t>𝑧</m:t>
                          </m:r>
                        </m:den>
                      </m:f>
                      <m:d>
                        <m:dPr>
                          <m:ctrlPr>
                            <a:rPr lang="nb-NO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nb-NO" b="0" i="1" smtClean="0">
                              <a:latin typeface="Cambria Math"/>
                            </a:rPr>
                            <m:t>𝑣</m:t>
                          </m:r>
                          <m:r>
                            <a:rPr lang="nb-NO" b="0" i="1" smtClean="0">
                              <a:latin typeface="Cambria Math"/>
                            </a:rPr>
                            <m:t>𝜙</m:t>
                          </m:r>
                        </m:e>
                      </m:d>
                      <m:r>
                        <a:rPr lang="nb-NO" b="0" i="1" smtClean="0">
                          <a:latin typeface="Cambria Math"/>
                        </a:rPr>
                        <m:t>= </m:t>
                      </m:r>
                      <m:acc>
                        <m:accPr>
                          <m:chr m:val="̃"/>
                          <m:ctrlPr>
                            <a:rPr lang="nb-NO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nb-NO" b="0" i="1" smtClean="0">
                              <a:latin typeface="Cambria Math"/>
                            </a:rPr>
                            <m:t>𝜎</m:t>
                          </m:r>
                        </m:e>
                      </m:acc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4208" y="4677272"/>
                <a:ext cx="2160656" cy="61901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3977934" y="1268760"/>
            <a:ext cx="4842538" cy="2200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 smtClean="0">
                <a:latin typeface="Eurostile" pitchFamily="34" charset="0"/>
              </a:rPr>
              <a:t>Starting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point</a:t>
            </a:r>
            <a:r>
              <a:rPr lang="nb-NO" dirty="0" smtClean="0">
                <a:latin typeface="Eurostile" pitchFamily="34" charset="0"/>
              </a:rPr>
              <a:t>: An </a:t>
            </a:r>
            <a:r>
              <a:rPr lang="nb-NO" dirty="0" err="1" smtClean="0">
                <a:latin typeface="Eurostile" pitchFamily="34" charset="0"/>
              </a:rPr>
              <a:t>arbitrary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volume</a:t>
            </a:r>
            <a:r>
              <a:rPr lang="nb-NO" dirty="0" smtClean="0">
                <a:latin typeface="Eurostile" pitchFamily="34" charset="0"/>
              </a:rPr>
              <a:t>, for </a:t>
            </a:r>
            <a:r>
              <a:rPr lang="nb-NO" dirty="0" err="1" smtClean="0">
                <a:latin typeface="Eurostile" pitchFamily="34" charset="0"/>
              </a:rPr>
              <a:t>which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the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amount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of</a:t>
            </a:r>
            <a:r>
              <a:rPr lang="nb-NO" dirty="0" smtClean="0">
                <a:latin typeface="Eurostile" pitchFamily="34" charset="0"/>
              </a:rPr>
              <a:t> an </a:t>
            </a:r>
            <a:r>
              <a:rPr lang="nb-NO" dirty="0" err="1" smtClean="0">
                <a:latin typeface="Eurostile" pitchFamily="34" charset="0"/>
              </a:rPr>
              <a:t>arbitrary</a:t>
            </a:r>
            <a:r>
              <a:rPr lang="nb-NO" dirty="0" smtClean="0">
                <a:latin typeface="Eurostile" pitchFamily="34" charset="0"/>
              </a:rPr>
              <a:t> (intensive) </a:t>
            </a:r>
            <a:r>
              <a:rPr lang="nb-NO" dirty="0" err="1" smtClean="0">
                <a:latin typeface="Eurostile" pitchFamily="34" charset="0"/>
              </a:rPr>
              <a:t>quantity</a:t>
            </a:r>
            <a:r>
              <a:rPr lang="nb-NO" dirty="0" smtClean="0">
                <a:latin typeface="Eurostile" pitchFamily="34" charset="0"/>
              </a:rPr>
              <a:t> (</a:t>
            </a:r>
            <a:r>
              <a:rPr lang="el-GR" dirty="0" smtClean="0">
                <a:latin typeface="Calibri"/>
              </a:rPr>
              <a:t>φ</a:t>
            </a:r>
            <a:r>
              <a:rPr lang="nb-NO" dirty="0" smtClean="0">
                <a:latin typeface="Eurostile" pitchFamily="34" charset="0"/>
              </a:rPr>
              <a:t>) is </a:t>
            </a:r>
            <a:r>
              <a:rPr lang="nb-NO" dirty="0" err="1" smtClean="0">
                <a:latin typeface="Eurostile" pitchFamily="34" charset="0"/>
              </a:rPr>
              <a:t>considered</a:t>
            </a:r>
            <a:r>
              <a:rPr lang="nb-NO" dirty="0" smtClean="0">
                <a:latin typeface="Eurostile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 smtClean="0">
              <a:latin typeface="Eurostile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>
              <a:latin typeface="Eurostile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 smtClean="0">
              <a:latin typeface="Eurostile" pitchFamily="34" charset="0"/>
            </a:endParaRPr>
          </a:p>
          <a:p>
            <a:endParaRPr lang="nb-NO" dirty="0">
              <a:latin typeface="Eurostile" pitchFamily="34" charset="0"/>
            </a:endParaRPr>
          </a:p>
          <a:p>
            <a:r>
              <a:rPr lang="nb-NO" sz="1100" dirty="0" smtClean="0">
                <a:latin typeface="Eurostile" pitchFamily="34" charset="0"/>
              </a:rPr>
              <a:t>(a </a:t>
            </a:r>
            <a:r>
              <a:rPr lang="nb-NO" sz="1100" dirty="0" err="1" smtClean="0">
                <a:latin typeface="Eurostile" pitchFamily="34" charset="0"/>
              </a:rPr>
              <a:t>shell</a:t>
            </a:r>
            <a:r>
              <a:rPr lang="nb-NO" sz="1100" dirty="0" smtClean="0">
                <a:latin typeface="Eurostile" pitchFamily="34" charset="0"/>
              </a:rPr>
              <a:t> </a:t>
            </a:r>
            <a:r>
              <a:rPr lang="nb-NO" sz="1100" dirty="0" err="1" smtClean="0">
                <a:latin typeface="Eurostile" pitchFamily="34" charset="0"/>
              </a:rPr>
              <a:t>balance</a:t>
            </a:r>
            <a:r>
              <a:rPr lang="nb-NO" sz="1100" dirty="0" smtClean="0">
                <a:latin typeface="Eurostile" pitchFamily="34" charset="0"/>
              </a:rPr>
              <a:t> is an alternative </a:t>
            </a:r>
            <a:r>
              <a:rPr lang="nb-NO" sz="1100" dirty="0" err="1" smtClean="0">
                <a:latin typeface="Eurostile" pitchFamily="34" charset="0"/>
              </a:rPr>
              <a:t>approach</a:t>
            </a:r>
            <a:r>
              <a:rPr lang="nb-NO" sz="1100" dirty="0" smtClean="0">
                <a:latin typeface="Eurostile" pitchFamily="34" charset="0"/>
              </a:rPr>
              <a:t> to </a:t>
            </a:r>
            <a:r>
              <a:rPr lang="nb-NO" sz="1100" dirty="0" err="1" smtClean="0">
                <a:latin typeface="Eurostile" pitchFamily="34" charset="0"/>
              </a:rPr>
              <a:t>the</a:t>
            </a:r>
            <a:r>
              <a:rPr lang="nb-NO" sz="1100" dirty="0" smtClean="0">
                <a:latin typeface="Eurostile" pitchFamily="34" charset="0"/>
              </a:rPr>
              <a:t> </a:t>
            </a:r>
            <a:r>
              <a:rPr lang="nb-NO" sz="1100" dirty="0" err="1" smtClean="0">
                <a:latin typeface="Eurostile" pitchFamily="34" charset="0"/>
              </a:rPr>
              <a:t>exact</a:t>
            </a:r>
            <a:r>
              <a:rPr lang="nb-NO" sz="1100" dirty="0" smtClean="0">
                <a:latin typeface="Eurostile" pitchFamily="34" charset="0"/>
              </a:rPr>
              <a:t> same </a:t>
            </a:r>
            <a:r>
              <a:rPr lang="nb-NO" sz="1100" dirty="0" err="1" smtClean="0">
                <a:latin typeface="Eurostile" pitchFamily="34" charset="0"/>
              </a:rPr>
              <a:t>result</a:t>
            </a:r>
            <a:r>
              <a:rPr lang="nb-NO" sz="1100" dirty="0" smtClean="0">
                <a:latin typeface="Eurostile" pitchFamily="34" charset="0"/>
              </a:rPr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419873" y="2393412"/>
                <a:ext cx="5724128" cy="6136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nb-NO" b="0" i="1" smtClean="0">
                              <a:latin typeface="Cambria Math"/>
                            </a:rPr>
                          </m:ctrlPr>
                        </m:mPr>
                        <m:mr>
                          <m:e>
                            <m:r>
                              <a:rPr lang="nb-NO" i="1">
                                <a:latin typeface="Cambria Math"/>
                              </a:rPr>
                              <m:t>𝑁𝑒𝑡</m:t>
                            </m:r>
                            <m:r>
                              <a:rPr lang="nb-NO" i="1">
                                <a:latin typeface="Cambria Math"/>
                              </a:rPr>
                              <m:t> </m:t>
                            </m:r>
                            <m:r>
                              <a:rPr lang="nb-NO" i="1">
                                <a:latin typeface="Cambria Math"/>
                              </a:rPr>
                              <m:t>𝑎𝑐𝑐𝑢𝑚𝑢𝑙𝑎𝑡𝑖𝑜𝑛</m:t>
                            </m:r>
                            <m:r>
                              <a:rPr lang="nb-NO" i="1">
                                <a:latin typeface="Cambria Math"/>
                              </a:rPr>
                              <m:t> </m:t>
                            </m:r>
                          </m:e>
                        </m:mr>
                        <m:mr>
                          <m:e>
                            <m:r>
                              <a:rPr lang="nb-NO" i="1">
                                <a:latin typeface="Cambria Math"/>
                              </a:rPr>
                              <m:t>𝑜𝑓</m:t>
                            </m:r>
                            <m:r>
                              <a:rPr lang="nb-NO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nb-NO" b="0" i="1" smtClean="0">
                                <a:latin typeface="Cambria Math"/>
                              </a:rPr>
                              <m:t>𝑞𝑢𝑎𝑛𝑡𝑖𝑡𝑦</m:t>
                            </m:r>
                          </m:e>
                        </m:mr>
                      </m:m>
                      <m:r>
                        <a:rPr lang="nb-NO" b="0" i="1" smtClean="0">
                          <a:latin typeface="Cambria Math"/>
                        </a:rPr>
                        <m:t>=  </m:t>
                      </m:r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nb-NO" b="0" i="1" smtClean="0">
                              <a:latin typeface="Cambria Math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nb-NO" b="0" i="1" smtClean="0">
                                <a:latin typeface="Cambria Math"/>
                              </a:rPr>
                              <m:t>𝑁</m:t>
                            </m:r>
                            <m:r>
                              <a:rPr lang="nb-NO" b="0" i="1" smtClean="0">
                                <a:latin typeface="Cambria Math"/>
                              </a:rPr>
                              <m:t>𝑒𝑡</m:t>
                            </m:r>
                            <m:r>
                              <a:rPr lang="nb-NO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nb-NO" b="0" i="1" smtClean="0">
                                <a:latin typeface="Cambria Math"/>
                              </a:rPr>
                              <m:t>𝑡𝑟𝑎𝑛𝑠𝑝𝑜𝑟𝑡</m:t>
                            </m:r>
                            <m:r>
                              <a:rPr lang="nb-NO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nb-NO" b="0" i="1" smtClean="0">
                                <a:latin typeface="Cambria Math"/>
                              </a:rPr>
                              <m:t>𝑜𝑣𝑒𝑟</m:t>
                            </m:r>
                            <m:r>
                              <a:rPr lang="nb-NO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nb-NO" b="0" i="1" smtClean="0">
                                <a:latin typeface="Cambria Math"/>
                              </a:rPr>
                              <m:t>𝑏𝑜𝑢𝑛𝑑𝑎𝑟𝑦</m:t>
                            </m:r>
                          </m:e>
                        </m:mr>
                        <m:mr>
                          <m:e>
                            <m:r>
                              <a:rPr lang="nb-NO" b="0" i="1" smtClean="0">
                                <a:latin typeface="Cambria Math"/>
                              </a:rPr>
                              <m:t>+    </m:t>
                            </m:r>
                            <m:r>
                              <a:rPr lang="nb-NO" b="0" i="1" smtClean="0">
                                <a:latin typeface="Cambria Math"/>
                              </a:rPr>
                              <m:t>𝑛𝑒𝑡</m:t>
                            </m:r>
                            <m:r>
                              <a:rPr lang="nb-NO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nb-NO" b="0" i="1" smtClean="0">
                                <a:latin typeface="Cambria Math"/>
                              </a:rPr>
                              <m:t>𝑔𝑒𝑛𝑒𝑟𝑎𝑡𝑖𝑜𝑛</m:t>
                            </m:r>
                          </m:e>
                        </m:mr>
                      </m:m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3" y="2393412"/>
                <a:ext cx="5724128" cy="61369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267744" y="3645024"/>
                <a:ext cx="4958922" cy="9907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nb-NO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nb-NO" i="1">
                              <a:latin typeface="Cambria Math"/>
                              <a:ea typeface="Cambria Math"/>
                            </a:rPr>
                            <m:t>𝜕</m:t>
                          </m:r>
                        </m:num>
                        <m:den>
                          <m:r>
                            <a:rPr lang="nb-NO" b="0" i="1" smtClean="0">
                              <a:latin typeface="Cambria Math"/>
                            </a:rPr>
                            <m:t>𝜕</m:t>
                          </m:r>
                          <m:r>
                            <a:rPr lang="nb-NO" b="0" i="1" smtClean="0">
                              <a:latin typeface="Cambria Math"/>
                            </a:rPr>
                            <m:t>𝑡</m:t>
                          </m:r>
                        </m:den>
                      </m:f>
                      <m:r>
                        <a:rPr lang="nb-NO" b="0" i="1" smtClean="0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nb-NO" b="0" i="1" smtClean="0">
                              <a:latin typeface="Cambria Math"/>
                            </a:rPr>
                          </m:ctrlPr>
                        </m:dPr>
                        <m:e>
                          <m:nary>
                            <m:naryPr>
                              <m:chr m:val="∭"/>
                              <m:limLoc m:val="undOvr"/>
                              <m:ctrlPr>
                                <a:rPr lang="nb-NO" i="1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4"/>
                                </m:rPr>
                                <a:rPr lang="nb-NO" i="1">
                                  <a:latin typeface="Cambria Math"/>
                                </a:rPr>
                                <m:t>𝑉</m:t>
                              </m:r>
                            </m:sub>
                            <m:sup/>
                            <m:e>
                              <m:r>
                                <a:rPr lang="nb-NO" b="0" i="1" smtClean="0">
                                  <a:latin typeface="Cambria Math"/>
                                </a:rPr>
                                <m:t>𝜙</m:t>
                              </m:r>
                              <m:r>
                                <a:rPr lang="nb-NO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nb-NO" b="0" i="1" smtClean="0">
                                  <a:latin typeface="Cambria Math"/>
                                </a:rPr>
                                <m:t>𝑑𝑉</m:t>
                              </m:r>
                            </m:e>
                          </m:nary>
                        </m:e>
                      </m:d>
                      <m:r>
                        <a:rPr lang="nb-NO" b="0" i="1" smtClean="0">
                          <a:latin typeface="Cambria Math"/>
                          <a:ea typeface="Cambria Math"/>
                        </a:rPr>
                        <m:t>=−</m:t>
                      </m:r>
                      <m:nary>
                        <m:naryPr>
                          <m:chr m:val="∯"/>
                          <m:limLoc m:val="undOvr"/>
                          <m:ctrlPr>
                            <a:rPr lang="nb-NO" b="0" i="1" smtClean="0">
                              <a:latin typeface="Cambria Math"/>
                              <a:ea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nb-NO" b="0" i="1" smtClean="0">
                              <a:latin typeface="Cambria Math"/>
                              <a:ea typeface="Cambria Math"/>
                            </a:rPr>
                            <m:t>𝑆</m:t>
                          </m:r>
                        </m:sub>
                        <m:sup/>
                        <m:e>
                          <m:d>
                            <m:dPr>
                              <m:ctrlPr>
                                <a:rPr lang="nb-NO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nb-NO" i="1">
                                      <a:latin typeface="Cambria Math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nb-NO" i="1">
                                      <a:latin typeface="Cambria Math"/>
                                      <a:ea typeface="Cambria Math"/>
                                    </a:rPr>
                                    <m:t>𝑣</m:t>
                                  </m:r>
                                </m:e>
                              </m:acc>
                              <m:r>
                                <a:rPr lang="nb-NO" i="1">
                                  <a:latin typeface="Cambria Math"/>
                                  <a:ea typeface="Cambria Math"/>
                                </a:rPr>
                                <m:t>𝜙</m:t>
                              </m:r>
                            </m:e>
                          </m:d>
                          <m:r>
                            <a:rPr lang="nb-NO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acc>
                            <m:accPr>
                              <m:chr m:val="⃗"/>
                              <m:ctrlPr>
                                <a:rPr lang="nb-NO" b="0" i="1" smtClean="0">
                                  <a:latin typeface="Cambria Math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nb-NO" b="0" i="1" smtClean="0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</m:e>
                          </m:acc>
                          <m:r>
                            <a:rPr lang="nb-NO" b="0" i="1" smtClean="0">
                              <a:latin typeface="Cambria Math"/>
                            </a:rPr>
                            <m:t> </m:t>
                          </m:r>
                          <m:r>
                            <a:rPr lang="nb-NO" b="0" i="1" smtClean="0">
                              <a:latin typeface="Cambria Math"/>
                            </a:rPr>
                            <m:t>𝑑𝑆</m:t>
                          </m:r>
                        </m:e>
                      </m:nary>
                      <m:r>
                        <a:rPr lang="nb-NO" b="0" i="1" smtClean="0">
                          <a:latin typeface="Cambria Math"/>
                          <a:ea typeface="Cambria Math"/>
                        </a:rPr>
                        <m:t> + </m:t>
                      </m:r>
                      <m:nary>
                        <m:naryPr>
                          <m:chr m:val="∰"/>
                          <m:limLoc m:val="undOvr"/>
                          <m:ctrlPr>
                            <a:rPr lang="nb-NO" b="0" i="1" smtClean="0">
                              <a:latin typeface="Cambria Math"/>
                              <a:ea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nb-NO" b="0" i="1" smtClean="0">
                              <a:latin typeface="Cambria Math"/>
                              <a:ea typeface="Cambria Math"/>
                            </a:rPr>
                            <m:t>𝑉</m:t>
                          </m:r>
                        </m:sub>
                        <m:sup/>
                        <m:e>
                          <m:acc>
                            <m:accPr>
                              <m:chr m:val="̃"/>
                              <m:ctrlPr>
                                <a:rPr lang="nb-NO" b="0" i="1" smtClean="0">
                                  <a:latin typeface="Cambria Math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nb-NO" b="0" i="1" smtClean="0">
                                  <a:latin typeface="Cambria Math"/>
                                  <a:ea typeface="Cambria Math"/>
                                </a:rPr>
                                <m:t>𝜎</m:t>
                              </m:r>
                            </m:e>
                          </m:acc>
                        </m:e>
                      </m:nary>
                      <m:r>
                        <a:rPr lang="nb-NO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nb-NO" b="0" i="1" smtClean="0">
                          <a:latin typeface="Cambria Math"/>
                          <a:ea typeface="Cambria Math"/>
                        </a:rPr>
                        <m:t>𝑑𝑉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3645024"/>
                <a:ext cx="4958922" cy="99078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Arrow Connector 14"/>
          <p:cNvCxnSpPr/>
          <p:nvPr/>
        </p:nvCxnSpPr>
        <p:spPr>
          <a:xfrm>
            <a:off x="1338536" y="5963835"/>
            <a:ext cx="1116124" cy="0"/>
          </a:xfrm>
          <a:prstGeom prst="straightConnector1">
            <a:avLst/>
          </a:prstGeom>
          <a:ln w="38100" cmpd="dbl">
            <a:solidFill>
              <a:schemeClr val="tx1"/>
            </a:solidFill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499992" y="4986780"/>
            <a:ext cx="1116124" cy="0"/>
          </a:xfrm>
          <a:prstGeom prst="straightConnector1">
            <a:avLst/>
          </a:prstGeom>
          <a:ln w="38100" cmpd="dbl">
            <a:solidFill>
              <a:schemeClr val="tx1"/>
            </a:solidFill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419873" y="5639772"/>
                <a:ext cx="3385927" cy="648126"/>
              </a:xfrm>
              <a:prstGeom prst="rect">
                <a:avLst/>
              </a:prstGeom>
              <a:noFill/>
              <a:ln w="15875" cmpd="dbl">
                <a:solidFill>
                  <a:schemeClr val="tx1">
                    <a:alpha val="75000"/>
                  </a:schemeClr>
                </a:solidFill>
                <a:round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b-NO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nb-NO" i="1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nb-NO" b="0" i="1" smtClean="0">
                              <a:latin typeface="Cambria Math"/>
                              <a:ea typeface="Cambria Math"/>
                            </a:rPr>
                            <m:t>𝜙</m:t>
                          </m:r>
                        </m:num>
                        <m:den>
                          <m:r>
                            <a:rPr lang="nb-NO" b="0" i="1" smtClean="0">
                              <a:latin typeface="Cambria Math"/>
                            </a:rPr>
                            <m:t>𝜕</m:t>
                          </m:r>
                          <m:r>
                            <a:rPr lang="nb-NO" b="0" i="1" smtClean="0">
                              <a:latin typeface="Cambria Math"/>
                            </a:rPr>
                            <m:t>𝑡</m:t>
                          </m:r>
                        </m:den>
                      </m:f>
                      <m:r>
                        <a:rPr lang="nb-NO" b="0" i="1" smtClean="0">
                          <a:latin typeface="Cambria Math"/>
                        </a:rPr>
                        <m:t> +</m:t>
                      </m:r>
                      <m:r>
                        <a:rPr lang="nb-NO" b="0" i="0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nb-NO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latin typeface="Cambria Math"/>
                            </a:rPr>
                            <m:t>𝜕</m:t>
                          </m:r>
                        </m:num>
                        <m:den>
                          <m:r>
                            <a:rPr lang="nb-NO" b="0" i="1" smtClean="0">
                              <a:latin typeface="Cambria Math"/>
                            </a:rPr>
                            <m:t>𝜕</m:t>
                          </m:r>
                          <m:r>
                            <a:rPr lang="nb-NO" b="0" i="1" smtClean="0">
                              <a:latin typeface="Cambria Math"/>
                            </a:rPr>
                            <m:t>𝑧</m:t>
                          </m:r>
                        </m:den>
                      </m:f>
                      <m:d>
                        <m:dPr>
                          <m:ctrlPr>
                            <a:rPr lang="nb-NO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nb-NO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/>
                                </a:rPr>
                                <m:t>𝑠</m:t>
                              </m:r>
                            </m:sub>
                          </m:sSub>
                          <m:r>
                            <a:rPr lang="nb-NO" b="0" i="1" smtClean="0">
                              <a:latin typeface="Cambria Math"/>
                            </a:rPr>
                            <m:t>𝜙</m:t>
                          </m:r>
                        </m:e>
                      </m:d>
                      <m:r>
                        <a:rPr lang="nb-NO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nb-NO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nb-NO" b="0" i="1" smtClean="0">
                              <a:latin typeface="Cambria Math"/>
                            </a:rPr>
                            <m:t>𝑒</m:t>
                          </m:r>
                        </m:sub>
                      </m:sSub>
                      <m:f>
                        <m:fPr>
                          <m:ctrlPr>
                            <a:rPr lang="nb-NO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nb-NO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nb-NO" b="0" i="1" smtClean="0">
                                  <a:latin typeface="Cambria Math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nb-NO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nb-NO" b="0" i="1" smtClean="0">
                              <a:latin typeface="Cambria Math"/>
                            </a:rPr>
                            <m:t>𝜙</m:t>
                          </m:r>
                        </m:num>
                        <m:den>
                          <m:r>
                            <a:rPr lang="nb-NO" b="0" i="1" smtClean="0">
                              <a:latin typeface="Cambria Math"/>
                            </a:rPr>
                            <m:t>𝜕</m:t>
                          </m:r>
                          <m:sSup>
                            <m:sSupPr>
                              <m:ctrlPr>
                                <a:rPr lang="nb-NO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nb-NO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nb-NO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nb-NO" b="0" i="1" smtClean="0">
                          <a:latin typeface="Cambria Math"/>
                        </a:rPr>
                        <m:t> + </m:t>
                      </m:r>
                      <m:acc>
                        <m:accPr>
                          <m:chr m:val="̃"/>
                          <m:ctrlPr>
                            <a:rPr lang="nb-NO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nb-NO" b="0" i="1" smtClean="0">
                              <a:latin typeface="Cambria Math"/>
                            </a:rPr>
                            <m:t>𝜎</m:t>
                          </m:r>
                        </m:e>
                      </m:acc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3" y="5639772"/>
                <a:ext cx="3385927" cy="64812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 w="15875" cmpd="dbl">
                <a:solidFill>
                  <a:schemeClr val="tx1">
                    <a:alpha val="75000"/>
                  </a:schemeClr>
                </a:solidFill>
                <a:round/>
              </a:ln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175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640514" cy="4536504"/>
          </a:xfrm>
        </p:spPr>
        <p:txBody>
          <a:bodyPr/>
          <a:lstStyle/>
          <a:p>
            <a:r>
              <a:rPr lang="nb-NO" sz="1800" dirty="0" smtClean="0">
                <a:latin typeface="Eurostile" pitchFamily="34" charset="0"/>
              </a:rPr>
              <a:t>The </a:t>
            </a:r>
            <a:r>
              <a:rPr lang="nb-NO" sz="1800" dirty="0" err="1" smtClean="0">
                <a:latin typeface="Eurostile" pitchFamily="34" charset="0"/>
              </a:rPr>
              <a:t>tubular</a:t>
            </a:r>
            <a:r>
              <a:rPr lang="nb-NO" sz="1800" dirty="0" smtClean="0">
                <a:latin typeface="Eurostile" pitchFamily="34" charset="0"/>
              </a:rPr>
              <a:t> </a:t>
            </a:r>
            <a:r>
              <a:rPr lang="nb-NO" sz="1800" dirty="0" err="1" smtClean="0">
                <a:latin typeface="Eurostile" pitchFamily="34" charset="0"/>
              </a:rPr>
              <a:t>reactor</a:t>
            </a:r>
            <a:r>
              <a:rPr lang="nb-NO" sz="1800" dirty="0" smtClean="0">
                <a:latin typeface="Eurostile" pitchFamily="34" charset="0"/>
              </a:rPr>
              <a:t> is </a:t>
            </a:r>
            <a:r>
              <a:rPr lang="nb-NO" sz="1800" dirty="0" err="1" smtClean="0">
                <a:latin typeface="Eurostile" pitchFamily="34" charset="0"/>
              </a:rPr>
              <a:t>described</a:t>
            </a:r>
            <a:r>
              <a:rPr lang="nb-NO" sz="1800" dirty="0" smtClean="0">
                <a:latin typeface="Eurostile" pitchFamily="34" charset="0"/>
              </a:rPr>
              <a:t> by </a:t>
            </a:r>
            <a:r>
              <a:rPr lang="nb-NO" sz="1800" dirty="0" err="1" smtClean="0">
                <a:latin typeface="Eurostile" pitchFamily="34" charset="0"/>
              </a:rPr>
              <a:t>partial</a:t>
            </a:r>
            <a:r>
              <a:rPr lang="nb-NO" sz="1800" dirty="0" smtClean="0">
                <a:latin typeface="Eurostile" pitchFamily="34" charset="0"/>
              </a:rPr>
              <a:t> </a:t>
            </a:r>
            <a:r>
              <a:rPr lang="nb-NO" sz="1800" dirty="0" err="1" smtClean="0">
                <a:latin typeface="Eurostile" pitchFamily="34" charset="0"/>
              </a:rPr>
              <a:t>differential</a:t>
            </a:r>
            <a:r>
              <a:rPr lang="nb-NO" sz="1800" dirty="0" smtClean="0">
                <a:latin typeface="Eurostile" pitchFamily="34" charset="0"/>
              </a:rPr>
              <a:t> </a:t>
            </a:r>
            <a:r>
              <a:rPr lang="nb-NO" sz="1800" dirty="0" err="1" smtClean="0">
                <a:latin typeface="Eurostile" pitchFamily="34" charset="0"/>
              </a:rPr>
              <a:t>equations</a:t>
            </a:r>
            <a:r>
              <a:rPr lang="nb-NO" sz="1800" dirty="0" smtClean="0">
                <a:latin typeface="Eurostile" pitchFamily="34" charset="0"/>
              </a:rPr>
              <a:t> in </a:t>
            </a:r>
            <a:r>
              <a:rPr lang="nb-NO" sz="1800" dirty="0" err="1" smtClean="0">
                <a:latin typeface="Eurostile" pitchFamily="34" charset="0"/>
              </a:rPr>
              <a:t>both</a:t>
            </a:r>
            <a:r>
              <a:rPr lang="nb-NO" sz="1800" dirty="0" smtClean="0">
                <a:latin typeface="Eurostile" pitchFamily="34" charset="0"/>
              </a:rPr>
              <a:t> time and </a:t>
            </a:r>
            <a:r>
              <a:rPr lang="nb-NO" sz="1800" dirty="0" err="1" smtClean="0">
                <a:latin typeface="Eurostile" pitchFamily="34" charset="0"/>
              </a:rPr>
              <a:t>space</a:t>
            </a:r>
            <a:endParaRPr lang="nb-NO" sz="1800" dirty="0" smtClean="0">
              <a:latin typeface="Eurostile" pitchFamily="34" charset="0"/>
            </a:endParaRPr>
          </a:p>
          <a:p>
            <a:pPr lvl="1"/>
            <a:r>
              <a:rPr lang="nb-NO" sz="1400" dirty="0" smtClean="0">
                <a:latin typeface="Eurostile" pitchFamily="34" charset="0"/>
              </a:rPr>
              <a:t>More </a:t>
            </a:r>
            <a:r>
              <a:rPr lang="nb-NO" sz="1400" dirty="0" err="1" smtClean="0">
                <a:latin typeface="Eurostile" pitchFamily="34" charset="0"/>
              </a:rPr>
              <a:t>complexity</a:t>
            </a:r>
            <a:r>
              <a:rPr lang="nb-NO" sz="1400" dirty="0" smtClean="0">
                <a:latin typeface="Eurostile" pitchFamily="34" charset="0"/>
              </a:rPr>
              <a:t> </a:t>
            </a:r>
            <a:r>
              <a:rPr lang="nb-NO" sz="1400" dirty="0" err="1" smtClean="0">
                <a:latin typeface="Eurostile" pitchFamily="34" charset="0"/>
              </a:rPr>
              <a:t>introduced</a:t>
            </a:r>
            <a:r>
              <a:rPr lang="nb-NO" sz="1400" dirty="0" smtClean="0">
                <a:latin typeface="Eurostile" pitchFamily="34" charset="0"/>
              </a:rPr>
              <a:t>, </a:t>
            </a:r>
            <a:r>
              <a:rPr lang="nb-NO" sz="1400" dirty="0" err="1" smtClean="0">
                <a:latin typeface="Eurostile" pitchFamily="34" charset="0"/>
              </a:rPr>
              <a:t>compared</a:t>
            </a:r>
            <a:r>
              <a:rPr lang="nb-NO" sz="1400" dirty="0" smtClean="0">
                <a:latin typeface="Eurostile" pitchFamily="34" charset="0"/>
              </a:rPr>
              <a:t> to </a:t>
            </a:r>
            <a:r>
              <a:rPr lang="nb-NO" sz="1400" dirty="0" err="1" smtClean="0">
                <a:latin typeface="Eurostile" pitchFamily="34" charset="0"/>
              </a:rPr>
              <a:t>semi</a:t>
            </a:r>
            <a:r>
              <a:rPr lang="nb-NO" sz="1400" dirty="0" smtClean="0">
                <a:latin typeface="Eurostile" pitchFamily="34" charset="0"/>
              </a:rPr>
              <a:t>-batch </a:t>
            </a:r>
            <a:r>
              <a:rPr lang="nb-NO" sz="1400" dirty="0" err="1" smtClean="0">
                <a:latin typeface="Eurostile" pitchFamily="34" charset="0"/>
              </a:rPr>
              <a:t>setup</a:t>
            </a:r>
            <a:endParaRPr lang="nb-NO" sz="1400" dirty="0" smtClean="0">
              <a:latin typeface="Eurostile" pitchFamily="34" charset="0"/>
            </a:endParaRPr>
          </a:p>
          <a:p>
            <a:pPr lvl="1"/>
            <a:r>
              <a:rPr lang="nb-NO" sz="1400" dirty="0" smtClean="0">
                <a:latin typeface="Eurostile" pitchFamily="34" charset="0"/>
              </a:rPr>
              <a:t>System(s) </a:t>
            </a:r>
            <a:r>
              <a:rPr lang="nb-NO" sz="1400" dirty="0" err="1" smtClean="0">
                <a:latin typeface="Eurostile" pitchFamily="34" charset="0"/>
              </a:rPr>
              <a:t>of</a:t>
            </a:r>
            <a:r>
              <a:rPr lang="nb-NO" sz="1400" dirty="0" smtClean="0">
                <a:latin typeface="Eurostile" pitchFamily="34" charset="0"/>
              </a:rPr>
              <a:t> </a:t>
            </a:r>
            <a:r>
              <a:rPr lang="nb-NO" sz="1400" dirty="0" err="1" smtClean="0">
                <a:latin typeface="Eurostile" pitchFamily="34" charset="0"/>
              </a:rPr>
              <a:t>ordinary</a:t>
            </a:r>
            <a:r>
              <a:rPr lang="nb-NO" sz="1400" dirty="0" smtClean="0">
                <a:latin typeface="Eurostile" pitchFamily="34" charset="0"/>
              </a:rPr>
              <a:t> </a:t>
            </a:r>
            <a:r>
              <a:rPr lang="nb-NO" sz="1400" dirty="0" err="1" smtClean="0">
                <a:latin typeface="Eurostile" pitchFamily="34" charset="0"/>
              </a:rPr>
              <a:t>differential</a:t>
            </a:r>
            <a:r>
              <a:rPr lang="nb-NO" sz="1400" dirty="0" smtClean="0">
                <a:latin typeface="Eurostile" pitchFamily="34" charset="0"/>
              </a:rPr>
              <a:t> </a:t>
            </a:r>
            <a:r>
              <a:rPr lang="nb-NO" sz="1400" dirty="0" err="1" smtClean="0">
                <a:latin typeface="Eurostile" pitchFamily="34" charset="0"/>
              </a:rPr>
              <a:t>equations</a:t>
            </a:r>
            <a:r>
              <a:rPr lang="nb-NO" sz="1400" dirty="0" smtClean="0">
                <a:latin typeface="Eurostile" pitchFamily="34" charset="0"/>
              </a:rPr>
              <a:t> is </a:t>
            </a:r>
            <a:r>
              <a:rPr lang="nb-NO" sz="1400" dirty="0" err="1" smtClean="0">
                <a:latin typeface="Eurostile" pitchFamily="34" charset="0"/>
              </a:rPr>
              <a:t>preferred</a:t>
            </a:r>
            <a:endParaRPr lang="nb-NO" sz="1400" dirty="0">
              <a:latin typeface="Eurostile" pitchFamily="34" charset="0"/>
            </a:endParaRPr>
          </a:p>
          <a:p>
            <a:r>
              <a:rPr lang="nb-NO" sz="1800" dirty="0" err="1" smtClean="0">
                <a:latin typeface="Eurostile" pitchFamily="34" charset="0"/>
              </a:rPr>
              <a:t>What</a:t>
            </a:r>
            <a:r>
              <a:rPr lang="nb-NO" sz="1800" dirty="0" smtClean="0">
                <a:latin typeface="Eurostile" pitchFamily="34" charset="0"/>
              </a:rPr>
              <a:t> </a:t>
            </a:r>
            <a:r>
              <a:rPr lang="nb-NO" sz="1800" dirty="0" err="1" smtClean="0">
                <a:latin typeface="Eurostile" pitchFamily="34" charset="0"/>
              </a:rPr>
              <a:t>strategy</a:t>
            </a:r>
            <a:r>
              <a:rPr lang="nb-NO" sz="1800" dirty="0" smtClean="0">
                <a:latin typeface="Eurostile" pitchFamily="34" charset="0"/>
              </a:rPr>
              <a:t> </a:t>
            </a:r>
            <a:r>
              <a:rPr lang="nb-NO" sz="1800" dirty="0" err="1" smtClean="0">
                <a:latin typeface="Eurostile" pitchFamily="34" charset="0"/>
              </a:rPr>
              <a:t>should</a:t>
            </a:r>
            <a:r>
              <a:rPr lang="nb-NO" sz="1800" dirty="0" smtClean="0">
                <a:latin typeface="Eurostile" pitchFamily="34" charset="0"/>
              </a:rPr>
              <a:t> be used to </a:t>
            </a:r>
            <a:r>
              <a:rPr lang="nb-NO" sz="1800" dirty="0" err="1" smtClean="0">
                <a:latin typeface="Eurostile" pitchFamily="34" charset="0"/>
              </a:rPr>
              <a:t>reduce</a:t>
            </a:r>
            <a:r>
              <a:rPr lang="nb-NO" sz="1800" dirty="0" smtClean="0">
                <a:latin typeface="Eurostile" pitchFamily="34" charset="0"/>
              </a:rPr>
              <a:t> </a:t>
            </a:r>
            <a:r>
              <a:rPr lang="nb-NO" sz="1800" dirty="0" err="1" smtClean="0">
                <a:latin typeface="Eurostile" pitchFamily="34" charset="0"/>
              </a:rPr>
              <a:t>the</a:t>
            </a:r>
            <a:r>
              <a:rPr lang="nb-NO" sz="1800" dirty="0" smtClean="0">
                <a:latin typeface="Eurostile" pitchFamily="34" charset="0"/>
              </a:rPr>
              <a:t> </a:t>
            </a:r>
            <a:r>
              <a:rPr lang="nb-NO" sz="1800" dirty="0" err="1" smtClean="0">
                <a:latin typeface="Eurostile" pitchFamily="34" charset="0"/>
              </a:rPr>
              <a:t>model</a:t>
            </a:r>
            <a:r>
              <a:rPr lang="nb-NO" sz="1800" dirty="0" smtClean="0">
                <a:latin typeface="Eurostile" pitchFamily="34" charset="0"/>
              </a:rPr>
              <a:t>?</a:t>
            </a:r>
          </a:p>
          <a:p>
            <a:pPr lvl="1"/>
            <a:r>
              <a:rPr lang="nb-NO" sz="1400" dirty="0" err="1" smtClean="0">
                <a:latin typeface="Eurostile" pitchFamily="34" charset="0"/>
              </a:rPr>
              <a:t>Discretization</a:t>
            </a:r>
            <a:r>
              <a:rPr lang="nb-NO" sz="1400" dirty="0" smtClean="0">
                <a:latin typeface="Eurostile" pitchFamily="34" charset="0"/>
              </a:rPr>
              <a:t> in </a:t>
            </a:r>
            <a:r>
              <a:rPr lang="nb-NO" sz="1400" dirty="0" err="1" smtClean="0">
                <a:latin typeface="Eurostile" pitchFamily="34" charset="0"/>
              </a:rPr>
              <a:t>space</a:t>
            </a:r>
            <a:r>
              <a:rPr lang="nb-NO" sz="1400" dirty="0" smtClean="0">
                <a:latin typeface="Eurostile" pitchFamily="34" charset="0"/>
              </a:rPr>
              <a:t> </a:t>
            </a:r>
            <a:r>
              <a:rPr lang="nb-NO" sz="1400" dirty="0" err="1" smtClean="0">
                <a:latin typeface="Eurostile" pitchFamily="34" charset="0"/>
              </a:rPr>
              <a:t>should</a:t>
            </a:r>
            <a:r>
              <a:rPr lang="nb-NO" sz="1400" dirty="0" smtClean="0">
                <a:latin typeface="Eurostile" pitchFamily="34" charset="0"/>
              </a:rPr>
              <a:t> be </a:t>
            </a:r>
            <a:r>
              <a:rPr lang="nb-NO" sz="1400" dirty="0" err="1" smtClean="0">
                <a:latin typeface="Eurostile" pitchFamily="34" charset="0"/>
              </a:rPr>
              <a:t>performed</a:t>
            </a:r>
            <a:endParaRPr lang="nb-NO" sz="1400" dirty="0" smtClean="0">
              <a:latin typeface="Eurostile" pitchFamily="34" charset="0"/>
            </a:endParaRPr>
          </a:p>
          <a:p>
            <a:pPr lvl="1"/>
            <a:r>
              <a:rPr lang="nb-NO" sz="1400" dirty="0" err="1" smtClean="0">
                <a:latin typeface="Eurostile" pitchFamily="34" charset="0"/>
              </a:rPr>
              <a:t>Numerical</a:t>
            </a:r>
            <a:r>
              <a:rPr lang="nb-NO" sz="1400" dirty="0" smtClean="0">
                <a:latin typeface="Eurostile" pitchFamily="34" charset="0"/>
              </a:rPr>
              <a:t> </a:t>
            </a:r>
            <a:r>
              <a:rPr lang="nb-NO" sz="1400" dirty="0" err="1" smtClean="0">
                <a:latin typeface="Eurostile" pitchFamily="34" charset="0"/>
              </a:rPr>
              <a:t>efficiency</a:t>
            </a:r>
            <a:r>
              <a:rPr lang="nb-NO" sz="1400" dirty="0" smtClean="0">
                <a:latin typeface="Eurostile" pitchFamily="34" charset="0"/>
              </a:rPr>
              <a:t> is </a:t>
            </a:r>
            <a:r>
              <a:rPr lang="nb-NO" sz="1400" dirty="0" err="1" smtClean="0">
                <a:latin typeface="Eurostile" pitchFamily="34" charset="0"/>
              </a:rPr>
              <a:t>important</a:t>
            </a:r>
            <a:endParaRPr lang="nb-NO" sz="1400" dirty="0" smtClean="0">
              <a:latin typeface="Eurostile" pitchFamily="34" charset="0"/>
            </a:endParaRPr>
          </a:p>
          <a:p>
            <a:r>
              <a:rPr lang="nb-NO" sz="1800" dirty="0" smtClean="0">
                <a:latin typeface="Eurostile" pitchFamily="34" charset="0"/>
              </a:rPr>
              <a:t>Using </a:t>
            </a:r>
            <a:r>
              <a:rPr lang="nb-NO" sz="1800" dirty="0" err="1" smtClean="0">
                <a:latin typeface="Eurostile" pitchFamily="34" charset="0"/>
              </a:rPr>
              <a:t>experimental</a:t>
            </a:r>
            <a:r>
              <a:rPr lang="nb-NO" sz="1800" dirty="0" smtClean="0">
                <a:latin typeface="Eurostile" pitchFamily="34" charset="0"/>
              </a:rPr>
              <a:t> RTD data for </a:t>
            </a:r>
            <a:r>
              <a:rPr lang="nb-NO" sz="1800" dirty="0" err="1" smtClean="0">
                <a:latin typeface="Eurostile" pitchFamily="34" charset="0"/>
              </a:rPr>
              <a:t>the</a:t>
            </a:r>
            <a:r>
              <a:rPr lang="nb-NO" sz="1800" dirty="0" smtClean="0">
                <a:latin typeface="Eurostile" pitchFamily="34" charset="0"/>
              </a:rPr>
              <a:t> </a:t>
            </a:r>
            <a:r>
              <a:rPr lang="nb-NO" sz="1800" dirty="0" err="1" smtClean="0">
                <a:latin typeface="Eurostile" pitchFamily="34" charset="0"/>
              </a:rPr>
              <a:t>reactor</a:t>
            </a:r>
            <a:r>
              <a:rPr lang="nb-NO" sz="1800" dirty="0" smtClean="0">
                <a:latin typeface="Eurostile" pitchFamily="34" charset="0"/>
              </a:rPr>
              <a:t>, </a:t>
            </a:r>
            <a:r>
              <a:rPr lang="nb-NO" sz="1800" dirty="0" err="1" smtClean="0">
                <a:latin typeface="Eurostile" pitchFamily="34" charset="0"/>
              </a:rPr>
              <a:t>the</a:t>
            </a:r>
            <a:r>
              <a:rPr lang="nb-NO" sz="1800" dirty="0" smtClean="0">
                <a:latin typeface="Eurostile" pitchFamily="34" charset="0"/>
              </a:rPr>
              <a:t> </a:t>
            </a:r>
            <a:r>
              <a:rPr lang="nb-NO" sz="1800" dirty="0" err="1" smtClean="0">
                <a:latin typeface="Eurostile" pitchFamily="34" charset="0"/>
              </a:rPr>
              <a:t>mixing</a:t>
            </a:r>
            <a:r>
              <a:rPr lang="nb-NO" sz="1800" dirty="0" smtClean="0">
                <a:latin typeface="Eurostile" pitchFamily="34" charset="0"/>
              </a:rPr>
              <a:t> </a:t>
            </a:r>
            <a:r>
              <a:rPr lang="nb-NO" sz="1800" dirty="0" err="1" smtClean="0">
                <a:latin typeface="Eurostile" pitchFamily="34" charset="0"/>
              </a:rPr>
              <a:t>effects</a:t>
            </a:r>
            <a:r>
              <a:rPr lang="nb-NO" sz="1800" dirty="0" smtClean="0">
                <a:latin typeface="Eurostile" pitchFamily="34" charset="0"/>
              </a:rPr>
              <a:t> </a:t>
            </a:r>
            <a:r>
              <a:rPr lang="nb-NO" sz="1800" dirty="0" err="1" smtClean="0">
                <a:latin typeface="Eurostile" pitchFamily="34" charset="0"/>
              </a:rPr>
              <a:t>of</a:t>
            </a:r>
            <a:r>
              <a:rPr lang="nb-NO" sz="1800" dirty="0" smtClean="0">
                <a:latin typeface="Eurostile" pitchFamily="34" charset="0"/>
              </a:rPr>
              <a:t> </a:t>
            </a:r>
            <a:r>
              <a:rPr lang="nb-NO" sz="1800" dirty="0" err="1" smtClean="0">
                <a:latin typeface="Eurostile" pitchFamily="34" charset="0"/>
              </a:rPr>
              <a:t>the</a:t>
            </a:r>
            <a:r>
              <a:rPr lang="nb-NO" sz="1800" dirty="0" smtClean="0">
                <a:latin typeface="Eurostile" pitchFamily="34" charset="0"/>
              </a:rPr>
              <a:t> </a:t>
            </a:r>
            <a:r>
              <a:rPr lang="nb-NO" sz="1800" dirty="0" err="1" smtClean="0">
                <a:latin typeface="Eurostile" pitchFamily="34" charset="0"/>
              </a:rPr>
              <a:t>reactor</a:t>
            </a:r>
            <a:r>
              <a:rPr lang="nb-NO" sz="1800" dirty="0" smtClean="0">
                <a:latin typeface="Eurostile" pitchFamily="34" charset="0"/>
              </a:rPr>
              <a:t> </a:t>
            </a:r>
            <a:r>
              <a:rPr lang="nb-NO" sz="1800" dirty="0" err="1" smtClean="0">
                <a:latin typeface="Eurostile" pitchFamily="34" charset="0"/>
              </a:rPr>
              <a:t>can</a:t>
            </a:r>
            <a:r>
              <a:rPr lang="nb-NO" sz="1800" dirty="0" smtClean="0">
                <a:latin typeface="Eurostile" pitchFamily="34" charset="0"/>
              </a:rPr>
              <a:t> be </a:t>
            </a:r>
            <a:r>
              <a:rPr lang="nb-NO" sz="1800" dirty="0" err="1" smtClean="0">
                <a:latin typeface="Eurostile" pitchFamily="34" charset="0"/>
              </a:rPr>
              <a:t>accounted</a:t>
            </a:r>
            <a:r>
              <a:rPr lang="nb-NO" sz="1800" dirty="0" smtClean="0">
                <a:latin typeface="Eurostile" pitchFamily="34" charset="0"/>
              </a:rPr>
              <a:t> for in </a:t>
            </a:r>
            <a:r>
              <a:rPr lang="nb-NO" sz="1800" dirty="0" err="1" smtClean="0">
                <a:latin typeface="Eurostile" pitchFamily="34" charset="0"/>
              </a:rPr>
              <a:t>each</a:t>
            </a:r>
            <a:r>
              <a:rPr lang="nb-NO" sz="1800" dirty="0" smtClean="0">
                <a:latin typeface="Eurostile" pitchFamily="34" charset="0"/>
              </a:rPr>
              <a:t> case (</a:t>
            </a:r>
            <a:r>
              <a:rPr lang="nb-NO" sz="1800" dirty="0" err="1" smtClean="0">
                <a:latin typeface="Eurostile" pitchFamily="34" charset="0"/>
              </a:rPr>
              <a:t>each</a:t>
            </a:r>
            <a:r>
              <a:rPr lang="nb-NO" sz="1800" dirty="0" smtClean="0">
                <a:latin typeface="Eurostile" pitchFamily="34" charset="0"/>
              </a:rPr>
              <a:t> </a:t>
            </a:r>
            <a:r>
              <a:rPr lang="nb-NO" sz="1800" dirty="0" err="1" smtClean="0">
                <a:latin typeface="Eurostile" pitchFamily="34" charset="0"/>
              </a:rPr>
              <a:t>model</a:t>
            </a:r>
            <a:r>
              <a:rPr lang="nb-NO" sz="1800" dirty="0" smtClean="0">
                <a:latin typeface="Eurostile" pitchFamily="34" charset="0"/>
              </a:rPr>
              <a:t>)</a:t>
            </a:r>
          </a:p>
          <a:p>
            <a:pPr lvl="1"/>
            <a:r>
              <a:rPr lang="nb-NO" sz="1400" dirty="0" smtClean="0">
                <a:latin typeface="Eurostile" pitchFamily="34" charset="0"/>
              </a:rPr>
              <a:t>Is </a:t>
            </a:r>
            <a:r>
              <a:rPr lang="nb-NO" sz="1400" dirty="0" err="1" smtClean="0">
                <a:latin typeface="Eurostile" pitchFamily="34" charset="0"/>
              </a:rPr>
              <a:t>the</a:t>
            </a:r>
            <a:r>
              <a:rPr lang="nb-NO" sz="1400" dirty="0" smtClean="0">
                <a:latin typeface="Eurostile" pitchFamily="34" charset="0"/>
              </a:rPr>
              <a:t> </a:t>
            </a:r>
            <a:r>
              <a:rPr lang="nb-NO" sz="1400" dirty="0" err="1" smtClean="0">
                <a:latin typeface="Eurostile" pitchFamily="34" charset="0"/>
              </a:rPr>
              <a:t>effective</a:t>
            </a:r>
            <a:r>
              <a:rPr lang="nb-NO" sz="1400" dirty="0" smtClean="0">
                <a:latin typeface="Eurostile" pitchFamily="34" charset="0"/>
              </a:rPr>
              <a:t> </a:t>
            </a:r>
            <a:r>
              <a:rPr lang="nb-NO" sz="1400" dirty="0" err="1" smtClean="0">
                <a:latin typeface="Eurostile" pitchFamily="34" charset="0"/>
              </a:rPr>
              <a:t>mass</a:t>
            </a:r>
            <a:r>
              <a:rPr lang="nb-NO" sz="1400" dirty="0" smtClean="0">
                <a:latin typeface="Eurostile" pitchFamily="34" charset="0"/>
              </a:rPr>
              <a:t> </a:t>
            </a:r>
            <a:r>
              <a:rPr lang="nb-NO" sz="1400" dirty="0" err="1" smtClean="0">
                <a:latin typeface="Eurostile" pitchFamily="34" charset="0"/>
              </a:rPr>
              <a:t>diffusion</a:t>
            </a:r>
            <a:r>
              <a:rPr lang="nb-NO" sz="1400" dirty="0" smtClean="0">
                <a:latin typeface="Eurostile" pitchFamily="34" charset="0"/>
              </a:rPr>
              <a:t> negligible?</a:t>
            </a:r>
            <a:endParaRPr lang="nb-NO" sz="1400" dirty="0">
              <a:latin typeface="Eurostile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E63675-8262-43EF-8438-23C0F36EC51F}" type="slidenum">
              <a:rPr lang="en-US" smtClean="0">
                <a:solidFill>
                  <a:srgbClr val="FFFFFF">
                    <a:lumMod val="65000"/>
                  </a:srgbClr>
                </a:solidFill>
              </a:rPr>
              <a:pPr/>
              <a:t>6</a:t>
            </a:fld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115616" y="188640"/>
            <a:ext cx="684076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nb-NO" sz="3600" kern="0" dirty="0" smtClean="0">
                <a:solidFill>
                  <a:schemeClr val="bg1">
                    <a:lumMod val="95000"/>
                  </a:schemeClr>
                </a:solidFill>
                <a:latin typeface="Eurostile" pitchFamily="34" charset="0"/>
              </a:rPr>
              <a:t>A </a:t>
            </a:r>
            <a:r>
              <a:rPr lang="nb-NO" sz="3600" kern="0" dirty="0" err="1" smtClean="0">
                <a:solidFill>
                  <a:schemeClr val="bg1">
                    <a:lumMod val="95000"/>
                  </a:schemeClr>
                </a:solidFill>
                <a:latin typeface="Eurostile" pitchFamily="34" charset="0"/>
              </a:rPr>
              <a:t>quick</a:t>
            </a:r>
            <a:r>
              <a:rPr lang="nb-NO" sz="3600" kern="0" dirty="0" smtClean="0">
                <a:solidFill>
                  <a:schemeClr val="bg1">
                    <a:lumMod val="95000"/>
                  </a:schemeClr>
                </a:solidFill>
                <a:latin typeface="Eurostile" pitchFamily="34" charset="0"/>
              </a:rPr>
              <a:t> </a:t>
            </a:r>
            <a:r>
              <a:rPr lang="nb-NO" sz="3600" kern="0" dirty="0" err="1" smtClean="0">
                <a:solidFill>
                  <a:schemeClr val="bg1">
                    <a:lumMod val="95000"/>
                  </a:schemeClr>
                </a:solidFill>
                <a:latin typeface="Eurostile" pitchFamily="34" charset="0"/>
              </a:rPr>
              <a:t>summary</a:t>
            </a:r>
            <a:endParaRPr lang="nb-NO" sz="2400" kern="0" dirty="0">
              <a:solidFill>
                <a:schemeClr val="bg1">
                  <a:lumMod val="95000"/>
                </a:schemeClr>
              </a:solidFill>
              <a:latin typeface="Eurostil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04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640514" cy="4680520"/>
          </a:xfrm>
        </p:spPr>
        <p:txBody>
          <a:bodyPr/>
          <a:lstStyle/>
          <a:p>
            <a:r>
              <a:rPr lang="nb-NO" sz="1800" dirty="0" err="1" smtClean="0">
                <a:latin typeface="Eurostile" pitchFamily="34" charset="0"/>
              </a:rPr>
              <a:t>Partial</a:t>
            </a:r>
            <a:r>
              <a:rPr lang="nb-NO" sz="1800" dirty="0" smtClean="0">
                <a:latin typeface="Eurostile" pitchFamily="34" charset="0"/>
              </a:rPr>
              <a:t> </a:t>
            </a:r>
            <a:r>
              <a:rPr lang="nb-NO" sz="1800" dirty="0" err="1" smtClean="0">
                <a:latin typeface="Eurostile" pitchFamily="34" charset="0"/>
              </a:rPr>
              <a:t>differential</a:t>
            </a:r>
            <a:r>
              <a:rPr lang="nb-NO" sz="1800" dirty="0" smtClean="0">
                <a:latin typeface="Eurostile" pitchFamily="34" charset="0"/>
              </a:rPr>
              <a:t> </a:t>
            </a:r>
            <a:r>
              <a:rPr lang="nb-NO" sz="1800" dirty="0" err="1" smtClean="0">
                <a:latin typeface="Eurostile" pitchFamily="34" charset="0"/>
              </a:rPr>
              <a:t>equations</a:t>
            </a:r>
            <a:r>
              <a:rPr lang="nb-NO" sz="1800" dirty="0" smtClean="0">
                <a:latin typeface="Eurostile" pitchFamily="34" charset="0"/>
              </a:rPr>
              <a:t> </a:t>
            </a:r>
            <a:r>
              <a:rPr lang="nb-NO" sz="1800" dirty="0" err="1" smtClean="0">
                <a:latin typeface="Eurostile" pitchFamily="34" charset="0"/>
              </a:rPr>
              <a:t>are</a:t>
            </a:r>
            <a:r>
              <a:rPr lang="nb-NO" sz="1800" dirty="0" smtClean="0">
                <a:latin typeface="Eurostile" pitchFamily="34" charset="0"/>
              </a:rPr>
              <a:t> </a:t>
            </a:r>
            <a:r>
              <a:rPr lang="nb-NO" sz="1800" dirty="0" err="1" smtClean="0">
                <a:latin typeface="Eurostile" pitchFamily="34" charset="0"/>
              </a:rPr>
              <a:t>discretized</a:t>
            </a:r>
            <a:r>
              <a:rPr lang="nb-NO" sz="1800" dirty="0" smtClean="0">
                <a:latin typeface="Eurostile" pitchFamily="34" charset="0"/>
              </a:rPr>
              <a:t> in </a:t>
            </a:r>
            <a:r>
              <a:rPr lang="nb-NO" sz="1800" dirty="0" err="1" smtClean="0">
                <a:latin typeface="Eurostile" pitchFamily="34" charset="0"/>
              </a:rPr>
              <a:t>space</a:t>
            </a:r>
            <a:r>
              <a:rPr lang="nb-NO" sz="1800" dirty="0" smtClean="0">
                <a:latin typeface="Eurostile" pitchFamily="34" charset="0"/>
              </a:rPr>
              <a:t>, </a:t>
            </a:r>
            <a:r>
              <a:rPr lang="nb-NO" sz="1800" dirty="0" err="1" smtClean="0">
                <a:latin typeface="Eurostile" pitchFamily="34" charset="0"/>
              </a:rPr>
              <a:t>yielding</a:t>
            </a:r>
            <a:r>
              <a:rPr lang="nb-NO" sz="1800" dirty="0" smtClean="0">
                <a:latin typeface="Eurostile" pitchFamily="34" charset="0"/>
              </a:rPr>
              <a:t> </a:t>
            </a:r>
            <a:r>
              <a:rPr lang="nb-NO" sz="1800" dirty="0" err="1" smtClean="0">
                <a:latin typeface="Eurostile" pitchFamily="34" charset="0"/>
              </a:rPr>
              <a:t>ordinary</a:t>
            </a:r>
            <a:r>
              <a:rPr lang="nb-NO" sz="1800" dirty="0" smtClean="0">
                <a:latin typeface="Eurostile" pitchFamily="34" charset="0"/>
              </a:rPr>
              <a:t> </a:t>
            </a:r>
            <a:r>
              <a:rPr lang="nb-NO" sz="1800" dirty="0" err="1" smtClean="0">
                <a:latin typeface="Eurostile" pitchFamily="34" charset="0"/>
              </a:rPr>
              <a:t>differential</a:t>
            </a:r>
            <a:r>
              <a:rPr lang="nb-NO" sz="1800" dirty="0" smtClean="0">
                <a:latin typeface="Eurostile" pitchFamily="34" charset="0"/>
              </a:rPr>
              <a:t> </a:t>
            </a:r>
            <a:r>
              <a:rPr lang="nb-NO" sz="1800" dirty="0" err="1" smtClean="0">
                <a:latin typeface="Eurostile" pitchFamily="34" charset="0"/>
              </a:rPr>
              <a:t>equations</a:t>
            </a:r>
            <a:r>
              <a:rPr lang="nb-NO" sz="1800" dirty="0" smtClean="0">
                <a:latin typeface="Eurostile" pitchFamily="34" charset="0"/>
              </a:rPr>
              <a:t> in time for </a:t>
            </a:r>
            <a:r>
              <a:rPr lang="nb-NO" sz="1800" dirty="0" err="1" smtClean="0">
                <a:latin typeface="Eurostile" pitchFamily="34" charset="0"/>
              </a:rPr>
              <a:t>each</a:t>
            </a:r>
            <a:r>
              <a:rPr lang="nb-NO" sz="1800" dirty="0" smtClean="0">
                <a:latin typeface="Eurostile" pitchFamily="34" charset="0"/>
              </a:rPr>
              <a:t> </a:t>
            </a:r>
            <a:r>
              <a:rPr lang="nb-NO" sz="1800" dirty="0" err="1" smtClean="0">
                <a:latin typeface="Eurostile" pitchFamily="34" charset="0"/>
              </a:rPr>
              <a:t>discrete</a:t>
            </a:r>
            <a:r>
              <a:rPr lang="nb-NO" sz="1800" dirty="0" smtClean="0">
                <a:latin typeface="Eurostile" pitchFamily="34" charset="0"/>
              </a:rPr>
              <a:t> </a:t>
            </a:r>
            <a:r>
              <a:rPr lang="nb-NO" sz="1800" dirty="0" err="1" smtClean="0">
                <a:latin typeface="Eurostile" pitchFamily="34" charset="0"/>
              </a:rPr>
              <a:t>position</a:t>
            </a:r>
            <a:r>
              <a:rPr lang="nb-NO" sz="1800" dirty="0" smtClean="0">
                <a:latin typeface="Eurostile" pitchFamily="34" charset="0"/>
              </a:rPr>
              <a:t>.</a:t>
            </a:r>
          </a:p>
          <a:p>
            <a:r>
              <a:rPr lang="nb-NO" sz="1800" dirty="0" smtClean="0">
                <a:latin typeface="Eurostile" pitchFamily="34" charset="0"/>
              </a:rPr>
              <a:t>This </a:t>
            </a:r>
            <a:r>
              <a:rPr lang="nb-NO" sz="1800" dirty="0" err="1" smtClean="0">
                <a:latin typeface="Eurostile" pitchFamily="34" charset="0"/>
              </a:rPr>
              <a:t>strategy</a:t>
            </a:r>
            <a:r>
              <a:rPr lang="nb-NO" sz="1800" dirty="0" smtClean="0">
                <a:latin typeface="Eurostile" pitchFamily="34" charset="0"/>
              </a:rPr>
              <a:t> is </a:t>
            </a:r>
            <a:r>
              <a:rPr lang="nb-NO" sz="1800" dirty="0" err="1" smtClean="0">
                <a:latin typeface="Eurostile" pitchFamily="34" charset="0"/>
              </a:rPr>
              <a:t>referred</a:t>
            </a:r>
            <a:r>
              <a:rPr lang="nb-NO" sz="1800" dirty="0" smtClean="0">
                <a:latin typeface="Eurostile" pitchFamily="34" charset="0"/>
              </a:rPr>
              <a:t> to as </a:t>
            </a:r>
            <a:r>
              <a:rPr lang="nb-NO" sz="1800" dirty="0" err="1" smtClean="0">
                <a:latin typeface="Eurostile" pitchFamily="34" charset="0"/>
              </a:rPr>
              <a:t>the</a:t>
            </a:r>
            <a:r>
              <a:rPr lang="nb-NO" sz="1800" dirty="0" smtClean="0">
                <a:latin typeface="Eurostile" pitchFamily="34" charset="0"/>
              </a:rPr>
              <a:t> </a:t>
            </a:r>
            <a:r>
              <a:rPr lang="nb-NO" sz="1800" dirty="0" err="1" smtClean="0">
                <a:latin typeface="Eurostile" pitchFamily="34" charset="0"/>
              </a:rPr>
              <a:t>Numerical</a:t>
            </a:r>
            <a:r>
              <a:rPr lang="nb-NO" sz="1800" dirty="0" smtClean="0">
                <a:latin typeface="Eurostile" pitchFamily="34" charset="0"/>
              </a:rPr>
              <a:t> Method </a:t>
            </a:r>
            <a:r>
              <a:rPr lang="nb-NO" sz="1800" dirty="0" err="1" smtClean="0">
                <a:latin typeface="Eurostile" pitchFamily="34" charset="0"/>
              </a:rPr>
              <a:t>of</a:t>
            </a:r>
            <a:r>
              <a:rPr lang="nb-NO" sz="1800" dirty="0" smtClean="0">
                <a:latin typeface="Eurostile" pitchFamily="34" charset="0"/>
              </a:rPr>
              <a:t> Lines, </a:t>
            </a:r>
            <a:r>
              <a:rPr lang="nb-NO" sz="1800" dirty="0" err="1" smtClean="0">
                <a:latin typeface="Eurostile" pitchFamily="34" charset="0"/>
              </a:rPr>
              <a:t>which</a:t>
            </a:r>
            <a:r>
              <a:rPr lang="nb-NO" sz="1800" dirty="0" smtClean="0">
                <a:latin typeface="Eurostile" pitchFamily="34" charset="0"/>
              </a:rPr>
              <a:t> is a </a:t>
            </a:r>
            <a:r>
              <a:rPr lang="nb-NO" sz="1800" dirty="0" err="1" smtClean="0">
                <a:latin typeface="Eurostile" pitchFamily="34" charset="0"/>
              </a:rPr>
              <a:t>traditional</a:t>
            </a:r>
            <a:r>
              <a:rPr lang="nb-NO" sz="1800" dirty="0" smtClean="0">
                <a:latin typeface="Eurostile" pitchFamily="34" charset="0"/>
              </a:rPr>
              <a:t> </a:t>
            </a:r>
            <a:r>
              <a:rPr lang="nb-NO" sz="1800" dirty="0" err="1" smtClean="0">
                <a:latin typeface="Eurostile" pitchFamily="34" charset="0"/>
              </a:rPr>
              <a:t>approach</a:t>
            </a:r>
            <a:r>
              <a:rPr lang="nb-NO" sz="1800" dirty="0" smtClean="0">
                <a:latin typeface="Eurostile" pitchFamily="34" charset="0"/>
              </a:rPr>
              <a:t> to </a:t>
            </a:r>
            <a:r>
              <a:rPr lang="nb-NO" sz="1800" dirty="0" err="1" smtClean="0">
                <a:latin typeface="Eurostile" pitchFamily="34" charset="0"/>
              </a:rPr>
              <a:t>solve</a:t>
            </a:r>
            <a:r>
              <a:rPr lang="nb-NO" sz="1800" dirty="0" smtClean="0">
                <a:latin typeface="Eurostile" pitchFamily="34" charset="0"/>
              </a:rPr>
              <a:t> </a:t>
            </a:r>
            <a:r>
              <a:rPr lang="nb-NO" sz="1800" dirty="0" err="1" smtClean="0">
                <a:latin typeface="Eurostile" pitchFamily="34" charset="0"/>
              </a:rPr>
              <a:t>partial</a:t>
            </a:r>
            <a:r>
              <a:rPr lang="nb-NO" sz="1800" dirty="0" smtClean="0">
                <a:latin typeface="Eurostile" pitchFamily="34" charset="0"/>
              </a:rPr>
              <a:t> </a:t>
            </a:r>
            <a:r>
              <a:rPr lang="nb-NO" sz="1800" dirty="0" err="1" smtClean="0">
                <a:latin typeface="Eurostile" pitchFamily="34" charset="0"/>
              </a:rPr>
              <a:t>differential</a:t>
            </a:r>
            <a:r>
              <a:rPr lang="nb-NO" sz="1800" dirty="0" smtClean="0">
                <a:latin typeface="Eurostile" pitchFamily="34" charset="0"/>
              </a:rPr>
              <a:t> </a:t>
            </a:r>
            <a:r>
              <a:rPr lang="nb-NO" sz="1800" dirty="0" err="1" smtClean="0">
                <a:latin typeface="Eurostile" pitchFamily="34" charset="0"/>
              </a:rPr>
              <a:t>equations</a:t>
            </a:r>
            <a:r>
              <a:rPr lang="nb-NO" sz="1800" dirty="0" smtClean="0">
                <a:latin typeface="Eurostile" pitchFamily="34" charset="0"/>
              </a:rPr>
              <a:t>.</a:t>
            </a:r>
          </a:p>
          <a:p>
            <a:r>
              <a:rPr lang="nb-NO" sz="1800" dirty="0" smtClean="0">
                <a:latin typeface="Eurostile" pitchFamily="34" charset="0"/>
              </a:rPr>
              <a:t>In </a:t>
            </a:r>
            <a:r>
              <a:rPr lang="nb-NO" sz="1800" dirty="0" err="1" smtClean="0">
                <a:latin typeface="Eurostile" pitchFamily="34" charset="0"/>
              </a:rPr>
              <a:t>practice</a:t>
            </a:r>
            <a:r>
              <a:rPr lang="nb-NO" sz="1800" dirty="0" smtClean="0">
                <a:latin typeface="Eurostile" pitchFamily="34" charset="0"/>
              </a:rPr>
              <a:t>, </a:t>
            </a:r>
            <a:r>
              <a:rPr lang="nb-NO" sz="1800" dirty="0" err="1" smtClean="0">
                <a:latin typeface="Eurostile" pitchFamily="34" charset="0"/>
              </a:rPr>
              <a:t>this</a:t>
            </a:r>
            <a:r>
              <a:rPr lang="nb-NO" sz="1800" dirty="0" smtClean="0">
                <a:latin typeface="Eurostile" pitchFamily="34" charset="0"/>
              </a:rPr>
              <a:t> </a:t>
            </a:r>
            <a:r>
              <a:rPr lang="nb-NO" sz="1800" dirty="0" err="1" smtClean="0">
                <a:latin typeface="Eurostile" pitchFamily="34" charset="0"/>
              </a:rPr>
              <a:t>approach</a:t>
            </a:r>
            <a:r>
              <a:rPr lang="nb-NO" sz="1800" dirty="0" smtClean="0">
                <a:latin typeface="Eurostile" pitchFamily="34" charset="0"/>
              </a:rPr>
              <a:t> is </a:t>
            </a:r>
            <a:r>
              <a:rPr lang="nb-NO" sz="1800" dirty="0" err="1" smtClean="0">
                <a:latin typeface="Eurostile" pitchFamily="34" charset="0"/>
              </a:rPr>
              <a:t>similar</a:t>
            </a:r>
            <a:r>
              <a:rPr lang="nb-NO" sz="1800" dirty="0" smtClean="0">
                <a:latin typeface="Eurostile" pitchFamily="34" charset="0"/>
              </a:rPr>
              <a:t> to </a:t>
            </a:r>
            <a:r>
              <a:rPr lang="nb-NO" sz="1800" dirty="0" err="1" smtClean="0">
                <a:latin typeface="Eurostile" pitchFamily="34" charset="0"/>
              </a:rPr>
              <a:t>the</a:t>
            </a:r>
            <a:r>
              <a:rPr lang="nb-NO" sz="1800" dirty="0" smtClean="0">
                <a:latin typeface="Eurostile" pitchFamily="34" charset="0"/>
              </a:rPr>
              <a:t> </a:t>
            </a:r>
            <a:r>
              <a:rPr lang="nb-NO" sz="1800" dirty="0" err="1" smtClean="0">
                <a:latin typeface="Eurostile" pitchFamily="34" charset="0"/>
              </a:rPr>
              <a:t>well-known</a:t>
            </a:r>
            <a:r>
              <a:rPr lang="nb-NO" sz="1800" dirty="0" smtClean="0">
                <a:latin typeface="Eurostile" pitchFamily="34" charset="0"/>
              </a:rPr>
              <a:t> tanks-in-series </a:t>
            </a:r>
            <a:r>
              <a:rPr lang="nb-NO" sz="1800" dirty="0" err="1" smtClean="0">
                <a:latin typeface="Eurostile" pitchFamily="34" charset="0"/>
              </a:rPr>
              <a:t>strategy</a:t>
            </a:r>
            <a:r>
              <a:rPr lang="nb-NO" sz="1800" dirty="0" smtClean="0">
                <a:latin typeface="Eurostile" pitchFamily="34" charset="0"/>
              </a:rPr>
              <a:t> </a:t>
            </a:r>
            <a:r>
              <a:rPr lang="nb-NO" sz="1800" dirty="0" err="1" smtClean="0">
                <a:latin typeface="Eurostile" pitchFamily="34" charset="0"/>
              </a:rPr>
              <a:t>model</a:t>
            </a:r>
            <a:r>
              <a:rPr lang="nb-NO" sz="1800" dirty="0" smtClean="0">
                <a:latin typeface="Eurostile" pitchFamily="34" charset="0"/>
              </a:rPr>
              <a:t>.</a:t>
            </a:r>
            <a:endParaRPr lang="nb-NO" sz="3200" dirty="0" smtClean="0">
              <a:latin typeface="Eurostile" pitchFamily="34" charset="0"/>
            </a:endParaRPr>
          </a:p>
          <a:p>
            <a:r>
              <a:rPr lang="nb-NO" sz="1800" dirty="0" err="1" smtClean="0">
                <a:latin typeface="Eurostile" pitchFamily="34" charset="0"/>
              </a:rPr>
              <a:t>Calculations</a:t>
            </a:r>
            <a:r>
              <a:rPr lang="nb-NO" sz="1800" dirty="0" smtClean="0">
                <a:latin typeface="Eurostile" pitchFamily="34" charset="0"/>
              </a:rPr>
              <a:t> show </a:t>
            </a:r>
            <a:r>
              <a:rPr lang="nb-NO" sz="1800" dirty="0" err="1" smtClean="0">
                <a:latin typeface="Eurostile" pitchFamily="34" charset="0"/>
              </a:rPr>
              <a:t>that</a:t>
            </a:r>
            <a:r>
              <a:rPr lang="nb-NO" sz="1800" dirty="0" smtClean="0">
                <a:latin typeface="Eurostile" pitchFamily="34" charset="0"/>
              </a:rPr>
              <a:t> a </a:t>
            </a:r>
            <a:r>
              <a:rPr lang="nb-NO" sz="1800" dirty="0" err="1" smtClean="0">
                <a:latin typeface="Eurostile" pitchFamily="34" charset="0"/>
              </a:rPr>
              <a:t>large</a:t>
            </a:r>
            <a:r>
              <a:rPr lang="nb-NO" sz="1800" dirty="0" smtClean="0">
                <a:latin typeface="Eurostile" pitchFamily="34" charset="0"/>
              </a:rPr>
              <a:t> </a:t>
            </a:r>
            <a:r>
              <a:rPr lang="nb-NO" sz="1800" dirty="0" err="1" smtClean="0">
                <a:latin typeface="Eurostile" pitchFamily="34" charset="0"/>
              </a:rPr>
              <a:t>amount</a:t>
            </a:r>
            <a:r>
              <a:rPr lang="nb-NO" sz="1800" dirty="0" smtClean="0">
                <a:latin typeface="Eurostile" pitchFamily="34" charset="0"/>
              </a:rPr>
              <a:t> </a:t>
            </a:r>
            <a:r>
              <a:rPr lang="nb-NO" sz="1800" dirty="0" err="1" smtClean="0">
                <a:latin typeface="Eurostile" pitchFamily="34" charset="0"/>
              </a:rPr>
              <a:t>of</a:t>
            </a:r>
            <a:r>
              <a:rPr lang="nb-NO" sz="1800" dirty="0" smtClean="0">
                <a:latin typeface="Eurostile" pitchFamily="34" charset="0"/>
              </a:rPr>
              <a:t> </a:t>
            </a:r>
            <a:r>
              <a:rPr lang="nb-NO" sz="1800" dirty="0" err="1" smtClean="0">
                <a:latin typeface="Eurostile" pitchFamily="34" charset="0"/>
              </a:rPr>
              <a:t>discretization</a:t>
            </a:r>
            <a:r>
              <a:rPr lang="nb-NO" sz="1800" dirty="0" smtClean="0">
                <a:latin typeface="Eurostile" pitchFamily="34" charset="0"/>
              </a:rPr>
              <a:t> </a:t>
            </a:r>
            <a:r>
              <a:rPr lang="nb-NO" sz="1800" dirty="0" err="1" smtClean="0">
                <a:latin typeface="Eurostile" pitchFamily="34" charset="0"/>
              </a:rPr>
              <a:t>points</a:t>
            </a:r>
            <a:r>
              <a:rPr lang="nb-NO" sz="1800" dirty="0" smtClean="0">
                <a:latin typeface="Eurostile" pitchFamily="34" charset="0"/>
              </a:rPr>
              <a:t> is </a:t>
            </a:r>
            <a:r>
              <a:rPr lang="nb-NO" sz="1800" dirty="0" err="1" smtClean="0">
                <a:latin typeface="Eurostile" pitchFamily="34" charset="0"/>
              </a:rPr>
              <a:t>needed</a:t>
            </a:r>
            <a:endParaRPr lang="nb-NO" sz="1800" dirty="0" smtClean="0">
              <a:latin typeface="Eurostile" pitchFamily="34" charset="0"/>
            </a:endParaRPr>
          </a:p>
          <a:p>
            <a:pPr lvl="1"/>
            <a:r>
              <a:rPr lang="nb-NO" sz="1400" dirty="0" smtClean="0">
                <a:latin typeface="Eurostile" pitchFamily="34" charset="0"/>
              </a:rPr>
              <a:t>This </a:t>
            </a:r>
            <a:r>
              <a:rPr lang="nb-NO" sz="1400" dirty="0" err="1" smtClean="0">
                <a:latin typeface="Eurostile" pitchFamily="34" charset="0"/>
              </a:rPr>
              <a:t>may</a:t>
            </a:r>
            <a:r>
              <a:rPr lang="nb-NO" sz="1400" dirty="0" smtClean="0">
                <a:latin typeface="Eurostile" pitchFamily="34" charset="0"/>
              </a:rPr>
              <a:t> </a:t>
            </a:r>
            <a:r>
              <a:rPr lang="nb-NO" sz="1400" dirty="0" err="1" smtClean="0">
                <a:latin typeface="Eurostile" pitchFamily="34" charset="0"/>
              </a:rPr>
              <a:t>constitute</a:t>
            </a:r>
            <a:r>
              <a:rPr lang="nb-NO" sz="1400" dirty="0" smtClean="0">
                <a:latin typeface="Eurostile" pitchFamily="34" charset="0"/>
              </a:rPr>
              <a:t> a problem </a:t>
            </a:r>
            <a:r>
              <a:rPr lang="nb-NO" sz="1400" dirty="0" err="1" smtClean="0">
                <a:latin typeface="Eurostile" pitchFamily="34" charset="0"/>
              </a:rPr>
              <a:t>with</a:t>
            </a:r>
            <a:r>
              <a:rPr lang="nb-NO" sz="1400" dirty="0" smtClean="0">
                <a:latin typeface="Eurostile" pitchFamily="34" charset="0"/>
              </a:rPr>
              <a:t> </a:t>
            </a:r>
            <a:r>
              <a:rPr lang="nb-NO" sz="1400" dirty="0" err="1" smtClean="0">
                <a:latin typeface="Eurostile" pitchFamily="34" charset="0"/>
              </a:rPr>
              <a:t>respect</a:t>
            </a:r>
            <a:r>
              <a:rPr lang="nb-NO" sz="1400" dirty="0" smtClean="0">
                <a:latin typeface="Eurostile" pitchFamily="34" charset="0"/>
              </a:rPr>
              <a:t> to </a:t>
            </a:r>
            <a:r>
              <a:rPr lang="nb-NO" sz="1400" dirty="0" err="1" smtClean="0">
                <a:latin typeface="Eurostile" pitchFamily="34" charset="0"/>
              </a:rPr>
              <a:t>implementing</a:t>
            </a:r>
            <a:r>
              <a:rPr lang="nb-NO" sz="1400" dirty="0" smtClean="0">
                <a:latin typeface="Eurostile" pitchFamily="34" charset="0"/>
              </a:rPr>
              <a:t> </a:t>
            </a:r>
            <a:r>
              <a:rPr lang="nb-NO" sz="1400" dirty="0" err="1" smtClean="0">
                <a:latin typeface="Eurostile" pitchFamily="34" charset="0"/>
              </a:rPr>
              <a:t>the</a:t>
            </a:r>
            <a:r>
              <a:rPr lang="nb-NO" sz="1400" dirty="0" smtClean="0">
                <a:latin typeface="Eurostile" pitchFamily="34" charset="0"/>
              </a:rPr>
              <a:t> </a:t>
            </a:r>
            <a:r>
              <a:rPr lang="nb-NO" sz="1400" dirty="0" err="1" smtClean="0">
                <a:latin typeface="Eurostile" pitchFamily="34" charset="0"/>
              </a:rPr>
              <a:t>model</a:t>
            </a:r>
            <a:r>
              <a:rPr lang="nb-NO" sz="1400" dirty="0" smtClean="0">
                <a:latin typeface="Eurostile" pitchFamily="34" charset="0"/>
              </a:rPr>
              <a:t> on-line</a:t>
            </a:r>
          </a:p>
          <a:p>
            <a:endParaRPr lang="nb-NO" sz="1800" dirty="0">
              <a:latin typeface="Eurostile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E63675-8262-43EF-8438-23C0F36EC51F}" type="slidenum">
              <a:rPr lang="en-US" smtClean="0">
                <a:solidFill>
                  <a:srgbClr val="FFFFFF">
                    <a:lumMod val="65000"/>
                  </a:srgbClr>
                </a:solidFill>
              </a:rPr>
              <a:pPr/>
              <a:t>7</a:t>
            </a:fld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115616" y="116632"/>
            <a:ext cx="6840760" cy="567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nb-NO" kern="0" dirty="0" err="1" smtClean="0">
                <a:solidFill>
                  <a:schemeClr val="bg1">
                    <a:lumMod val="95000"/>
                  </a:schemeClr>
                </a:solidFill>
                <a:latin typeface="Eurostile" pitchFamily="34" charset="0"/>
              </a:rPr>
              <a:t>Approach</a:t>
            </a:r>
            <a:r>
              <a:rPr lang="nb-NO" kern="0" dirty="0" smtClean="0">
                <a:solidFill>
                  <a:schemeClr val="bg1">
                    <a:lumMod val="95000"/>
                  </a:schemeClr>
                </a:solidFill>
                <a:latin typeface="Eurostile" pitchFamily="34" charset="0"/>
              </a:rPr>
              <a:t> 1: </a:t>
            </a:r>
            <a:r>
              <a:rPr lang="nb-NO" kern="0" dirty="0" err="1" smtClean="0">
                <a:solidFill>
                  <a:schemeClr val="bg1">
                    <a:lumMod val="95000"/>
                  </a:schemeClr>
                </a:solidFill>
                <a:latin typeface="Eurostile" pitchFamily="34" charset="0"/>
              </a:rPr>
              <a:t>Finite</a:t>
            </a:r>
            <a:r>
              <a:rPr lang="nb-NO" kern="0" dirty="0" smtClean="0">
                <a:solidFill>
                  <a:schemeClr val="bg1">
                    <a:lumMod val="95000"/>
                  </a:schemeClr>
                </a:solidFill>
                <a:latin typeface="Eurostile" pitchFamily="34" charset="0"/>
              </a:rPr>
              <a:t> </a:t>
            </a:r>
            <a:r>
              <a:rPr lang="nb-NO" kern="0" dirty="0" err="1" smtClean="0">
                <a:solidFill>
                  <a:schemeClr val="bg1">
                    <a:lumMod val="95000"/>
                  </a:schemeClr>
                </a:solidFill>
                <a:latin typeface="Eurostile" pitchFamily="34" charset="0"/>
              </a:rPr>
              <a:t>differences</a:t>
            </a:r>
            <a:endParaRPr lang="nb-NO" kern="0" dirty="0" smtClean="0">
              <a:solidFill>
                <a:schemeClr val="bg1">
                  <a:lumMod val="95000"/>
                </a:schemeClr>
              </a:solidFill>
              <a:latin typeface="Eurostile" pitchFamily="34" charset="0"/>
            </a:endParaRPr>
          </a:p>
          <a:p>
            <a:pPr marL="0" indent="0" algn="ctr">
              <a:buNone/>
            </a:pPr>
            <a:r>
              <a:rPr lang="nb-NO" sz="1800" kern="0" dirty="0" smtClean="0">
                <a:solidFill>
                  <a:schemeClr val="bg1">
                    <a:lumMod val="95000"/>
                  </a:schemeClr>
                </a:solidFill>
                <a:latin typeface="Eurostile" pitchFamily="34" charset="0"/>
              </a:rPr>
              <a:t>(</a:t>
            </a:r>
            <a:r>
              <a:rPr lang="nb-NO" sz="1800" kern="0" dirty="0" err="1" smtClean="0">
                <a:solidFill>
                  <a:schemeClr val="bg1">
                    <a:lumMod val="95000"/>
                  </a:schemeClr>
                </a:solidFill>
                <a:latin typeface="Eurostile" pitchFamily="34" charset="0"/>
              </a:rPr>
              <a:t>referred</a:t>
            </a:r>
            <a:r>
              <a:rPr lang="nb-NO" sz="1800" kern="0" dirty="0" smtClean="0">
                <a:solidFill>
                  <a:schemeClr val="bg1">
                    <a:lumMod val="95000"/>
                  </a:schemeClr>
                </a:solidFill>
                <a:latin typeface="Eurostile" pitchFamily="34" charset="0"/>
              </a:rPr>
              <a:t> to as </a:t>
            </a:r>
            <a:r>
              <a:rPr lang="nb-NO" sz="1800" kern="0" dirty="0" err="1" smtClean="0">
                <a:solidFill>
                  <a:schemeClr val="bg1">
                    <a:lumMod val="95000"/>
                  </a:schemeClr>
                </a:solidFill>
                <a:latin typeface="Eurostile" pitchFamily="34" charset="0"/>
              </a:rPr>
              <a:t>the</a:t>
            </a:r>
            <a:r>
              <a:rPr lang="nb-NO" sz="1800" kern="0" dirty="0" smtClean="0">
                <a:solidFill>
                  <a:schemeClr val="bg1">
                    <a:lumMod val="95000"/>
                  </a:schemeClr>
                </a:solidFill>
                <a:latin typeface="Eurostile" pitchFamily="34" charset="0"/>
              </a:rPr>
              <a:t> NMOL </a:t>
            </a:r>
            <a:r>
              <a:rPr lang="nb-NO" sz="1800" kern="0" dirty="0" err="1" smtClean="0">
                <a:solidFill>
                  <a:schemeClr val="bg1">
                    <a:lumMod val="95000"/>
                  </a:schemeClr>
                </a:solidFill>
                <a:latin typeface="Eurostile" pitchFamily="34" charset="0"/>
              </a:rPr>
              <a:t>approach</a:t>
            </a:r>
            <a:r>
              <a:rPr lang="nb-NO" sz="1800" kern="0" dirty="0" smtClean="0">
                <a:solidFill>
                  <a:schemeClr val="bg1">
                    <a:lumMod val="95000"/>
                  </a:schemeClr>
                </a:solidFill>
                <a:latin typeface="Eurostile" pitchFamily="34" charset="0"/>
              </a:rPr>
              <a:t>)</a:t>
            </a:r>
            <a:endParaRPr lang="nb-NO" sz="1800" kern="0" dirty="0">
              <a:solidFill>
                <a:schemeClr val="bg1">
                  <a:lumMod val="95000"/>
                </a:schemeClr>
              </a:solidFill>
              <a:latin typeface="Eurostile" pitchFamily="34" charset="0"/>
            </a:endParaRPr>
          </a:p>
        </p:txBody>
      </p:sp>
      <p:pic>
        <p:nvPicPr>
          <p:cNvPr id="1026" name="Picture 2" descr="http://www.scielo.br/img/revistas/bjce/v26n1/a08fig08.jpg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946"/>
          <a:stretch/>
        </p:blipFill>
        <p:spPr bwMode="auto">
          <a:xfrm>
            <a:off x="1226057" y="4365104"/>
            <a:ext cx="6619875" cy="1852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877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4925" y="2636912"/>
                <a:ext cx="9001125" cy="3816276"/>
              </a:xfrm>
            </p:spPr>
            <p:txBody>
              <a:bodyPr/>
              <a:lstStyle/>
              <a:p>
                <a:r>
                  <a:rPr lang="nb-NO" dirty="0" smtClean="0"/>
                  <a:t>Approximation </a:t>
                </a:r>
                <a:r>
                  <a:rPr lang="nb-NO" dirty="0" err="1" smtClean="0"/>
                  <a:t>based</a:t>
                </a:r>
                <a:r>
                  <a:rPr lang="nb-NO" dirty="0" smtClean="0"/>
                  <a:t> </a:t>
                </a:r>
                <a:r>
                  <a:rPr lang="nb-NO" dirty="0" err="1" smtClean="0"/>
                  <a:t>on</a:t>
                </a:r>
                <a:r>
                  <a:rPr lang="nb-NO" dirty="0" smtClean="0"/>
                  <a:t> Taylor series:</a:t>
                </a:r>
                <a:endParaRPr lang="nb-NO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b="0" i="1" smtClean="0">
                              <a:latin typeface="Cambria Math"/>
                            </a:rPr>
                          </m:ctrlPr>
                        </m:sSubPr>
                        <m:e>
                          <m:f>
                            <m:fPr>
                              <m:ctrlPr>
                                <a:rPr lang="nb-NO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nb-NO" i="1">
                                  <a:latin typeface="Cambria Math"/>
                                </a:rPr>
                                <m:t>𝑑𝑓</m:t>
                              </m:r>
                            </m:num>
                            <m:den>
                              <m:r>
                                <a:rPr lang="nb-NO" i="1">
                                  <a:latin typeface="Cambria Math"/>
                                </a:rPr>
                                <m:t>𝑑𝑥</m:t>
                              </m:r>
                            </m:den>
                          </m:f>
                        </m:e>
                        <m:sub/>
                      </m:sSub>
                      <m:r>
                        <a:rPr lang="nb-NO" b="0" i="1" smtClean="0">
                          <a:latin typeface="Cambria Math"/>
                          <a:ea typeface="Cambria Math"/>
                        </a:rPr>
                        <m:t>≈</m:t>
                      </m:r>
                      <m:f>
                        <m:fPr>
                          <m:ctrlPr>
                            <a:rPr lang="nb-NO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latin typeface="Cambria Math"/>
                              <a:ea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nb-NO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nb-NO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nb-NO" b="0" i="1" smtClean="0">
                                      <a:latin typeface="Cambria Math"/>
                                      <a:ea typeface="Cambria Math"/>
                                    </a:rPr>
                                    <m:t>𝑛</m:t>
                                  </m:r>
                                  <m:r>
                                    <a:rPr lang="nb-NO" b="0" i="1" smtClean="0">
                                      <a:latin typeface="Cambria Math"/>
                                      <a:ea typeface="Cambria Math"/>
                                    </a:rPr>
                                    <m:t>+1</m:t>
                                  </m:r>
                                </m:sub>
                              </m:sSub>
                            </m:e>
                          </m:d>
                          <m:r>
                            <a:rPr lang="nb-NO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nb-NO" b="0" i="1" smtClean="0">
                              <a:latin typeface="Cambria Math"/>
                              <a:ea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nb-NO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nb-NO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nb-NO" b="0" i="1" smtClean="0">
                                      <a:latin typeface="Cambria Math"/>
                                      <a:ea typeface="Cambria Math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nb-NO" b="0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nb-NO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nb-NO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>
                              <a:latin typeface="Cambria Math"/>
                            </a:rPr>
                          </m:ctrlPr>
                        </m:sSubPr>
                        <m:e>
                          <m:f>
                            <m:fPr>
                              <m:ctrlPr>
                                <a:rPr lang="nb-NO" i="1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nb-NO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nb-NO" i="1">
                                      <a:latin typeface="Cambria Math"/>
                                    </a:rPr>
                                    <m:t>𝑑</m:t>
                                  </m:r>
                                </m:e>
                                <m:sup>
                                  <m:r>
                                    <a:rPr lang="nb-NO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nb-NO" i="1">
                                  <a:latin typeface="Cambria Math"/>
                                </a:rPr>
                                <m:t>𝑓</m:t>
                              </m:r>
                            </m:num>
                            <m:den>
                              <m:r>
                                <a:rPr lang="nb-NO" i="1">
                                  <a:latin typeface="Cambria Math"/>
                                </a:rPr>
                                <m:t>𝑑</m:t>
                              </m:r>
                              <m:sSup>
                                <m:sSupPr>
                                  <m:ctrlPr>
                                    <a:rPr lang="nb-NO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nb-NO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nb-NO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  <m:sub/>
                      </m:sSub>
                      <m:r>
                        <a:rPr lang="nb-NO" i="1">
                          <a:latin typeface="Cambria Math"/>
                          <a:ea typeface="Cambria Math"/>
                        </a:rPr>
                        <m:t>≈</m:t>
                      </m:r>
                      <m:f>
                        <m:fPr>
                          <m:ctrlPr>
                            <a:rPr lang="nb-NO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nb-NO" i="1">
                              <a:latin typeface="Cambria Math"/>
                              <a:ea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nb-NO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nb-NO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/>
                                      <a:ea typeface="Cambria Math"/>
                                    </a:rPr>
                                    <m:t>𝑛</m:t>
                                  </m:r>
                                  <m:r>
                                    <a:rPr lang="nb-NO" i="1">
                                      <a:latin typeface="Cambria Math"/>
                                      <a:ea typeface="Cambria Math"/>
                                    </a:rPr>
                                    <m:t>+1</m:t>
                                  </m:r>
                                </m:sub>
                              </m:sSub>
                            </m:e>
                          </m:d>
                          <m:r>
                            <a:rPr lang="nb-NO" i="1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nb-NO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nb-NO" i="1">
                              <a:latin typeface="Cambria Math"/>
                              <a:ea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nb-NO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nb-NO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/>
                                      <a:ea typeface="Cambria Math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d>
                          <m:r>
                            <a:rPr lang="nb-NO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nb-NO" b="0" i="1" smtClean="0">
                              <a:latin typeface="Cambria Math"/>
                              <a:ea typeface="Cambria Math"/>
                            </a:rPr>
                            <m:t>𝑓</m:t>
                          </m:r>
                          <m:r>
                            <a:rPr lang="nb-NO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nb-NO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  <m:r>
                                <a:rPr lang="nb-NO" b="0" i="1" smtClean="0">
                                  <a:latin typeface="Cambria Math"/>
                                  <a:ea typeface="Cambria Math"/>
                                </a:rPr>
                                <m:t>−1</m:t>
                              </m:r>
                            </m:sub>
                          </m:sSub>
                          <m:r>
                            <a:rPr lang="nb-NO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num>
                        <m:den>
                          <m:sSup>
                            <m:sSupPr>
                              <m:ctrlPr>
                                <a:rPr lang="nb-NO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nb-NO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nb-NO" i="1">
                                      <a:latin typeface="Cambria Math"/>
                                      <a:ea typeface="Cambria Math"/>
                                    </a:rPr>
                                    <m:t>∆</m:t>
                                  </m:r>
                                  <m:r>
                                    <a:rPr lang="nb-NO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p>
                              <m:r>
                                <a:rPr lang="nb-NO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nb-NO" dirty="0" smtClean="0"/>
              </a:p>
              <a:p>
                <a:r>
                  <a:rPr lang="nb-NO" dirty="0" smtClean="0"/>
                  <a:t>Tanks in series RTD: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/>
                        </a:rPr>
                        <m:t>𝐸</m:t>
                      </m:r>
                      <m:d>
                        <m:dPr>
                          <m:ctrlPr>
                            <a:rPr lang="nb-NO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nb-NO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nb-NO" b="0" i="1" smtClean="0">
                          <a:latin typeface="Cambria Math"/>
                        </a:rPr>
                        <m:t>= </m:t>
                      </m:r>
                      <m:sSup>
                        <m:sSupPr>
                          <m:ctrlPr>
                            <a:rPr lang="nb-NO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nb-NO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nb-NO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nb-NO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nb-NO" b="0" i="1" smtClean="0">
                                      <a:latin typeface="Cambria Math"/>
                                      <a:ea typeface="Cambria Math"/>
                                    </a:rPr>
                                    <m:t>𝜏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nb-NO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sSup>
                        <m:sSupPr>
                          <m:ctrlPr>
                            <a:rPr lang="nb-NO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nb-NO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nb-NO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nb-NO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nb-NO" b="0" i="1" smtClean="0">
                                  <a:latin typeface="Cambria Math"/>
                                </a:rPr>
                                <m:t>𝑡</m:t>
                              </m:r>
                            </m:num>
                            <m:den>
                              <m:r>
                                <a:rPr lang="nb-NO" b="0" i="1" smtClean="0">
                                  <a:latin typeface="Cambria Math"/>
                                  <a:ea typeface="Cambria Math"/>
                                </a:rPr>
                                <m:t>𝜏</m:t>
                              </m:r>
                            </m:den>
                          </m:f>
                        </m:sup>
                      </m:sSup>
                      <m:f>
                        <m:fPr>
                          <m:ctrlPr>
                            <a:rPr lang="nb-NO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nb-NO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nb-NO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nb-NO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nb-NO" b="0" i="1" smtClean="0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</m:num>
                        <m:den>
                          <m:d>
                            <m:dPr>
                              <m:ctrlPr>
                                <a:rPr lang="nb-NO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nb-NO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nb-NO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  <m:r>
                            <a:rPr lang="nb-NO" b="0" i="1" smtClean="0">
                              <a:latin typeface="Cambria Math"/>
                            </a:rPr>
                            <m:t>!</m:t>
                          </m:r>
                        </m:den>
                      </m:f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4925" y="2636912"/>
                <a:ext cx="9001125" cy="3816276"/>
              </a:xfrm>
              <a:blipFill rotWithShape="1">
                <a:blip r:embed="rId2"/>
                <a:stretch>
                  <a:fillRect l="-1423" t="-1597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E63675-8262-43EF-8438-23C0F36EC51F}" type="slidenum">
              <a:rPr lang="en-US" smtClean="0">
                <a:solidFill>
                  <a:srgbClr val="FFFFFF">
                    <a:lumMod val="65000"/>
                  </a:srgbClr>
                </a:solidFill>
              </a:rPr>
              <a:pPr/>
              <a:t>8</a:t>
            </a:fld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950" b="74486"/>
          <a:stretch/>
        </p:blipFill>
        <p:spPr>
          <a:xfrm>
            <a:off x="2339752" y="1224337"/>
            <a:ext cx="4248471" cy="1204825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 noGrp="1"/>
          </p:cNvSpPr>
          <p:nvPr>
            <p:ph type="title"/>
          </p:nvPr>
        </p:nvSpPr>
        <p:spPr bwMode="auto">
          <a:xfrm>
            <a:off x="34925" y="115888"/>
            <a:ext cx="9001571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nb-NO" kern="0" dirty="0" err="1" smtClean="0">
                <a:solidFill>
                  <a:schemeClr val="bg1">
                    <a:lumMod val="95000"/>
                  </a:schemeClr>
                </a:solidFill>
                <a:latin typeface="Eurostile" pitchFamily="34" charset="0"/>
              </a:rPr>
              <a:t>Approach</a:t>
            </a:r>
            <a:r>
              <a:rPr lang="nb-NO" kern="0" dirty="0" smtClean="0">
                <a:solidFill>
                  <a:schemeClr val="bg1">
                    <a:lumMod val="95000"/>
                  </a:schemeClr>
                </a:solidFill>
                <a:latin typeface="Eurostile" pitchFamily="34" charset="0"/>
              </a:rPr>
              <a:t> 1: </a:t>
            </a:r>
            <a:r>
              <a:rPr lang="nb-NO" kern="0" dirty="0" err="1" smtClean="0">
                <a:solidFill>
                  <a:schemeClr val="bg1">
                    <a:lumMod val="95000"/>
                  </a:schemeClr>
                </a:solidFill>
                <a:latin typeface="Eurostile" pitchFamily="34" charset="0"/>
              </a:rPr>
              <a:t>Finite</a:t>
            </a:r>
            <a:r>
              <a:rPr lang="nb-NO" kern="0" dirty="0" smtClean="0">
                <a:solidFill>
                  <a:schemeClr val="bg1">
                    <a:lumMod val="95000"/>
                  </a:schemeClr>
                </a:solidFill>
                <a:latin typeface="Eurostile" pitchFamily="34" charset="0"/>
              </a:rPr>
              <a:t> </a:t>
            </a:r>
            <a:r>
              <a:rPr lang="nb-NO" kern="0" dirty="0" err="1" smtClean="0">
                <a:solidFill>
                  <a:schemeClr val="bg1">
                    <a:lumMod val="95000"/>
                  </a:schemeClr>
                </a:solidFill>
                <a:latin typeface="Eurostile" pitchFamily="34" charset="0"/>
              </a:rPr>
              <a:t>differences</a:t>
            </a:r>
            <a:endParaRPr lang="nb-NO" sz="1800" kern="0" dirty="0">
              <a:solidFill>
                <a:schemeClr val="bg1">
                  <a:lumMod val="95000"/>
                </a:schemeClr>
              </a:solidFill>
              <a:latin typeface="Eurostil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8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200" dirty="0" err="1" smtClean="0">
                <a:latin typeface="Eurostile" pitchFamily="34" charset="0"/>
              </a:rPr>
              <a:t>Residence</a:t>
            </a:r>
            <a:r>
              <a:rPr lang="nb-NO" sz="3200" dirty="0" smtClean="0">
                <a:latin typeface="Eurostile" pitchFamily="34" charset="0"/>
              </a:rPr>
              <a:t> time </a:t>
            </a:r>
            <a:r>
              <a:rPr lang="nb-NO" sz="3200" dirty="0" err="1" smtClean="0">
                <a:latin typeface="Eurostile" pitchFamily="34" charset="0"/>
              </a:rPr>
              <a:t>distribution</a:t>
            </a:r>
            <a:r>
              <a:rPr lang="nb-NO" sz="3200" dirty="0" smtClean="0">
                <a:latin typeface="Eurostile" pitchFamily="34" charset="0"/>
              </a:rPr>
              <a:t>, </a:t>
            </a:r>
            <a:r>
              <a:rPr lang="nb-NO" sz="3200" dirty="0" err="1" smtClean="0">
                <a:latin typeface="Eurostile" pitchFamily="34" charset="0"/>
              </a:rPr>
              <a:t>finite</a:t>
            </a:r>
            <a:r>
              <a:rPr lang="nb-NO" sz="3200" dirty="0" smtClean="0">
                <a:latin typeface="Eurostile" pitchFamily="34" charset="0"/>
              </a:rPr>
              <a:t> </a:t>
            </a:r>
            <a:r>
              <a:rPr lang="nb-NO" sz="3200" dirty="0" err="1" smtClean="0">
                <a:latin typeface="Eurostile" pitchFamily="34" charset="0"/>
              </a:rPr>
              <a:t>differences</a:t>
            </a:r>
            <a:endParaRPr lang="nb-NO" sz="3200" dirty="0">
              <a:latin typeface="Eurostil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1800" dirty="0" smtClean="0">
                <a:latin typeface="Eurostile" pitchFamily="34" charset="0"/>
              </a:rPr>
              <a:t>In </a:t>
            </a:r>
            <a:r>
              <a:rPr lang="nb-NO" sz="1800" dirty="0" err="1" smtClean="0">
                <a:latin typeface="Eurostile" pitchFamily="34" charset="0"/>
              </a:rPr>
              <a:t>doing</a:t>
            </a:r>
            <a:r>
              <a:rPr lang="nb-NO" sz="1800" dirty="0" smtClean="0">
                <a:latin typeface="Eurostile" pitchFamily="34" charset="0"/>
              </a:rPr>
              <a:t> an RTD </a:t>
            </a:r>
            <a:r>
              <a:rPr lang="nb-NO" sz="1800" dirty="0" err="1" smtClean="0">
                <a:latin typeface="Eurostile" pitchFamily="34" charset="0"/>
              </a:rPr>
              <a:t>experiment</a:t>
            </a:r>
            <a:r>
              <a:rPr lang="nb-NO" sz="1800" dirty="0" smtClean="0">
                <a:latin typeface="Eurostile" pitchFamily="34" charset="0"/>
              </a:rPr>
              <a:t> </a:t>
            </a:r>
            <a:r>
              <a:rPr lang="nb-NO" sz="1800" dirty="0" err="1" smtClean="0">
                <a:latin typeface="Eurostile" pitchFamily="34" charset="0"/>
              </a:rPr>
              <a:t>using</a:t>
            </a:r>
            <a:r>
              <a:rPr lang="nb-NO" sz="1800" dirty="0" smtClean="0">
                <a:latin typeface="Eurostile" pitchFamily="34" charset="0"/>
              </a:rPr>
              <a:t> an inert tracer </a:t>
            </a:r>
            <a:r>
              <a:rPr lang="nb-NO" sz="1800" dirty="0" err="1" smtClean="0">
                <a:latin typeface="Eurostile" pitchFamily="34" charset="0"/>
              </a:rPr>
              <a:t>compound</a:t>
            </a:r>
            <a:r>
              <a:rPr lang="nb-NO" sz="1800" dirty="0" smtClean="0">
                <a:latin typeface="Eurostile" pitchFamily="34" charset="0"/>
              </a:rPr>
              <a:t>, </a:t>
            </a:r>
            <a:r>
              <a:rPr lang="nb-NO" sz="1800" dirty="0" err="1" smtClean="0">
                <a:latin typeface="Eurostile" pitchFamily="34" charset="0"/>
              </a:rPr>
              <a:t>the</a:t>
            </a:r>
            <a:r>
              <a:rPr lang="nb-NO" sz="1800" dirty="0" smtClean="0">
                <a:latin typeface="Eurostile" pitchFamily="34" charset="0"/>
              </a:rPr>
              <a:t> </a:t>
            </a:r>
            <a:r>
              <a:rPr lang="nb-NO" sz="1800" dirty="0" err="1" smtClean="0">
                <a:latin typeface="Eurostile" pitchFamily="34" charset="0"/>
              </a:rPr>
              <a:t>required</a:t>
            </a:r>
            <a:r>
              <a:rPr lang="nb-NO" sz="1800" dirty="0" smtClean="0">
                <a:latin typeface="Eurostile" pitchFamily="34" charset="0"/>
              </a:rPr>
              <a:t> </a:t>
            </a:r>
            <a:r>
              <a:rPr lang="nb-NO" sz="1800" dirty="0" err="1" smtClean="0">
                <a:latin typeface="Eurostile" pitchFamily="34" charset="0"/>
              </a:rPr>
              <a:t>number</a:t>
            </a:r>
            <a:r>
              <a:rPr lang="nb-NO" sz="1800" dirty="0" smtClean="0">
                <a:latin typeface="Eurostile" pitchFamily="34" charset="0"/>
              </a:rPr>
              <a:t> </a:t>
            </a:r>
            <a:r>
              <a:rPr lang="nb-NO" sz="1800" dirty="0" err="1" smtClean="0">
                <a:latin typeface="Eurostile" pitchFamily="34" charset="0"/>
              </a:rPr>
              <a:t>of</a:t>
            </a:r>
            <a:r>
              <a:rPr lang="nb-NO" sz="1800" dirty="0" smtClean="0">
                <a:latin typeface="Eurostile" pitchFamily="34" charset="0"/>
              </a:rPr>
              <a:t> tanks in series, i.e. </a:t>
            </a:r>
            <a:r>
              <a:rPr lang="nb-NO" sz="1800" dirty="0" err="1" smtClean="0">
                <a:latin typeface="Eurostile" pitchFamily="34" charset="0"/>
              </a:rPr>
              <a:t>the</a:t>
            </a:r>
            <a:r>
              <a:rPr lang="nb-NO" sz="1800" dirty="0" smtClean="0">
                <a:latin typeface="Eurostile" pitchFamily="34" charset="0"/>
              </a:rPr>
              <a:t> </a:t>
            </a:r>
            <a:r>
              <a:rPr lang="nb-NO" sz="1800" dirty="0" err="1" smtClean="0">
                <a:latin typeface="Eurostile" pitchFamily="34" charset="0"/>
              </a:rPr>
              <a:t>spacing</a:t>
            </a:r>
            <a:r>
              <a:rPr lang="nb-NO" sz="1800" dirty="0" smtClean="0">
                <a:latin typeface="Eurostile" pitchFamily="34" charset="0"/>
              </a:rPr>
              <a:t> </a:t>
            </a:r>
            <a:r>
              <a:rPr lang="nb-NO" sz="1800" dirty="0" err="1" smtClean="0">
                <a:latin typeface="Eurostile" pitchFamily="34" charset="0"/>
              </a:rPr>
              <a:t>of</a:t>
            </a:r>
            <a:r>
              <a:rPr lang="nb-NO" sz="1800" dirty="0" smtClean="0">
                <a:latin typeface="Eurostile" pitchFamily="34" charset="0"/>
              </a:rPr>
              <a:t> </a:t>
            </a:r>
            <a:r>
              <a:rPr lang="nb-NO" sz="1800" dirty="0" err="1" smtClean="0">
                <a:latin typeface="Eurostile" pitchFamily="34" charset="0"/>
              </a:rPr>
              <a:t>the</a:t>
            </a:r>
            <a:r>
              <a:rPr lang="nb-NO" sz="1800" dirty="0" smtClean="0">
                <a:latin typeface="Eurostile" pitchFamily="34" charset="0"/>
              </a:rPr>
              <a:t> spatial </a:t>
            </a:r>
            <a:r>
              <a:rPr lang="nb-NO" sz="1800" dirty="0" err="1" smtClean="0">
                <a:latin typeface="Eurostile" pitchFamily="34" charset="0"/>
              </a:rPr>
              <a:t>discretization</a:t>
            </a:r>
            <a:r>
              <a:rPr lang="nb-NO" sz="1800" dirty="0" smtClean="0">
                <a:latin typeface="Eurostile" pitchFamily="34" charset="0"/>
              </a:rPr>
              <a:t>, </a:t>
            </a:r>
            <a:r>
              <a:rPr lang="nb-NO" sz="1800" dirty="0" err="1" smtClean="0">
                <a:latin typeface="Eurostile" pitchFamily="34" charset="0"/>
              </a:rPr>
              <a:t>can</a:t>
            </a:r>
            <a:r>
              <a:rPr lang="nb-NO" sz="1800" dirty="0" smtClean="0">
                <a:latin typeface="Eurostile" pitchFamily="34" charset="0"/>
              </a:rPr>
              <a:t> be </a:t>
            </a:r>
            <a:r>
              <a:rPr lang="nb-NO" sz="1800" dirty="0" err="1" smtClean="0">
                <a:latin typeface="Eurostile" pitchFamily="34" charset="0"/>
              </a:rPr>
              <a:t>determined</a:t>
            </a:r>
            <a:r>
              <a:rPr lang="nb-NO" sz="1800" dirty="0" smtClean="0">
                <a:latin typeface="Eurostile" pitchFamily="34" charset="0"/>
              </a:rPr>
              <a:t>. </a:t>
            </a:r>
            <a:endParaRPr lang="nb-NO" sz="3200" dirty="0">
              <a:latin typeface="Eurostile" pitchFamily="34" charset="0"/>
            </a:endParaRPr>
          </a:p>
          <a:p>
            <a:pPr lvl="1"/>
            <a:r>
              <a:rPr lang="nb-NO" sz="1400" dirty="0" err="1">
                <a:latin typeface="Eurostile" pitchFamily="34" charset="0"/>
              </a:rPr>
              <a:t>Calculations</a:t>
            </a:r>
            <a:r>
              <a:rPr lang="nb-NO" sz="1400" dirty="0">
                <a:latin typeface="Eurostile" pitchFamily="34" charset="0"/>
              </a:rPr>
              <a:t> show </a:t>
            </a:r>
            <a:r>
              <a:rPr lang="nb-NO" sz="1400" dirty="0" err="1">
                <a:latin typeface="Eurostile" pitchFamily="34" charset="0"/>
              </a:rPr>
              <a:t>that</a:t>
            </a:r>
            <a:r>
              <a:rPr lang="nb-NO" sz="1400" dirty="0">
                <a:latin typeface="Eurostile" pitchFamily="34" charset="0"/>
              </a:rPr>
              <a:t> a </a:t>
            </a:r>
            <a:r>
              <a:rPr lang="nb-NO" sz="1400" dirty="0" err="1">
                <a:latin typeface="Eurostile" pitchFamily="34" charset="0"/>
              </a:rPr>
              <a:t>large</a:t>
            </a:r>
            <a:r>
              <a:rPr lang="nb-NO" sz="1400" dirty="0">
                <a:latin typeface="Eurostile" pitchFamily="34" charset="0"/>
              </a:rPr>
              <a:t> </a:t>
            </a:r>
            <a:r>
              <a:rPr lang="nb-NO" sz="1400" dirty="0" err="1">
                <a:latin typeface="Eurostile" pitchFamily="34" charset="0"/>
              </a:rPr>
              <a:t>amount</a:t>
            </a:r>
            <a:r>
              <a:rPr lang="nb-NO" sz="1400" dirty="0">
                <a:latin typeface="Eurostile" pitchFamily="34" charset="0"/>
              </a:rPr>
              <a:t> </a:t>
            </a:r>
            <a:r>
              <a:rPr lang="nb-NO" sz="1400" dirty="0" err="1">
                <a:latin typeface="Eurostile" pitchFamily="34" charset="0"/>
              </a:rPr>
              <a:t>of</a:t>
            </a:r>
            <a:r>
              <a:rPr lang="nb-NO" sz="1400" dirty="0">
                <a:latin typeface="Eurostile" pitchFamily="34" charset="0"/>
              </a:rPr>
              <a:t> </a:t>
            </a:r>
            <a:r>
              <a:rPr lang="nb-NO" sz="1400" dirty="0" err="1">
                <a:latin typeface="Eurostile" pitchFamily="34" charset="0"/>
              </a:rPr>
              <a:t>discretization</a:t>
            </a:r>
            <a:r>
              <a:rPr lang="nb-NO" sz="1400" dirty="0">
                <a:latin typeface="Eurostile" pitchFamily="34" charset="0"/>
              </a:rPr>
              <a:t> </a:t>
            </a:r>
            <a:r>
              <a:rPr lang="nb-NO" sz="1400" dirty="0" err="1">
                <a:latin typeface="Eurostile" pitchFamily="34" charset="0"/>
              </a:rPr>
              <a:t>points</a:t>
            </a:r>
            <a:r>
              <a:rPr lang="nb-NO" sz="1400" dirty="0">
                <a:latin typeface="Eurostile" pitchFamily="34" charset="0"/>
              </a:rPr>
              <a:t> is </a:t>
            </a:r>
            <a:r>
              <a:rPr lang="nb-NO" sz="1400" dirty="0" err="1" smtClean="0">
                <a:latin typeface="Eurostile" pitchFamily="34" charset="0"/>
              </a:rPr>
              <a:t>needed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E63675-8262-43EF-8438-23C0F36EC51F}" type="slidenum">
              <a:rPr lang="en-US" smtClean="0">
                <a:solidFill>
                  <a:srgbClr val="FFFFFF">
                    <a:lumMod val="65000"/>
                  </a:srgbClr>
                </a:solidFill>
              </a:rPr>
              <a:pPr/>
              <a:t>9</a:t>
            </a:fld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12584"/>
            <a:ext cx="4581577" cy="45739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2411447"/>
            <a:ext cx="4617171" cy="4609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77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5607</TotalTime>
  <Words>1192</Words>
  <Application>Microsoft Office PowerPoint</Application>
  <PresentationFormat>On-screen Show (4:3)</PresentationFormat>
  <Paragraphs>119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Default Design</vt:lpstr>
      <vt:lpstr>PowerPoint Presentation</vt:lpstr>
      <vt:lpstr>Agenda</vt:lpstr>
      <vt:lpstr>Background</vt:lpstr>
      <vt:lpstr>Purpose of the work</vt:lpstr>
      <vt:lpstr>Mathematical modeling</vt:lpstr>
      <vt:lpstr>PowerPoint Presentation</vt:lpstr>
      <vt:lpstr>PowerPoint Presentation</vt:lpstr>
      <vt:lpstr>Approach 1: Finite differences</vt:lpstr>
      <vt:lpstr>Residence time distribution, finite differences</vt:lpstr>
      <vt:lpstr>Transformation of variables</vt:lpstr>
      <vt:lpstr>Residence time distribution, change of variables</vt:lpstr>
      <vt:lpstr>PowerPoint Presentation</vt:lpstr>
      <vt:lpstr>Residence time distribution, MCV</vt:lpstr>
      <vt:lpstr>Thoughts on controller implementation</vt:lpstr>
      <vt:lpstr>Controller performance simulation strategy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Emulsion polymerization of PVC</dc:title>
  <dc:creator>Kjetil Sonerud</dc:creator>
  <cp:lastModifiedBy>Fredrik</cp:lastModifiedBy>
  <cp:revision>136</cp:revision>
  <dcterms:created xsi:type="dcterms:W3CDTF">2012-07-05T16:41:31Z</dcterms:created>
  <dcterms:modified xsi:type="dcterms:W3CDTF">2014-03-25T12:15:54Z</dcterms:modified>
</cp:coreProperties>
</file>