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90" r:id="rId3"/>
    <p:sldId id="262" r:id="rId4"/>
    <p:sldId id="267" r:id="rId5"/>
    <p:sldId id="265" r:id="rId6"/>
    <p:sldId id="259" r:id="rId7"/>
    <p:sldId id="263" r:id="rId8"/>
    <p:sldId id="279" r:id="rId9"/>
    <p:sldId id="275" r:id="rId10"/>
    <p:sldId id="269" r:id="rId11"/>
    <p:sldId id="280" r:id="rId12"/>
    <p:sldId id="283" r:id="rId13"/>
    <p:sldId id="274" r:id="rId14"/>
    <p:sldId id="276" r:id="rId15"/>
    <p:sldId id="292" r:id="rId16"/>
    <p:sldId id="282" r:id="rId17"/>
    <p:sldId id="293" r:id="rId18"/>
    <p:sldId id="294" r:id="rId19"/>
    <p:sldId id="285" r:id="rId20"/>
    <p:sldId id="291" r:id="rId21"/>
    <p:sldId id="288" r:id="rId22"/>
    <p:sldId id="289" r:id="rId23"/>
    <p:sldId id="287" r:id="rId24"/>
    <p:sldId id="299" r:id="rId25"/>
    <p:sldId id="281" r:id="rId26"/>
    <p:sldId id="261" r:id="rId27"/>
    <p:sldId id="298" r:id="rId28"/>
    <p:sldId id="295" r:id="rId29"/>
    <p:sldId id="296" r:id="rId30"/>
    <p:sldId id="297" r:id="rId31"/>
  </p:sldIdLst>
  <p:sldSz cx="9144000" cy="6858000" type="screen4x3"/>
  <p:notesSz cx="7023100" cy="93091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D2B88"/>
    <a:srgbClr val="000000"/>
    <a:srgbClr val="BFBFBF"/>
    <a:srgbClr val="DEEEFD"/>
    <a:srgbClr val="FFFFFF"/>
    <a:srgbClr val="BFD9E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2C09600-68E1-43FA-B302-1BFF472F5D37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7BE230B-FD59-4C73-9B89-E816554A0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2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8513D8E-AE88-4696-B751-E1D77D444922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950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6011863" y="5589588"/>
            <a:ext cx="2952750" cy="792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6011863" y="5589588"/>
            <a:ext cx="2952750" cy="792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6011863" y="5589588"/>
            <a:ext cx="2952750" cy="792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75400" y="533400"/>
            <a:ext cx="1943100" cy="48704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46100" y="533400"/>
            <a:ext cx="5676900" cy="48704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6011863" y="5589588"/>
            <a:ext cx="2952750" cy="792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6011863" y="5589588"/>
            <a:ext cx="2952750" cy="792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6011863" y="5589588"/>
            <a:ext cx="2952750" cy="792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461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085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6011863" y="5589588"/>
            <a:ext cx="2952750" cy="792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Rectangle 1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9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6011863" y="5589588"/>
            <a:ext cx="2952750" cy="792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011863" y="5589588"/>
            <a:ext cx="2952750" cy="792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" name="Rectangle 1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6011863" y="5589588"/>
            <a:ext cx="2952750" cy="792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6011863" y="5589588"/>
            <a:ext cx="2952750" cy="792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1" descr="ppt2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title style</a:t>
            </a:r>
          </a:p>
        </p:txBody>
      </p:sp>
      <p:sp>
        <p:nvSpPr>
          <p:cNvPr id="1028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71675"/>
            <a:ext cx="77724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text styles</a:t>
            </a:r>
          </a:p>
          <a:p>
            <a:pPr lvl="1"/>
            <a:r>
              <a:rPr lang="nn-NO" smtClean="0"/>
              <a:t>Second level</a:t>
            </a:r>
          </a:p>
          <a:p>
            <a:pPr lvl="2"/>
            <a:r>
              <a:rPr lang="nn-NO" smtClean="0"/>
              <a:t>Third level</a:t>
            </a:r>
          </a:p>
          <a:p>
            <a:pPr lvl="3"/>
            <a:r>
              <a:rPr lang="nn-NO" smtClean="0"/>
              <a:t>Fourth level</a:t>
            </a:r>
          </a:p>
          <a:p>
            <a:pPr lvl="4"/>
            <a:r>
              <a:rPr lang="nn-NO" smtClean="0"/>
              <a:t>Fifth level</a:t>
            </a:r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008688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142" name="Rectangle 1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0134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143" name="Rectangle 119"/>
          <p:cNvSpPr>
            <a:spLocks noChangeArrowheads="1"/>
          </p:cNvSpPr>
          <p:nvPr userDrawn="1"/>
        </p:nvSpPr>
        <p:spPr bwMode="auto">
          <a:xfrm>
            <a:off x="0" y="0"/>
            <a:ext cx="420688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fld id="{F1C7D5B4-5ED1-43F1-A709-DA93E74B2EAC}" type="slidenum">
              <a:rPr lang="nn-NO" sz="1400" b="1">
                <a:solidFill>
                  <a:srgbClr val="BFD9E6"/>
                </a:solidFill>
                <a:latin typeface="Arial" pitchFamily="34" charset="0"/>
              </a:rPr>
              <a:pPr algn="ctr">
                <a:defRPr/>
              </a:pPr>
              <a:t>‹#›</a:t>
            </a:fld>
            <a:endParaRPr lang="nn-NO" sz="1400">
              <a:solidFill>
                <a:srgbClr val="BFD9E6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e 1" descr="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7"/>
          <p:cNvSpPr txBox="1">
            <a:spLocks noChangeArrowheads="1"/>
          </p:cNvSpPr>
          <p:nvPr/>
        </p:nvSpPr>
        <p:spPr bwMode="auto">
          <a:xfrm>
            <a:off x="1042988" y="3203575"/>
            <a:ext cx="7489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2800" b="1" dirty="0" smtClean="0"/>
              <a:t>Control Structure Selection for a Methanol Plant using </a:t>
            </a:r>
            <a:r>
              <a:rPr lang="en-US" sz="2800" b="1" dirty="0" err="1" smtClean="0"/>
              <a:t>Hysys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Unisim</a:t>
            </a:r>
            <a:endParaRPr lang="en-US" sz="2800" b="1" dirty="0"/>
          </a:p>
        </p:txBody>
      </p:sp>
      <p:sp>
        <p:nvSpPr>
          <p:cNvPr id="13316" name="Text Box 28"/>
          <p:cNvSpPr txBox="1">
            <a:spLocks noChangeArrowheads="1"/>
          </p:cNvSpPr>
          <p:nvPr/>
        </p:nvSpPr>
        <p:spPr bwMode="auto">
          <a:xfrm>
            <a:off x="7455602" y="6553200"/>
            <a:ext cx="15359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nb-NO" sz="1000" b="1" dirty="0" smtClean="0">
                <a:solidFill>
                  <a:schemeClr val="bg1"/>
                </a:solidFill>
              </a:rPr>
              <a:t>Mid-term Presentation</a:t>
            </a:r>
            <a:endParaRPr lang="nb-NO" sz="1000" b="1" dirty="0">
              <a:solidFill>
                <a:schemeClr val="bg1"/>
              </a:solidFill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340941" y="4973166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Adriana Reyes </a:t>
            </a:r>
            <a:r>
              <a:rPr lang="en-US" sz="2000" dirty="0" err="1"/>
              <a:t>Lúa</a:t>
            </a:r>
            <a:endParaRPr lang="en-US" sz="2000" dirty="0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716016" y="4881215"/>
            <a:ext cx="4332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Supervisor:       </a:t>
            </a:r>
            <a:r>
              <a:rPr lang="en-US" sz="2000" dirty="0" err="1"/>
              <a:t>Sigurd</a:t>
            </a:r>
            <a:r>
              <a:rPr lang="en-US" sz="2000" dirty="0"/>
              <a:t> </a:t>
            </a:r>
            <a:r>
              <a:rPr lang="en-US" sz="2000" dirty="0" err="1"/>
              <a:t>Skogestad</a:t>
            </a:r>
            <a:endParaRPr lang="en-US" sz="2000" dirty="0"/>
          </a:p>
          <a:p>
            <a:r>
              <a:rPr lang="en-US" sz="2000" dirty="0"/>
              <a:t>Co-supervisor:  </a:t>
            </a:r>
            <a:r>
              <a:rPr lang="en-US" sz="2000" dirty="0" err="1"/>
              <a:t>Vladimiros</a:t>
            </a:r>
            <a:r>
              <a:rPr lang="en-US" sz="2000" dirty="0"/>
              <a:t> </a:t>
            </a:r>
            <a:r>
              <a:rPr lang="en-US" sz="2000" dirty="0" err="1"/>
              <a:t>Minasidis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40941" y="5733256"/>
            <a:ext cx="25058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Master Project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Mid-Term Presentation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4579" y="5949950"/>
            <a:ext cx="14285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Spring 2014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44675"/>
            <a:ext cx="5762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844675"/>
            <a:ext cx="1800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690811"/>
            <a:ext cx="4859338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651970"/>
            <a:ext cx="5483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6"/>
          <a:srcRect b="63364"/>
          <a:stretch>
            <a:fillRect/>
          </a:stretch>
        </p:blipFill>
        <p:spPr bwMode="auto">
          <a:xfrm>
            <a:off x="5940152" y="4581128"/>
            <a:ext cx="2627313" cy="71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192" y="5373216"/>
            <a:ext cx="20939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536" y="3789040"/>
            <a:ext cx="84149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Plantwide Procedure: Step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Plantwide Procedure: Step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</a:rPr>
              <a:t>Identify steady state degrees of freedom.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62" t="24235" r="12838" b="11782"/>
          <a:stretch>
            <a:fillRect/>
          </a:stretch>
        </p:blipFill>
        <p:spPr bwMode="auto">
          <a:xfrm>
            <a:off x="1187624" y="2492896"/>
            <a:ext cx="754643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Plantwide Procedure: Step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Identify steady state degrees of freedom.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4 steady state degrees of freedom.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Identify important disturbances. 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Determine steady state operation conditions.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971600" y="4869160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r"/>
            <a:r>
              <a:rPr lang="nb-NO" sz="3200" b="1" dirty="0" smtClean="0">
                <a:solidFill>
                  <a:srgbClr val="0070C0"/>
                </a:solidFill>
                <a:sym typeface="Wingdings" pitchFamily="2" charset="2"/>
              </a:rPr>
              <a:t> You need to optimize!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7300" y="1666875"/>
            <a:ext cx="20113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Optimizing the Simulation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5124450"/>
            <a:ext cx="309403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5"/>
          <a:srcRect l="1266"/>
          <a:stretch>
            <a:fillRect/>
          </a:stretch>
        </p:blipFill>
        <p:spPr bwMode="auto">
          <a:xfrm>
            <a:off x="6316663" y="3395663"/>
            <a:ext cx="20526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468313" y="2614841"/>
            <a:ext cx="1800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/>
            <a:r>
              <a:rPr lang="nb-NO" sz="3200" b="1" dirty="0">
                <a:solidFill>
                  <a:srgbClr val="0070C0"/>
                </a:solidFill>
              </a:rPr>
              <a:t>Matlab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284663" y="2614841"/>
            <a:ext cx="1800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/>
            <a:r>
              <a:rPr lang="nb-NO" sz="3200" b="1" dirty="0">
                <a:solidFill>
                  <a:srgbClr val="0070C0"/>
                </a:solidFill>
              </a:rPr>
              <a:t>UniSim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Left-Right Arrow 7"/>
          <p:cNvSpPr/>
          <p:nvPr/>
        </p:nvSpPr>
        <p:spPr bwMode="auto">
          <a:xfrm>
            <a:off x="2411760" y="2763671"/>
            <a:ext cx="1656184" cy="2880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7659" name="TextBox 8"/>
          <p:cNvSpPr txBox="1">
            <a:spLocks noChangeArrowheads="1"/>
          </p:cNvSpPr>
          <p:nvPr/>
        </p:nvSpPr>
        <p:spPr bwMode="auto">
          <a:xfrm>
            <a:off x="468313" y="3443516"/>
            <a:ext cx="30155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nb-NO" sz="2400" dirty="0"/>
              <a:t> NLP Solver</a:t>
            </a:r>
          </a:p>
          <a:p>
            <a:pPr lvl="1">
              <a:buFont typeface="Arial" charset="0"/>
              <a:buChar char="•"/>
            </a:pPr>
            <a:r>
              <a:rPr lang="nb-NO" sz="2400" dirty="0">
                <a:latin typeface="Cambria Math" pitchFamily="18" charset="0"/>
              </a:rPr>
              <a:t> </a:t>
            </a:r>
            <a:r>
              <a:rPr lang="nb-NO" sz="2400" dirty="0" smtClean="0">
                <a:latin typeface="Cambria Math" pitchFamily="18" charset="0"/>
              </a:rPr>
              <a:t>fmincon</a:t>
            </a:r>
          </a:p>
          <a:p>
            <a:pPr lvl="1">
              <a:buFont typeface="Arial" charset="0"/>
              <a:buChar char="•"/>
            </a:pPr>
            <a:r>
              <a:rPr lang="nb-NO" sz="2400" dirty="0" smtClean="0">
                <a:latin typeface="Cambria Math" pitchFamily="18" charset="0"/>
              </a:rPr>
              <a:t>Interior point</a:t>
            </a:r>
          </a:p>
          <a:p>
            <a:pPr lvl="1"/>
            <a:r>
              <a:rPr lang="nb-NO" sz="2400" dirty="0" smtClean="0">
                <a:latin typeface="Cambria Math" pitchFamily="18" charset="0"/>
              </a:rPr>
              <a:t>(satisfies bounds)</a:t>
            </a:r>
            <a:endParaRPr lang="en-US" sz="2400" dirty="0">
              <a:latin typeface="Cambria Math" pitchFamily="18" charset="0"/>
            </a:endParaRPr>
          </a:p>
        </p:txBody>
      </p:sp>
      <p:sp>
        <p:nvSpPr>
          <p:cNvPr id="27660" name="TextBox 9"/>
          <p:cNvSpPr txBox="1">
            <a:spLocks noChangeArrowheads="1"/>
          </p:cNvSpPr>
          <p:nvPr/>
        </p:nvSpPr>
        <p:spPr bwMode="auto">
          <a:xfrm>
            <a:off x="4140200" y="3443516"/>
            <a:ext cx="189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nb-NO" sz="2400"/>
              <a:t> NLP Model</a:t>
            </a:r>
            <a:endParaRPr lang="en-US" sz="2400"/>
          </a:p>
        </p:txBody>
      </p:sp>
      <p:sp>
        <p:nvSpPr>
          <p:cNvPr id="27661" name="TextBox 10"/>
          <p:cNvSpPr txBox="1">
            <a:spLocks noChangeArrowheads="1"/>
          </p:cNvSpPr>
          <p:nvPr/>
        </p:nvSpPr>
        <p:spPr bwMode="auto">
          <a:xfrm>
            <a:off x="2852738" y="2290991"/>
            <a:ext cx="78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COM</a:t>
            </a:r>
            <a:endParaRPr lang="en-US" sz="200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39552" y="1496978"/>
            <a:ext cx="4968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/>
            <a:r>
              <a:rPr lang="nb-NO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As done for the </a:t>
            </a:r>
          </a:p>
          <a:p>
            <a:pPr marL="360363" indent="-360363"/>
            <a:r>
              <a:rPr lang="nb-NO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Specialization Project</a:t>
            </a:r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096" y="53732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nb-NO" sz="2800" b="1" dirty="0">
                <a:solidFill>
                  <a:schemeClr val="accent6"/>
                </a:solidFill>
              </a:rPr>
              <a:t>NLP model independent of NLP solver.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8" grpId="0" animBg="1"/>
      <p:bldP spid="27659" grpId="0"/>
      <p:bldP spid="2766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Plantwide Procedure: Step 2</a:t>
            </a: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1" y="1908102"/>
            <a:ext cx="6480720" cy="210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1556792"/>
            <a:ext cx="702027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7463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Purge treated as waste (you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 pay for purging)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4130972"/>
            <a:ext cx="702027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7463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Purge treated as product.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509120"/>
            <a:ext cx="5571157" cy="19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rrowheads="1"/>
          </p:cNvPicPr>
          <p:nvPr/>
        </p:nvPicPr>
        <p:blipFill>
          <a:blip r:embed="rId4"/>
          <a:srcRect l="77400" t="37174" r="5797" b="51543"/>
          <a:stretch>
            <a:fillRect/>
          </a:stretch>
        </p:blipFill>
        <p:spPr bwMode="auto">
          <a:xfrm>
            <a:off x="5796136" y="5517232"/>
            <a:ext cx="72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rrowheads="1"/>
          </p:cNvPicPr>
          <p:nvPr/>
        </p:nvPicPr>
        <p:blipFill>
          <a:blip r:embed="rId4"/>
          <a:srcRect l="79975" t="7522" r="4515" b="77433"/>
          <a:stretch>
            <a:fillRect/>
          </a:stretch>
        </p:blipFill>
        <p:spPr bwMode="auto">
          <a:xfrm>
            <a:off x="5796136" y="4725144"/>
            <a:ext cx="72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16216" y="458112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Pressure (l), temperature (h), flow to compressor (l)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516216" y="5364505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Pressure (l), temperature (h), flow to compressor (l),</a:t>
            </a:r>
          </a:p>
          <a:p>
            <a:r>
              <a:rPr lang="en-US" sz="1600" dirty="0" smtClean="0"/>
              <a:t>UA slack (h)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Plantwide Procedure: Step 2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556792"/>
            <a:ext cx="5571157" cy="19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rrowheads="1"/>
          </p:cNvPicPr>
          <p:nvPr/>
        </p:nvPicPr>
        <p:blipFill>
          <a:blip r:embed="rId3"/>
          <a:srcRect l="77400" t="37174" r="5797" b="51543"/>
          <a:stretch>
            <a:fillRect/>
          </a:stretch>
        </p:blipFill>
        <p:spPr bwMode="auto">
          <a:xfrm>
            <a:off x="5724128" y="2636912"/>
            <a:ext cx="72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rrowheads="1"/>
          </p:cNvPicPr>
          <p:nvPr/>
        </p:nvPicPr>
        <p:blipFill>
          <a:blip r:embed="rId3"/>
          <a:srcRect l="79975" t="7522" r="4515" b="77433"/>
          <a:stretch>
            <a:fillRect/>
          </a:stretch>
        </p:blipFill>
        <p:spPr bwMode="auto">
          <a:xfrm>
            <a:off x="5724128" y="1844824"/>
            <a:ext cx="72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44208" y="170080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Pressure (l), temperature (h), flow to compressor (l)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4208" y="2484185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Pressure (l), temperature (h), flow to compressor (l),</a:t>
            </a:r>
          </a:p>
          <a:p>
            <a:r>
              <a:rPr lang="en-US" sz="1600" dirty="0" smtClean="0"/>
              <a:t>UA slack (h)</a:t>
            </a:r>
            <a:endParaRPr lang="en-US" sz="16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4656" y="3933056"/>
            <a:ext cx="35938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MX" sz="2000" kern="0" dirty="0" err="1" smtClean="0">
                <a:latin typeface="+mn-lt"/>
                <a:ea typeface="+mn-ea"/>
                <a:cs typeface="ＭＳ Ｐゴシック" charset="0"/>
              </a:rPr>
              <a:t>Noisy</a:t>
            </a:r>
            <a:r>
              <a:rPr lang="es-MX" sz="2000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000" kern="0" dirty="0" err="1" smtClean="0">
                <a:latin typeface="+mn-lt"/>
                <a:ea typeface="+mn-ea"/>
                <a:cs typeface="ＭＳ Ｐゴシック" charset="0"/>
              </a:rPr>
              <a:t>model</a:t>
            </a:r>
            <a:endParaRPr lang="es-MX" sz="2000" kern="0" dirty="0" smtClean="0">
              <a:latin typeface="+mn-lt"/>
              <a:ea typeface="+mn-ea"/>
              <a:cs typeface="ＭＳ Ｐゴシック" charset="0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s-MX" sz="2000" kern="0" dirty="0" smtClean="0">
              <a:latin typeface="+mn-lt"/>
              <a:ea typeface="+mn-ea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MX" sz="2000" kern="0" dirty="0" err="1" smtClean="0">
                <a:latin typeface="+mn-lt"/>
                <a:ea typeface="+mn-ea"/>
                <a:cs typeface="ＭＳ Ｐゴシック" charset="0"/>
              </a:rPr>
              <a:t>Crude</a:t>
            </a:r>
            <a:r>
              <a:rPr lang="es-MX" sz="2000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000" kern="0" dirty="0" err="1" smtClean="0">
                <a:latin typeface="+mn-lt"/>
                <a:ea typeface="+mn-ea"/>
                <a:cs typeface="ＭＳ Ｐゴシック" charset="0"/>
              </a:rPr>
              <a:t>area</a:t>
            </a:r>
            <a:r>
              <a:rPr lang="es-MX" sz="2000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000" kern="0" dirty="0" err="1" smtClean="0">
                <a:latin typeface="+mn-lt"/>
                <a:ea typeface="+mn-ea"/>
                <a:cs typeface="ＭＳ Ｐゴシック" charset="0"/>
              </a:rPr>
              <a:t>approximation</a:t>
            </a:r>
            <a:endParaRPr lang="es-MX" sz="2000" kern="0" dirty="0" smtClean="0">
              <a:latin typeface="+mn-lt"/>
              <a:ea typeface="+mn-ea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s-MX" sz="2000" kern="0" dirty="0" smtClean="0">
              <a:latin typeface="+mn-lt"/>
              <a:ea typeface="+mn-ea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MX" sz="2000" kern="0" dirty="0" smtClean="0">
                <a:latin typeface="+mn-lt"/>
                <a:ea typeface="+mn-ea"/>
                <a:cs typeface="ＭＳ Ｐゴシック" charset="0"/>
              </a:rPr>
              <a:t>Control </a:t>
            </a:r>
            <a:r>
              <a:rPr lang="es-MX" sz="2000" kern="0" dirty="0" err="1" smtClean="0">
                <a:latin typeface="+mn-lt"/>
                <a:ea typeface="+mn-ea"/>
                <a:cs typeface="ＭＳ Ｐゴシック" charset="0"/>
              </a:rPr>
              <a:t>structure</a:t>
            </a:r>
            <a:r>
              <a:rPr lang="es-MX" sz="2000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000" kern="0" dirty="0" err="1" smtClean="0">
                <a:latin typeface="+mn-lt"/>
                <a:ea typeface="+mn-ea"/>
                <a:cs typeface="ＭＳ Ｐゴシック" charset="0"/>
              </a:rPr>
              <a:t>for</a:t>
            </a:r>
            <a:r>
              <a:rPr lang="es-MX" sz="2000" kern="0" dirty="0" smtClean="0">
                <a:latin typeface="+mn-lt"/>
                <a:ea typeface="+mn-ea"/>
                <a:cs typeface="ＭＳ Ｐゴシック" charset="0"/>
              </a:rPr>
              <a:t> a single </a:t>
            </a:r>
            <a:r>
              <a:rPr lang="es-MX" sz="2000" kern="0" dirty="0" err="1" smtClean="0">
                <a:latin typeface="+mn-lt"/>
                <a:ea typeface="+mn-ea"/>
                <a:cs typeface="ＭＳ Ｐゴシック" charset="0"/>
              </a:rPr>
              <a:t>point</a:t>
            </a:r>
            <a:r>
              <a:rPr lang="es-MX" sz="2000" kern="0" dirty="0" smtClean="0">
                <a:latin typeface="+mn-lt"/>
                <a:ea typeface="+mn-ea"/>
                <a:cs typeface="ＭＳ Ｐゴシック" charset="0"/>
              </a:rPr>
              <a:t>.</a:t>
            </a:r>
          </a:p>
          <a:p>
            <a:pPr marL="800100" lvl="1" indent="-342900">
              <a:spcBef>
                <a:spcPts val="600"/>
              </a:spcBef>
              <a:buFontTx/>
              <a:buChar char="•"/>
              <a:defRPr/>
            </a:pP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38588" y="3933056"/>
            <a:ext cx="35938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MX" sz="2000" kern="0" dirty="0" smtClean="0">
                <a:solidFill>
                  <a:schemeClr val="bg1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 </a:t>
            </a:r>
            <a:r>
              <a:rPr lang="es-MX" sz="2000" kern="0" dirty="0" err="1" smtClean="0">
                <a:solidFill>
                  <a:schemeClr val="bg1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step</a:t>
            </a:r>
            <a:r>
              <a:rPr lang="es-MX" sz="2000" kern="0" dirty="0" smtClean="0">
                <a:solidFill>
                  <a:schemeClr val="bg1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 </a:t>
            </a:r>
            <a:r>
              <a:rPr lang="es-MX" sz="2000" kern="0" dirty="0" err="1" smtClean="0">
                <a:solidFill>
                  <a:schemeClr val="bg1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size</a:t>
            </a:r>
            <a:r>
              <a:rPr lang="es-MX" sz="2000" kern="0" dirty="0" smtClean="0">
                <a:solidFill>
                  <a:schemeClr val="bg1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 </a:t>
            </a:r>
            <a:r>
              <a:rPr lang="es-MX" sz="2000" kern="0" dirty="0" err="1" smtClean="0">
                <a:solidFill>
                  <a:schemeClr val="bg1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issues</a:t>
            </a:r>
            <a:r>
              <a:rPr lang="es-MX" sz="2000" kern="0" dirty="0" smtClean="0">
                <a:solidFill>
                  <a:schemeClr val="bg1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.</a:t>
            </a:r>
            <a:endParaRPr lang="es-MX" sz="2000" kern="0" dirty="0" smtClean="0">
              <a:solidFill>
                <a:schemeClr val="bg1"/>
              </a:solidFill>
              <a:latin typeface="+mn-lt"/>
              <a:ea typeface="+mn-ea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s-MX" sz="2000" kern="0" dirty="0" smtClean="0">
              <a:latin typeface="+mn-lt"/>
              <a:ea typeface="+mn-ea"/>
              <a:cs typeface="ＭＳ Ｐゴシック" charset="0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MX" sz="2000" kern="0" dirty="0" smtClean="0">
                <a:latin typeface="+mn-lt"/>
                <a:ea typeface="+mn-ea"/>
                <a:cs typeface="ＭＳ Ｐゴシック" charset="0"/>
                <a:sym typeface="Wingdings" pitchFamily="2" charset="2"/>
              </a:rPr>
              <a:t> </a:t>
            </a:r>
            <a:r>
              <a:rPr lang="es-MX" sz="2000" kern="0" dirty="0" err="1" smtClean="0">
                <a:latin typeface="+mn-lt"/>
                <a:ea typeface="+mn-ea"/>
                <a:cs typeface="ＭＳ Ｐゴシック" charset="0"/>
                <a:sym typeface="Wingdings" pitchFamily="2" charset="2"/>
              </a:rPr>
              <a:t>finer</a:t>
            </a:r>
            <a:r>
              <a:rPr lang="es-MX" sz="2000" kern="0" dirty="0" smtClean="0">
                <a:latin typeface="+mn-lt"/>
                <a:ea typeface="+mn-ea"/>
                <a:cs typeface="ＭＳ Ｐゴシック" charset="0"/>
                <a:sym typeface="Wingdings" pitchFamily="2" charset="2"/>
              </a:rPr>
              <a:t> </a:t>
            </a:r>
            <a:r>
              <a:rPr lang="es-MX" sz="2000" kern="0" dirty="0" err="1" smtClean="0">
                <a:latin typeface="+mn-lt"/>
                <a:ea typeface="+mn-ea"/>
                <a:cs typeface="ＭＳ Ｐゴシック" charset="0"/>
                <a:sym typeface="Wingdings" pitchFamily="2" charset="2"/>
              </a:rPr>
              <a:t>grid</a:t>
            </a:r>
            <a:r>
              <a:rPr lang="es-MX" sz="2000" kern="0" dirty="0" smtClean="0">
                <a:latin typeface="+mn-lt"/>
                <a:ea typeface="+mn-ea"/>
                <a:cs typeface="ＭＳ Ｐゴシック" charset="0"/>
                <a:sym typeface="Wingdings" pitchFamily="2" charset="2"/>
              </a:rPr>
              <a:t>.</a:t>
            </a:r>
            <a:endParaRPr lang="es-MX" sz="2000" kern="0" dirty="0" smtClean="0">
              <a:latin typeface="+mn-lt"/>
              <a:ea typeface="+mn-ea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s-MX" sz="2000" kern="0" dirty="0" smtClean="0">
              <a:latin typeface="+mn-lt"/>
              <a:ea typeface="+mn-ea"/>
              <a:cs typeface="ＭＳ Ｐゴシック" charset="0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MX" sz="2000" kern="0" dirty="0" smtClean="0">
                <a:latin typeface="+mn-lt"/>
                <a:ea typeface="+mn-ea"/>
                <a:cs typeface="ＭＳ Ｐゴシック" charset="0"/>
                <a:sym typeface="Wingdings" pitchFamily="2" charset="2"/>
              </a:rPr>
              <a:t> s</a:t>
            </a:r>
            <a:r>
              <a:rPr lang="es-MX" sz="2000" kern="0" dirty="0" smtClean="0">
                <a:latin typeface="+mn-lt"/>
                <a:ea typeface="+mn-ea"/>
                <a:cs typeface="ＭＳ Ｐゴシック" charset="0"/>
              </a:rPr>
              <a:t>ingle </a:t>
            </a:r>
            <a:r>
              <a:rPr lang="es-MX" sz="2000" kern="0" dirty="0" err="1" smtClean="0">
                <a:latin typeface="+mn-lt"/>
                <a:ea typeface="+mn-ea"/>
                <a:cs typeface="ＭＳ Ｐゴシック" charset="0"/>
              </a:rPr>
              <a:t>region-wide</a:t>
            </a:r>
            <a:r>
              <a:rPr lang="es-MX" sz="2000" kern="0" dirty="0" smtClean="0">
                <a:latin typeface="+mn-lt"/>
                <a:ea typeface="+mn-ea"/>
                <a:cs typeface="ＭＳ Ｐゴシック" charset="0"/>
              </a:rPr>
              <a:t> control </a:t>
            </a:r>
            <a:r>
              <a:rPr lang="es-MX" sz="2000" kern="0" dirty="0" err="1" smtClean="0">
                <a:latin typeface="+mn-lt"/>
                <a:ea typeface="+mn-ea"/>
                <a:cs typeface="ＭＳ Ｐゴシック" charset="0"/>
              </a:rPr>
              <a:t>structure</a:t>
            </a:r>
            <a:r>
              <a:rPr lang="es-MX" sz="2000" kern="0" dirty="0" smtClean="0">
                <a:latin typeface="+mn-lt"/>
                <a:ea typeface="+mn-ea"/>
                <a:cs typeface="ＭＳ Ｐゴシック" charset="0"/>
              </a:rPr>
              <a:t>.</a:t>
            </a:r>
          </a:p>
          <a:p>
            <a:pPr marL="800100" lvl="1" indent="-342900">
              <a:spcBef>
                <a:spcPts val="600"/>
              </a:spcBef>
              <a:buFontTx/>
              <a:buChar char="•"/>
              <a:defRPr/>
            </a:pP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491880" y="2492896"/>
            <a:ext cx="72008" cy="7200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533400"/>
            <a:ext cx="8202364" cy="1143000"/>
          </a:xfrm>
        </p:spPr>
        <p:txBody>
          <a:bodyPr/>
          <a:lstStyle/>
          <a:p>
            <a:pPr>
              <a:defRPr/>
            </a:pPr>
            <a:r>
              <a:rPr lang="nb-NO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Gradient-based </a:t>
            </a:r>
            <a:r>
              <a:rPr lang="nb-NO" b="1" dirty="0" smtClean="0">
                <a:cs typeface="+mj-cs"/>
              </a:rPr>
              <a:t>approach to solve the problem: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068" y="2116038"/>
            <a:ext cx="8885932" cy="1168946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smtClean="0"/>
              <a:t>For each iteration step it does </a:t>
            </a:r>
            <a:r>
              <a:rPr lang="en-US" i="1" smtClean="0"/>
              <a:t>2*n+1</a:t>
            </a:r>
            <a:r>
              <a:rPr lang="en-US" smtClean="0"/>
              <a:t> </a:t>
            </a:r>
            <a:r>
              <a:rPr lang="en-US" b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function evaluations</a:t>
            </a:r>
            <a:r>
              <a:rPr lang="en-US" smtClean="0"/>
              <a:t>.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r="38052" b="57265"/>
          <a:stretch>
            <a:fillRect/>
          </a:stretch>
        </p:blipFill>
        <p:spPr bwMode="auto">
          <a:xfrm>
            <a:off x="5652120" y="2740149"/>
            <a:ext cx="32403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2636912"/>
            <a:ext cx="4752528" cy="325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Each iteration is </a:t>
            </a:r>
            <a:r>
              <a:rPr lang="en-US" sz="2400" b="1" kern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ＭＳ Ｐゴシック" charset="0"/>
              </a:rPr>
              <a:t>expensive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smtClean="0">
                <a:latin typeface="+mn-lt"/>
                <a:ea typeface="+mn-ea"/>
                <a:cs typeface="ＭＳ Ｐゴシック" charset="0"/>
              </a:rPr>
              <a:t>Dependant on </a:t>
            </a:r>
            <a:r>
              <a:rPr lang="en-US" sz="2400" b="1" kern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ＭＳ Ｐゴシック" charset="0"/>
              </a:rPr>
              <a:t>step size</a:t>
            </a:r>
            <a:r>
              <a:rPr lang="en-US" sz="2400" kern="0" smtClean="0">
                <a:latin typeface="+mn-lt"/>
                <a:ea typeface="+mn-ea"/>
                <a:cs typeface="ＭＳ Ｐゴシック" charset="0"/>
              </a:rPr>
              <a:t>.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Each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function evaluation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means running the simulation.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For the case study (6 variables), at least abt. 300 function evaluations are required.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5253007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nb-NO" sz="2400" b="1" dirty="0" smtClean="0">
                <a:solidFill>
                  <a:schemeClr val="accent6"/>
                </a:solidFill>
                <a:sym typeface="Wingdings" pitchFamily="2" charset="2"/>
              </a:rPr>
              <a:t> </a:t>
            </a:r>
            <a:r>
              <a:rPr lang="nb-NO" sz="2400" b="1" dirty="0" smtClean="0">
                <a:solidFill>
                  <a:schemeClr val="accent6"/>
                </a:solidFill>
              </a:rPr>
              <a:t>You want to reduce the number of function evaluations!</a:t>
            </a:r>
            <a:endParaRPr lang="nb-NO" sz="2400" b="1" dirty="0">
              <a:solidFill>
                <a:schemeClr val="accent6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 r="34924"/>
          <a:stretch>
            <a:fillRect/>
          </a:stretch>
        </p:blipFill>
        <p:spPr bwMode="auto">
          <a:xfrm>
            <a:off x="5724128" y="3964285"/>
            <a:ext cx="3384376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533400"/>
            <a:ext cx="8202364" cy="1143000"/>
          </a:xfrm>
        </p:spPr>
        <p:txBody>
          <a:bodyPr/>
          <a:lstStyle/>
          <a:p>
            <a:pPr>
              <a:defRPr/>
            </a:pPr>
            <a:r>
              <a:rPr lang="nb-NO" b="1" dirty="0" smtClean="0"/>
              <a:t>Derivative-free optimization</a:t>
            </a:r>
            <a:endParaRPr lang="nb-NO" b="1" dirty="0" smtClean="0"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068" y="2060848"/>
            <a:ext cx="8885932" cy="3816424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dirty="0" smtClean="0"/>
              <a:t>Objective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function values available. 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200" dirty="0" smtClean="0"/>
              <a:t>F is a “black box” that returns the value F(</a:t>
            </a:r>
            <a:r>
              <a:rPr lang="en-US" sz="2200" i="1" dirty="0" smtClean="0"/>
              <a:t>x</a:t>
            </a:r>
            <a:r>
              <a:rPr lang="en-US" sz="2200" dirty="0" smtClean="0"/>
              <a:t>) for any feasible </a:t>
            </a:r>
            <a:r>
              <a:rPr lang="en-US" sz="2200" i="1" dirty="0" smtClean="0"/>
              <a:t>x</a:t>
            </a:r>
            <a:r>
              <a:rPr lang="en-US" sz="2200" dirty="0" smtClean="0"/>
              <a:t>.</a:t>
            </a:r>
            <a:endParaRPr lang="en-US" sz="2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Derivative information: unavailable, unreliable, unpractical</a:t>
            </a:r>
            <a:r>
              <a:rPr lang="en-US" dirty="0" smtClean="0"/>
              <a:t>.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200" dirty="0" smtClean="0"/>
              <a:t>The function is expensive to evaluate or noisy.</a:t>
            </a:r>
          </a:p>
          <a:p>
            <a:pPr marL="342900" lvl="1" indent="-342900">
              <a:spcBef>
                <a:spcPts val="1800"/>
              </a:spcBef>
              <a:buChar char="•"/>
              <a:defRPr/>
            </a:pPr>
            <a:r>
              <a:rPr lang="en-US" sz="2400" dirty="0" smtClean="0"/>
              <a:t>Some algorithms can handle bounds a ≤ </a:t>
            </a:r>
            <a:r>
              <a:rPr lang="en-US" sz="2400" i="1" dirty="0" smtClean="0"/>
              <a:t>x </a:t>
            </a:r>
            <a:r>
              <a:rPr lang="en-US" sz="2400" dirty="0" smtClean="0"/>
              <a:t>≤ b</a:t>
            </a:r>
            <a:endParaRPr lang="en-US" sz="2400" dirty="0" smtClean="0"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5733256"/>
            <a:ext cx="6948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nb-NO" sz="2800" b="1" dirty="0" smtClean="0">
                <a:solidFill>
                  <a:schemeClr val="accent6"/>
                </a:solidFill>
                <a:sym typeface="Wingdings" pitchFamily="2" charset="2"/>
              </a:rPr>
              <a:t> </a:t>
            </a:r>
            <a:r>
              <a:rPr lang="nb-NO" sz="2800" b="1" dirty="0" smtClean="0">
                <a:solidFill>
                  <a:schemeClr val="accent6"/>
                </a:solidFill>
              </a:rPr>
              <a:t>Same characteristics as our model.</a:t>
            </a:r>
            <a:endParaRPr lang="nb-NO" sz="2800" b="1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533400"/>
            <a:ext cx="8202364" cy="1143000"/>
          </a:xfrm>
        </p:spPr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Derivative-free optimization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8596" y="1844824"/>
            <a:ext cx="82378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Classification of algorithms: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Direct: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search direction defined by computing values of the function directly.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Model based: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construct a surrogate model of the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function to guide the search process.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200" b="1" kern="0" baseline="0" dirty="0" smtClean="0">
                <a:solidFill>
                  <a:schemeClr val="bg2"/>
                </a:solidFill>
                <a:latin typeface="+mn-lt"/>
                <a:ea typeface="+mn-ea"/>
              </a:rPr>
              <a:t>Local/Global: </a:t>
            </a:r>
            <a:r>
              <a:rPr lang="en-US" sz="2200" kern="0" baseline="0" dirty="0" smtClean="0">
                <a:latin typeface="+mn-lt"/>
                <a:ea typeface="+mn-ea"/>
              </a:rPr>
              <a:t>search domain</a:t>
            </a:r>
            <a:r>
              <a:rPr lang="en-US" sz="2200" kern="0" dirty="0" smtClean="0">
                <a:latin typeface="+mn-lt"/>
                <a:ea typeface="+mn-ea"/>
              </a:rPr>
              <a:t> definition.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Stochastic/Deterministic: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random search steps or not.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/>
              <a:t>Derivative-free </a:t>
            </a:r>
            <a:br>
              <a:rPr lang="nb-NO" b="1" dirty="0" smtClean="0"/>
            </a:br>
            <a:r>
              <a:rPr lang="nb-NO" b="1" dirty="0" smtClean="0"/>
              <a:t>trust- region methods</a:t>
            </a:r>
            <a:endParaRPr lang="nb-NO" b="1" dirty="0" smtClean="0"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2204864"/>
            <a:ext cx="83463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1800"/>
              </a:spcBef>
              <a:buFontTx/>
              <a:buChar char="•"/>
              <a:defRPr/>
            </a:pPr>
            <a:r>
              <a:rPr lang="en-US" sz="2400" b="1" kern="0" dirty="0" smtClean="0">
                <a:latin typeface="+mn-lt"/>
                <a:ea typeface="+mn-ea"/>
              </a:rPr>
              <a:t>Surrogate and easy to evaluate model.</a:t>
            </a:r>
          </a:p>
          <a:p>
            <a:pPr marL="800100" lvl="1" indent="-342900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en-US" sz="2400" kern="0" dirty="0" smtClean="0">
                <a:latin typeface="+mn-lt"/>
                <a:ea typeface="+mn-ea"/>
              </a:rPr>
              <a:t>Obtained by interpolation.</a:t>
            </a:r>
          </a:p>
          <a:p>
            <a:pPr marL="342900" indent="-342900">
              <a:spcBef>
                <a:spcPts val="1800"/>
              </a:spcBef>
              <a:buFontTx/>
              <a:buChar char="•"/>
              <a:defRPr/>
            </a:pPr>
            <a:r>
              <a:rPr lang="en-US" sz="2400" b="1" kern="0" dirty="0" smtClean="0">
                <a:latin typeface="+mn-lt"/>
                <a:ea typeface="+mn-ea"/>
              </a:rPr>
              <a:t>Basic idea: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sz="2200" kern="0" dirty="0" smtClean="0">
                <a:latin typeface="+mn-lt"/>
                <a:ea typeface="+mn-ea"/>
                <a:cs typeface="ＭＳ Ｐゴシック" charset="0"/>
              </a:rPr>
              <a:t>Define a region in which the model is an adequate representation of the objective function. 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sz="2200" kern="0" dirty="0" smtClean="0">
                <a:latin typeface="+mn-lt"/>
                <a:ea typeface="+mn-ea"/>
                <a:cs typeface="ＭＳ Ｐゴシック" charset="0"/>
              </a:rPr>
              <a:t>Choose the step  (direction and length) to be the approximate </a:t>
            </a:r>
            <a:r>
              <a:rPr lang="en-US" sz="2200" kern="0" dirty="0" err="1" smtClean="0">
                <a:latin typeface="+mn-lt"/>
                <a:ea typeface="+mn-ea"/>
                <a:cs typeface="ＭＳ Ｐゴシック" charset="0"/>
              </a:rPr>
              <a:t>minimizer</a:t>
            </a:r>
            <a:r>
              <a:rPr lang="en-US" sz="2200" kern="0" dirty="0" smtClean="0">
                <a:latin typeface="+mn-lt"/>
                <a:ea typeface="+mn-ea"/>
                <a:cs typeface="ＭＳ Ｐゴシック" charset="0"/>
              </a:rPr>
              <a:t> of the model in this region.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Outline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971675"/>
            <a:ext cx="8202364" cy="4337050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Introduction</a:t>
            </a:r>
          </a:p>
          <a:p>
            <a:pPr>
              <a:spcBef>
                <a:spcPts val="1800"/>
              </a:spcBef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Previous work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Specialization Project</a:t>
            </a:r>
          </a:p>
          <a:p>
            <a:pPr>
              <a:spcBef>
                <a:spcPts val="1800"/>
              </a:spcBef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Work in progress</a:t>
            </a:r>
          </a:p>
          <a:p>
            <a:pPr>
              <a:spcBef>
                <a:spcPts val="1800"/>
              </a:spcBef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Trust- region methods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132856"/>
            <a:ext cx="7344816" cy="319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755651"/>
            <a:ext cx="8346380" cy="4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1800"/>
              </a:spcBef>
              <a:defRPr/>
            </a:pPr>
            <a:r>
              <a:rPr lang="en-US" sz="2200" kern="0" dirty="0" smtClean="0">
                <a:solidFill>
                  <a:schemeClr val="accent6"/>
                </a:solidFill>
                <a:latin typeface="+mn-lt"/>
                <a:ea typeface="+mn-ea"/>
                <a:cs typeface="ＭＳ Ｐゴシック" charset="0"/>
              </a:rPr>
              <a:t>Contours of a nonlinear function in a trust region.</a:t>
            </a:r>
            <a:endParaRPr kumimoji="0" lang="nb-NO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093296"/>
            <a:ext cx="7274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Conn</a:t>
            </a:r>
            <a:r>
              <a:rPr lang="es-MX" sz="1200" dirty="0" smtClean="0"/>
              <a:t>, Andrew R., </a:t>
            </a:r>
            <a:r>
              <a:rPr lang="es-MX" sz="1200" dirty="0" err="1" smtClean="0"/>
              <a:t>Scheinberg</a:t>
            </a:r>
            <a:r>
              <a:rPr lang="es-MX" sz="1200" dirty="0" smtClean="0"/>
              <a:t>, </a:t>
            </a:r>
            <a:r>
              <a:rPr lang="es-MX" sz="1200" dirty="0" err="1" smtClean="0"/>
              <a:t>Katya</a:t>
            </a:r>
            <a:r>
              <a:rPr lang="es-MX" sz="1200" dirty="0" smtClean="0"/>
              <a:t>, Vicente, Luis N. </a:t>
            </a:r>
            <a:r>
              <a:rPr lang="es-MX" sz="1200" dirty="0" err="1" smtClean="0"/>
              <a:t>Introduction</a:t>
            </a:r>
            <a:r>
              <a:rPr lang="es-MX" sz="1200" dirty="0" smtClean="0"/>
              <a:t> </a:t>
            </a:r>
            <a:r>
              <a:rPr lang="es-MX" sz="1200" dirty="0" err="1" smtClean="0"/>
              <a:t>to</a:t>
            </a:r>
            <a:r>
              <a:rPr lang="es-MX" sz="1200" dirty="0" smtClean="0"/>
              <a:t> </a:t>
            </a:r>
            <a:r>
              <a:rPr lang="es-MX" sz="1200" dirty="0" err="1" smtClean="0"/>
              <a:t>Derivative</a:t>
            </a:r>
            <a:r>
              <a:rPr lang="es-MX" sz="1200" dirty="0" smtClean="0"/>
              <a:t>-Free </a:t>
            </a:r>
            <a:r>
              <a:rPr lang="es-MX" sz="1200" dirty="0" err="1" smtClean="0"/>
              <a:t>Optimization</a:t>
            </a:r>
            <a:r>
              <a:rPr lang="es-MX" sz="1200" dirty="0" smtClean="0"/>
              <a:t>, 2009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5301208"/>
            <a:ext cx="58544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kern="0" dirty="0" smtClean="0">
                <a:latin typeface="Arial"/>
                <a:ea typeface="ＭＳ Ｐゴシック"/>
                <a:cs typeface="ＭＳ Ｐゴシック" charset="0"/>
              </a:rPr>
              <a:t> linear model                         quadratic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Trust- region algorithm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34" y="1844824"/>
            <a:ext cx="4872706" cy="318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76054" y="4509120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Quadratic model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 bwMode="auto">
          <a:xfrm flipH="1" flipV="1">
            <a:off x="4004046" y="3645025"/>
            <a:ext cx="916951" cy="864095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5229200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Real function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691680" y="4653136"/>
            <a:ext cx="108012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99792" y="4941168"/>
            <a:ext cx="30661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10695" y="1773971"/>
            <a:ext cx="2925801" cy="424731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0. Initialize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Solve trust region problem:</a:t>
            </a:r>
          </a:p>
          <a:p>
            <a:pPr marL="342900" indent="-342900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	calculate step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n-US" sz="2200" dirty="0" smtClean="0">
                <a:solidFill>
                  <a:schemeClr val="tx1"/>
                </a:solidFill>
              </a:rPr>
              <a:t>Acceptance of step.</a:t>
            </a:r>
          </a:p>
          <a:p>
            <a:pPr marL="342900" indent="-342900">
              <a:spcBef>
                <a:spcPts val="1200"/>
              </a:spcBef>
              <a:buAutoNum type="arabicPeriod" startAt="2"/>
            </a:pPr>
            <a:r>
              <a:rPr lang="en-US" sz="2200" dirty="0" smtClean="0">
                <a:solidFill>
                  <a:schemeClr val="tx1"/>
                </a:solidFill>
              </a:rPr>
              <a:t>Update model.</a:t>
            </a:r>
          </a:p>
          <a:p>
            <a:pPr marL="342900" indent="-342900">
              <a:spcBef>
                <a:spcPts val="1200"/>
              </a:spcBef>
              <a:buAutoNum type="arabicPeriod" startAt="2"/>
            </a:pPr>
            <a:r>
              <a:rPr lang="en-US" sz="2200" dirty="0" smtClean="0">
                <a:solidFill>
                  <a:schemeClr val="tx1"/>
                </a:solidFill>
              </a:rPr>
              <a:t>Update trust region.</a:t>
            </a:r>
          </a:p>
          <a:p>
            <a:pPr marL="342900" indent="-342900">
              <a:spcBef>
                <a:spcPts val="1200"/>
              </a:spcBef>
              <a:buAutoNum type="arabicPeriod" startAt="2"/>
            </a:pPr>
            <a:r>
              <a:rPr lang="en-US" sz="2200" dirty="0" smtClean="0">
                <a:solidFill>
                  <a:schemeClr val="tx1"/>
                </a:solidFill>
              </a:rPr>
              <a:t>Stopping criterion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5297" y="5373216"/>
            <a:ext cx="2075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6"/>
                </a:solidFill>
              </a:rPr>
              <a:t>Taylor approximation</a:t>
            </a:r>
            <a:endParaRPr lang="en-US" sz="1600" i="1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/>
              <a:t>Derivative-free </a:t>
            </a:r>
            <a:br>
              <a:rPr lang="nb-NO" b="1" dirty="0" smtClean="0"/>
            </a:br>
            <a:r>
              <a:rPr lang="nb-NO" b="1" dirty="0" smtClean="0"/>
              <a:t>trust- region algorithm</a:t>
            </a:r>
            <a:endParaRPr lang="nb-NO" b="1" dirty="0" smtClean="0"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2187699"/>
            <a:ext cx="7770316" cy="1025277"/>
          </a:xfrm>
        </p:spPr>
        <p:txBody>
          <a:bodyPr/>
          <a:lstStyle/>
          <a:p>
            <a:pPr lvl="0">
              <a:spcBef>
                <a:spcPts val="1800"/>
              </a:spcBef>
              <a:defRPr/>
            </a:pPr>
            <a:r>
              <a:rPr lang="es-MX" sz="2200" dirty="0" err="1" smtClean="0"/>
              <a:t>The</a:t>
            </a:r>
            <a:r>
              <a:rPr lang="es-MX" sz="2200" dirty="0" smtClean="0"/>
              <a:t> </a:t>
            </a:r>
            <a:r>
              <a:rPr lang="es-MX" sz="2200" dirty="0" err="1" smtClean="0"/>
              <a:t>objective</a:t>
            </a:r>
            <a:r>
              <a:rPr lang="es-MX" sz="2200" dirty="0" smtClean="0"/>
              <a:t> </a:t>
            </a:r>
            <a:r>
              <a:rPr lang="es-MX" sz="2200" dirty="0" err="1" smtClean="0"/>
              <a:t>function</a:t>
            </a:r>
            <a:r>
              <a:rPr lang="es-MX" sz="2200" dirty="0" smtClean="0"/>
              <a:t> </a:t>
            </a:r>
            <a:r>
              <a:rPr lang="es-MX" sz="2200" dirty="0" err="1" smtClean="0"/>
              <a:t>is</a:t>
            </a:r>
            <a:r>
              <a:rPr lang="es-MX" sz="2200" dirty="0" smtClean="0"/>
              <a:t> </a:t>
            </a:r>
            <a:r>
              <a:rPr lang="es-MX" sz="2200" dirty="0" err="1" smtClean="0"/>
              <a:t>approximated</a:t>
            </a:r>
            <a:r>
              <a:rPr lang="es-MX" sz="2200" dirty="0" smtClean="0"/>
              <a:t> </a:t>
            </a:r>
            <a:r>
              <a:rPr lang="es-MX" sz="2200" dirty="0" err="1" smtClean="0"/>
              <a:t>by</a:t>
            </a:r>
            <a:r>
              <a:rPr lang="es-MX" sz="2200" dirty="0" smtClean="0"/>
              <a:t> </a:t>
            </a:r>
            <a:r>
              <a:rPr lang="es-MX" sz="2200" dirty="0" err="1" smtClean="0"/>
              <a:t>quadratic</a:t>
            </a:r>
            <a:r>
              <a:rPr lang="es-MX" sz="2200" dirty="0" smtClean="0"/>
              <a:t> </a:t>
            </a:r>
            <a:r>
              <a:rPr lang="es-MX" sz="2200" dirty="0" err="1" smtClean="0"/>
              <a:t>models</a:t>
            </a:r>
            <a:r>
              <a:rPr lang="es-MX" sz="2200" dirty="0" smtClean="0"/>
              <a:t> </a:t>
            </a:r>
            <a:r>
              <a:rPr lang="es-MX" sz="2200" dirty="0" err="1" smtClean="0"/>
              <a:t>obtained</a:t>
            </a:r>
            <a:r>
              <a:rPr lang="es-MX" sz="2200" dirty="0" smtClean="0"/>
              <a:t> </a:t>
            </a:r>
            <a:r>
              <a:rPr lang="es-MX" sz="2200" dirty="0" err="1" smtClean="0"/>
              <a:t>by</a:t>
            </a:r>
            <a:r>
              <a:rPr lang="es-MX" sz="2200" dirty="0" smtClean="0"/>
              <a:t> a 2</a:t>
            </a:r>
            <a:r>
              <a:rPr lang="es-MX" sz="2200" baseline="30000" dirty="0" smtClean="0"/>
              <a:t>nd</a:t>
            </a:r>
            <a:r>
              <a:rPr lang="es-MX" sz="2200" dirty="0" smtClean="0"/>
              <a:t> </a:t>
            </a:r>
            <a:r>
              <a:rPr lang="es-MX" sz="2200" dirty="0" err="1" smtClean="0"/>
              <a:t>order</a:t>
            </a:r>
            <a:r>
              <a:rPr lang="es-MX" sz="2200" dirty="0" smtClean="0"/>
              <a:t> Taylor </a:t>
            </a:r>
            <a:r>
              <a:rPr lang="es-MX" sz="2200" dirty="0" err="1" smtClean="0"/>
              <a:t>approximation</a:t>
            </a:r>
            <a:r>
              <a:rPr lang="es-MX" sz="2200" dirty="0" smtClean="0"/>
              <a:t>.</a:t>
            </a:r>
          </a:p>
          <a:p>
            <a:pPr>
              <a:spcBef>
                <a:spcPts val="1800"/>
              </a:spcBef>
              <a:defRPr/>
            </a:pPr>
            <a:endParaRPr lang="es-MX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6100" y="3356992"/>
            <a:ext cx="83463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Solves bound constrained optimization problems.</a:t>
            </a:r>
          </a:p>
          <a:p>
            <a:pPr marL="800100" lvl="1" indent="-342900">
              <a:spcBef>
                <a:spcPts val="1800"/>
              </a:spcBef>
              <a:buFontTx/>
              <a:buChar char="•"/>
              <a:defRPr/>
            </a:pPr>
            <a:r>
              <a:rPr lang="en-US" sz="2000" dirty="0" smtClean="0"/>
              <a:t>Considers bounds when calculating the trust region step.</a:t>
            </a:r>
          </a:p>
          <a:p>
            <a:pPr marL="800100" lvl="1" indent="-342900">
              <a:spcBef>
                <a:spcPts val="1800"/>
              </a:spcBef>
              <a:buFontTx/>
              <a:buChar char="•"/>
              <a:defRPr/>
            </a:pPr>
            <a:r>
              <a:rPr lang="en-US" sz="2000" dirty="0" smtClean="0"/>
              <a:t>Obtains an approximate solution for the approximation </a:t>
            </a:r>
            <a:r>
              <a:rPr lang="en-US" sz="2000" i="1" dirty="0" err="1" smtClean="0"/>
              <a:t>m</a:t>
            </a:r>
            <a:r>
              <a:rPr lang="en-US" sz="2000" i="1" baseline="-25000" dirty="0" err="1" smtClean="0"/>
              <a:t>k</a:t>
            </a:r>
            <a:r>
              <a:rPr lang="en-US" sz="2000" i="1" dirty="0" smtClean="0"/>
              <a:t> (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k</a:t>
            </a:r>
            <a:r>
              <a:rPr lang="en-US" sz="2000" i="1" dirty="0" smtClean="0"/>
              <a:t> +</a:t>
            </a:r>
            <a:r>
              <a:rPr lang="en-US" sz="2000" dirty="0" smtClean="0"/>
              <a:t> s) </a:t>
            </a:r>
          </a:p>
          <a:p>
            <a:pPr marL="800100" lvl="1" indent="-342900">
              <a:spcBef>
                <a:spcPts val="1800"/>
              </a:spcBef>
              <a:buFontTx/>
              <a:buChar char="•"/>
              <a:defRPr/>
            </a:pPr>
            <a:r>
              <a:rPr lang="en-US" sz="2000" dirty="0" smtClean="0"/>
              <a:t>The solution is in the intersection of the trust-region with the bound constraints.</a:t>
            </a: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/>
              <a:t>Derivative-free </a:t>
            </a:r>
            <a:br>
              <a:rPr lang="nb-NO" b="1" dirty="0" smtClean="0"/>
            </a:br>
            <a:r>
              <a:rPr lang="nb-NO" b="1" dirty="0" smtClean="0"/>
              <a:t>trust- region algorithm</a:t>
            </a:r>
            <a:endParaRPr lang="nb-NO" b="1" dirty="0" smtClean="0"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971675"/>
            <a:ext cx="8346380" cy="521221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Derivative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-free trust-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algorithm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lvl="0">
              <a:spcBef>
                <a:spcPts val="1800"/>
              </a:spcBef>
              <a:defRPr/>
            </a:pP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function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approximated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quadratic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models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obtained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2</a:t>
            </a:r>
            <a:r>
              <a:rPr lang="es-MX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order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Taylor </a:t>
            </a:r>
            <a:r>
              <a:rPr lang="es-MX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approximation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spcBef>
                <a:spcPts val="1800"/>
              </a:spcBef>
              <a:defRPr/>
            </a:pPr>
            <a:endParaRPr lang="es-MX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5085184"/>
            <a:ext cx="83463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evaluated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iteration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nb-NO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6100" y="3861048"/>
            <a:ext cx="83463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The number of interpolation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 points can vary.</a:t>
            </a:r>
            <a:endParaRPr kumimoji="0" lang="es-MX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6100" y="3356992"/>
            <a:ext cx="83463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Solves bound constrained optimization problems.</a:t>
            </a:r>
            <a:endParaRPr kumimoji="0" lang="es-MX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6100" y="4437112"/>
            <a:ext cx="83463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iteration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interpolation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MX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replaced</a:t>
            </a:r>
            <a:endParaRPr kumimoji="0" lang="nb-NO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Derivative-free </a:t>
            </a:r>
            <a:br>
              <a:rPr lang="nb-NO" b="1" dirty="0" smtClean="0"/>
            </a:br>
            <a:r>
              <a:rPr lang="nb-NO" b="1" dirty="0" smtClean="0"/>
              <a:t>trust- region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971675"/>
            <a:ext cx="8274372" cy="448166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Initialize: generate interpolation points and model.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Solve quadratic trust-region problem.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Acceptance test for the step.</a:t>
            </a:r>
          </a:p>
          <a:p>
            <a:pPr marL="857250" lvl="1" indent="-457200"/>
            <a:r>
              <a:rPr lang="en-US" dirty="0" smtClean="0"/>
              <a:t>Update trust-region radius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Alternative iteration</a:t>
            </a:r>
          </a:p>
          <a:p>
            <a:pPr marL="857250" lvl="1" indent="-457200"/>
            <a:r>
              <a:rPr lang="en-US" dirty="0" smtClean="0"/>
              <a:t>Re-calculate </a:t>
            </a:r>
            <a:r>
              <a:rPr lang="en-US" i="1" dirty="0" smtClean="0"/>
              <a:t>s</a:t>
            </a:r>
            <a:r>
              <a:rPr lang="en-US" dirty="0" smtClean="0"/>
              <a:t> in order to improve the geometry of the interpolation set.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Update interpolation set and quadratic model.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Stopping criterion.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5733256"/>
            <a:ext cx="3600400" cy="7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 r="7692" b="7058"/>
          <a:stretch>
            <a:fillRect/>
          </a:stretch>
        </p:blipFill>
        <p:spPr bwMode="auto">
          <a:xfrm>
            <a:off x="1835695" y="2852936"/>
            <a:ext cx="422447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83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Work to do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772816"/>
            <a:ext cx="8346380" cy="3905250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s-MX" dirty="0" err="1" smtClean="0"/>
              <a:t>Finish</a:t>
            </a:r>
            <a:r>
              <a:rPr lang="es-MX" dirty="0" smtClean="0"/>
              <a:t> </a:t>
            </a:r>
            <a:r>
              <a:rPr lang="es-MX" dirty="0" err="1" smtClean="0"/>
              <a:t>programming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DFO </a:t>
            </a:r>
            <a:r>
              <a:rPr lang="es-MX" dirty="0" err="1" smtClean="0"/>
              <a:t>algorithm</a:t>
            </a:r>
            <a:r>
              <a:rPr lang="es-MX" dirty="0" smtClean="0"/>
              <a:t>.</a:t>
            </a:r>
          </a:p>
          <a:p>
            <a:pPr>
              <a:spcBef>
                <a:spcPts val="1800"/>
              </a:spcBef>
              <a:defRPr/>
            </a:pPr>
            <a:r>
              <a:rPr lang="es-MX" dirty="0" err="1" smtClean="0">
                <a:cs typeface="+mn-cs"/>
              </a:rPr>
              <a:t>Obtain</a:t>
            </a:r>
            <a:r>
              <a:rPr lang="es-MX" dirty="0" smtClean="0">
                <a:cs typeface="+mn-cs"/>
              </a:rPr>
              <a:t> more </a:t>
            </a:r>
            <a:r>
              <a:rPr lang="es-MX" dirty="0" err="1" smtClean="0">
                <a:cs typeface="+mn-cs"/>
              </a:rPr>
              <a:t>detailed</a:t>
            </a:r>
            <a:r>
              <a:rPr lang="es-MX" dirty="0" smtClean="0">
                <a:cs typeface="+mn-cs"/>
              </a:rPr>
              <a:t> active </a:t>
            </a:r>
            <a:r>
              <a:rPr lang="es-MX" dirty="0" err="1" smtClean="0">
                <a:cs typeface="+mn-cs"/>
              </a:rPr>
              <a:t>constraint</a:t>
            </a:r>
            <a:r>
              <a:rPr lang="es-MX" dirty="0" smtClean="0">
                <a:cs typeface="+mn-cs"/>
              </a:rPr>
              <a:t> </a:t>
            </a:r>
            <a:r>
              <a:rPr lang="es-MX" dirty="0" err="1" smtClean="0">
                <a:cs typeface="+mn-cs"/>
              </a:rPr>
              <a:t>regions</a:t>
            </a:r>
            <a:r>
              <a:rPr lang="es-MX" dirty="0" smtClean="0">
                <a:cs typeface="+mn-cs"/>
              </a:rPr>
              <a:t>.</a:t>
            </a:r>
          </a:p>
          <a:p>
            <a:pPr>
              <a:spcBef>
                <a:spcPts val="1800"/>
              </a:spcBef>
              <a:defRPr/>
            </a:pPr>
            <a:r>
              <a:rPr lang="nb-NO" dirty="0" smtClean="0">
                <a:cs typeface="+mn-cs"/>
              </a:rPr>
              <a:t>Find control structures for the identified regions.</a:t>
            </a:r>
          </a:p>
          <a:p>
            <a:pPr>
              <a:spcBef>
                <a:spcPts val="1800"/>
              </a:spcBef>
              <a:defRPr/>
            </a:pPr>
            <a:r>
              <a:rPr lang="nb-NO" dirty="0" smtClean="0">
                <a:cs typeface="+mn-cs"/>
              </a:rPr>
              <a:t>Investigate the posibility of finding a region-wide control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Tx/>
              <a:buNone/>
            </a:pPr>
            <a:endParaRPr lang="en-US" sz="3200" b="1" smtClean="0"/>
          </a:p>
          <a:p>
            <a:pPr algn="r">
              <a:buFontTx/>
              <a:buNone/>
            </a:pPr>
            <a:endParaRPr lang="en-US" sz="3200" b="1" smtClean="0"/>
          </a:p>
          <a:p>
            <a:pPr algn="r">
              <a:buFontTx/>
              <a:buNone/>
            </a:pPr>
            <a:endParaRPr lang="en-US" sz="3200" b="1" smtClean="0"/>
          </a:p>
          <a:p>
            <a:pPr algn="r">
              <a:buFontTx/>
              <a:buNone/>
            </a:pPr>
            <a:r>
              <a:rPr lang="en-US" sz="3200" b="1" smtClean="0"/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Quadratic approximation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44824"/>
            <a:ext cx="4392488" cy="4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2492896"/>
            <a:ext cx="4320480" cy="51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306896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1680" y="4437112"/>
            <a:ext cx="69326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7704" y="6021288"/>
            <a:ext cx="4829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080" y="1772816"/>
            <a:ext cx="30709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7544" y="4138369"/>
            <a:ext cx="3600400" cy="37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7738" y="256490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At each iteration: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7738" y="3140968"/>
            <a:ext cx="147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Trust region: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738" y="364502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Interpolation points: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/>
              <a:t>Derivative-free </a:t>
            </a:r>
            <a:br>
              <a:rPr lang="nb-NO" b="1" dirty="0" smtClean="0"/>
            </a:br>
            <a:r>
              <a:rPr lang="nb-NO" b="1" dirty="0" smtClean="0"/>
              <a:t>trust- region algorithm</a:t>
            </a:r>
            <a:endParaRPr lang="nb-NO" b="1" dirty="0" smtClean="0"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916832"/>
            <a:ext cx="8346380" cy="4176464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s-MX" dirty="0" smtClean="0"/>
              <a:t>Uses </a:t>
            </a:r>
            <a:r>
              <a:rPr lang="es-MX" dirty="0" err="1" smtClean="0"/>
              <a:t>quadratic</a:t>
            </a:r>
            <a:r>
              <a:rPr lang="es-MX" dirty="0" smtClean="0"/>
              <a:t> </a:t>
            </a:r>
            <a:r>
              <a:rPr lang="es-MX" dirty="0" err="1" smtClean="0"/>
              <a:t>model</a:t>
            </a:r>
            <a:r>
              <a:rPr lang="es-MX" dirty="0" smtClean="0"/>
              <a:t>.</a:t>
            </a:r>
          </a:p>
          <a:p>
            <a:pPr lvl="1">
              <a:spcBef>
                <a:spcPts val="1800"/>
              </a:spcBef>
              <a:defRPr/>
            </a:pPr>
            <a:r>
              <a:rPr lang="es-MX" dirty="0" err="1" smtClean="0"/>
              <a:t>Independent</a:t>
            </a:r>
            <a:r>
              <a:rPr lang="es-MX" dirty="0" smtClean="0"/>
              <a:t> </a:t>
            </a:r>
            <a:r>
              <a:rPr lang="es-MX" dirty="0" err="1" smtClean="0"/>
              <a:t>coefficients</a:t>
            </a:r>
            <a:r>
              <a:rPr lang="es-MX" dirty="0" smtClean="0"/>
              <a:t>:</a:t>
            </a:r>
          </a:p>
          <a:p>
            <a:pPr>
              <a:spcBef>
                <a:spcPts val="1800"/>
              </a:spcBef>
              <a:defRPr/>
            </a:pPr>
            <a:r>
              <a:rPr lang="nb-NO" dirty="0" smtClean="0">
                <a:cs typeface="+mn-cs"/>
              </a:rPr>
              <a:t>The number of interpolation conditions can vary.</a:t>
            </a:r>
          </a:p>
          <a:p>
            <a:pPr>
              <a:spcBef>
                <a:spcPts val="1800"/>
              </a:spcBef>
              <a:defRPr/>
            </a:pPr>
            <a:endParaRPr lang="nb-NO" dirty="0" smtClean="0"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nb-NO" dirty="0" smtClean="0">
                <a:cs typeface="+mn-cs"/>
              </a:rPr>
              <a:t>Remaining degrees of freedom are calculated minimizing the Frobenius norm of </a:t>
            </a:r>
            <a:r>
              <a:rPr lang="en-US" dirty="0" smtClean="0"/>
              <a:t>the difference of two consecutive Hessian models.</a:t>
            </a:r>
            <a:endParaRPr lang="nb-NO" dirty="0" smtClean="0">
              <a:cs typeface="+mn-cs"/>
            </a:endParaRPr>
          </a:p>
        </p:txBody>
      </p:sp>
      <p:pic>
        <p:nvPicPr>
          <p:cNvPr id="1026" name="Picture 2" descr="http://www.scielo.br/img/revistas/cam/v30n1/09s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3645024"/>
            <a:ext cx="3463365" cy="420241"/>
          </a:xfrm>
          <a:prstGeom prst="rect">
            <a:avLst/>
          </a:prstGeom>
          <a:noFill/>
        </p:spPr>
      </p:pic>
      <p:pic>
        <p:nvPicPr>
          <p:cNvPr id="1028" name="Picture 4" descr="http://www.scielo.br/img/revistas/cam/v30n1/09s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2480007"/>
            <a:ext cx="1656184" cy="361123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5373216"/>
            <a:ext cx="6192688" cy="75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8064" y="6093296"/>
            <a:ext cx="377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The </a:t>
            </a:r>
            <a:r>
              <a:rPr lang="en-US" sz="1600" dirty="0" err="1" smtClean="0">
                <a:solidFill>
                  <a:schemeClr val="accent6"/>
                </a:solidFill>
              </a:rPr>
              <a:t>Frobenius</a:t>
            </a:r>
            <a:r>
              <a:rPr lang="en-US" sz="1600" dirty="0" smtClean="0">
                <a:solidFill>
                  <a:schemeClr val="accent6"/>
                </a:solidFill>
              </a:rPr>
              <a:t> norm is strictly convex.</a:t>
            </a:r>
            <a:endParaRPr lang="en-US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Derivative-free </a:t>
            </a:r>
            <a:br>
              <a:rPr lang="nb-NO" b="1" dirty="0" smtClean="0"/>
            </a:br>
            <a:r>
              <a:rPr lang="nb-NO" b="1" dirty="0" smtClean="0"/>
              <a:t>trust- region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971675"/>
            <a:ext cx="8274372" cy="4481661"/>
          </a:xfrm>
        </p:spPr>
        <p:txBody>
          <a:bodyPr/>
          <a:lstStyle/>
          <a:p>
            <a:r>
              <a:rPr lang="en-US" dirty="0" smtClean="0"/>
              <a:t>Linear independence on the interpolation condition is maintained. </a:t>
            </a:r>
          </a:p>
          <a:p>
            <a:r>
              <a:rPr lang="en-US" dirty="0" smtClean="0"/>
              <a:t>The trust-region quadratic minimization </a:t>
            </a:r>
            <a:r>
              <a:rPr lang="en-US" dirty="0" err="1" smtClean="0"/>
              <a:t>subproblem</a:t>
            </a:r>
            <a:r>
              <a:rPr lang="en-US" dirty="0" smtClean="0"/>
              <a:t> is solved using a truncated conjugate gradient method. </a:t>
            </a:r>
          </a:p>
          <a:p>
            <a:r>
              <a:rPr lang="en-US" dirty="0" smtClean="0"/>
              <a:t>Updates:</a:t>
            </a:r>
          </a:p>
          <a:p>
            <a:pPr lvl="1"/>
            <a:r>
              <a:rPr lang="en-US" sz="2000" dirty="0" smtClean="0"/>
              <a:t>If the trust-region minimization produces an acceptable step the function </a:t>
            </a:r>
            <a:r>
              <a:rPr lang="en-US" sz="2000" i="1" dirty="0" smtClean="0"/>
              <a:t>f</a:t>
            </a:r>
            <a:r>
              <a:rPr lang="en-US" sz="2000" dirty="0" smtClean="0"/>
              <a:t> is evaluated at 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k</a:t>
            </a:r>
            <a:r>
              <a:rPr lang="en-US" sz="2000" i="1" dirty="0" smtClean="0"/>
              <a:t> + s</a:t>
            </a:r>
            <a:r>
              <a:rPr lang="en-US" sz="2000" dirty="0" smtClean="0"/>
              <a:t> and this new point becomes the next iterate, 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k</a:t>
            </a:r>
            <a:r>
              <a:rPr lang="en-US" sz="2000" baseline="-25000" dirty="0" smtClean="0"/>
              <a:t>+1</a:t>
            </a:r>
            <a:r>
              <a:rPr lang="en-US" sz="2000" dirty="0" smtClean="0"/>
              <a:t>, </a:t>
            </a:r>
          </a:p>
          <a:p>
            <a:pPr lvl="1"/>
            <a:r>
              <a:rPr lang="en-US" sz="2000" dirty="0" smtClean="0"/>
              <a:t>If the step is not accepted, use “alternative iteration”.</a:t>
            </a:r>
          </a:p>
          <a:p>
            <a:pPr lvl="1"/>
            <a:r>
              <a:rPr lang="en-US" sz="2000" dirty="0" smtClean="0"/>
              <a:t>The model can also be updated.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Plantwide Control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971675"/>
            <a:ext cx="4818063" cy="433705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cs typeface="+mn-cs"/>
              </a:rPr>
              <a:t>“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Control structure design for complete chemical plants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”</a:t>
            </a:r>
          </a:p>
          <a:p>
            <a:pPr>
              <a:spcBef>
                <a:spcPts val="1200"/>
              </a:spcBef>
              <a:defRPr/>
            </a:pPr>
            <a:endParaRPr lang="en-US" b="1" dirty="0" smtClean="0">
              <a:solidFill>
                <a:schemeClr val="accent6"/>
              </a:solidFill>
              <a:cs typeface="+mn-cs"/>
            </a:endParaRPr>
          </a:p>
          <a:p>
            <a:pPr>
              <a:spcBef>
                <a:spcPts val="1200"/>
              </a:spcBef>
              <a:defRPr/>
            </a:pPr>
            <a:r>
              <a:rPr lang="en-US" sz="2200" dirty="0" smtClean="0">
                <a:cs typeface="+mn-cs"/>
              </a:rPr>
              <a:t>Systematic procedure for the design of an control structure, based on steady state plant economics</a:t>
            </a:r>
            <a:r>
              <a:rPr lang="en-US" dirty="0" smtClean="0">
                <a:cs typeface="+mn-cs"/>
              </a:rPr>
              <a:t>.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cs typeface="+mn-cs"/>
              </a:rPr>
              <a:t>Top down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cs typeface="+mn-cs"/>
              </a:rPr>
              <a:t>Bottom up</a:t>
            </a:r>
          </a:p>
          <a:p>
            <a:pPr lvl="1">
              <a:spcBef>
                <a:spcPts val="1200"/>
              </a:spcBef>
              <a:buFontTx/>
              <a:buNone/>
              <a:defRPr/>
            </a:pPr>
            <a:endParaRPr lang="nb-NO" dirty="0" smtClean="0">
              <a:cs typeface="+mn-cs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863" y="404664"/>
            <a:ext cx="3062287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Derivative-free </a:t>
            </a:r>
            <a:br>
              <a:rPr lang="nb-NO" b="1" dirty="0" smtClean="0"/>
            </a:br>
            <a:r>
              <a:rPr lang="nb-NO" b="1" dirty="0" smtClean="0"/>
              <a:t>trust- region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971675"/>
            <a:ext cx="8274372" cy="448166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Initialize: generate interpolation points and model.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Solve quadratic trust-region problem.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Acceptance test for the step.</a:t>
            </a:r>
          </a:p>
          <a:p>
            <a:pPr marL="857250" lvl="1" indent="-457200"/>
            <a:r>
              <a:rPr lang="en-US" dirty="0" smtClean="0"/>
              <a:t>Update trust-region radius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Alternative iteration</a:t>
            </a:r>
          </a:p>
          <a:p>
            <a:pPr marL="857250" lvl="1" indent="-457200"/>
            <a:r>
              <a:rPr lang="en-US" dirty="0" smtClean="0"/>
              <a:t>Re-calculate </a:t>
            </a:r>
            <a:r>
              <a:rPr lang="en-US" i="1" dirty="0" smtClean="0"/>
              <a:t>s</a:t>
            </a:r>
            <a:r>
              <a:rPr lang="en-US" dirty="0" smtClean="0"/>
              <a:t> in order to improve the geometry of the interpolation set.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Update interpolation set and quadratic model.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Stopping criterion.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5733256"/>
            <a:ext cx="3600400" cy="7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 r="7692" b="7058"/>
          <a:stretch>
            <a:fillRect/>
          </a:stretch>
        </p:blipFill>
        <p:spPr bwMode="auto">
          <a:xfrm>
            <a:off x="1835695" y="2852936"/>
            <a:ext cx="422447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Plantwide Control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971675"/>
            <a:ext cx="8418513" cy="4337050"/>
          </a:xfrm>
        </p:spPr>
        <p:txBody>
          <a:bodyPr/>
          <a:lstStyle/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cs typeface="+mn-cs"/>
              </a:rPr>
              <a:t>1.  Top-down</a:t>
            </a:r>
          </a:p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  <a:r>
              <a:rPr lang="en-US" b="1" dirty="0" smtClean="0">
                <a:solidFill>
                  <a:srgbClr val="0D2B88"/>
                </a:solidFill>
                <a:cs typeface="+mn-cs"/>
              </a:rPr>
              <a:t>Step 1: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Define operational objectives (economics) and constraints.</a:t>
            </a:r>
          </a:p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  <a:r>
              <a:rPr lang="en-US" b="1" dirty="0" smtClean="0">
                <a:solidFill>
                  <a:srgbClr val="0D2B88"/>
                </a:solidFill>
                <a:cs typeface="+mn-cs"/>
              </a:rPr>
              <a:t>Step 2: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Identify steady state degrees of freedom and determine steady state operation conditions.</a:t>
            </a:r>
          </a:p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  <a:r>
              <a:rPr lang="en-US" b="1" dirty="0" smtClean="0">
                <a:solidFill>
                  <a:srgbClr val="0D2B88"/>
                </a:solidFill>
                <a:cs typeface="+mn-cs"/>
              </a:rPr>
              <a:t>Step 3: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Identify candidate measurements y and select CV</a:t>
            </a:r>
            <a:r>
              <a:rPr lang="en-US" baseline="-25000" dirty="0" smtClean="0">
                <a:solidFill>
                  <a:srgbClr val="000000"/>
                </a:solidFill>
                <a:cs typeface="+mn-cs"/>
              </a:rPr>
              <a:t>1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=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Hy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</a:t>
            </a:r>
          </a:p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  <a:r>
              <a:rPr lang="en-US" b="1" dirty="0" smtClean="0">
                <a:solidFill>
                  <a:srgbClr val="0D2B88"/>
                </a:solidFill>
                <a:cs typeface="+mn-cs"/>
              </a:rPr>
              <a:t>Step 4: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Select the location of the throughput manipulator.</a:t>
            </a:r>
            <a:endParaRPr lang="nb-NO" dirty="0" smtClean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Plantwide Control: </a:t>
            </a:r>
            <a:br>
              <a:rPr lang="nb-NO" b="1" dirty="0" smtClean="0">
                <a:cs typeface="+mj-cs"/>
              </a:rPr>
            </a:br>
            <a:r>
              <a:rPr lang="nb-NO" b="1" dirty="0" smtClean="0">
                <a:cs typeface="+mj-cs"/>
              </a:rPr>
              <a:t>The Challenge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916832"/>
            <a:ext cx="8204200" cy="1457325"/>
          </a:xfrm>
        </p:spPr>
        <p:txBody>
          <a:bodyPr/>
          <a:lstStyle/>
          <a:p>
            <a:pPr>
              <a:defRPr/>
            </a:pPr>
            <a:r>
              <a:rPr lang="nb-NO" b="1" dirty="0" smtClean="0">
                <a:solidFill>
                  <a:srgbClr val="0D2B88"/>
                </a:solidFill>
                <a:cs typeface="+mn-cs"/>
              </a:rPr>
              <a:t>To be accepted and used in industry, the procedure:</a:t>
            </a:r>
          </a:p>
          <a:p>
            <a:pPr marL="800100" lvl="1" indent="-342900">
              <a:buFontTx/>
              <a:buChar char="•"/>
              <a:defRPr/>
            </a:pPr>
            <a:r>
              <a:rPr lang="en-US" sz="2200" dirty="0" smtClean="0">
                <a:cs typeface="+mn-cs"/>
              </a:rPr>
              <a:t>must result in processes with near optimal operation. </a:t>
            </a:r>
          </a:p>
          <a:p>
            <a:pPr marL="800100" lvl="1" indent="-342900">
              <a:buFontTx/>
              <a:buChar char="•"/>
              <a:defRPr/>
            </a:pPr>
            <a:r>
              <a:rPr lang="en-US" sz="2200" dirty="0" smtClean="0">
                <a:cs typeface="+mn-cs"/>
              </a:rPr>
              <a:t>should not employ complex control technology.</a:t>
            </a:r>
          </a:p>
          <a:p>
            <a:pPr marL="800100" lvl="1" indent="-342900">
              <a:buFontTx/>
              <a:buChar char="•"/>
              <a:defRPr/>
            </a:pPr>
            <a:r>
              <a:rPr lang="en-US" sz="2200" dirty="0" smtClean="0">
                <a:cs typeface="+mn-cs"/>
              </a:rPr>
              <a:t>simple to apply.</a:t>
            </a:r>
          </a:p>
          <a:p>
            <a:pPr lvl="1">
              <a:defRPr/>
            </a:pPr>
            <a:endParaRPr lang="en-US" sz="2000" dirty="0" smtClean="0">
              <a:cs typeface="+mn-cs"/>
            </a:endParaRPr>
          </a:p>
          <a:p>
            <a:pPr lvl="1">
              <a:defRPr/>
            </a:pPr>
            <a:endParaRPr lang="nb-NO" sz="2000" dirty="0" smtClean="0"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239" y="3627413"/>
            <a:ext cx="8277225" cy="88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b-NO" sz="2400" b="1" kern="0" dirty="0">
                <a:solidFill>
                  <a:srgbClr val="0D2B88"/>
                </a:solidFill>
                <a:latin typeface="+mn-lt"/>
                <a:ea typeface="+mn-ea"/>
              </a:rPr>
              <a:t>Proposed solution</a:t>
            </a:r>
            <a:r>
              <a:rPr lang="nb-NO" sz="2400" b="1" kern="0" dirty="0" smtClean="0">
                <a:solidFill>
                  <a:srgbClr val="0D2B88"/>
                </a:solidFill>
                <a:latin typeface="+mn-lt"/>
                <a:ea typeface="+mn-ea"/>
              </a:rPr>
              <a:t>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nb-NO" sz="2200" kern="0" dirty="0"/>
              <a:t>self-optimizing control. 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sz="2000" kern="0" dirty="0">
              <a:latin typeface="+mn-lt"/>
              <a:ea typeface="+mn-ea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nb-NO" sz="2000" kern="0" dirty="0">
              <a:latin typeface="+mn-lt"/>
              <a:ea typeface="+mn-ea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656584" y="5302459"/>
            <a:ext cx="43799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0363" indent="-360363">
              <a:buFont typeface="Wingdings 2" pitchFamily="18" charset="2"/>
              <a:buChar char=""/>
            </a:pPr>
            <a:r>
              <a:rPr lang="en-US" sz="2000" dirty="0">
                <a:solidFill>
                  <a:schemeClr val="accent6"/>
                </a:solidFill>
              </a:rPr>
              <a:t>Design mode vs. operation mode.</a:t>
            </a:r>
          </a:p>
          <a:p>
            <a:pPr marL="360363" indent="-360363">
              <a:buFont typeface="Wingdings 2" pitchFamily="18" charset="2"/>
              <a:buChar char=""/>
            </a:pPr>
            <a:r>
              <a:rPr lang="en-US" sz="2000" dirty="0">
                <a:solidFill>
                  <a:schemeClr val="accent6"/>
                </a:solidFill>
              </a:rPr>
              <a:t>Poor numerical properties.</a:t>
            </a:r>
          </a:p>
          <a:p>
            <a:pPr marL="360363" indent="-360363">
              <a:buFont typeface="Wingdings 2" pitchFamily="18" charset="2"/>
              <a:buChar char=""/>
            </a:pPr>
            <a:r>
              <a:rPr lang="en-US" sz="2000" dirty="0">
                <a:solidFill>
                  <a:schemeClr val="accent6"/>
                </a:solidFill>
              </a:rPr>
              <a:t>Not standardized.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200200" y="5301208"/>
            <a:ext cx="32130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0363" indent="-360363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/>
                </a:solidFill>
              </a:rPr>
              <a:t>Intuitive.</a:t>
            </a:r>
            <a:endParaRPr lang="en-US" sz="2000" dirty="0">
              <a:solidFill>
                <a:schemeClr val="accent6"/>
              </a:solidFill>
            </a:endParaRPr>
          </a:p>
          <a:p>
            <a:pPr marL="360363" indent="-360363">
              <a:buFont typeface="Wingdings" pitchFamily="2" charset="2"/>
              <a:buChar char="ü"/>
            </a:pPr>
            <a:r>
              <a:rPr lang="en-US" sz="2000" dirty="0">
                <a:solidFill>
                  <a:schemeClr val="accent6"/>
                </a:solidFill>
              </a:rPr>
              <a:t>Widely </a:t>
            </a:r>
            <a:r>
              <a:rPr lang="en-US" sz="2000" dirty="0" smtClean="0">
                <a:solidFill>
                  <a:schemeClr val="accent6"/>
                </a:solidFill>
              </a:rPr>
              <a:t>used.</a:t>
            </a:r>
            <a:endParaRPr lang="en-US" sz="2000" dirty="0">
              <a:solidFill>
                <a:schemeClr val="accent6"/>
              </a:solidFill>
            </a:endParaRPr>
          </a:p>
          <a:p>
            <a:pPr marL="360363" indent="-360363">
              <a:buFont typeface="Wingdings" pitchFamily="2" charset="2"/>
              <a:buChar char="ü"/>
            </a:pPr>
            <a:r>
              <a:rPr lang="en-US" sz="2000" dirty="0">
                <a:solidFill>
                  <a:schemeClr val="accent6"/>
                </a:solidFill>
              </a:rPr>
              <a:t>Pre-loaded </a:t>
            </a:r>
            <a:r>
              <a:rPr lang="en-US" sz="2000" dirty="0" smtClean="0">
                <a:solidFill>
                  <a:schemeClr val="accent6"/>
                </a:solidFill>
              </a:rPr>
              <a:t>information.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1239" y="4437112"/>
            <a:ext cx="82772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nb-NO" sz="2200" kern="0" dirty="0" smtClean="0"/>
              <a:t>automate procedure and hide complexities.</a:t>
            </a:r>
            <a:endParaRPr lang="nb-NO" sz="2200" kern="0" dirty="0">
              <a:latin typeface="+mn-lt"/>
              <a:ea typeface="+mn-ea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nb-NO" sz="2200" kern="0" dirty="0">
              <a:latin typeface="+mn-lt"/>
              <a:ea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1239" y="4869160"/>
            <a:ext cx="82772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defRPr/>
            </a:pPr>
            <a:r>
              <a:rPr lang="nb-NO" sz="2200" kern="0" dirty="0" smtClean="0">
                <a:solidFill>
                  <a:srgbClr val="0070C0"/>
                </a:solidFill>
                <a:latin typeface="+mn-lt"/>
                <a:ea typeface="+mn-ea"/>
              </a:rPr>
              <a:t>	Can this be done using process </a:t>
            </a:r>
            <a:r>
              <a:rPr lang="nb-NO" sz="2200" kern="0" dirty="0">
                <a:solidFill>
                  <a:srgbClr val="0070C0"/>
                </a:solidFill>
                <a:latin typeface="+mn-lt"/>
                <a:ea typeface="+mn-ea"/>
              </a:rPr>
              <a:t>simulators?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nb-NO" sz="2200" kern="0" dirty="0">
              <a:solidFill>
                <a:srgbClr val="0070C0"/>
              </a:solidFill>
              <a:latin typeface="+mn-lt"/>
              <a:ea typeface="+mn-ea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en-US" sz="2200" kern="0" dirty="0">
              <a:solidFill>
                <a:srgbClr val="0070C0"/>
              </a:solidFill>
              <a:latin typeface="+mn-lt"/>
              <a:ea typeface="+mn-ea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nb-NO" sz="2200" kern="0" dirty="0">
              <a:solidFill>
                <a:srgbClr val="0070C0"/>
              </a:solidFill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389" grpId="0"/>
      <p:bldP spid="16390" grpId="0"/>
      <p:bldP spid="7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Objective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2565400"/>
            <a:ext cx="7772400" cy="2016125"/>
          </a:xfrm>
          <a:ln w="76200"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  <a:p>
            <a:pPr marL="0" indent="17463" algn="ctr">
              <a:buFontTx/>
              <a:buNone/>
              <a:defRPr/>
            </a:pPr>
            <a:r>
              <a:rPr lang="en-US" dirty="0" smtClean="0">
                <a:cs typeface="+mn-cs"/>
              </a:rPr>
              <a:t>	To investigate if commercial process simulators could be effectively used for the automation of the </a:t>
            </a:r>
            <a:r>
              <a:rPr lang="en-US" dirty="0" err="1" smtClean="0">
                <a:cs typeface="+mn-cs"/>
              </a:rPr>
              <a:t>plantwide</a:t>
            </a:r>
            <a:r>
              <a:rPr lang="en-US" dirty="0" smtClean="0">
                <a:cs typeface="+mn-cs"/>
              </a:rPr>
              <a:t> control procedure.</a:t>
            </a:r>
          </a:p>
          <a:p>
            <a:pPr algn="ctr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algn="ctr">
              <a:buFontTx/>
              <a:buNone/>
              <a:defRPr/>
            </a:pPr>
            <a:endParaRPr lang="nb-NO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135938" cy="4465637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buNone/>
              <a:defRPr/>
            </a:pPr>
            <a:r>
              <a:rPr lang="en-US" dirty="0" smtClean="0">
                <a:cs typeface="+mn-cs"/>
              </a:rPr>
              <a:t>	</a:t>
            </a:r>
            <a:r>
              <a:rPr lang="en-US" sz="2000" b="1" dirty="0" smtClean="0">
                <a:solidFill>
                  <a:schemeClr val="accent6"/>
                </a:solidFill>
                <a:cs typeface="+mn-cs"/>
              </a:rPr>
              <a:t>Reactor, a separator, and a recycle stream with purge.</a:t>
            </a:r>
            <a:endParaRPr lang="nb-NO" sz="2000" b="1" dirty="0" smtClean="0">
              <a:solidFill>
                <a:schemeClr val="accent6"/>
              </a:solidFill>
              <a:cs typeface="+mn-cs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924944"/>
            <a:ext cx="30908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467544" y="1845307"/>
            <a:ext cx="5184576" cy="345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827088" y="5300663"/>
            <a:ext cx="27606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Scheme of a methanol plant (L</a:t>
            </a:r>
            <a:r>
              <a:rPr lang="nb-NO" sz="1100"/>
              <a:t>øvik,2001)</a:t>
            </a:r>
            <a:endParaRPr lang="en-US" sz="11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46100" y="11663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Study:</a:t>
            </a:r>
            <a:r>
              <a:rPr kumimoji="0" lang="nb-NO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Methanol Plant</a:t>
            </a:r>
            <a:endParaRPr kumimoji="0" lang="nb-NO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304" y="1178644"/>
            <a:ext cx="8569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7463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First of all, you need a model!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The Model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304" y="1484784"/>
            <a:ext cx="8569200" cy="738188"/>
          </a:xfrm>
        </p:spPr>
        <p:txBody>
          <a:bodyPr/>
          <a:lstStyle/>
          <a:p>
            <a:pPr marL="0" indent="17463">
              <a:spcBef>
                <a:spcPts val="1800"/>
              </a:spcBef>
              <a:buFontTx/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“operation mode” process simulation is the model.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163484"/>
            <a:ext cx="5832648" cy="234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4581500"/>
            <a:ext cx="856895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800"/>
              </a:spcBef>
              <a:defRPr/>
            </a:pP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When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using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this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type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 of </a:t>
            </a: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model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: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The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interactions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among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the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 variables are </a:t>
            </a: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not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explicit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We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 do </a:t>
            </a: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not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have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equations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to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 describe </a:t>
            </a: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our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kern="0" dirty="0" err="1" smtClean="0">
                <a:latin typeface="+mn-lt"/>
                <a:ea typeface="+mn-ea"/>
                <a:cs typeface="ＭＳ Ｐゴシック" charset="0"/>
              </a:rPr>
              <a:t>model</a:t>
            </a:r>
            <a:r>
              <a:rPr lang="es-MX" sz="2400" kern="0" dirty="0" smtClean="0">
                <a:latin typeface="+mn-lt"/>
                <a:ea typeface="+mn-ea"/>
                <a:cs typeface="ＭＳ Ｐゴシック" charset="0"/>
              </a:rPr>
              <a:t>.</a:t>
            </a:r>
            <a:endParaRPr lang="en-US" sz="2400" kern="0" dirty="0">
              <a:latin typeface="+mn-lt"/>
              <a:ea typeface="+mn-ea"/>
              <a:cs typeface="ＭＳ Ｐゴシック" charset="0"/>
            </a:endParaRPr>
          </a:p>
          <a:p>
            <a:pPr marL="342900" indent="-342900">
              <a:spcBef>
                <a:spcPts val="1800"/>
              </a:spcBef>
              <a:defRPr/>
            </a:pPr>
            <a:r>
              <a:rPr lang="en-US" sz="2400" kern="0" dirty="0">
                <a:latin typeface="+mn-lt"/>
                <a:ea typeface="+mn-ea"/>
                <a:cs typeface="ＭＳ Ｐゴシック" charset="0"/>
              </a:rPr>
              <a:t>	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 t="52187"/>
          <a:stretch>
            <a:fillRect/>
          </a:stretch>
        </p:blipFill>
        <p:spPr bwMode="auto">
          <a:xfrm>
            <a:off x="7092280" y="2781349"/>
            <a:ext cx="1800225" cy="79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b="1" dirty="0" smtClean="0">
                <a:cs typeface="+mj-cs"/>
              </a:rPr>
              <a:t>Plantwide Procedure: Step 1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800"/>
            <a:ext cx="8569200" cy="738188"/>
          </a:xfrm>
        </p:spPr>
        <p:txBody>
          <a:bodyPr/>
          <a:lstStyle/>
          <a:p>
            <a:pPr marL="0" indent="17463">
              <a:spcBef>
                <a:spcPts val="1800"/>
              </a:spcBef>
              <a:buFontTx/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Define:</a:t>
            </a:r>
          </a:p>
          <a:p>
            <a:pPr marL="0" indent="17463">
              <a:spcBef>
                <a:spcPts val="1800"/>
              </a:spcBef>
              <a:buFontTx/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Operational objectives (economics) and constraints.	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572694"/>
            <a:ext cx="84137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2853308"/>
            <a:ext cx="82089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Objective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function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for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specialization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project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:</a:t>
            </a:r>
            <a:endParaRPr lang="en-US" sz="2400" b="1" kern="0" dirty="0">
              <a:latin typeface="+mn-lt"/>
              <a:ea typeface="+mn-ea"/>
              <a:cs typeface="ＭＳ Ｐゴシック" charset="0"/>
            </a:endParaRPr>
          </a:p>
          <a:p>
            <a:pPr marL="342900" indent="-342900">
              <a:spcBef>
                <a:spcPts val="1800"/>
              </a:spcBef>
              <a:defRPr/>
            </a:pPr>
            <a:r>
              <a:rPr lang="en-US" sz="2400" kern="0" dirty="0">
                <a:latin typeface="+mn-lt"/>
                <a:ea typeface="+mn-ea"/>
                <a:cs typeface="ＭＳ Ｐゴシック" charset="0"/>
              </a:rPr>
              <a:t>	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4293468"/>
            <a:ext cx="82089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Reviewed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objective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 </a:t>
            </a:r>
            <a:r>
              <a:rPr lang="es-MX" sz="2400" b="1" kern="0" dirty="0" err="1" smtClean="0">
                <a:latin typeface="+mn-lt"/>
                <a:ea typeface="+mn-ea"/>
                <a:cs typeface="ＭＳ Ｐゴシック" charset="0"/>
              </a:rPr>
              <a:t>function</a:t>
            </a:r>
            <a:r>
              <a:rPr lang="es-MX" sz="2400" b="1" kern="0" dirty="0" smtClean="0">
                <a:latin typeface="+mn-lt"/>
                <a:ea typeface="+mn-ea"/>
                <a:cs typeface="ＭＳ Ｐゴシック" charset="0"/>
              </a:rPr>
              <a:t>:</a:t>
            </a:r>
            <a:endParaRPr lang="en-US" sz="2400" b="1" kern="0" dirty="0">
              <a:latin typeface="+mn-lt"/>
              <a:ea typeface="+mn-ea"/>
              <a:cs typeface="ＭＳ Ｐゴシック" charset="0"/>
            </a:endParaRPr>
          </a:p>
          <a:p>
            <a:pPr marL="342900" indent="-342900">
              <a:spcBef>
                <a:spcPts val="1800"/>
              </a:spcBef>
              <a:defRPr/>
            </a:pPr>
            <a:r>
              <a:rPr lang="en-US" sz="2400" kern="0" dirty="0">
                <a:latin typeface="+mn-lt"/>
                <a:ea typeface="+mn-ea"/>
                <a:cs typeface="ＭＳ Ｐゴシック" charset="0"/>
              </a:rPr>
              <a:t>	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23728" y="5733256"/>
            <a:ext cx="702027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7463" algn="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The purge is now treated as a product.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941168"/>
            <a:ext cx="84149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 bwMode="auto">
          <a:xfrm>
            <a:off x="1907704" y="4005064"/>
            <a:ext cx="14401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907704" y="5373216"/>
            <a:ext cx="14401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9552" y="6075188"/>
            <a:ext cx="860444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7463" algn="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The costs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 of the purge and electricity were also reviewed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979712" y="5445224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932040" y="5445224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8.2|9.1|1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38.3"/>
</p:tagLst>
</file>

<file path=ppt/theme/theme1.xml><?xml version="1.0" encoding="utf-8"?>
<a:theme xmlns:a="http://schemas.openxmlformats.org/drawingml/2006/main" name="tom_liggende">
  <a:themeElements>
    <a:clrScheme name="Egendefiner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D3475"/>
      </a:accent1>
      <a:accent2>
        <a:srgbClr val="0D3475"/>
      </a:accent2>
      <a:accent3>
        <a:srgbClr val="FFFFFF"/>
      </a:accent3>
      <a:accent4>
        <a:srgbClr val="000000"/>
      </a:accent4>
      <a:accent5>
        <a:srgbClr val="0D3475"/>
      </a:accent5>
      <a:accent6>
        <a:srgbClr val="0D3475"/>
      </a:accent6>
      <a:hlink>
        <a:srgbClr val="0D3475"/>
      </a:hlink>
      <a:folHlink>
        <a:srgbClr val="0D3475"/>
      </a:folHlink>
    </a:clrScheme>
    <a:fontScheme name="tom_liggen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om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E:\maler\info\tom_liggende.pot</Template>
  <TotalTime>6185</TotalTime>
  <Words>980</Words>
  <Application>Microsoft Office PowerPoint</Application>
  <PresentationFormat>On-screen Show (4:3)</PresentationFormat>
  <Paragraphs>217</Paragraphs>
  <Slides>30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tom_liggende</vt:lpstr>
      <vt:lpstr>PowerPoint Presentation</vt:lpstr>
      <vt:lpstr>Outline</vt:lpstr>
      <vt:lpstr>Plantwide Control</vt:lpstr>
      <vt:lpstr>Plantwide Control</vt:lpstr>
      <vt:lpstr>Plantwide Control:  The Challenge</vt:lpstr>
      <vt:lpstr>Objective</vt:lpstr>
      <vt:lpstr>PowerPoint Presentation</vt:lpstr>
      <vt:lpstr>The Model</vt:lpstr>
      <vt:lpstr>Plantwide Procedure: Step 1</vt:lpstr>
      <vt:lpstr>Plantwide Procedure: Step 1</vt:lpstr>
      <vt:lpstr>Plantwide Procedure: Step 2</vt:lpstr>
      <vt:lpstr>Plantwide Procedure: Step 2</vt:lpstr>
      <vt:lpstr>Optimizing the Simulation</vt:lpstr>
      <vt:lpstr>Plantwide Procedure: Step 2</vt:lpstr>
      <vt:lpstr>Plantwide Procedure: Step 2</vt:lpstr>
      <vt:lpstr>Gradient-based approach to solve the problem:</vt:lpstr>
      <vt:lpstr>Derivative-free optimization</vt:lpstr>
      <vt:lpstr>Derivative-free optimization</vt:lpstr>
      <vt:lpstr>Derivative-free  trust- region methods</vt:lpstr>
      <vt:lpstr>Trust- region methods</vt:lpstr>
      <vt:lpstr>Trust- region algorithm</vt:lpstr>
      <vt:lpstr>Derivative-free  trust- region algorithm</vt:lpstr>
      <vt:lpstr>Derivative-free  trust- region algorithm</vt:lpstr>
      <vt:lpstr>Derivative-free  trust- region algorithm</vt:lpstr>
      <vt:lpstr>Work to do</vt:lpstr>
      <vt:lpstr>PowerPoint Presentation</vt:lpstr>
      <vt:lpstr>Quadratic approximation</vt:lpstr>
      <vt:lpstr>Derivative-free  trust- region algorithm</vt:lpstr>
      <vt:lpstr>Derivative-free  trust- region algorithm</vt:lpstr>
      <vt:lpstr>Derivative-free  trust- region algorithm</vt:lpstr>
    </vt:vector>
  </TitlesOfParts>
  <Company>NTNU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lysbildetittel</dc:title>
  <dc:creator>Brataas</dc:creator>
  <cp:lastModifiedBy>Sigurd Skogestad</cp:lastModifiedBy>
  <cp:revision>319</cp:revision>
  <cp:lastPrinted>2005-02-28T10:56:27Z</cp:lastPrinted>
  <dcterms:created xsi:type="dcterms:W3CDTF">2002-08-16T11:58:11Z</dcterms:created>
  <dcterms:modified xsi:type="dcterms:W3CDTF">2014-03-25T13:57:02Z</dcterms:modified>
</cp:coreProperties>
</file>