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6" r:id="rId4"/>
    <p:sldId id="267" r:id="rId5"/>
    <p:sldId id="280" r:id="rId6"/>
    <p:sldId id="272" r:id="rId7"/>
    <p:sldId id="258" r:id="rId8"/>
    <p:sldId id="297" r:id="rId9"/>
    <p:sldId id="291" r:id="rId10"/>
    <p:sldId id="292" r:id="rId11"/>
    <p:sldId id="293" r:id="rId12"/>
    <p:sldId id="294" r:id="rId13"/>
    <p:sldId id="295" r:id="rId14"/>
    <p:sldId id="281" r:id="rId15"/>
    <p:sldId id="282" r:id="rId16"/>
    <p:sldId id="283" r:id="rId17"/>
    <p:sldId id="271" r:id="rId18"/>
    <p:sldId id="290" r:id="rId19"/>
    <p:sldId id="289" r:id="rId20"/>
    <p:sldId id="288" r:id="rId2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urd Skogestad" initials="SS" lastIdx="3" clrIdx="0">
    <p:extLst>
      <p:ext uri="{19B8F6BF-5375-455C-9EA6-DF929625EA0E}">
        <p15:presenceInfo xmlns:p15="http://schemas.microsoft.com/office/powerpoint/2012/main" userId="S::skoge@ntnu.no::9e9b58ab-b7e1-46a9-91ee-ee3a58a3ed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4660"/>
  </p:normalViewPr>
  <p:slideViewPr>
    <p:cSldViewPr snapToGrid="0">
      <p:cViewPr varScale="1">
        <p:scale>
          <a:sx n="125" d="100"/>
          <a:sy n="125" d="100"/>
        </p:scale>
        <p:origin x="38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7T13:17:53.926"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B3D1-5322-4B55-AD44-672593E8A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C5EF2D38-DDE2-48A9-B98D-E890AE84F9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661BDBBF-DEE8-4A6D-8AA5-9CEEEE6792B6}"/>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5" name="Footer Placeholder 4">
            <a:extLst>
              <a:ext uri="{FF2B5EF4-FFF2-40B4-BE49-F238E27FC236}">
                <a16:creationId xmlns:a16="http://schemas.microsoft.com/office/drawing/2014/main" id="{1820B5E5-B6FC-4154-8FAC-F4DC5096117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3392E01-7253-40C0-A2F9-2DAA78FA9BD6}"/>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77508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F0B1-94FC-440F-AA2E-78990C637AD8}"/>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1F07971-9037-4F99-903A-7C525041D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3C90F10-9812-49FF-BD88-5534350382B6}"/>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5" name="Footer Placeholder 4">
            <a:extLst>
              <a:ext uri="{FF2B5EF4-FFF2-40B4-BE49-F238E27FC236}">
                <a16:creationId xmlns:a16="http://schemas.microsoft.com/office/drawing/2014/main" id="{5A72282D-B827-4B17-8A42-9D9A6B58687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D3AECA8-6294-438A-8776-D38972BE0DD3}"/>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132688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2C60F-004B-4297-8D08-F14B84CC31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D97AB3B1-54C2-490A-853F-03BA5E4B4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C352450-27D2-4DCF-B58D-FADEAECFEA4C}"/>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5" name="Footer Placeholder 4">
            <a:extLst>
              <a:ext uri="{FF2B5EF4-FFF2-40B4-BE49-F238E27FC236}">
                <a16:creationId xmlns:a16="http://schemas.microsoft.com/office/drawing/2014/main" id="{B3096E98-D95A-4A2C-8DDB-00158794C0D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DA69AB8-1BC9-4537-8C8F-23D3055B137E}"/>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325068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C612-3F68-43BA-9099-6F75E9DDCF9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9CB890C-27F3-4751-8E11-D4001F509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ECCCDDD-01A4-41C6-94AA-B6EE2E436AA6}"/>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5" name="Footer Placeholder 4">
            <a:extLst>
              <a:ext uri="{FF2B5EF4-FFF2-40B4-BE49-F238E27FC236}">
                <a16:creationId xmlns:a16="http://schemas.microsoft.com/office/drawing/2014/main" id="{A8FC441A-BDA6-4788-BFF8-13A29CAE9E9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90E5406-F035-404D-BA03-53BE4DA3DDE4}"/>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158590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2C7C-1442-4F99-8F87-887E80B11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69F3AEAF-DFA0-4309-BCC3-FF31A09FB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F5CB3-BEFC-4E6A-8156-D8450C05687B}"/>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5" name="Footer Placeholder 4">
            <a:extLst>
              <a:ext uri="{FF2B5EF4-FFF2-40B4-BE49-F238E27FC236}">
                <a16:creationId xmlns:a16="http://schemas.microsoft.com/office/drawing/2014/main" id="{E8B48FF2-A981-4B2A-BED3-95EF613A72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26658CA-1609-4364-BE04-32EEDBBE1A81}"/>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314436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CA25-FB65-4473-9333-32720E49FC2B}"/>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36FACF83-1A49-42DA-8765-73F65B7DA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FD6707A9-CD26-4E58-B9AA-9E79EBA03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6956E7DF-2F10-44AA-856F-C631F0FE9C79}"/>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6" name="Footer Placeholder 5">
            <a:extLst>
              <a:ext uri="{FF2B5EF4-FFF2-40B4-BE49-F238E27FC236}">
                <a16:creationId xmlns:a16="http://schemas.microsoft.com/office/drawing/2014/main" id="{3B59D844-ED6D-4DD5-9CAC-3CD29B6A6CAA}"/>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BD6F070-6DFF-44C2-B859-7CD014E62AD2}"/>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352784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C836-51E7-4514-9FE4-F09CFDFFBA87}"/>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8D74E8D4-405C-445A-815F-BEEEC57CF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429A4-87B4-4279-8A2F-79A32DC02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8D233F32-BAF5-438E-8BF5-919355AE5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24EE49-6C6F-4A2E-A330-73FEBB150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7906FE0F-490A-4158-BBEA-959DA949DA97}"/>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8" name="Footer Placeholder 7">
            <a:extLst>
              <a:ext uri="{FF2B5EF4-FFF2-40B4-BE49-F238E27FC236}">
                <a16:creationId xmlns:a16="http://schemas.microsoft.com/office/drawing/2014/main" id="{0891A150-E54D-43D4-B479-B98798FAB6F8}"/>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FAC337F3-BA0E-4A52-B88E-B9351286981F}"/>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426243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D10F-D757-45E7-9350-6DDE61AC48EC}"/>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1E99429E-188B-4621-8F61-85D5BD867EA0}"/>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4" name="Footer Placeholder 3">
            <a:extLst>
              <a:ext uri="{FF2B5EF4-FFF2-40B4-BE49-F238E27FC236}">
                <a16:creationId xmlns:a16="http://schemas.microsoft.com/office/drawing/2014/main" id="{78021D76-B9B4-4716-8AC4-CD871C4A6B74}"/>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7317829F-7225-49EF-BDCD-6EC3DF7ABDBE}"/>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101572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7C862-7051-4484-9E6C-BC96CADE80BB}"/>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3" name="Footer Placeholder 2">
            <a:extLst>
              <a:ext uri="{FF2B5EF4-FFF2-40B4-BE49-F238E27FC236}">
                <a16:creationId xmlns:a16="http://schemas.microsoft.com/office/drawing/2014/main" id="{CBBE343C-5A58-48F1-B439-EF64D942116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D0CBA484-5657-41ED-AC10-F65C69C295FD}"/>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7119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F59A-BA61-469A-A5C9-44DFF2F51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AA5D064C-EA0B-4091-A9D9-52E90B821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AEB6E8E9-7064-4FBE-92F1-92C5A6128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E20CA-FBB2-4397-B035-B2EFDD1FDA25}"/>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6" name="Footer Placeholder 5">
            <a:extLst>
              <a:ext uri="{FF2B5EF4-FFF2-40B4-BE49-F238E27FC236}">
                <a16:creationId xmlns:a16="http://schemas.microsoft.com/office/drawing/2014/main" id="{7E5DD1C3-C1A8-402D-B484-0AFC33CE704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AB5D13-625E-481D-9CE6-9E1134E530EB}"/>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402894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1283-F047-4FAF-B0F1-6A44D9F49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F0B65DC5-2EAC-4C75-9073-5195CBA59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7E565B8F-6E44-4277-BEF8-4657C7590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46C8F-FD66-4EC8-8C3A-5EE549B018DC}"/>
              </a:ext>
            </a:extLst>
          </p:cNvPr>
          <p:cNvSpPr>
            <a:spLocks noGrp="1"/>
          </p:cNvSpPr>
          <p:nvPr>
            <p:ph type="dt" sz="half" idx="10"/>
          </p:nvPr>
        </p:nvSpPr>
        <p:spPr/>
        <p:txBody>
          <a:bodyPr/>
          <a:lstStyle/>
          <a:p>
            <a:fld id="{1456EF0A-26E1-4855-869A-170D876B38DC}" type="datetimeFigureOut">
              <a:rPr lang="nb-NO" smtClean="0"/>
              <a:t>08.09.2022</a:t>
            </a:fld>
            <a:endParaRPr lang="nb-NO"/>
          </a:p>
        </p:txBody>
      </p:sp>
      <p:sp>
        <p:nvSpPr>
          <p:cNvPr id="6" name="Footer Placeholder 5">
            <a:extLst>
              <a:ext uri="{FF2B5EF4-FFF2-40B4-BE49-F238E27FC236}">
                <a16:creationId xmlns:a16="http://schemas.microsoft.com/office/drawing/2014/main" id="{6DDAF65F-9116-4371-9FAB-FA6EBBAE23D8}"/>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8585F90-304D-4296-A855-FAA838EEE5A2}"/>
              </a:ext>
            </a:extLst>
          </p:cNvPr>
          <p:cNvSpPr>
            <a:spLocks noGrp="1"/>
          </p:cNvSpPr>
          <p:nvPr>
            <p:ph type="sldNum" sz="quarter" idx="12"/>
          </p:nvPr>
        </p:nvSpPr>
        <p:spPr/>
        <p:txBody>
          <a:bodyPr/>
          <a:lstStyle/>
          <a:p>
            <a:fld id="{CBD3E3F1-E120-42BD-BA85-17C49A3AFF4C}" type="slidenum">
              <a:rPr lang="nb-NO" smtClean="0"/>
              <a:t>‹#›</a:t>
            </a:fld>
            <a:endParaRPr lang="nb-NO"/>
          </a:p>
        </p:txBody>
      </p:sp>
    </p:spTree>
    <p:extLst>
      <p:ext uri="{BB962C8B-B14F-4D97-AF65-F5344CB8AC3E}">
        <p14:creationId xmlns:p14="http://schemas.microsoft.com/office/powerpoint/2010/main" val="27484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6B01A-65FF-49D1-935B-D755C167C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9FA672FE-B615-417C-8306-FCF835D3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418345F-2D4D-4627-9685-2C641B064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6EF0A-26E1-4855-869A-170D876B38DC}" type="datetimeFigureOut">
              <a:rPr lang="nb-NO" smtClean="0"/>
              <a:t>08.09.2022</a:t>
            </a:fld>
            <a:endParaRPr lang="nb-NO"/>
          </a:p>
        </p:txBody>
      </p:sp>
      <p:sp>
        <p:nvSpPr>
          <p:cNvPr id="5" name="Footer Placeholder 4">
            <a:extLst>
              <a:ext uri="{FF2B5EF4-FFF2-40B4-BE49-F238E27FC236}">
                <a16:creationId xmlns:a16="http://schemas.microsoft.com/office/drawing/2014/main" id="{7D0B9576-13BA-41DD-ADE8-D6FBB4E44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6FEAA0C9-C6D0-4076-995A-9BBA13741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3E3F1-E120-42BD-BA85-17C49A3AFF4C}" type="slidenum">
              <a:rPr lang="nb-NO" smtClean="0"/>
              <a:t>‹#›</a:t>
            </a:fld>
            <a:endParaRPr lang="nb-NO"/>
          </a:p>
        </p:txBody>
      </p:sp>
    </p:spTree>
    <p:extLst>
      <p:ext uri="{BB962C8B-B14F-4D97-AF65-F5344CB8AC3E}">
        <p14:creationId xmlns:p14="http://schemas.microsoft.com/office/powerpoint/2010/main" val="19561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9481-85EB-454A-881B-F172BDA2AD5C}"/>
              </a:ext>
            </a:extLst>
          </p:cNvPr>
          <p:cNvSpPr>
            <a:spLocks noGrp="1"/>
          </p:cNvSpPr>
          <p:nvPr>
            <p:ph type="ctrTitle"/>
          </p:nvPr>
        </p:nvSpPr>
        <p:spPr>
          <a:xfrm>
            <a:off x="1421774" y="671190"/>
            <a:ext cx="10373986" cy="977778"/>
          </a:xfrm>
        </p:spPr>
        <p:txBody>
          <a:bodyPr>
            <a:normAutofit fontScale="90000"/>
          </a:bodyPr>
          <a:lstStyle/>
          <a:p>
            <a:r>
              <a:rPr lang="nb-NO" dirty="0"/>
              <a:t>Periodisk evaluering MTKJ 2021-22</a:t>
            </a:r>
          </a:p>
        </p:txBody>
      </p:sp>
      <p:sp>
        <p:nvSpPr>
          <p:cNvPr id="3" name="Subtitle 2">
            <a:extLst>
              <a:ext uri="{FF2B5EF4-FFF2-40B4-BE49-F238E27FC236}">
                <a16:creationId xmlns:a16="http://schemas.microsoft.com/office/drawing/2014/main" id="{D7F78C0C-4965-4B45-93D4-820E570188A2}"/>
              </a:ext>
            </a:extLst>
          </p:cNvPr>
          <p:cNvSpPr>
            <a:spLocks noGrp="1"/>
          </p:cNvSpPr>
          <p:nvPr>
            <p:ph type="subTitle" idx="1"/>
          </p:nvPr>
        </p:nvSpPr>
        <p:spPr>
          <a:xfrm>
            <a:off x="1033182" y="2131358"/>
            <a:ext cx="9144000" cy="1559860"/>
          </a:xfrm>
        </p:spPr>
        <p:txBody>
          <a:bodyPr>
            <a:normAutofit/>
          </a:bodyPr>
          <a:lstStyle/>
          <a:p>
            <a:r>
              <a:rPr lang="nb-NO" dirty="0"/>
              <a:t>Oppsummering fra rapport 8. mars 2022</a:t>
            </a:r>
          </a:p>
          <a:p>
            <a:r>
              <a:rPr lang="nb-NO" dirty="0"/>
              <a:t>Sigurd Skogestad</a:t>
            </a:r>
          </a:p>
          <a:p>
            <a:r>
              <a:rPr lang="nb-NO" dirty="0"/>
              <a:t>9. sep. 2022</a:t>
            </a:r>
          </a:p>
        </p:txBody>
      </p:sp>
    </p:spTree>
    <p:extLst>
      <p:ext uri="{BB962C8B-B14F-4D97-AF65-F5344CB8AC3E}">
        <p14:creationId xmlns:p14="http://schemas.microsoft.com/office/powerpoint/2010/main" val="322747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4F9D-45D4-EB3A-B37C-4570F71BD443}"/>
              </a:ext>
            </a:extLst>
          </p:cNvPr>
          <p:cNvSpPr>
            <a:spLocks noGrp="1"/>
          </p:cNvSpPr>
          <p:nvPr>
            <p:ph type="title"/>
          </p:nvPr>
        </p:nvSpPr>
        <p:spPr/>
        <p:txBody>
          <a:bodyPr/>
          <a:lstStyle/>
          <a:p>
            <a:r>
              <a:rPr lang="nb-NO" dirty="0"/>
              <a:t>Bærekraft</a:t>
            </a:r>
          </a:p>
        </p:txBody>
      </p:sp>
      <p:sp>
        <p:nvSpPr>
          <p:cNvPr id="3" name="Content Placeholder 2">
            <a:extLst>
              <a:ext uri="{FF2B5EF4-FFF2-40B4-BE49-F238E27FC236}">
                <a16:creationId xmlns:a16="http://schemas.microsoft.com/office/drawing/2014/main" id="{F9707131-BE25-85D7-080A-DD1B1E01A7D4}"/>
              </a:ext>
            </a:extLst>
          </p:cNvPr>
          <p:cNvSpPr>
            <a:spLocks noGrp="1"/>
          </p:cNvSpPr>
          <p:nvPr>
            <p:ph idx="1"/>
          </p:nvPr>
        </p:nvSpPr>
        <p:spPr>
          <a:xfrm>
            <a:off x="838200" y="1825625"/>
            <a:ext cx="10515600" cy="4667250"/>
          </a:xfrm>
        </p:spPr>
        <p:txBody>
          <a:bodyPr>
            <a:normAutofit fontScale="77500" lnSpcReduction="20000"/>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Sannsynligvis er MTKJ det beste av alle sivilingeniørstudiene for å skaffe seg et faglig og teknologisk grunnlag for et bærekraftig samfunn.  Konkrete eksempler der kjemi inngår sentralt er CO2-fangst, energilagring (batterier), vannrensing (RAS, fiskeoppdrett, vannkjemi), brenselceller, energigjenvinning og resirkulasjonsprosesser. Studieplanen er imidlertid meget full og det synes lite realistisk med et eget emne innen bærekraft, så fokus må være på å synliggjøre og forbedre det som allerede finnes i programmet. Dette kan </a:t>
            </a:r>
            <a:r>
              <a:rPr lang="nb-NO" sz="1800" dirty="0">
                <a:effectLst/>
                <a:latin typeface="Calibri" panose="020F0502020204030204" pitchFamily="34" charset="0"/>
                <a:ea typeface="Times New Roman" panose="02020603050405020304" pitchFamily="18" charset="0"/>
                <a:cs typeface="Calibri" panose="020F0502020204030204" pitchFamily="34" charset="0"/>
              </a:rPr>
              <a:t>for eksempel bli gjort ved å vise relevante eksempler i forelesning og ved å inkludere temaet i øvingsopplegget. </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 kan også kombineres med digitalisering (programmering) ved at det velges eksempler med spesiell relevans til bærekraft.	</a:t>
            </a:r>
          </a:p>
          <a:p>
            <a:pPr fontAlgn="base">
              <a:lnSpc>
                <a:spcPct val="107000"/>
              </a:lnSpc>
              <a:spcAft>
                <a:spcPts val="800"/>
              </a:spcAft>
            </a:pPr>
            <a:r>
              <a:rPr lang="nb-NO" sz="1800" dirty="0">
                <a:effectLst/>
                <a:latin typeface="Calibri" panose="020F0502020204030204" pitchFamily="34" charset="0"/>
                <a:ea typeface="Times New Roman" panose="02020603050405020304" pitchFamily="18" charset="0"/>
                <a:cs typeface="Calibri" panose="020F0502020204030204" pitchFamily="34" charset="0"/>
              </a:rPr>
              <a:t>Det ble i arbeidsgruppen (se mer detaljer i vedlegg 6) diskutert hvorvidt bærekraft skal inngå i samtlige fag, eller kun i enkelte, utvalgte fag («signaturfag»). Å inkludere bærekraft i samtlige fag kan oppleves som unaturlig. Som egnede kandidater for </a:t>
            </a:r>
            <a:r>
              <a:rPr lang="nb-NO"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signaturfag</a:t>
            </a:r>
            <a:r>
              <a:rPr lang="nb-NO" sz="1800" dirty="0">
                <a:effectLst/>
                <a:latin typeface="Calibri" panose="020F0502020204030204" pitchFamily="34" charset="0"/>
                <a:ea typeface="Times New Roman" panose="02020603050405020304" pitchFamily="18" charset="0"/>
                <a:cs typeface="Calibri" panose="020F0502020204030204" pitchFamily="34" charset="0"/>
              </a:rPr>
              <a:t> (hvordan bærekraft kan inngå er beskrevet i parentes) ble følgende foreslått: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70000"/>
              </a:lnSpc>
              <a:spcBef>
                <a:spcPts val="0"/>
              </a:spcBef>
            </a:pPr>
            <a:r>
              <a:rPr lang="nb-NO" sz="1800" dirty="0">
                <a:effectLst/>
                <a:latin typeface="Calibri" panose="020F0502020204030204" pitchFamily="34" charset="0"/>
                <a:ea typeface="Times New Roman" panose="02020603050405020304" pitchFamily="18" charset="0"/>
                <a:cs typeface="Calibri" panose="020F0502020204030204" pitchFamily="34" charset="0"/>
              </a:rPr>
              <a:t> TMT4115 Generell Kjemi (øvingsopplegg)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70000"/>
              </a:lnSpc>
              <a:spcBef>
                <a:spcPts val="0"/>
              </a:spcBef>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Calibri" panose="020F0502020204030204" pitchFamily="34" charset="0"/>
              </a:rPr>
              <a:t>TBT4170 Bioteknologi (posteroppgave)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70000"/>
              </a:lnSpc>
              <a:spcBef>
                <a:spcPts val="0"/>
              </a:spcBef>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Calibri" panose="020F0502020204030204" pitchFamily="34" charset="0"/>
              </a:rPr>
              <a:t>TKP4120 Prosessteknikk (prosjektoppgave)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70000"/>
              </a:lnSpc>
              <a:spcBef>
                <a:spcPts val="0"/>
              </a:spcBef>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Calibri" panose="020F0502020204030204" pitchFamily="34" charset="0"/>
              </a:rPr>
              <a:t>TKP4105 Separasjonsteknikk (øvingsopplegg)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70000"/>
              </a:lnSpc>
              <a:spcBef>
                <a:spcPts val="0"/>
              </a:spcBef>
              <a:buSzPts val="1000"/>
              <a:buFont typeface="Symbol" panose="05050102010706020507" pitchFamily="18" charset="2"/>
              <a:buChar char=""/>
              <a:tabLst>
                <a:tab pos="457200" algn="l"/>
              </a:tabLst>
            </a:pPr>
            <a:r>
              <a:rPr lang="nb-NO" sz="1800" dirty="0">
                <a:effectLst/>
                <a:latin typeface="Calibri" panose="020F0502020204030204" pitchFamily="34" charset="0"/>
                <a:ea typeface="Times New Roman" panose="02020603050405020304" pitchFamily="18" charset="0"/>
                <a:cs typeface="Calibri" panose="020F0502020204030204" pitchFamily="34" charset="0"/>
              </a:rPr>
              <a:t>Eventuelt revidert materialteknologifag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Times New Roman" panose="02020603050405020304" pitchFamily="18" charset="0"/>
                <a:cs typeface="Calibri" panose="020F0502020204030204" pitchFamily="34" charset="0"/>
              </a:rPr>
              <a:t> Det ble diskutert å inkludere mer generelle tema innen livsløpsanalyse, ressurstilgang og eksergianalyse. Det viktigste i fagene vil fremdeles være å beholde dybdekunnskapen fagene tilbyr og ikke å trekke inn flere elementer som kan føre til at fagene oppleves som «utvannet». Det bør vurderes om mer generelle temaer og ferdigheter kan inkluderes som K-emne (alle studenter har to slike) eller ingeniørfag fra annen linje (alle studenter har ett slikt).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09649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7AF6-16FE-9FEF-2F1D-D4D89C18C7D1}"/>
              </a:ext>
            </a:extLst>
          </p:cNvPr>
          <p:cNvSpPr>
            <a:spLocks noGrp="1"/>
          </p:cNvSpPr>
          <p:nvPr>
            <p:ph type="title"/>
          </p:nvPr>
        </p:nvSpPr>
        <p:spPr/>
        <p:txBody>
          <a:bodyPr/>
          <a:lstStyle/>
          <a:p>
            <a:r>
              <a:rPr lang="nb-NO" dirty="0"/>
              <a:t>Arbeidskraftrelevans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(«myke» ferdigheter)</a:t>
            </a:r>
            <a:endParaRPr lang="nb-NO" dirty="0"/>
          </a:p>
        </p:txBody>
      </p:sp>
      <p:sp>
        <p:nvSpPr>
          <p:cNvPr id="3" name="Content Placeholder 2">
            <a:extLst>
              <a:ext uri="{FF2B5EF4-FFF2-40B4-BE49-F238E27FC236}">
                <a16:creationId xmlns:a16="http://schemas.microsoft.com/office/drawing/2014/main" id="{12248281-D49E-AA95-6FB1-E9209EDF0647}"/>
              </a:ext>
            </a:extLst>
          </p:cNvPr>
          <p:cNvSpPr>
            <a:spLocks noGrp="1"/>
          </p:cNvSpPr>
          <p:nvPr>
            <p:ph idx="1"/>
          </p:nvPr>
        </p:nvSpPr>
        <p:spPr/>
        <p:txBody>
          <a:bodyPr/>
          <a:lstStyle/>
          <a:p>
            <a:pPr marL="457200">
              <a:lnSpc>
                <a:spcPct val="107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Hva som er viktig i arbeidslivet vil være avhengig av hvor man skal jobbe. Likevel er MTKJ-studiet vurdert til å dekke arbeidslivets behov godt når det gjelder det rent faglige («harde» ferdigheter). Det fokuseres derfor her på de myke ferdigheter. Eksempler på undervisningsformer som kan fremme myke ferdigheter er prosjektarbeid, problembasert læring og muntlige presentasjoner.  </a:t>
            </a:r>
          </a:p>
          <a:p>
            <a:pPr marL="457200">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gjort en kartlegging av de ulike fag når det gjelder undervisnings- og vurderingsformer. Sammenlignet med DTU er det mer vekt på eksamen som eneste vurderingsform. </a:t>
            </a:r>
            <a:r>
              <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Det er en fare for at dette forsterkes ytterligere ved at NTNUs styre har vedtatt at man fra høsten 2022 ikke lenger kan ha såkalt «mappevurdering» der også prosjektoppgaver, lab, presentasjoner, osv. teller med i karakteren</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 anbefales likevel å innføre aktiviteter hvor studentene i større grad kan jobbe med prosjekt og presentasjon, selv om det ikke er mulig å la dette telle med på karakteren. </a:t>
            </a:r>
            <a:r>
              <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På lengre siden bør det arbeides med å få tilbake mappeevaluering.</a:t>
            </a:r>
          </a:p>
          <a:p>
            <a:endParaRPr lang="nb-NO" dirty="0"/>
          </a:p>
        </p:txBody>
      </p:sp>
    </p:spTree>
    <p:extLst>
      <p:ext uri="{BB962C8B-B14F-4D97-AF65-F5344CB8AC3E}">
        <p14:creationId xmlns:p14="http://schemas.microsoft.com/office/powerpoint/2010/main" val="181582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736F-1E2D-8D9D-AFD0-A8AB0A85A984}"/>
              </a:ext>
            </a:extLst>
          </p:cNvPr>
          <p:cNvSpPr>
            <a:spLocks noGrp="1"/>
          </p:cNvSpPr>
          <p:nvPr>
            <p:ph type="title"/>
          </p:nvPr>
        </p:nvSpPr>
        <p:spPr/>
        <p:txBody>
          <a:bodyPr/>
          <a:lstStyle/>
          <a:p>
            <a:r>
              <a:rPr lang="nb-NO" dirty="0"/>
              <a:t>Bioteknologi</a:t>
            </a:r>
          </a:p>
        </p:txBody>
      </p:sp>
      <p:sp>
        <p:nvSpPr>
          <p:cNvPr id="3" name="Content Placeholder 2">
            <a:extLst>
              <a:ext uri="{FF2B5EF4-FFF2-40B4-BE49-F238E27FC236}">
                <a16:creationId xmlns:a16="http://schemas.microsoft.com/office/drawing/2014/main" id="{12299378-18AC-4C3B-0441-4745A3A759FF}"/>
              </a:ext>
            </a:extLst>
          </p:cNvPr>
          <p:cNvSpPr>
            <a:spLocks noGrp="1"/>
          </p:cNvSpPr>
          <p:nvPr>
            <p:ph idx="1"/>
          </p:nvPr>
        </p:nvSpPr>
        <p:spPr/>
        <p:txBody>
          <a:bodyPr>
            <a:normAutofit fontScale="70000" lnSpcReduction="20000"/>
          </a:bodyPr>
          <a:lstStyle/>
          <a:p>
            <a:pPr>
              <a:lnSpc>
                <a:spcPct val="107000"/>
              </a:lnSpc>
              <a:spcAft>
                <a:spcPts val="8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Bioteknologi er en av de fire studieretningene (spesialiseringene) i MTKJ-programmet, men det utmerker seg også ved at det er tatt inn i navnet på studieprogrammet. Dette er ikke misvisende for studenter som søker opptak til programmet fordi man spesialisere seg halve studiet innen bioteknologi, men det kan være misvisende for arbeidsgivere som kan tro at alle MTKJ-kandidatene kan mye bioteknologi, mens realiteten er at over halvparten kun har ett fag (TKP4170 Bioteknologi) som i tillegg er vurdert av studentene (del 3 av denne rapporten) til å være «overflatisk».   På tross av dette anbefales det ikke å ta ut bioteknologi fra programnavnet. Mange av de andre fagene gir et grunnlag for arbeids med biokjemisk prosessindustri. Imidlertid bør man få inn flere bioteknologieksempler i de andre fagene (se også vedlegg 8 for mer detaljer).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For å styrke det faglige nivået for alle MTKJ-studentene kan man tenke seg å slå sammen dagens Bioteknologi og Biokjemi 1 slik studentene har foreslått (se avsnitt 4). Dette vil også frigjøre plass i studiet slik at Materialteknologi kan bli obligatorisk for alle.  En sammenslåing virker imidlertid vanskelig innen begrensingen med 7,5 vekttall. Det kan være riktig at det eksisterende faget i </a:t>
            </a:r>
            <a:r>
              <a:rPr lang="nb-NO" sz="1800" dirty="0">
                <a:effectLst/>
                <a:latin typeface="Calibri" panose="020F0502020204030204" pitchFamily="34" charset="0"/>
                <a:ea typeface="Times New Roman" panose="02020603050405020304" pitchFamily="18" charset="0"/>
                <a:cs typeface="Calibri" panose="020F0502020204030204" pitchFamily="34" charset="0"/>
              </a:rPr>
              <a:t>Bioteknologi er noe «overflatisk», noe som bekreftes av at faget ikke krever noen forkunnskaper og at ingen fag bygger direkte på det. Men når man ser på innholdet i faget så er det ganske omfattende. Det omfatter c</a:t>
            </a:r>
            <a:r>
              <a:rPr lang="nb-NO" sz="1800"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ellers strukturelle oppbygging hos prokaryote og eukaryote organismer; hva liv er, og hva det er som gjør evolusjon mulig; stoffgrupper; metabolisme og energiomsetning; enzymkatalyse; prosessene fra DNA via RNA til protein; mutasjoner og mutanter; </a:t>
            </a:r>
            <a:r>
              <a:rPr lang="nb-NO" sz="1800" dirty="0" err="1">
                <a:solidFill>
                  <a:srgbClr val="272833"/>
                </a:solidFill>
                <a:effectLst/>
                <a:latin typeface="Calibri" panose="020F0502020204030204" pitchFamily="34" charset="0"/>
                <a:ea typeface="Calibri" panose="020F0502020204030204" pitchFamily="34" charset="0"/>
                <a:cs typeface="Calibri" panose="020F0502020204030204" pitchFamily="34" charset="0"/>
              </a:rPr>
              <a:t>rekombinant</a:t>
            </a:r>
            <a:r>
              <a:rPr lang="nb-NO" sz="1800"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 DNA-teknologi; utveksling av DNA mellom celler; -</a:t>
            </a:r>
            <a:r>
              <a:rPr lang="nb-NO" sz="1800" dirty="0" err="1">
                <a:solidFill>
                  <a:srgbClr val="272833"/>
                </a:solidFill>
                <a:effectLst/>
                <a:latin typeface="Calibri" panose="020F0502020204030204" pitchFamily="34" charset="0"/>
                <a:ea typeface="Calibri" panose="020F0502020204030204" pitchFamily="34" charset="0"/>
                <a:cs typeface="Calibri" panose="020F0502020204030204" pitchFamily="34" charset="0"/>
              </a:rPr>
              <a:t>omics</a:t>
            </a:r>
            <a:r>
              <a:rPr lang="nb-NO" sz="1800"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 teknologier; CRISPR-teknologi, applikasjoner innen industri, miljøbioteknologi, medisin og landbruk. Det er også temaer innen bærekraft. En del av dette kan være kjent for studenter som har tatt biologi på videregående, men det gjelder på langt nær alle MTKJ-studenter. </a:t>
            </a:r>
            <a:r>
              <a:rPr lang="nb-NO"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Ved DTU har man to separate fag i Bioteknologi og Biokjemi med 5 vekttall hver. En slik løsning ville kanskje være mulig også på NTNU hvis mindre fag var tillatt.</a:t>
            </a:r>
            <a:endPar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På bakgrunn av dette anbefales det at dagens «overgangsordning» med valgfrihet mellom biokjemi og materialteknologi i 5. semester opprettholdes.</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Dette innebærer at studentene må velge bort en av de to tilsvarende studieretningene (bioteknologi eller materialteknologi) i 4. semester.   Dette kan virke ulogisk siden valget av studieretning først skjer i 5. semester, men i realiteten er det neppe noe stort problem siden disse to studieretningene står lengst fra hverandre på den faglige skalaen. Dette kan også dokumenteres ved at det har vært svært få (om noen) studenter som har søkt om overgang mellom disse to retningene.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56293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37B-AA26-3E77-DB08-22FACBDC3911}"/>
              </a:ext>
            </a:extLst>
          </p:cNvPr>
          <p:cNvSpPr>
            <a:spLocks noGrp="1"/>
          </p:cNvSpPr>
          <p:nvPr>
            <p:ph type="title"/>
          </p:nvPr>
        </p:nvSpPr>
        <p:spPr/>
        <p:txBody>
          <a:bodyPr/>
          <a:lstStyle/>
          <a:p>
            <a:r>
              <a:rPr lang="nb-NO" sz="1800" b="1" dirty="0">
                <a:effectLst/>
                <a:latin typeface="Calibri" panose="020F0502020204030204" pitchFamily="34" charset="0"/>
                <a:ea typeface="Calibri" panose="020F0502020204030204" pitchFamily="34" charset="0"/>
                <a:cs typeface="Times New Roman" panose="02020603050405020304" pitchFamily="18" charset="0"/>
              </a:rPr>
              <a:t>9.Deltagelse i Mattepilot (Marta) og flytting av fysikalsk kjemi</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Content Placeholder 2">
            <a:extLst>
              <a:ext uri="{FF2B5EF4-FFF2-40B4-BE49-F238E27FC236}">
                <a16:creationId xmlns:a16="http://schemas.microsoft.com/office/drawing/2014/main" id="{C7FE81F4-1F4B-1CBD-76BA-76EFAE01B7A5}"/>
              </a:ext>
            </a:extLst>
          </p:cNvPr>
          <p:cNvSpPr>
            <a:spLocks noGrp="1"/>
          </p:cNvSpPr>
          <p:nvPr>
            <p:ph idx="1"/>
          </p:nvPr>
        </p:nvSpPr>
        <p:spPr/>
        <p:txBody>
          <a:bodyPr>
            <a:normAutofit fontScale="85000" lnSpcReduction="10000"/>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På heldagsmøtet i oktober 2021 ble det orientert om «matte-piloten» ved NTNU der ELSYS-programmet foreløpig er den eneste deltager (se vedlegg 9). Program for Teknisk Kybernetikk blir med fra 2022 og det ble forslått at også MTKJ blir med.  «Matte-piloten» har en noe annen rekkefølge på delemnene enn det eksisterende opplegget og man har en bedre integrering med numeriske metoder, programmering og statistikk. Det søkes også en bedre samordning med behovet for matematikk i emner ved hvert program (f.eks. ELSYS eller MTKJ).</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Uavhengig av dette med mattepilot, ble det på heldagsmøtet i oktober 2021 fremsatt bekymring fra studentene om at Fysikalsk kjemi termodynamikk fra 2021 var flyttet fra 4. til 2. semester. Begrunnelsen fra flyttingen var å få det før Fysikalsk Kjemi Molekylær struktur (som undervises i 3. semester), men studentene mente at termodynamikkdelen i 2. semester ble for krevende for studentene. De dokumenterte dette ved å vise til store forskjeller i eksamenskarakter for våren 2021 da to kull av MTKJ-studenter (fra 2. og 4. semester) hadde faget samtidig. Er forslag var å flytte begge Fysikalsk kjemi fagene senere (til 4. og 5. semester), men dette vurdert vanskelig siden 5. semester allerede er fullt.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En løsning som ingen tenkte på i oktober 2021 dukket opp i januar 2022 da det kom spørsmål fra de ansvarlige for «matte-piloten» om MTKJ kunne flytte Statistikk fra 5. til 2. semester fordi dette ville være gunstig for Matte 3. Da ble det plutselig mulig å «slå to fluer i en smekk» og få til den ønskete flyttingen av Fysikalsk Kjemi. Disse endringene er nå vedtatt å gjelde for studentene som begynner i 1. klasse fra høsten 2022, dvs. MTKJ blir med på den nye «matte-piloten» med statistikk i 2. semester og samtidig flyttes begge fagene i Fysikalsk Kjemi ett år senere (se vedlegg 10).</a:t>
            </a:r>
          </a:p>
          <a:p>
            <a:pPr marL="0" indent="0">
              <a:lnSpc>
                <a:spcPct val="107000"/>
              </a:lnSpc>
              <a:spcAft>
                <a:spcPts val="800"/>
              </a:spcAft>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17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2D17-1C3E-4A9A-8904-2D9DBE680AA9}"/>
              </a:ext>
            </a:extLst>
          </p:cNvPr>
          <p:cNvSpPr>
            <a:spLocks noGrp="1"/>
          </p:cNvSpPr>
          <p:nvPr>
            <p:ph type="title"/>
          </p:nvPr>
        </p:nvSpPr>
        <p:spPr/>
        <p:txBody>
          <a:bodyPr/>
          <a:lstStyle/>
          <a:p>
            <a:endParaRPr lang="nb-NO"/>
          </a:p>
        </p:txBody>
      </p:sp>
      <p:pic>
        <p:nvPicPr>
          <p:cNvPr id="5" name="Content Placeholder 4">
            <a:extLst>
              <a:ext uri="{FF2B5EF4-FFF2-40B4-BE49-F238E27FC236}">
                <a16:creationId xmlns:a16="http://schemas.microsoft.com/office/drawing/2014/main" id="{B0AAB6BF-7513-45BF-BFAD-40D1ADD97EC9}"/>
              </a:ext>
            </a:extLst>
          </p:cNvPr>
          <p:cNvPicPr>
            <a:picLocks noGrp="1" noChangeAspect="1"/>
          </p:cNvPicPr>
          <p:nvPr>
            <p:ph idx="1"/>
          </p:nvPr>
        </p:nvPicPr>
        <p:blipFill>
          <a:blip r:embed="rId2"/>
          <a:stretch>
            <a:fillRect/>
          </a:stretch>
        </p:blipFill>
        <p:spPr>
          <a:xfrm>
            <a:off x="1903678" y="288388"/>
            <a:ext cx="8126922" cy="5888575"/>
          </a:xfrm>
        </p:spPr>
      </p:pic>
    </p:spTree>
    <p:extLst>
      <p:ext uri="{BB962C8B-B14F-4D97-AF65-F5344CB8AC3E}">
        <p14:creationId xmlns:p14="http://schemas.microsoft.com/office/powerpoint/2010/main" val="106438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B591-DADE-4A25-91D0-A22B37232783}"/>
              </a:ext>
            </a:extLst>
          </p:cNvPr>
          <p:cNvSpPr>
            <a:spLocks noGrp="1"/>
          </p:cNvSpPr>
          <p:nvPr>
            <p:ph type="title"/>
          </p:nvPr>
        </p:nvSpPr>
        <p:spPr/>
        <p:txBody>
          <a:bodyPr/>
          <a:lstStyle/>
          <a:p>
            <a:endParaRPr lang="nb-NO" dirty="0"/>
          </a:p>
        </p:txBody>
      </p:sp>
      <p:pic>
        <p:nvPicPr>
          <p:cNvPr id="5" name="Content Placeholder 4">
            <a:extLst>
              <a:ext uri="{FF2B5EF4-FFF2-40B4-BE49-F238E27FC236}">
                <a16:creationId xmlns:a16="http://schemas.microsoft.com/office/drawing/2014/main" id="{27085ADA-961C-4229-8301-BC24FBCFADCE}"/>
              </a:ext>
            </a:extLst>
          </p:cNvPr>
          <p:cNvPicPr>
            <a:picLocks noGrp="1" noChangeAspect="1"/>
          </p:cNvPicPr>
          <p:nvPr>
            <p:ph idx="1"/>
          </p:nvPr>
        </p:nvPicPr>
        <p:blipFill>
          <a:blip r:embed="rId2"/>
          <a:stretch>
            <a:fillRect/>
          </a:stretch>
        </p:blipFill>
        <p:spPr>
          <a:xfrm>
            <a:off x="1988447" y="317556"/>
            <a:ext cx="8034784" cy="5859407"/>
          </a:xfrm>
        </p:spPr>
      </p:pic>
    </p:spTree>
    <p:extLst>
      <p:ext uri="{BB962C8B-B14F-4D97-AF65-F5344CB8AC3E}">
        <p14:creationId xmlns:p14="http://schemas.microsoft.com/office/powerpoint/2010/main" val="181291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68C9-6428-4E33-BBE4-C4851E7744EB}"/>
              </a:ext>
            </a:extLst>
          </p:cNvPr>
          <p:cNvSpPr>
            <a:spLocks noGrp="1"/>
          </p:cNvSpPr>
          <p:nvPr>
            <p:ph type="title"/>
          </p:nvPr>
        </p:nvSpPr>
        <p:spPr>
          <a:xfrm>
            <a:off x="228600" y="219982"/>
            <a:ext cx="2490216" cy="1325563"/>
          </a:xfrm>
        </p:spPr>
        <p:txBody>
          <a:bodyPr>
            <a:normAutofit/>
          </a:bodyPr>
          <a:lstStyle/>
          <a:p>
            <a:r>
              <a:rPr lang="nb-NO" sz="2800" dirty="0"/>
              <a:t>TMA4101 – Matematikk 1</a:t>
            </a:r>
          </a:p>
        </p:txBody>
      </p:sp>
      <p:sp>
        <p:nvSpPr>
          <p:cNvPr id="3" name="Content Placeholder 2">
            <a:extLst>
              <a:ext uri="{FF2B5EF4-FFF2-40B4-BE49-F238E27FC236}">
                <a16:creationId xmlns:a16="http://schemas.microsoft.com/office/drawing/2014/main" id="{4F5C380B-EED2-4A7E-B112-ABC58D45A7F8}"/>
              </a:ext>
            </a:extLst>
          </p:cNvPr>
          <p:cNvSpPr>
            <a:spLocks noGrp="1"/>
          </p:cNvSpPr>
          <p:nvPr>
            <p:ph idx="1"/>
          </p:nvPr>
        </p:nvSpPr>
        <p:spPr>
          <a:xfrm>
            <a:off x="90714" y="1578656"/>
            <a:ext cx="2490216" cy="4351338"/>
          </a:xfrm>
        </p:spPr>
        <p:txBody>
          <a:bodyPr>
            <a:normAutofit fontScale="92500" lnSpcReduction="10000"/>
          </a:bodyPr>
          <a:lstStyle/>
          <a:p>
            <a:pPr marL="514350" indent="-514350">
              <a:buAutoNum type="arabicPeriod"/>
            </a:pPr>
            <a:r>
              <a:rPr lang="nb-NO" sz="1600" b="0" i="0" dirty="0">
                <a:solidFill>
                  <a:srgbClr val="272833"/>
                </a:solidFill>
                <a:effectLst/>
                <a:latin typeface="Open Sans" panose="020B0606030504020204" pitchFamily="34" charset="0"/>
              </a:rPr>
              <a:t>Lineær algebra: Lineære </a:t>
            </a:r>
            <a:r>
              <a:rPr lang="nb-NO" sz="1600" b="0" i="0" dirty="0" err="1">
                <a:solidFill>
                  <a:srgbClr val="272833"/>
                </a:solidFill>
                <a:effectLst/>
                <a:latin typeface="Open Sans" panose="020B0606030504020204" pitchFamily="34" charset="0"/>
              </a:rPr>
              <a:t>likningssystemer</a:t>
            </a:r>
            <a:r>
              <a:rPr lang="nb-NO" sz="1600" b="0" i="0" dirty="0">
                <a:solidFill>
                  <a:srgbClr val="272833"/>
                </a:solidFill>
                <a:effectLst/>
                <a:latin typeface="Open Sans" panose="020B0606030504020204" pitchFamily="34" charset="0"/>
              </a:rPr>
              <a:t>. </a:t>
            </a:r>
            <a:r>
              <a:rPr lang="nb-NO" sz="1600" b="0" i="0" dirty="0" err="1">
                <a:solidFill>
                  <a:srgbClr val="272833"/>
                </a:solidFill>
                <a:effectLst/>
                <a:latin typeface="Open Sans" panose="020B0606030504020204" pitchFamily="34" charset="0"/>
              </a:rPr>
              <a:t>Gausseliminasjon</a:t>
            </a:r>
            <a:r>
              <a:rPr lang="nb-NO" sz="1600" b="0" i="0" dirty="0">
                <a:solidFill>
                  <a:srgbClr val="272833"/>
                </a:solidFill>
                <a:effectLst/>
                <a:latin typeface="Open Sans" panose="020B0606030504020204" pitchFamily="34" charset="0"/>
              </a:rPr>
              <a:t>. Matriseregning. Lineær uavhengighet. Egenvektorer </a:t>
            </a:r>
          </a:p>
          <a:p>
            <a:pPr marL="514350" indent="-514350">
              <a:buAutoNum type="arabicPeriod"/>
            </a:pPr>
            <a:r>
              <a:rPr lang="nb-NO" sz="1600" b="0" i="0" dirty="0" err="1">
                <a:solidFill>
                  <a:srgbClr val="272833"/>
                </a:solidFill>
                <a:effectLst/>
                <a:latin typeface="Open Sans" panose="020B0606030504020204" pitchFamily="34" charset="0"/>
              </a:rPr>
              <a:t>Kalkulus</a:t>
            </a:r>
            <a:r>
              <a:rPr lang="nb-NO" sz="1600" b="0" i="0" dirty="0">
                <a:solidFill>
                  <a:srgbClr val="272833"/>
                </a:solidFill>
                <a:effectLst/>
                <a:latin typeface="Open Sans" panose="020B0606030504020204" pitchFamily="34" charset="0"/>
              </a:rPr>
              <a:t>: Følger og rekker. Funksjoner av én variabel. Kontinuitet, derivasjon og integrasjon, samt anvendelser av disse. Numeriske metoder for derivasjon, integrasjon og likningsløsning. Første ordens differensiallikninger</a:t>
            </a:r>
            <a:endParaRPr lang="nb-NO" sz="1600" dirty="0"/>
          </a:p>
        </p:txBody>
      </p:sp>
      <p:sp>
        <p:nvSpPr>
          <p:cNvPr id="4" name="Title 1">
            <a:extLst>
              <a:ext uri="{FF2B5EF4-FFF2-40B4-BE49-F238E27FC236}">
                <a16:creationId xmlns:a16="http://schemas.microsoft.com/office/drawing/2014/main" id="{981691D5-5FBD-4B28-B46F-0C5F88A7087D}"/>
              </a:ext>
            </a:extLst>
          </p:cNvPr>
          <p:cNvSpPr txBox="1">
            <a:spLocks/>
          </p:cNvSpPr>
          <p:nvPr/>
        </p:nvSpPr>
        <p:spPr>
          <a:xfrm>
            <a:off x="2777709" y="230188"/>
            <a:ext cx="24140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b-NO" sz="2800" dirty="0"/>
              <a:t>TMA4106 – Matematikk 2</a:t>
            </a:r>
          </a:p>
        </p:txBody>
      </p:sp>
      <p:sp>
        <p:nvSpPr>
          <p:cNvPr id="5" name="Content Placeholder 2">
            <a:extLst>
              <a:ext uri="{FF2B5EF4-FFF2-40B4-BE49-F238E27FC236}">
                <a16:creationId xmlns:a16="http://schemas.microsoft.com/office/drawing/2014/main" id="{8861890C-FCF0-42F8-A57D-F7D83F73183A}"/>
              </a:ext>
            </a:extLst>
          </p:cNvPr>
          <p:cNvSpPr txBox="1">
            <a:spLocks/>
          </p:cNvSpPr>
          <p:nvPr/>
        </p:nvSpPr>
        <p:spPr>
          <a:xfrm>
            <a:off x="2620842" y="1619251"/>
            <a:ext cx="2490216"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nb-NO" sz="1600" b="0" i="0" dirty="0">
                <a:solidFill>
                  <a:srgbClr val="272833"/>
                </a:solidFill>
                <a:effectLst/>
                <a:latin typeface="Open Sans" panose="020B0606030504020204" pitchFamily="34" charset="0"/>
              </a:rPr>
              <a:t>Komplekse tall. Det komplekse planet. Polar form. Algebraens fundamentalteorem. </a:t>
            </a:r>
          </a:p>
          <a:p>
            <a:pPr marL="514350" indent="-514350">
              <a:buAutoNum type="arabicPeriod"/>
            </a:pPr>
            <a:r>
              <a:rPr lang="nb-NO" sz="1600" b="0" i="0" dirty="0">
                <a:solidFill>
                  <a:srgbClr val="272833"/>
                </a:solidFill>
                <a:effectLst/>
                <a:latin typeface="Open Sans" panose="020B0606030504020204" pitchFamily="34" charset="0"/>
              </a:rPr>
              <a:t>Lineær algebra: Egenverdier og egenrom. Vektorrom og lineæravbildninger. Indreproduktrom. </a:t>
            </a:r>
          </a:p>
          <a:p>
            <a:pPr marL="514350" indent="-514350">
              <a:buAutoNum type="arabicPeriod"/>
            </a:pPr>
            <a:r>
              <a:rPr lang="nb-NO" sz="1600" b="0" i="0" dirty="0" err="1">
                <a:solidFill>
                  <a:srgbClr val="272833"/>
                </a:solidFill>
                <a:effectLst/>
                <a:latin typeface="Open Sans" panose="020B0606030504020204" pitchFamily="34" charset="0"/>
              </a:rPr>
              <a:t>Kalkulus</a:t>
            </a:r>
            <a:r>
              <a:rPr lang="nb-NO" sz="1600" b="0" i="0" dirty="0">
                <a:solidFill>
                  <a:srgbClr val="272833"/>
                </a:solidFill>
                <a:effectLst/>
                <a:latin typeface="Open Sans" panose="020B0606030504020204" pitchFamily="34" charset="0"/>
              </a:rPr>
              <a:t>: Vektorvaluerte funksjoner av én variabel. </a:t>
            </a:r>
            <a:r>
              <a:rPr lang="nb-NO" sz="1600" b="0" i="0" dirty="0" err="1">
                <a:solidFill>
                  <a:srgbClr val="272833"/>
                </a:solidFill>
                <a:effectLst/>
                <a:latin typeface="Open Sans" panose="020B0606030504020204" pitchFamily="34" charset="0"/>
              </a:rPr>
              <a:t>Fourierrekker</a:t>
            </a:r>
            <a:r>
              <a:rPr lang="nb-NO" sz="1600" b="0" i="0" dirty="0">
                <a:solidFill>
                  <a:srgbClr val="272833"/>
                </a:solidFill>
                <a:effectLst/>
                <a:latin typeface="Open Sans" panose="020B0606030504020204" pitchFamily="34" charset="0"/>
              </a:rPr>
              <a:t>. Systemer av differensiallikninger. Andreordens differensiallikninger. Bølgelikningen.</a:t>
            </a:r>
            <a:endParaRPr lang="nb-NO" sz="1600" dirty="0"/>
          </a:p>
        </p:txBody>
      </p:sp>
      <p:sp>
        <p:nvSpPr>
          <p:cNvPr id="6" name="Title 1">
            <a:extLst>
              <a:ext uri="{FF2B5EF4-FFF2-40B4-BE49-F238E27FC236}">
                <a16:creationId xmlns:a16="http://schemas.microsoft.com/office/drawing/2014/main" id="{AC7E9403-4B8A-45EA-9F73-5685E33CEF92}"/>
              </a:ext>
            </a:extLst>
          </p:cNvPr>
          <p:cNvSpPr txBox="1">
            <a:spLocks/>
          </p:cNvSpPr>
          <p:nvPr/>
        </p:nvSpPr>
        <p:spPr>
          <a:xfrm>
            <a:off x="7569023" y="266699"/>
            <a:ext cx="24140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dirty="0"/>
              <a:t>TMA4111 – Matematikk 3</a:t>
            </a:r>
          </a:p>
        </p:txBody>
      </p:sp>
      <p:sp>
        <p:nvSpPr>
          <p:cNvPr id="9" name="Content Placeholder 2">
            <a:extLst>
              <a:ext uri="{FF2B5EF4-FFF2-40B4-BE49-F238E27FC236}">
                <a16:creationId xmlns:a16="http://schemas.microsoft.com/office/drawing/2014/main" id="{B78CD880-FB62-424D-B3C1-796907A4689D}"/>
              </a:ext>
            </a:extLst>
          </p:cNvPr>
          <p:cNvSpPr txBox="1">
            <a:spLocks/>
          </p:cNvSpPr>
          <p:nvPr/>
        </p:nvSpPr>
        <p:spPr>
          <a:xfrm>
            <a:off x="7656243" y="1557679"/>
            <a:ext cx="2081204" cy="2934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mj-lt"/>
              <a:buAutoNum type="arabicPeriod"/>
            </a:pPr>
            <a:r>
              <a:rPr lang="nb-NO" sz="1500" b="0" i="0" dirty="0" err="1">
                <a:solidFill>
                  <a:srgbClr val="272833"/>
                </a:solidFill>
                <a:effectLst/>
                <a:latin typeface="Open Sans" panose="020B0606030504020204" pitchFamily="34" charset="0"/>
              </a:rPr>
              <a:t>Tovariabel</a:t>
            </a:r>
            <a:r>
              <a:rPr lang="nb-NO" sz="1500" b="0" i="0" dirty="0">
                <a:solidFill>
                  <a:srgbClr val="272833"/>
                </a:solidFill>
                <a:effectLst/>
                <a:latin typeface="Open Sans" panose="020B0606030504020204" pitchFamily="34" charset="0"/>
              </a:rPr>
              <a:t> </a:t>
            </a:r>
            <a:r>
              <a:rPr lang="nb-NO" sz="1500" b="0" i="0" dirty="0" err="1">
                <a:solidFill>
                  <a:srgbClr val="272833"/>
                </a:solidFill>
                <a:effectLst/>
                <a:latin typeface="Open Sans" panose="020B0606030504020204" pitchFamily="34" charset="0"/>
              </a:rPr>
              <a:t>kalkulus</a:t>
            </a:r>
            <a:r>
              <a:rPr lang="nb-NO" sz="1500" b="0" i="0" dirty="0">
                <a:solidFill>
                  <a:srgbClr val="272833"/>
                </a:solidFill>
                <a:effectLst/>
                <a:latin typeface="Open Sans" panose="020B0606030504020204" pitchFamily="34" charset="0"/>
              </a:rPr>
              <a:t>: funksjoner av to uavhengige variable, partiellderivasjon, multiple integraler og </a:t>
            </a:r>
            <a:r>
              <a:rPr lang="nb-NO" sz="1500" b="0" i="0" dirty="0" err="1">
                <a:solidFill>
                  <a:srgbClr val="272833"/>
                </a:solidFill>
                <a:effectLst/>
                <a:latin typeface="Open Sans" panose="020B0606030504020204" pitchFamily="34" charset="0"/>
              </a:rPr>
              <a:t>vektorkalkulus</a:t>
            </a:r>
            <a:r>
              <a:rPr lang="nb-NO" sz="1500" b="0" i="0" dirty="0">
                <a:solidFill>
                  <a:srgbClr val="272833"/>
                </a:solidFill>
                <a:effectLst/>
                <a:latin typeface="Open Sans" panose="020B0606030504020204" pitchFamily="34" charset="0"/>
              </a:rPr>
              <a:t>.</a:t>
            </a:r>
          </a:p>
          <a:p>
            <a:pPr algn="l">
              <a:buFont typeface="+mj-lt"/>
              <a:buAutoNum type="arabicPeriod"/>
            </a:pPr>
            <a:r>
              <a:rPr lang="nb-NO" sz="1500" b="0" i="0" dirty="0" err="1">
                <a:solidFill>
                  <a:srgbClr val="272833"/>
                </a:solidFill>
                <a:effectLst/>
                <a:latin typeface="Open Sans" panose="020B0606030504020204" pitchFamily="34" charset="0"/>
              </a:rPr>
              <a:t>Laplace</a:t>
            </a:r>
            <a:r>
              <a:rPr lang="nb-NO" sz="1500" b="0" i="0" dirty="0">
                <a:solidFill>
                  <a:srgbClr val="272833"/>
                </a:solidFill>
                <a:effectLst/>
                <a:latin typeface="Open Sans" panose="020B0606030504020204" pitchFamily="34" charset="0"/>
              </a:rPr>
              <a:t>- og </a:t>
            </a:r>
            <a:r>
              <a:rPr lang="nb-NO" sz="1500" b="0" i="0" dirty="0" err="1">
                <a:solidFill>
                  <a:srgbClr val="272833"/>
                </a:solidFill>
                <a:effectLst/>
                <a:latin typeface="Open Sans" panose="020B0606030504020204" pitchFamily="34" charset="0"/>
              </a:rPr>
              <a:t>fouriertransform</a:t>
            </a:r>
            <a:endParaRPr lang="nb-NO" sz="1500" b="0" i="0" dirty="0">
              <a:solidFill>
                <a:srgbClr val="272833"/>
              </a:solidFill>
              <a:effectLst/>
              <a:latin typeface="Open Sans" panose="020B0606030504020204" pitchFamily="34" charset="0"/>
            </a:endParaRPr>
          </a:p>
          <a:p>
            <a:pPr marL="514350" indent="-514350">
              <a:buAutoNum type="arabicPeriod"/>
            </a:pPr>
            <a:endParaRPr lang="nb-NO" dirty="0"/>
          </a:p>
        </p:txBody>
      </p:sp>
      <p:sp>
        <p:nvSpPr>
          <p:cNvPr id="10" name="Title 1">
            <a:extLst>
              <a:ext uri="{FF2B5EF4-FFF2-40B4-BE49-F238E27FC236}">
                <a16:creationId xmlns:a16="http://schemas.microsoft.com/office/drawing/2014/main" id="{7318B54B-F7D5-4266-AE7C-EBDF7DE98FFA}"/>
              </a:ext>
            </a:extLst>
          </p:cNvPr>
          <p:cNvSpPr txBox="1">
            <a:spLocks/>
          </p:cNvSpPr>
          <p:nvPr/>
        </p:nvSpPr>
        <p:spPr>
          <a:xfrm>
            <a:off x="10080181" y="266699"/>
            <a:ext cx="24140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dirty="0"/>
              <a:t>TMA4121 – Matematikk 4</a:t>
            </a:r>
          </a:p>
        </p:txBody>
      </p:sp>
      <p:sp>
        <p:nvSpPr>
          <p:cNvPr id="11" name="Content Placeholder 2">
            <a:extLst>
              <a:ext uri="{FF2B5EF4-FFF2-40B4-BE49-F238E27FC236}">
                <a16:creationId xmlns:a16="http://schemas.microsoft.com/office/drawing/2014/main" id="{F6221F1F-4F40-41E3-9A7F-F5D68BBC6BBC}"/>
              </a:ext>
            </a:extLst>
          </p:cNvPr>
          <p:cNvSpPr txBox="1">
            <a:spLocks/>
          </p:cNvSpPr>
          <p:nvPr/>
        </p:nvSpPr>
        <p:spPr>
          <a:xfrm>
            <a:off x="9339942" y="1545545"/>
            <a:ext cx="2414016" cy="2964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endParaRPr lang="nb-NO" dirty="0"/>
          </a:p>
        </p:txBody>
      </p:sp>
      <p:sp>
        <p:nvSpPr>
          <p:cNvPr id="12" name="Content Placeholder 2">
            <a:extLst>
              <a:ext uri="{FF2B5EF4-FFF2-40B4-BE49-F238E27FC236}">
                <a16:creationId xmlns:a16="http://schemas.microsoft.com/office/drawing/2014/main" id="{FA9120C5-091E-49BE-9AFC-7005C4F79BC8}"/>
              </a:ext>
            </a:extLst>
          </p:cNvPr>
          <p:cNvSpPr txBox="1">
            <a:spLocks/>
          </p:cNvSpPr>
          <p:nvPr/>
        </p:nvSpPr>
        <p:spPr>
          <a:xfrm>
            <a:off x="10042874" y="1549401"/>
            <a:ext cx="2081204" cy="2964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500" b="0" i="0" dirty="0">
                <a:solidFill>
                  <a:srgbClr val="272833"/>
                </a:solidFill>
                <a:effectLst/>
                <a:latin typeface="Open Sans" panose="020B0606030504020204" pitchFamily="34" charset="0"/>
              </a:rPr>
              <a:t>Flervariabel </a:t>
            </a:r>
            <a:r>
              <a:rPr lang="nb-NO" sz="1500" b="0" i="0" dirty="0" err="1">
                <a:solidFill>
                  <a:srgbClr val="272833"/>
                </a:solidFill>
                <a:effectLst/>
                <a:latin typeface="Open Sans" panose="020B0606030504020204" pitchFamily="34" charset="0"/>
              </a:rPr>
              <a:t>kalkulus</a:t>
            </a:r>
            <a:r>
              <a:rPr lang="nb-NO" sz="1500" b="0" i="0" dirty="0">
                <a:solidFill>
                  <a:srgbClr val="272833"/>
                </a:solidFill>
                <a:effectLst/>
                <a:latin typeface="Open Sans" panose="020B0606030504020204" pitchFamily="34" charset="0"/>
              </a:rPr>
              <a:t>, partielle differensiallikninger og kompleks funksjonsteori.</a:t>
            </a:r>
            <a:endParaRPr lang="nb-NO" sz="1500" dirty="0"/>
          </a:p>
        </p:txBody>
      </p:sp>
      <p:sp>
        <p:nvSpPr>
          <p:cNvPr id="13" name="Title 1">
            <a:extLst>
              <a:ext uri="{FF2B5EF4-FFF2-40B4-BE49-F238E27FC236}">
                <a16:creationId xmlns:a16="http://schemas.microsoft.com/office/drawing/2014/main" id="{ABD00481-3EE8-40A1-AD32-7BDBC575EFB3}"/>
              </a:ext>
            </a:extLst>
          </p:cNvPr>
          <p:cNvSpPr txBox="1">
            <a:spLocks/>
          </p:cNvSpPr>
          <p:nvPr/>
        </p:nvSpPr>
        <p:spPr>
          <a:xfrm>
            <a:off x="5437317" y="230188"/>
            <a:ext cx="18447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2800" dirty="0"/>
              <a:t>TMA4245 –Statistikk</a:t>
            </a:r>
          </a:p>
        </p:txBody>
      </p:sp>
      <p:sp>
        <p:nvSpPr>
          <p:cNvPr id="14" name="Content Placeholder 2">
            <a:extLst>
              <a:ext uri="{FF2B5EF4-FFF2-40B4-BE49-F238E27FC236}">
                <a16:creationId xmlns:a16="http://schemas.microsoft.com/office/drawing/2014/main" id="{5D613033-2025-4BE5-827D-62204BEDBB7C}"/>
              </a:ext>
            </a:extLst>
          </p:cNvPr>
          <p:cNvSpPr txBox="1">
            <a:spLocks/>
          </p:cNvSpPr>
          <p:nvPr/>
        </p:nvSpPr>
        <p:spPr>
          <a:xfrm>
            <a:off x="5329447" y="1572762"/>
            <a:ext cx="2081204" cy="483529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nb-NO" sz="6000" b="0" i="0" dirty="0">
                <a:solidFill>
                  <a:srgbClr val="272833"/>
                </a:solidFill>
                <a:effectLst/>
                <a:latin typeface="Open Sans" panose="020B0606030504020204" pitchFamily="34" charset="0"/>
              </a:rPr>
              <a:t>1. Deskriptiv statistikk. Sannsynlighet for hendelser og stokastiske variabler. Uavhengige og avhengige stokastiske variabler. Betinget sannsynlighet. </a:t>
            </a:r>
          </a:p>
          <a:p>
            <a:pPr marL="0" indent="0" algn="l">
              <a:buNone/>
            </a:pPr>
            <a:r>
              <a:rPr lang="nb-NO" sz="6000" b="0" i="0" dirty="0">
                <a:solidFill>
                  <a:srgbClr val="272833"/>
                </a:solidFill>
                <a:effectLst/>
                <a:latin typeface="Open Sans" panose="020B0606030504020204" pitchFamily="34" charset="0"/>
              </a:rPr>
              <a:t>2. En- og flerdimensjonale sannsynlighetsfordelinger. De viktigste klasser av endimensjonale sannsynlighetsfordelinger. Ekstremvariabler. </a:t>
            </a:r>
          </a:p>
          <a:p>
            <a:pPr marL="0" indent="0" algn="l">
              <a:buNone/>
            </a:pPr>
            <a:r>
              <a:rPr lang="nb-NO" sz="6000" dirty="0">
                <a:solidFill>
                  <a:srgbClr val="272833"/>
                </a:solidFill>
                <a:latin typeface="Open Sans" panose="020B0606030504020204" pitchFamily="34" charset="0"/>
              </a:rPr>
              <a:t>3. </a:t>
            </a:r>
            <a:r>
              <a:rPr lang="nb-NO" sz="6000" b="0" i="0" dirty="0">
                <a:solidFill>
                  <a:srgbClr val="272833"/>
                </a:solidFill>
                <a:effectLst/>
                <a:latin typeface="Open Sans" panose="020B0606030504020204" pitchFamily="34" charset="0"/>
              </a:rPr>
              <a:t>Parameterestimering, intervallestimering og hypotesetesting for et- og to-utvalgsdata. </a:t>
            </a:r>
          </a:p>
          <a:p>
            <a:pPr marL="0" indent="0" algn="l">
              <a:buNone/>
            </a:pPr>
            <a:r>
              <a:rPr lang="nb-NO" sz="6000" dirty="0">
                <a:solidFill>
                  <a:srgbClr val="272833"/>
                </a:solidFill>
                <a:latin typeface="Open Sans" panose="020B0606030504020204" pitchFamily="34" charset="0"/>
              </a:rPr>
              <a:t>4. </a:t>
            </a:r>
            <a:r>
              <a:rPr lang="nb-NO" sz="6000" b="0" i="0" dirty="0">
                <a:solidFill>
                  <a:srgbClr val="272833"/>
                </a:solidFill>
                <a:effectLst/>
                <a:latin typeface="Open Sans" panose="020B0606030504020204" pitchFamily="34" charset="0"/>
              </a:rPr>
              <a:t>Enkel lineær regresjon.</a:t>
            </a:r>
          </a:p>
          <a:p>
            <a:pPr marL="0" indent="0">
              <a:buNone/>
            </a:pPr>
            <a:endParaRPr lang="nb-NO" dirty="0"/>
          </a:p>
        </p:txBody>
      </p:sp>
    </p:spTree>
    <p:extLst>
      <p:ext uri="{BB962C8B-B14F-4D97-AF65-F5344CB8AC3E}">
        <p14:creationId xmlns:p14="http://schemas.microsoft.com/office/powerpoint/2010/main" val="143480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718D-7005-4F9D-8EC8-BA288AFD2B6D}"/>
              </a:ext>
            </a:extLst>
          </p:cNvPr>
          <p:cNvSpPr>
            <a:spLocks noGrp="1"/>
          </p:cNvSpPr>
          <p:nvPr>
            <p:ph type="title"/>
          </p:nvPr>
        </p:nvSpPr>
        <p:spPr/>
        <p:txBody>
          <a:bodyPr/>
          <a:lstStyle/>
          <a:p>
            <a:r>
              <a:rPr lang="nb-NO" dirty="0">
                <a:latin typeface="Calibri" panose="020F0502020204030204" pitchFamily="34" charset="0"/>
                <a:ea typeface="Calibri" panose="020F0502020204030204" pitchFamily="34" charset="0"/>
              </a:rPr>
              <a:t>K</a:t>
            </a:r>
            <a:r>
              <a:rPr lang="nb-NO" sz="4400" dirty="0">
                <a:effectLst/>
                <a:latin typeface="Calibri" panose="020F0502020204030204" pitchFamily="34" charset="0"/>
                <a:ea typeface="Calibri" panose="020F0502020204030204" pitchFamily="34" charset="0"/>
              </a:rPr>
              <a:t>oordinering mellom fag </a:t>
            </a:r>
            <a:endParaRPr lang="nb-NO" dirty="0"/>
          </a:p>
        </p:txBody>
      </p:sp>
      <p:sp>
        <p:nvSpPr>
          <p:cNvPr id="3" name="Content Placeholder 2">
            <a:extLst>
              <a:ext uri="{FF2B5EF4-FFF2-40B4-BE49-F238E27FC236}">
                <a16:creationId xmlns:a16="http://schemas.microsoft.com/office/drawing/2014/main" id="{E91D100E-89CF-4EC8-A4A1-9AF5E0850951}"/>
              </a:ext>
            </a:extLst>
          </p:cNvPr>
          <p:cNvSpPr>
            <a:spLocks noGrp="1"/>
          </p:cNvSpPr>
          <p:nvPr>
            <p:ph idx="1"/>
          </p:nvPr>
        </p:nvSpPr>
        <p:spPr/>
        <p:txBody>
          <a:bodyPr/>
          <a:lstStyle/>
          <a:p>
            <a:pPr marL="742950" lvl="1" indent="-285750" algn="l">
              <a:buFont typeface="Arial" panose="020B0604020202020204" pitchFamily="34" charset="0"/>
              <a:buChar char="•"/>
            </a:pPr>
            <a:r>
              <a:rPr lang="nb-NO" sz="3200" dirty="0">
                <a:effectLst/>
                <a:latin typeface="Calibri" panose="020F0502020204030204" pitchFamily="34" charset="0"/>
                <a:ea typeface="Calibri" panose="020F0502020204030204" pitchFamily="34" charset="0"/>
              </a:rPr>
              <a:t>Programmering (Python)</a:t>
            </a:r>
          </a:p>
          <a:p>
            <a:pPr marL="742950" lvl="1" indent="-285750" algn="l">
              <a:buFont typeface="Arial" panose="020B0604020202020204" pitchFamily="34" charset="0"/>
              <a:buChar char="•"/>
            </a:pPr>
            <a:r>
              <a:rPr lang="nb-NO" sz="3200" dirty="0">
                <a:latin typeface="Calibri" panose="020F0502020204030204" pitchFamily="34" charset="0"/>
                <a:ea typeface="Calibri" panose="020F0502020204030204" pitchFamily="34" charset="0"/>
              </a:rPr>
              <a:t>Bærekraft</a:t>
            </a:r>
            <a:endParaRPr lang="nb-NO" sz="3200" dirty="0">
              <a:effectLst/>
              <a:latin typeface="Calibri" panose="020F0502020204030204" pitchFamily="34" charset="0"/>
              <a:ea typeface="Calibri" panose="020F0502020204030204" pitchFamily="34" charset="0"/>
            </a:endParaRPr>
          </a:p>
          <a:p>
            <a:pPr marL="742950" lvl="1" indent="-285750" algn="l">
              <a:buFont typeface="Arial" panose="020B0604020202020204" pitchFamily="34" charset="0"/>
              <a:buChar char="•"/>
            </a:pPr>
            <a:r>
              <a:rPr lang="nb-NO" sz="3200" dirty="0">
                <a:effectLst/>
                <a:latin typeface="Calibri" panose="020F0502020204030204" pitchFamily="34" charset="0"/>
                <a:ea typeface="Calibri" panose="020F0502020204030204" pitchFamily="34" charset="0"/>
              </a:rPr>
              <a:t>Matematikk</a:t>
            </a:r>
          </a:p>
          <a:p>
            <a:pPr marL="742950" lvl="1" indent="-285750"/>
            <a:r>
              <a:rPr lang="nb-NO" sz="3200" dirty="0">
                <a:effectLst/>
                <a:latin typeface="Calibri" panose="020F0502020204030204" pitchFamily="34" charset="0"/>
                <a:ea typeface="Calibri" panose="020F0502020204030204" pitchFamily="34" charset="0"/>
              </a:rPr>
              <a:t>Termodynamikk</a:t>
            </a:r>
          </a:p>
          <a:p>
            <a:pPr marL="742950" lvl="1" indent="-285750" algn="l">
              <a:buFont typeface="Arial" panose="020B0604020202020204" pitchFamily="34" charset="0"/>
              <a:buChar char="•"/>
            </a:pPr>
            <a:r>
              <a:rPr lang="nb-NO" sz="3200" dirty="0">
                <a:latin typeface="Calibri" panose="020F0502020204030204" pitchFamily="34" charset="0"/>
                <a:ea typeface="Calibri" panose="020F0502020204030204" pitchFamily="34" charset="0"/>
              </a:rPr>
              <a:t>Andre</a:t>
            </a:r>
            <a:endParaRPr lang="nb-NO" sz="3200" dirty="0">
              <a:effectLst/>
              <a:latin typeface="Calibri" panose="020F0502020204030204" pitchFamily="34" charset="0"/>
              <a:ea typeface="Calibri" panose="020F0502020204030204" pitchFamily="34" charset="0"/>
            </a:endParaRPr>
          </a:p>
          <a:p>
            <a:endParaRPr lang="nb-NO" dirty="0"/>
          </a:p>
        </p:txBody>
      </p:sp>
    </p:spTree>
    <p:extLst>
      <p:ext uri="{BB962C8B-B14F-4D97-AF65-F5344CB8AC3E}">
        <p14:creationId xmlns:p14="http://schemas.microsoft.com/office/powerpoint/2010/main" val="394761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E9D670-F5AF-23FD-E127-55C918311156}"/>
              </a:ext>
            </a:extLst>
          </p:cNvPr>
          <p:cNvPicPr>
            <a:picLocks noChangeAspect="1"/>
          </p:cNvPicPr>
          <p:nvPr/>
        </p:nvPicPr>
        <p:blipFill>
          <a:blip r:embed="rId2"/>
          <a:stretch>
            <a:fillRect/>
          </a:stretch>
        </p:blipFill>
        <p:spPr>
          <a:xfrm>
            <a:off x="443875" y="85446"/>
            <a:ext cx="10228485" cy="6858000"/>
          </a:xfrm>
          <a:prstGeom prst="rect">
            <a:avLst/>
          </a:prstGeom>
        </p:spPr>
      </p:pic>
    </p:spTree>
    <p:extLst>
      <p:ext uri="{BB962C8B-B14F-4D97-AF65-F5344CB8AC3E}">
        <p14:creationId xmlns:p14="http://schemas.microsoft.com/office/powerpoint/2010/main" val="142890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CC1F-FCCC-8BF9-F0F2-5B3F89807DD9}"/>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54A33EA8-B791-38A7-5B34-13CF388EA806}"/>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F30C5980-4008-D7D7-3310-07FCF153F059}"/>
              </a:ext>
            </a:extLst>
          </p:cNvPr>
          <p:cNvPicPr>
            <a:picLocks noChangeAspect="1"/>
          </p:cNvPicPr>
          <p:nvPr/>
        </p:nvPicPr>
        <p:blipFill>
          <a:blip r:embed="rId2"/>
          <a:stretch>
            <a:fillRect/>
          </a:stretch>
        </p:blipFill>
        <p:spPr>
          <a:xfrm>
            <a:off x="0" y="441556"/>
            <a:ext cx="12192000" cy="5974887"/>
          </a:xfrm>
          <a:prstGeom prst="rect">
            <a:avLst/>
          </a:prstGeom>
        </p:spPr>
      </p:pic>
    </p:spTree>
    <p:extLst>
      <p:ext uri="{BB962C8B-B14F-4D97-AF65-F5344CB8AC3E}">
        <p14:creationId xmlns:p14="http://schemas.microsoft.com/office/powerpoint/2010/main" val="232521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FE75-68F4-4E6E-8159-5CDA66316DA9}"/>
              </a:ext>
            </a:extLst>
          </p:cNvPr>
          <p:cNvSpPr>
            <a:spLocks noGrp="1"/>
          </p:cNvSpPr>
          <p:nvPr>
            <p:ph type="title"/>
          </p:nvPr>
        </p:nvSpPr>
        <p:spPr/>
        <p:txBody>
          <a:bodyPr/>
          <a:lstStyle/>
          <a:p>
            <a:r>
              <a:rPr lang="nb-NO" dirty="0"/>
              <a:t>Programråd MTKJ, vår 2022</a:t>
            </a:r>
          </a:p>
        </p:txBody>
      </p:sp>
      <p:sp>
        <p:nvSpPr>
          <p:cNvPr id="7" name="Content Placeholder 6">
            <a:extLst>
              <a:ext uri="{FF2B5EF4-FFF2-40B4-BE49-F238E27FC236}">
                <a16:creationId xmlns:a16="http://schemas.microsoft.com/office/drawing/2014/main" id="{5060E83E-BD31-4CE5-8323-3B5F5716B8CB}"/>
              </a:ext>
            </a:extLst>
          </p:cNvPr>
          <p:cNvSpPr>
            <a:spLocks noGrp="1"/>
          </p:cNvSpPr>
          <p:nvPr>
            <p:ph idx="1"/>
          </p:nvPr>
        </p:nvSpPr>
        <p:spPr/>
        <p:txBody>
          <a:bodyPr>
            <a:normAutofit/>
          </a:bodyPr>
          <a:lstStyle/>
          <a:p>
            <a:r>
              <a:rPr lang="nb-NO" dirty="0"/>
              <a:t>Leder: Sigurd Skogestad </a:t>
            </a:r>
          </a:p>
          <a:p>
            <a:r>
              <a:rPr lang="nb-NO" dirty="0"/>
              <a:t>Kjemisk prosessteknologi: Hanna Knuutila </a:t>
            </a:r>
          </a:p>
          <a:p>
            <a:r>
              <a:rPr lang="nb-NO" dirty="0"/>
              <a:t>Kjemi: Solon Oikonomopoulos </a:t>
            </a:r>
          </a:p>
          <a:p>
            <a:r>
              <a:rPr lang="nb-NO" dirty="0"/>
              <a:t>Materialteknologi: Sondre Kvalvåg Schnell (vara: Hilde Lea Lein)</a:t>
            </a:r>
          </a:p>
          <a:p>
            <a:r>
              <a:rPr lang="nb-NO" dirty="0"/>
              <a:t>Bioteknologi: Anita Nordeng Jakobsen </a:t>
            </a:r>
          </a:p>
          <a:p>
            <a:r>
              <a:rPr lang="nb-NO" dirty="0"/>
              <a:t>3 studenter: Jakob Ravnestad, Mathilde Juell, Håkon Ulvik</a:t>
            </a:r>
          </a:p>
          <a:p>
            <a:r>
              <a:rPr lang="nb-NO" dirty="0"/>
              <a:t>Ekstern: Sigrid Lædre (SINTEF) og Torfinn Haaland (GE Healthcare)</a:t>
            </a:r>
          </a:p>
          <a:p>
            <a:r>
              <a:rPr lang="nb-NO" dirty="0"/>
              <a:t>Sekretær: Hege Johannessen </a:t>
            </a:r>
          </a:p>
          <a:p>
            <a:endParaRPr lang="nb-NO" dirty="0"/>
          </a:p>
        </p:txBody>
      </p:sp>
    </p:spTree>
    <p:extLst>
      <p:ext uri="{BB962C8B-B14F-4D97-AF65-F5344CB8AC3E}">
        <p14:creationId xmlns:p14="http://schemas.microsoft.com/office/powerpoint/2010/main" val="371237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2F4A12-7545-448E-9297-E686642F033D}"/>
              </a:ext>
            </a:extLst>
          </p:cNvPr>
          <p:cNvPicPr>
            <a:picLocks noGrp="1" noChangeAspect="1"/>
          </p:cNvPicPr>
          <p:nvPr>
            <p:ph idx="1"/>
          </p:nvPr>
        </p:nvPicPr>
        <p:blipFill>
          <a:blip r:embed="rId2"/>
          <a:stretch>
            <a:fillRect/>
          </a:stretch>
        </p:blipFill>
        <p:spPr>
          <a:xfrm>
            <a:off x="0" y="380216"/>
            <a:ext cx="9794148" cy="4351338"/>
          </a:xfrm>
        </p:spPr>
      </p:pic>
      <p:sp>
        <p:nvSpPr>
          <p:cNvPr id="8" name="TextBox 7">
            <a:extLst>
              <a:ext uri="{FF2B5EF4-FFF2-40B4-BE49-F238E27FC236}">
                <a16:creationId xmlns:a16="http://schemas.microsoft.com/office/drawing/2014/main" id="{134436D6-CB42-4C5F-B2C1-DE05838D9454}"/>
              </a:ext>
            </a:extLst>
          </p:cNvPr>
          <p:cNvSpPr txBox="1"/>
          <p:nvPr/>
        </p:nvSpPr>
        <p:spPr>
          <a:xfrm>
            <a:off x="277225" y="4731554"/>
            <a:ext cx="6689319" cy="1723549"/>
          </a:xfrm>
          <a:prstGeom prst="rect">
            <a:avLst/>
          </a:prstGeom>
          <a:noFill/>
        </p:spPr>
        <p:txBody>
          <a:bodyPr wrap="square" rtlCol="0">
            <a:spAutoFit/>
          </a:bodyPr>
          <a:lstStyle/>
          <a:p>
            <a:r>
              <a:rPr lang="nb-NO" sz="1400" dirty="0">
                <a:effectLst/>
                <a:latin typeface="Calibri" panose="020F0502020204030204" pitchFamily="34" charset="0"/>
                <a:ea typeface="Calibri" panose="020F0502020204030204" pitchFamily="34" charset="0"/>
              </a:rPr>
              <a:t>Fra Knut Rolstad:</a:t>
            </a:r>
          </a:p>
          <a:p>
            <a:r>
              <a:rPr lang="nb-NO" sz="1400" dirty="0">
                <a:effectLst/>
                <a:latin typeface="Calibri" panose="020F0502020204030204" pitchFamily="34" charset="0"/>
                <a:ea typeface="Calibri" panose="020F0502020204030204" pitchFamily="34" charset="0"/>
              </a:rPr>
              <a:t>I TFY4104 brukes Python i forbindelse med </a:t>
            </a:r>
            <a:r>
              <a:rPr lang="nb-NO" sz="1400" dirty="0" err="1">
                <a:effectLst/>
                <a:latin typeface="Calibri" panose="020F0502020204030204" pitchFamily="34" charset="0"/>
                <a:ea typeface="Calibri" panose="020F0502020204030204" pitchFamily="34" charset="0"/>
              </a:rPr>
              <a:t>fysikklab</a:t>
            </a:r>
            <a:r>
              <a:rPr lang="nb-NO" sz="1400" dirty="0">
                <a:effectLst/>
                <a:latin typeface="Calibri" panose="020F0502020204030204" pitchFamily="34" charset="0"/>
                <a:ea typeface="Calibri" panose="020F0502020204030204" pitchFamily="34" charset="0"/>
              </a:rPr>
              <a:t>, </a:t>
            </a:r>
          </a:p>
          <a:p>
            <a:r>
              <a:rPr lang="nb-NO" sz="1400" dirty="0">
                <a:effectLst/>
                <a:latin typeface="Calibri" panose="020F0502020204030204" pitchFamily="34" charset="0"/>
                <a:ea typeface="Calibri" panose="020F0502020204030204" pitchFamily="34" charset="0"/>
              </a:rPr>
              <a:t>der et legeme ruller langs en bane med form y(x) generert av et Python-skript. </a:t>
            </a:r>
          </a:p>
          <a:p>
            <a:r>
              <a:rPr lang="nb-NO" sz="1400" dirty="0">
                <a:effectLst/>
                <a:latin typeface="Calibri" panose="020F0502020204030204" pitchFamily="34" charset="0"/>
                <a:ea typeface="Calibri" panose="020F0502020204030204" pitchFamily="34" charset="0"/>
              </a:rPr>
              <a:t>Studentene skal implementere en enkel </a:t>
            </a:r>
            <a:r>
              <a:rPr lang="nb-NO" sz="1400" dirty="0" err="1">
                <a:effectLst/>
                <a:latin typeface="Calibri" panose="020F0502020204030204" pitchFamily="34" charset="0"/>
                <a:ea typeface="Calibri" panose="020F0502020204030204" pitchFamily="34" charset="0"/>
              </a:rPr>
              <a:t>Euler</a:t>
            </a:r>
            <a:r>
              <a:rPr lang="nb-NO" sz="1400" dirty="0">
                <a:effectLst/>
                <a:latin typeface="Calibri" panose="020F0502020204030204" pitchFamily="34" charset="0"/>
                <a:ea typeface="Calibri" panose="020F0502020204030204" pitchFamily="34" charset="0"/>
              </a:rPr>
              <a:t>-rutine for å løse et sett med </a:t>
            </a:r>
          </a:p>
          <a:p>
            <a:r>
              <a:rPr lang="nb-NO" sz="1400" dirty="0">
                <a:effectLst/>
                <a:latin typeface="Calibri" panose="020F0502020204030204" pitchFamily="34" charset="0"/>
                <a:ea typeface="Calibri" panose="020F0502020204030204" pitchFamily="34" charset="0"/>
              </a:rPr>
              <a:t>differensiallikninger for å kunne simulere bevegelsen til legemet som ruller, </a:t>
            </a:r>
          </a:p>
          <a:p>
            <a:r>
              <a:rPr lang="nb-NO" sz="1400" dirty="0">
                <a:effectLst/>
                <a:latin typeface="Calibri" panose="020F0502020204030204" pitchFamily="34" charset="0"/>
                <a:ea typeface="Calibri" panose="020F0502020204030204" pitchFamily="34" charset="0"/>
              </a:rPr>
              <a:t>og studere avvik mellom numerisk modell og faktiske observasjoner.</a:t>
            </a:r>
          </a:p>
          <a:p>
            <a:endParaRPr lang="nb-NO" dirty="0"/>
          </a:p>
        </p:txBody>
      </p:sp>
    </p:spTree>
    <p:extLst>
      <p:ext uri="{BB962C8B-B14F-4D97-AF65-F5344CB8AC3E}">
        <p14:creationId xmlns:p14="http://schemas.microsoft.com/office/powerpoint/2010/main" val="127081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7D3C-1B37-4E87-8202-DF29DECADB59}"/>
              </a:ext>
            </a:extLst>
          </p:cNvPr>
          <p:cNvSpPr>
            <a:spLocks noGrp="1"/>
          </p:cNvSpPr>
          <p:nvPr>
            <p:ph type="title"/>
          </p:nvPr>
        </p:nvSpPr>
        <p:spPr/>
        <p:txBody>
          <a:bodyPr>
            <a:normAutofit/>
          </a:bodyPr>
          <a:lstStyle/>
          <a:p>
            <a:r>
              <a:rPr lang="nb-NO" dirty="0"/>
              <a:t>Dagens MTKJ-studium </a:t>
            </a:r>
            <a:br>
              <a:rPr lang="nb-NO" dirty="0"/>
            </a:br>
            <a:r>
              <a:rPr lang="nb-NO" dirty="0"/>
              <a:t>(etter endringer jan. 2022)</a:t>
            </a:r>
          </a:p>
        </p:txBody>
      </p:sp>
      <p:sp>
        <p:nvSpPr>
          <p:cNvPr id="3" name="Content Placeholder 2">
            <a:extLst>
              <a:ext uri="{FF2B5EF4-FFF2-40B4-BE49-F238E27FC236}">
                <a16:creationId xmlns:a16="http://schemas.microsoft.com/office/drawing/2014/main" id="{63AEC058-20D9-41D2-A260-DCBD4CDAC56A}"/>
              </a:ext>
            </a:extLst>
          </p:cNvPr>
          <p:cNvSpPr>
            <a:spLocks noGrp="1"/>
          </p:cNvSpPr>
          <p:nvPr>
            <p:ph idx="1"/>
          </p:nvPr>
        </p:nvSpPr>
        <p:spPr/>
        <p:txBody>
          <a:bodyPr>
            <a:normAutofit/>
          </a:bodyPr>
          <a:lstStyle/>
          <a:p>
            <a:pPr marL="0" indent="0">
              <a:buNone/>
            </a:pPr>
            <a:r>
              <a:rPr lang="nb-NO" dirty="0"/>
              <a:t>Integrert 5-årig master i «industriell kjemi og bioteknologi»</a:t>
            </a:r>
          </a:p>
          <a:p>
            <a:pPr marL="0" indent="0">
              <a:buNone/>
            </a:pPr>
            <a:endParaRPr lang="nb-NO" dirty="0"/>
          </a:p>
          <a:p>
            <a:r>
              <a:rPr lang="nb-NO" dirty="0"/>
              <a:t>2 ½ år felles  (nesten)</a:t>
            </a:r>
          </a:p>
          <a:p>
            <a:pPr lvl="1"/>
            <a:r>
              <a:rPr lang="nb-NO" dirty="0"/>
              <a:t>Valg mellom Biokjemi 1 og Materialteknologi i 5. semester</a:t>
            </a:r>
          </a:p>
          <a:p>
            <a:r>
              <a:rPr lang="nb-NO" dirty="0"/>
              <a:t>2 ½ år spesialisering. Fire valg (og fire institutter):</a:t>
            </a:r>
          </a:p>
          <a:p>
            <a:pPr lvl="1"/>
            <a:r>
              <a:rPr lang="nb-NO" dirty="0"/>
              <a:t>Bioteknologi</a:t>
            </a:r>
          </a:p>
          <a:p>
            <a:pPr lvl="1"/>
            <a:r>
              <a:rPr lang="nb-NO" dirty="0"/>
              <a:t>Kjemi (organisk, analytisk, teoretisk)</a:t>
            </a:r>
          </a:p>
          <a:p>
            <a:pPr lvl="1"/>
            <a:r>
              <a:rPr lang="nb-NO" dirty="0"/>
              <a:t>Kjemisk prosessteknologi</a:t>
            </a:r>
          </a:p>
          <a:p>
            <a:pPr lvl="1"/>
            <a:r>
              <a:rPr lang="nb-NO" dirty="0"/>
              <a:t>Materialkjemi</a:t>
            </a:r>
          </a:p>
        </p:txBody>
      </p:sp>
    </p:spTree>
    <p:extLst>
      <p:ext uri="{BB962C8B-B14F-4D97-AF65-F5344CB8AC3E}">
        <p14:creationId xmlns:p14="http://schemas.microsoft.com/office/powerpoint/2010/main" val="57328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341DC3B-C6A5-439E-AFE5-CE9C188543D6}"/>
              </a:ext>
            </a:extLst>
          </p:cNvPr>
          <p:cNvGrpSpPr/>
          <p:nvPr/>
        </p:nvGrpSpPr>
        <p:grpSpPr>
          <a:xfrm>
            <a:off x="5944203" y="163055"/>
            <a:ext cx="6459671" cy="4378866"/>
            <a:chOff x="5985509" y="5513"/>
            <a:chExt cx="6539210" cy="4531106"/>
          </a:xfrm>
        </p:grpSpPr>
        <p:pic>
          <p:nvPicPr>
            <p:cNvPr id="7" name="Picture 6">
              <a:extLst>
                <a:ext uri="{FF2B5EF4-FFF2-40B4-BE49-F238E27FC236}">
                  <a16:creationId xmlns:a16="http://schemas.microsoft.com/office/drawing/2014/main" id="{0D09C8F8-34E3-42E3-BD78-D07169BFBFB3}"/>
                </a:ext>
              </a:extLst>
            </p:cNvPr>
            <p:cNvPicPr>
              <a:picLocks noChangeAspect="1"/>
            </p:cNvPicPr>
            <p:nvPr/>
          </p:nvPicPr>
          <p:blipFill>
            <a:blip r:embed="rId2"/>
            <a:stretch>
              <a:fillRect/>
            </a:stretch>
          </p:blipFill>
          <p:spPr>
            <a:xfrm>
              <a:off x="5985509" y="5513"/>
              <a:ext cx="6539210" cy="4531106"/>
            </a:xfrm>
            <a:prstGeom prst="rect">
              <a:avLst/>
            </a:prstGeom>
          </p:spPr>
        </p:pic>
        <p:grpSp>
          <p:nvGrpSpPr>
            <p:cNvPr id="24" name="Group 23">
              <a:extLst>
                <a:ext uri="{FF2B5EF4-FFF2-40B4-BE49-F238E27FC236}">
                  <a16:creationId xmlns:a16="http://schemas.microsoft.com/office/drawing/2014/main" id="{2169F802-F967-40FF-A2B2-DE5224EE74CC}"/>
                </a:ext>
              </a:extLst>
            </p:cNvPr>
            <p:cNvGrpSpPr/>
            <p:nvPr/>
          </p:nvGrpSpPr>
          <p:grpSpPr>
            <a:xfrm>
              <a:off x="8796361" y="1363646"/>
              <a:ext cx="3259284" cy="2680985"/>
              <a:chOff x="8796361" y="1363646"/>
              <a:chExt cx="3259284" cy="2680985"/>
            </a:xfrm>
          </p:grpSpPr>
          <p:sp>
            <p:nvSpPr>
              <p:cNvPr id="12" name="TextBox 11">
                <a:extLst>
                  <a:ext uri="{FF2B5EF4-FFF2-40B4-BE49-F238E27FC236}">
                    <a16:creationId xmlns:a16="http://schemas.microsoft.com/office/drawing/2014/main" id="{FC67375F-0D61-4120-A575-AB53A9648C0D}"/>
                  </a:ext>
                </a:extLst>
              </p:cNvPr>
              <p:cNvSpPr txBox="1"/>
              <p:nvPr/>
            </p:nvSpPr>
            <p:spPr>
              <a:xfrm>
                <a:off x="9314335" y="1363646"/>
                <a:ext cx="2741310" cy="307777"/>
              </a:xfrm>
              <a:prstGeom prst="rect">
                <a:avLst/>
              </a:prstGeom>
              <a:noFill/>
            </p:spPr>
            <p:txBody>
              <a:bodyPr wrap="square" rtlCol="0">
                <a:spAutoFit/>
              </a:bodyPr>
              <a:lstStyle/>
              <a:p>
                <a:r>
                  <a:rPr lang="nb-NO" sz="1400" dirty="0">
                    <a:solidFill>
                      <a:srgbClr val="FF0000"/>
                    </a:solidFill>
                  </a:rPr>
                  <a:t>Ida-Marie Høyvik / Eirik Kjønstad </a:t>
                </a:r>
              </a:p>
            </p:txBody>
          </p:sp>
          <p:sp>
            <p:nvSpPr>
              <p:cNvPr id="13" name="TextBox 12">
                <a:extLst>
                  <a:ext uri="{FF2B5EF4-FFF2-40B4-BE49-F238E27FC236}">
                    <a16:creationId xmlns:a16="http://schemas.microsoft.com/office/drawing/2014/main" id="{697E638B-2BF6-49B1-91D7-EFA6D8096291}"/>
                  </a:ext>
                </a:extLst>
              </p:cNvPr>
              <p:cNvSpPr txBox="1"/>
              <p:nvPr/>
            </p:nvSpPr>
            <p:spPr>
              <a:xfrm>
                <a:off x="9446680" y="1626533"/>
                <a:ext cx="2002389" cy="307777"/>
              </a:xfrm>
              <a:prstGeom prst="rect">
                <a:avLst/>
              </a:prstGeom>
              <a:noFill/>
            </p:spPr>
            <p:txBody>
              <a:bodyPr wrap="square" rtlCol="0">
                <a:spAutoFit/>
              </a:bodyPr>
              <a:lstStyle/>
              <a:p>
                <a:r>
                  <a:rPr lang="nb-NO" sz="1400" dirty="0">
                    <a:solidFill>
                      <a:srgbClr val="FF0000"/>
                    </a:solidFill>
                  </a:rPr>
                  <a:t>Elisabeth Jacobsen </a:t>
                </a:r>
              </a:p>
            </p:txBody>
          </p:sp>
          <p:sp>
            <p:nvSpPr>
              <p:cNvPr id="14" name="TextBox 13">
                <a:extLst>
                  <a:ext uri="{FF2B5EF4-FFF2-40B4-BE49-F238E27FC236}">
                    <a16:creationId xmlns:a16="http://schemas.microsoft.com/office/drawing/2014/main" id="{602AD9E9-AEDC-4A49-85A7-E1E098077107}"/>
                  </a:ext>
                </a:extLst>
              </p:cNvPr>
              <p:cNvSpPr txBox="1"/>
              <p:nvPr/>
            </p:nvSpPr>
            <p:spPr>
              <a:xfrm>
                <a:off x="9906376" y="2112969"/>
                <a:ext cx="2002389" cy="307777"/>
              </a:xfrm>
              <a:prstGeom prst="rect">
                <a:avLst/>
              </a:prstGeom>
              <a:noFill/>
            </p:spPr>
            <p:txBody>
              <a:bodyPr wrap="square" rtlCol="0">
                <a:spAutoFit/>
              </a:bodyPr>
              <a:lstStyle/>
              <a:p>
                <a:r>
                  <a:rPr lang="nb-NO" sz="1400" dirty="0">
                    <a:solidFill>
                      <a:srgbClr val="FF0000"/>
                    </a:solidFill>
                  </a:rPr>
                  <a:t>Espen Sandnes </a:t>
                </a:r>
              </a:p>
            </p:txBody>
          </p:sp>
          <p:sp>
            <p:nvSpPr>
              <p:cNvPr id="15" name="TextBox 14">
                <a:extLst>
                  <a:ext uri="{FF2B5EF4-FFF2-40B4-BE49-F238E27FC236}">
                    <a16:creationId xmlns:a16="http://schemas.microsoft.com/office/drawing/2014/main" id="{E0D6C060-A1EF-4CD2-AB33-03C81E5382E0}"/>
                  </a:ext>
                </a:extLst>
              </p:cNvPr>
              <p:cNvSpPr txBox="1"/>
              <p:nvPr/>
            </p:nvSpPr>
            <p:spPr>
              <a:xfrm>
                <a:off x="8796361" y="3262096"/>
                <a:ext cx="2002389" cy="307777"/>
              </a:xfrm>
              <a:prstGeom prst="rect">
                <a:avLst/>
              </a:prstGeom>
              <a:noFill/>
            </p:spPr>
            <p:txBody>
              <a:bodyPr wrap="square" rtlCol="0">
                <a:spAutoFit/>
              </a:bodyPr>
              <a:lstStyle/>
              <a:p>
                <a:r>
                  <a:rPr lang="nb-NO" sz="1400" dirty="0">
                    <a:solidFill>
                      <a:srgbClr val="FF0000"/>
                    </a:solidFill>
                  </a:rPr>
                  <a:t>Berit Løkensgard Strand </a:t>
                </a:r>
              </a:p>
            </p:txBody>
          </p:sp>
          <p:sp>
            <p:nvSpPr>
              <p:cNvPr id="16" name="TextBox 15">
                <a:extLst>
                  <a:ext uri="{FF2B5EF4-FFF2-40B4-BE49-F238E27FC236}">
                    <a16:creationId xmlns:a16="http://schemas.microsoft.com/office/drawing/2014/main" id="{0DFB5C97-DFC6-4ED3-B723-5297B34CB557}"/>
                  </a:ext>
                </a:extLst>
              </p:cNvPr>
              <p:cNvSpPr txBox="1"/>
              <p:nvPr/>
            </p:nvSpPr>
            <p:spPr>
              <a:xfrm>
                <a:off x="9191757" y="3736854"/>
                <a:ext cx="2002389" cy="307777"/>
              </a:xfrm>
              <a:prstGeom prst="rect">
                <a:avLst/>
              </a:prstGeom>
              <a:noFill/>
            </p:spPr>
            <p:txBody>
              <a:bodyPr wrap="square" rtlCol="0">
                <a:spAutoFit/>
              </a:bodyPr>
              <a:lstStyle/>
              <a:p>
                <a:r>
                  <a:rPr lang="nb-NO" sz="1400" dirty="0">
                    <a:solidFill>
                      <a:srgbClr val="FF0000"/>
                    </a:solidFill>
                  </a:rPr>
                  <a:t>Hanna Knuutila </a:t>
                </a:r>
              </a:p>
            </p:txBody>
          </p:sp>
        </p:grpSp>
      </p:grpSp>
      <p:grpSp>
        <p:nvGrpSpPr>
          <p:cNvPr id="26" name="Group 25">
            <a:extLst>
              <a:ext uri="{FF2B5EF4-FFF2-40B4-BE49-F238E27FC236}">
                <a16:creationId xmlns:a16="http://schemas.microsoft.com/office/drawing/2014/main" id="{5745FE63-F1DD-4295-8820-F3A187F7533F}"/>
              </a:ext>
            </a:extLst>
          </p:cNvPr>
          <p:cNvGrpSpPr/>
          <p:nvPr/>
        </p:nvGrpSpPr>
        <p:grpSpPr>
          <a:xfrm>
            <a:off x="1881382" y="4319508"/>
            <a:ext cx="6284859" cy="2573857"/>
            <a:chOff x="1700908" y="4284143"/>
            <a:chExt cx="6284859" cy="2573857"/>
          </a:xfrm>
        </p:grpSpPr>
        <p:pic>
          <p:nvPicPr>
            <p:cNvPr id="18" name="Picture 17">
              <a:extLst>
                <a:ext uri="{FF2B5EF4-FFF2-40B4-BE49-F238E27FC236}">
                  <a16:creationId xmlns:a16="http://schemas.microsoft.com/office/drawing/2014/main" id="{D594B8D4-B03E-4484-A4EF-1BE42FFA3ED1}"/>
                </a:ext>
              </a:extLst>
            </p:cNvPr>
            <p:cNvPicPr>
              <a:picLocks noChangeAspect="1"/>
            </p:cNvPicPr>
            <p:nvPr/>
          </p:nvPicPr>
          <p:blipFill>
            <a:blip r:embed="rId3"/>
            <a:stretch>
              <a:fillRect/>
            </a:stretch>
          </p:blipFill>
          <p:spPr>
            <a:xfrm>
              <a:off x="1700908" y="4284143"/>
              <a:ext cx="6284859" cy="2488493"/>
            </a:xfrm>
            <a:prstGeom prst="rect">
              <a:avLst/>
            </a:prstGeom>
          </p:spPr>
        </p:pic>
        <p:grpSp>
          <p:nvGrpSpPr>
            <p:cNvPr id="25" name="Group 24">
              <a:extLst>
                <a:ext uri="{FF2B5EF4-FFF2-40B4-BE49-F238E27FC236}">
                  <a16:creationId xmlns:a16="http://schemas.microsoft.com/office/drawing/2014/main" id="{2C7AEF0E-C21A-4688-B618-E7902D990B64}"/>
                </a:ext>
              </a:extLst>
            </p:cNvPr>
            <p:cNvGrpSpPr/>
            <p:nvPr/>
          </p:nvGrpSpPr>
          <p:grpSpPr>
            <a:xfrm>
              <a:off x="4714226" y="5622493"/>
              <a:ext cx="2004395" cy="1235507"/>
              <a:chOff x="4714226" y="5622493"/>
              <a:chExt cx="2004395" cy="1235507"/>
            </a:xfrm>
          </p:grpSpPr>
          <p:sp>
            <p:nvSpPr>
              <p:cNvPr id="19" name="TextBox 18">
                <a:extLst>
                  <a:ext uri="{FF2B5EF4-FFF2-40B4-BE49-F238E27FC236}">
                    <a16:creationId xmlns:a16="http://schemas.microsoft.com/office/drawing/2014/main" id="{646295BB-9B84-40B6-ADAD-54EF78A858EA}"/>
                  </a:ext>
                </a:extLst>
              </p:cNvPr>
              <p:cNvSpPr txBox="1"/>
              <p:nvPr/>
            </p:nvSpPr>
            <p:spPr>
              <a:xfrm>
                <a:off x="4714226" y="5622493"/>
                <a:ext cx="2002389" cy="307777"/>
              </a:xfrm>
              <a:prstGeom prst="rect">
                <a:avLst/>
              </a:prstGeom>
              <a:noFill/>
            </p:spPr>
            <p:txBody>
              <a:bodyPr wrap="square" rtlCol="0">
                <a:spAutoFit/>
              </a:bodyPr>
              <a:lstStyle/>
              <a:p>
                <a:r>
                  <a:rPr lang="nb-NO" sz="1400" dirty="0">
                    <a:solidFill>
                      <a:srgbClr val="FF0000"/>
                    </a:solidFill>
                  </a:rPr>
                  <a:t>Jana Jakobsen</a:t>
                </a:r>
              </a:p>
            </p:txBody>
          </p:sp>
          <p:sp>
            <p:nvSpPr>
              <p:cNvPr id="20" name="TextBox 19">
                <a:extLst>
                  <a:ext uri="{FF2B5EF4-FFF2-40B4-BE49-F238E27FC236}">
                    <a16:creationId xmlns:a16="http://schemas.microsoft.com/office/drawing/2014/main" id="{737867B9-1A78-4CCA-9512-A15F9F25B7DB}"/>
                  </a:ext>
                </a:extLst>
              </p:cNvPr>
              <p:cNvSpPr txBox="1"/>
              <p:nvPr/>
            </p:nvSpPr>
            <p:spPr>
              <a:xfrm>
                <a:off x="4716232" y="5864647"/>
                <a:ext cx="2002389" cy="307777"/>
              </a:xfrm>
              <a:prstGeom prst="rect">
                <a:avLst/>
              </a:prstGeom>
              <a:noFill/>
            </p:spPr>
            <p:txBody>
              <a:bodyPr wrap="square" rtlCol="0">
                <a:spAutoFit/>
              </a:bodyPr>
              <a:lstStyle/>
              <a:p>
                <a:r>
                  <a:rPr lang="nb-NO" sz="1400" dirty="0">
                    <a:solidFill>
                      <a:srgbClr val="FF0000"/>
                    </a:solidFill>
                  </a:rPr>
                  <a:t>Jia Yang</a:t>
                </a:r>
              </a:p>
            </p:txBody>
          </p:sp>
          <p:sp>
            <p:nvSpPr>
              <p:cNvPr id="21" name="TextBox 20">
                <a:extLst>
                  <a:ext uri="{FF2B5EF4-FFF2-40B4-BE49-F238E27FC236}">
                    <a16:creationId xmlns:a16="http://schemas.microsoft.com/office/drawing/2014/main" id="{BF94CBD9-70B6-438E-B908-AC0A2F9C0E77}"/>
                  </a:ext>
                </a:extLst>
              </p:cNvPr>
              <p:cNvSpPr txBox="1"/>
              <p:nvPr/>
            </p:nvSpPr>
            <p:spPr>
              <a:xfrm>
                <a:off x="4714226" y="6320148"/>
                <a:ext cx="2002389" cy="307777"/>
              </a:xfrm>
              <a:prstGeom prst="rect">
                <a:avLst/>
              </a:prstGeom>
              <a:noFill/>
            </p:spPr>
            <p:txBody>
              <a:bodyPr wrap="square" rtlCol="0">
                <a:spAutoFit/>
              </a:bodyPr>
              <a:lstStyle/>
              <a:p>
                <a:r>
                  <a:rPr lang="nb-NO" sz="1400" dirty="0">
                    <a:solidFill>
                      <a:srgbClr val="FF0000"/>
                    </a:solidFill>
                  </a:rPr>
                  <a:t>Hilde Lea Lein</a:t>
                </a:r>
              </a:p>
            </p:txBody>
          </p:sp>
          <p:sp>
            <p:nvSpPr>
              <p:cNvPr id="22" name="TextBox 21">
                <a:extLst>
                  <a:ext uri="{FF2B5EF4-FFF2-40B4-BE49-F238E27FC236}">
                    <a16:creationId xmlns:a16="http://schemas.microsoft.com/office/drawing/2014/main" id="{F9EFF186-5C57-4C6A-AE79-A6BB5B6B7241}"/>
                  </a:ext>
                </a:extLst>
              </p:cNvPr>
              <p:cNvSpPr txBox="1"/>
              <p:nvPr/>
            </p:nvSpPr>
            <p:spPr>
              <a:xfrm>
                <a:off x="4714226" y="6550223"/>
                <a:ext cx="2002389" cy="307777"/>
              </a:xfrm>
              <a:prstGeom prst="rect">
                <a:avLst/>
              </a:prstGeom>
              <a:noFill/>
            </p:spPr>
            <p:txBody>
              <a:bodyPr wrap="square" rtlCol="0">
                <a:spAutoFit/>
              </a:bodyPr>
              <a:lstStyle/>
              <a:p>
                <a:r>
                  <a:rPr lang="nb-NO" sz="1400" dirty="0">
                    <a:solidFill>
                      <a:srgbClr val="FF0000"/>
                    </a:solidFill>
                  </a:rPr>
                  <a:t>Finn </a:t>
                </a:r>
                <a:r>
                  <a:rPr lang="nb-NO" sz="1400" dirty="0" err="1">
                    <a:solidFill>
                      <a:srgbClr val="FF0000"/>
                    </a:solidFill>
                  </a:rPr>
                  <a:t>Aachmann</a:t>
                </a:r>
                <a:r>
                  <a:rPr lang="nb-NO" sz="1400" dirty="0">
                    <a:solidFill>
                      <a:srgbClr val="FF0000"/>
                    </a:solidFill>
                  </a:rPr>
                  <a:t> ++</a:t>
                </a:r>
              </a:p>
            </p:txBody>
          </p:sp>
        </p:grpSp>
      </p:grpSp>
      <p:sp>
        <p:nvSpPr>
          <p:cNvPr id="29" name="Right Brace 28">
            <a:extLst>
              <a:ext uri="{FF2B5EF4-FFF2-40B4-BE49-F238E27FC236}">
                <a16:creationId xmlns:a16="http://schemas.microsoft.com/office/drawing/2014/main" id="{05EC5C29-D36C-4685-AD45-D9454EA91C88}"/>
              </a:ext>
            </a:extLst>
          </p:cNvPr>
          <p:cNvSpPr/>
          <p:nvPr/>
        </p:nvSpPr>
        <p:spPr>
          <a:xfrm>
            <a:off x="7906041" y="6401363"/>
            <a:ext cx="126556" cy="406638"/>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0" name="TextBox 29">
            <a:extLst>
              <a:ext uri="{FF2B5EF4-FFF2-40B4-BE49-F238E27FC236}">
                <a16:creationId xmlns:a16="http://schemas.microsoft.com/office/drawing/2014/main" id="{91362FE8-D908-4722-96D2-09526F01DD35}"/>
              </a:ext>
            </a:extLst>
          </p:cNvPr>
          <p:cNvSpPr txBox="1"/>
          <p:nvPr/>
        </p:nvSpPr>
        <p:spPr>
          <a:xfrm>
            <a:off x="8166241" y="6262422"/>
            <a:ext cx="3957878" cy="646331"/>
          </a:xfrm>
          <a:prstGeom prst="rect">
            <a:avLst/>
          </a:prstGeom>
          <a:noFill/>
        </p:spPr>
        <p:txBody>
          <a:bodyPr wrap="none" rtlCol="0">
            <a:spAutoFit/>
          </a:bodyPr>
          <a:lstStyle/>
          <a:p>
            <a:r>
              <a:rPr lang="nb-NO" dirty="0" err="1"/>
              <a:t>Overgangsording</a:t>
            </a:r>
            <a:r>
              <a:rPr lang="nb-NO" dirty="0"/>
              <a:t> 2021 og 2022: Velg en.</a:t>
            </a:r>
          </a:p>
          <a:p>
            <a:r>
              <a:rPr lang="nb-NO" dirty="0">
                <a:highlight>
                  <a:srgbClr val="FFFF00"/>
                </a:highlight>
              </a:rPr>
              <a:t>Ser ut til å bli permanent</a:t>
            </a:r>
          </a:p>
        </p:txBody>
      </p:sp>
      <p:grpSp>
        <p:nvGrpSpPr>
          <p:cNvPr id="17" name="Group 16">
            <a:extLst>
              <a:ext uri="{FF2B5EF4-FFF2-40B4-BE49-F238E27FC236}">
                <a16:creationId xmlns:a16="http://schemas.microsoft.com/office/drawing/2014/main" id="{24539940-B6B4-4E35-9246-20E7433C788E}"/>
              </a:ext>
            </a:extLst>
          </p:cNvPr>
          <p:cNvGrpSpPr/>
          <p:nvPr/>
        </p:nvGrpSpPr>
        <p:grpSpPr>
          <a:xfrm>
            <a:off x="106276" y="-75465"/>
            <a:ext cx="5746295" cy="4531106"/>
            <a:chOff x="106276" y="-75465"/>
            <a:chExt cx="5746295" cy="4531106"/>
          </a:xfrm>
        </p:grpSpPr>
        <p:grpSp>
          <p:nvGrpSpPr>
            <p:cNvPr id="28" name="Group 27">
              <a:extLst>
                <a:ext uri="{FF2B5EF4-FFF2-40B4-BE49-F238E27FC236}">
                  <a16:creationId xmlns:a16="http://schemas.microsoft.com/office/drawing/2014/main" id="{C0A1D108-6623-4825-96F3-CAC332409ECF}"/>
                </a:ext>
              </a:extLst>
            </p:cNvPr>
            <p:cNvGrpSpPr/>
            <p:nvPr/>
          </p:nvGrpSpPr>
          <p:grpSpPr>
            <a:xfrm>
              <a:off x="106276" y="-75465"/>
              <a:ext cx="5746295" cy="4531106"/>
              <a:chOff x="239214" y="-79427"/>
              <a:chExt cx="5746295" cy="4531106"/>
            </a:xfrm>
          </p:grpSpPr>
          <p:pic>
            <p:nvPicPr>
              <p:cNvPr id="5" name="Picture 4">
                <a:extLst>
                  <a:ext uri="{FF2B5EF4-FFF2-40B4-BE49-F238E27FC236}">
                    <a16:creationId xmlns:a16="http://schemas.microsoft.com/office/drawing/2014/main" id="{EF055BC1-4B6A-4366-94AB-DFE353292634}"/>
                  </a:ext>
                </a:extLst>
              </p:cNvPr>
              <p:cNvPicPr>
                <a:picLocks noChangeAspect="1"/>
              </p:cNvPicPr>
              <p:nvPr/>
            </p:nvPicPr>
            <p:blipFill>
              <a:blip r:embed="rId4"/>
              <a:stretch>
                <a:fillRect/>
              </a:stretch>
            </p:blipFill>
            <p:spPr>
              <a:xfrm>
                <a:off x="239214" y="-79427"/>
                <a:ext cx="5746295" cy="4531106"/>
              </a:xfrm>
              <a:prstGeom prst="rect">
                <a:avLst/>
              </a:prstGeom>
            </p:spPr>
          </p:pic>
          <p:grpSp>
            <p:nvGrpSpPr>
              <p:cNvPr id="23" name="Group 22">
                <a:extLst>
                  <a:ext uri="{FF2B5EF4-FFF2-40B4-BE49-F238E27FC236}">
                    <a16:creationId xmlns:a16="http://schemas.microsoft.com/office/drawing/2014/main" id="{AE522D91-816A-4169-9BE3-C0B1D2F30E89}"/>
                  </a:ext>
                </a:extLst>
              </p:cNvPr>
              <p:cNvGrpSpPr/>
              <p:nvPr/>
            </p:nvGrpSpPr>
            <p:grpSpPr>
              <a:xfrm>
                <a:off x="2325312" y="2244267"/>
                <a:ext cx="2554962" cy="2055673"/>
                <a:chOff x="2325312" y="2244267"/>
                <a:chExt cx="2554962" cy="2055673"/>
              </a:xfrm>
            </p:grpSpPr>
            <p:sp>
              <p:nvSpPr>
                <p:cNvPr id="8" name="TextBox 7">
                  <a:extLst>
                    <a:ext uri="{FF2B5EF4-FFF2-40B4-BE49-F238E27FC236}">
                      <a16:creationId xmlns:a16="http://schemas.microsoft.com/office/drawing/2014/main" id="{7E5081FB-EAF2-4FD3-9175-2D1FBCD9C417}"/>
                    </a:ext>
                  </a:extLst>
                </p:cNvPr>
                <p:cNvSpPr txBox="1"/>
                <p:nvPr/>
              </p:nvSpPr>
              <p:spPr>
                <a:xfrm>
                  <a:off x="2325312" y="2244267"/>
                  <a:ext cx="1319592" cy="307777"/>
                </a:xfrm>
                <a:prstGeom prst="rect">
                  <a:avLst/>
                </a:prstGeom>
                <a:noFill/>
              </p:spPr>
              <p:txBody>
                <a:bodyPr wrap="square" rtlCol="0">
                  <a:spAutoFit/>
                </a:bodyPr>
                <a:lstStyle/>
                <a:p>
                  <a:r>
                    <a:rPr lang="nb-NO" sz="1400" dirty="0">
                      <a:solidFill>
                        <a:srgbClr val="FF0000"/>
                      </a:solidFill>
                    </a:rPr>
                    <a:t>Svein Sunde</a:t>
                  </a:r>
                </a:p>
              </p:txBody>
            </p:sp>
            <p:sp>
              <p:nvSpPr>
                <p:cNvPr id="9" name="TextBox 8">
                  <a:extLst>
                    <a:ext uri="{FF2B5EF4-FFF2-40B4-BE49-F238E27FC236}">
                      <a16:creationId xmlns:a16="http://schemas.microsoft.com/office/drawing/2014/main" id="{2A5791D7-43A7-4021-891B-EF6C1F4FEBCD}"/>
                    </a:ext>
                  </a:extLst>
                </p:cNvPr>
                <p:cNvSpPr txBox="1"/>
                <p:nvPr/>
              </p:nvSpPr>
              <p:spPr>
                <a:xfrm>
                  <a:off x="3560682" y="3407447"/>
                  <a:ext cx="1319592" cy="307777"/>
                </a:xfrm>
                <a:prstGeom prst="rect">
                  <a:avLst/>
                </a:prstGeom>
                <a:noFill/>
              </p:spPr>
              <p:txBody>
                <a:bodyPr wrap="square" rtlCol="0">
                  <a:spAutoFit/>
                </a:bodyPr>
                <a:lstStyle/>
                <a:p>
                  <a:r>
                    <a:rPr lang="nb-NO" sz="1400" dirty="0">
                      <a:solidFill>
                        <a:srgbClr val="FF0000"/>
                      </a:solidFill>
                    </a:rPr>
                    <a:t>Titus van Erp</a:t>
                  </a:r>
                </a:p>
              </p:txBody>
            </p:sp>
            <p:sp>
              <p:nvSpPr>
                <p:cNvPr id="10" name="TextBox 9">
                  <a:extLst>
                    <a:ext uri="{FF2B5EF4-FFF2-40B4-BE49-F238E27FC236}">
                      <a16:creationId xmlns:a16="http://schemas.microsoft.com/office/drawing/2014/main" id="{F671205D-DD16-44D9-ADAB-C9AE20822C5D}"/>
                    </a:ext>
                  </a:extLst>
                </p:cNvPr>
                <p:cNvSpPr txBox="1"/>
                <p:nvPr/>
              </p:nvSpPr>
              <p:spPr>
                <a:xfrm>
                  <a:off x="2444268" y="3613855"/>
                  <a:ext cx="1578743" cy="307777"/>
                </a:xfrm>
                <a:prstGeom prst="rect">
                  <a:avLst/>
                </a:prstGeom>
                <a:noFill/>
              </p:spPr>
              <p:txBody>
                <a:bodyPr wrap="square" rtlCol="0">
                  <a:spAutoFit/>
                </a:bodyPr>
                <a:lstStyle/>
                <a:p>
                  <a:r>
                    <a:rPr lang="nb-NO" sz="1400" dirty="0">
                      <a:solidFill>
                        <a:srgbClr val="FF0000"/>
                      </a:solidFill>
                    </a:rPr>
                    <a:t>Johannes Jäschke</a:t>
                  </a:r>
                </a:p>
              </p:txBody>
            </p:sp>
            <p:sp>
              <p:nvSpPr>
                <p:cNvPr id="11" name="TextBox 10">
                  <a:extLst>
                    <a:ext uri="{FF2B5EF4-FFF2-40B4-BE49-F238E27FC236}">
                      <a16:creationId xmlns:a16="http://schemas.microsoft.com/office/drawing/2014/main" id="{1D6256BB-A857-446A-B1B8-DC6B688C0A19}"/>
                    </a:ext>
                  </a:extLst>
                </p:cNvPr>
                <p:cNvSpPr txBox="1"/>
                <p:nvPr/>
              </p:nvSpPr>
              <p:spPr>
                <a:xfrm>
                  <a:off x="2444268" y="3992163"/>
                  <a:ext cx="2002389" cy="307777"/>
                </a:xfrm>
                <a:prstGeom prst="rect">
                  <a:avLst/>
                </a:prstGeom>
                <a:noFill/>
              </p:spPr>
              <p:txBody>
                <a:bodyPr wrap="square" rtlCol="0">
                  <a:spAutoFit/>
                </a:bodyPr>
                <a:lstStyle/>
                <a:p>
                  <a:r>
                    <a:rPr lang="nb-NO" sz="1400" dirty="0">
                      <a:solidFill>
                        <a:srgbClr val="FF0000"/>
                      </a:solidFill>
                    </a:rPr>
                    <a:t>Mari-Ann Einarsrud </a:t>
                  </a:r>
                </a:p>
              </p:txBody>
            </p:sp>
          </p:grpSp>
        </p:grpSp>
        <p:sp>
          <p:nvSpPr>
            <p:cNvPr id="6" name="TextBox 5">
              <a:extLst>
                <a:ext uri="{FF2B5EF4-FFF2-40B4-BE49-F238E27FC236}">
                  <a16:creationId xmlns:a16="http://schemas.microsoft.com/office/drawing/2014/main" id="{03E0214B-DEAE-4937-B976-427C0546B588}"/>
                </a:ext>
              </a:extLst>
            </p:cNvPr>
            <p:cNvSpPr txBox="1"/>
            <p:nvPr/>
          </p:nvSpPr>
          <p:spPr>
            <a:xfrm>
              <a:off x="3142464" y="2228235"/>
              <a:ext cx="1495218" cy="338554"/>
            </a:xfrm>
            <a:prstGeom prst="rect">
              <a:avLst/>
            </a:prstGeom>
            <a:noFill/>
          </p:spPr>
          <p:txBody>
            <a:bodyPr wrap="none" rtlCol="0">
              <a:spAutoFit/>
            </a:bodyPr>
            <a:lstStyle/>
            <a:p>
              <a:r>
                <a:rPr lang="nb-NO" sz="1600" dirty="0">
                  <a:solidFill>
                    <a:schemeClr val="accent6">
                      <a:lumMod val="75000"/>
                    </a:schemeClr>
                  </a:solidFill>
                </a:rPr>
                <a:t>Innføringsemne</a:t>
              </a:r>
            </a:p>
          </p:txBody>
        </p:sp>
      </p:grpSp>
    </p:spTree>
    <p:extLst>
      <p:ext uri="{BB962C8B-B14F-4D97-AF65-F5344CB8AC3E}">
        <p14:creationId xmlns:p14="http://schemas.microsoft.com/office/powerpoint/2010/main" val="27522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264CF3-E172-460F-ABD5-AF4D25C919CF}"/>
              </a:ext>
            </a:extLst>
          </p:cNvPr>
          <p:cNvPicPr>
            <a:picLocks noChangeAspect="1"/>
          </p:cNvPicPr>
          <p:nvPr/>
        </p:nvPicPr>
        <p:blipFill>
          <a:blip r:embed="rId2"/>
          <a:stretch>
            <a:fillRect/>
          </a:stretch>
        </p:blipFill>
        <p:spPr>
          <a:xfrm>
            <a:off x="2623623" y="119352"/>
            <a:ext cx="5952061" cy="2780722"/>
          </a:xfrm>
          <a:prstGeom prst="rect">
            <a:avLst/>
          </a:prstGeom>
        </p:spPr>
      </p:pic>
      <p:pic>
        <p:nvPicPr>
          <p:cNvPr id="11" name="Picture 10">
            <a:extLst>
              <a:ext uri="{FF2B5EF4-FFF2-40B4-BE49-F238E27FC236}">
                <a16:creationId xmlns:a16="http://schemas.microsoft.com/office/drawing/2014/main" id="{D45A6C9E-57FE-49D8-A17A-7A2DDF0C4235}"/>
              </a:ext>
            </a:extLst>
          </p:cNvPr>
          <p:cNvPicPr>
            <a:picLocks noChangeAspect="1"/>
          </p:cNvPicPr>
          <p:nvPr/>
        </p:nvPicPr>
        <p:blipFill>
          <a:blip r:embed="rId3"/>
          <a:stretch>
            <a:fillRect/>
          </a:stretch>
        </p:blipFill>
        <p:spPr>
          <a:xfrm>
            <a:off x="2661324" y="2914780"/>
            <a:ext cx="5876658" cy="3578095"/>
          </a:xfrm>
          <a:prstGeom prst="rect">
            <a:avLst/>
          </a:prstGeom>
        </p:spPr>
      </p:pic>
      <p:sp>
        <p:nvSpPr>
          <p:cNvPr id="12" name="TextBox 11">
            <a:extLst>
              <a:ext uri="{FF2B5EF4-FFF2-40B4-BE49-F238E27FC236}">
                <a16:creationId xmlns:a16="http://schemas.microsoft.com/office/drawing/2014/main" id="{82A00165-ADB5-4DCB-9718-8EBDF1868874}"/>
              </a:ext>
            </a:extLst>
          </p:cNvPr>
          <p:cNvSpPr txBox="1"/>
          <p:nvPr/>
        </p:nvSpPr>
        <p:spPr>
          <a:xfrm>
            <a:off x="541605" y="4248442"/>
            <a:ext cx="2001638" cy="369332"/>
          </a:xfrm>
          <a:prstGeom prst="rect">
            <a:avLst/>
          </a:prstGeom>
          <a:noFill/>
        </p:spPr>
        <p:txBody>
          <a:bodyPr wrap="none" rtlCol="0">
            <a:spAutoFit/>
          </a:bodyPr>
          <a:lstStyle/>
          <a:p>
            <a:r>
              <a:rPr lang="nb-NO" b="1" dirty="0">
                <a:solidFill>
                  <a:srgbClr val="FF0000"/>
                </a:solidFill>
              </a:rPr>
              <a:t>NY fra høsten 2022</a:t>
            </a:r>
          </a:p>
        </p:txBody>
      </p:sp>
      <p:sp>
        <p:nvSpPr>
          <p:cNvPr id="2" name="TextBox 1">
            <a:extLst>
              <a:ext uri="{FF2B5EF4-FFF2-40B4-BE49-F238E27FC236}">
                <a16:creationId xmlns:a16="http://schemas.microsoft.com/office/drawing/2014/main" id="{2EBAA3F2-EC09-48B0-894B-2611D6C2662A}"/>
              </a:ext>
            </a:extLst>
          </p:cNvPr>
          <p:cNvSpPr txBox="1"/>
          <p:nvPr/>
        </p:nvSpPr>
        <p:spPr>
          <a:xfrm>
            <a:off x="3962400" y="4248442"/>
            <a:ext cx="968983" cy="276999"/>
          </a:xfrm>
          <a:prstGeom prst="rect">
            <a:avLst/>
          </a:prstGeom>
          <a:noFill/>
        </p:spPr>
        <p:txBody>
          <a:bodyPr wrap="none" rtlCol="0">
            <a:spAutoFit/>
          </a:bodyPr>
          <a:lstStyle/>
          <a:p>
            <a:r>
              <a:rPr lang="nb-NO" sz="1200" dirty="0">
                <a:solidFill>
                  <a:srgbClr val="FF0000"/>
                </a:solidFill>
              </a:rPr>
              <a:t>Knut Rolstad</a:t>
            </a:r>
          </a:p>
        </p:txBody>
      </p:sp>
      <p:sp>
        <p:nvSpPr>
          <p:cNvPr id="3" name="TextBox 2">
            <a:extLst>
              <a:ext uri="{FF2B5EF4-FFF2-40B4-BE49-F238E27FC236}">
                <a16:creationId xmlns:a16="http://schemas.microsoft.com/office/drawing/2014/main" id="{EE05510D-012A-39D8-C0AB-E14E2EFC1673}"/>
              </a:ext>
            </a:extLst>
          </p:cNvPr>
          <p:cNvSpPr txBox="1"/>
          <p:nvPr/>
        </p:nvSpPr>
        <p:spPr>
          <a:xfrm>
            <a:off x="7252597" y="5334000"/>
            <a:ext cx="1190363" cy="600164"/>
          </a:xfrm>
          <a:prstGeom prst="rect">
            <a:avLst/>
          </a:prstGeom>
          <a:noFill/>
        </p:spPr>
        <p:txBody>
          <a:bodyPr wrap="square" rtlCol="0">
            <a:spAutoFit/>
          </a:bodyPr>
          <a:lstStyle/>
          <a:p>
            <a:r>
              <a:rPr lang="nb-NO" sz="1100" dirty="0">
                <a:highlight>
                  <a:srgbClr val="FFFF00"/>
                </a:highlight>
              </a:rPr>
              <a:t>Biokjemi 1 eller Materialteknologi</a:t>
            </a:r>
          </a:p>
        </p:txBody>
      </p:sp>
    </p:spTree>
    <p:extLst>
      <p:ext uri="{BB962C8B-B14F-4D97-AF65-F5344CB8AC3E}">
        <p14:creationId xmlns:p14="http://schemas.microsoft.com/office/powerpoint/2010/main" val="119936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CA05-54C1-449E-BCB0-2CA63FA92BEE}"/>
              </a:ext>
            </a:extLst>
          </p:cNvPr>
          <p:cNvSpPr>
            <a:spLocks noGrp="1"/>
          </p:cNvSpPr>
          <p:nvPr>
            <p:ph type="title"/>
          </p:nvPr>
        </p:nvSpPr>
        <p:spPr/>
        <p:txBody>
          <a:bodyPr/>
          <a:lstStyle/>
          <a:p>
            <a:r>
              <a:rPr lang="nb-NO" dirty="0"/>
              <a:t>Periodisk evaluering MTKJ 2021</a:t>
            </a:r>
          </a:p>
        </p:txBody>
      </p:sp>
      <p:sp>
        <p:nvSpPr>
          <p:cNvPr id="3" name="Content Placeholder 2">
            <a:extLst>
              <a:ext uri="{FF2B5EF4-FFF2-40B4-BE49-F238E27FC236}">
                <a16:creationId xmlns:a16="http://schemas.microsoft.com/office/drawing/2014/main" id="{9A317951-395C-4E69-BEA3-226CC97C2E8A}"/>
              </a:ext>
            </a:extLst>
          </p:cNvPr>
          <p:cNvSpPr>
            <a:spLocks noGrp="1"/>
          </p:cNvSpPr>
          <p:nvPr>
            <p:ph idx="1"/>
          </p:nvPr>
        </p:nvSpPr>
        <p:spPr/>
        <p:txBody>
          <a:bodyPr/>
          <a:lstStyle/>
          <a:p>
            <a:r>
              <a:rPr lang="nb-NO" dirty="0"/>
              <a:t>Sist gang var i 2016</a:t>
            </a:r>
          </a:p>
          <a:p>
            <a:endParaRPr lang="nb-NO" dirty="0"/>
          </a:p>
          <a:p>
            <a:r>
              <a:rPr lang="nb-NO" dirty="0"/>
              <a:t>Mål: «Fremtidens MTKJ-studium». </a:t>
            </a:r>
          </a:p>
          <a:p>
            <a:r>
              <a:rPr lang="nb-NO" dirty="0"/>
              <a:t>Studiet være grunnleggende slik at det holder seg relevant </a:t>
            </a:r>
          </a:p>
        </p:txBody>
      </p:sp>
    </p:spTree>
    <p:extLst>
      <p:ext uri="{BB962C8B-B14F-4D97-AF65-F5344CB8AC3E}">
        <p14:creationId xmlns:p14="http://schemas.microsoft.com/office/powerpoint/2010/main" val="203765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6D37-FBA2-407B-9790-5AC2516DE582}"/>
              </a:ext>
            </a:extLst>
          </p:cNvPr>
          <p:cNvSpPr>
            <a:spLocks noGrp="1"/>
          </p:cNvSpPr>
          <p:nvPr>
            <p:ph type="title"/>
          </p:nvPr>
        </p:nvSpPr>
        <p:spPr>
          <a:xfrm>
            <a:off x="717885" y="0"/>
            <a:ext cx="10515600" cy="1325563"/>
          </a:xfrm>
        </p:spPr>
        <p:txBody>
          <a:bodyPr>
            <a:normAutofit fontScale="90000"/>
          </a:bodyPr>
          <a:lstStyle/>
          <a:p>
            <a:r>
              <a:rPr lang="nb-NO" dirty="0"/>
              <a:t> </a:t>
            </a:r>
            <a:br>
              <a:rPr lang="nb-NO" dirty="0"/>
            </a:br>
            <a:r>
              <a:rPr lang="nb-NO" b="1" dirty="0"/>
              <a:t>Medlemmer av evalueringspanel MTKJ 2021</a:t>
            </a:r>
            <a:br>
              <a:rPr lang="nb-NO" dirty="0"/>
            </a:br>
            <a:endParaRPr lang="nb-NO" dirty="0"/>
          </a:p>
        </p:txBody>
      </p:sp>
      <p:sp>
        <p:nvSpPr>
          <p:cNvPr id="3" name="Content Placeholder 2">
            <a:extLst>
              <a:ext uri="{FF2B5EF4-FFF2-40B4-BE49-F238E27FC236}">
                <a16:creationId xmlns:a16="http://schemas.microsoft.com/office/drawing/2014/main" id="{AAB8CE0F-2F9E-4E48-8654-25F91903F743}"/>
              </a:ext>
            </a:extLst>
          </p:cNvPr>
          <p:cNvSpPr>
            <a:spLocks noGrp="1"/>
          </p:cNvSpPr>
          <p:nvPr>
            <p:ph idx="1"/>
          </p:nvPr>
        </p:nvSpPr>
        <p:spPr>
          <a:xfrm>
            <a:off x="603584" y="1254124"/>
            <a:ext cx="10515600" cy="4809791"/>
          </a:xfrm>
        </p:spPr>
        <p:txBody>
          <a:bodyPr>
            <a:normAutofit fontScale="62500" lnSpcReduction="20000"/>
          </a:bodyPr>
          <a:lstStyle/>
          <a:p>
            <a:pPr marL="0" indent="0">
              <a:spcBef>
                <a:spcPts val="0"/>
              </a:spcBef>
              <a:buNone/>
            </a:pPr>
            <a:r>
              <a:rPr lang="nb-NO" dirty="0"/>
              <a:t>Faglærere fra programmet:</a:t>
            </a:r>
          </a:p>
          <a:p>
            <a:pPr lvl="0">
              <a:spcBef>
                <a:spcPts val="0"/>
              </a:spcBef>
            </a:pPr>
            <a:r>
              <a:rPr lang="nb-NO" dirty="0"/>
              <a:t>Sigurd Skogestad (leder)</a:t>
            </a:r>
          </a:p>
          <a:p>
            <a:pPr lvl="0">
              <a:spcBef>
                <a:spcPts val="0"/>
              </a:spcBef>
            </a:pPr>
            <a:r>
              <a:rPr lang="nb-NO" dirty="0"/>
              <a:t>Svein Sunde. Institutt for materialteknologi og faglærer innføringsemnet</a:t>
            </a:r>
          </a:p>
          <a:p>
            <a:pPr lvl="0">
              <a:spcBef>
                <a:spcPts val="0"/>
              </a:spcBef>
            </a:pPr>
            <a:r>
              <a:rPr lang="nb-NO" dirty="0"/>
              <a:t>Berit L. Strand, institutt for bioteknologi</a:t>
            </a:r>
          </a:p>
          <a:p>
            <a:pPr lvl="0">
              <a:spcBef>
                <a:spcPts val="0"/>
              </a:spcBef>
            </a:pPr>
            <a:r>
              <a:rPr lang="fi-FI" dirty="0"/>
              <a:t>Solon Oikonomopoulos</a:t>
            </a:r>
            <a:r>
              <a:rPr lang="nb-NO" dirty="0"/>
              <a:t>, Institutt for kjemi</a:t>
            </a:r>
          </a:p>
          <a:p>
            <a:pPr marL="0" lvl="0" indent="0">
              <a:spcBef>
                <a:spcPts val="0"/>
              </a:spcBef>
              <a:buNone/>
            </a:pPr>
            <a:endParaRPr lang="nb-NO" dirty="0"/>
          </a:p>
          <a:p>
            <a:pPr marL="0" indent="0">
              <a:spcBef>
                <a:spcPts val="0"/>
              </a:spcBef>
              <a:buNone/>
            </a:pPr>
            <a:r>
              <a:rPr lang="nb-NO" dirty="0"/>
              <a:t>Vitenskapelig fra utenlandsk utdanningsinstitusjon:</a:t>
            </a:r>
          </a:p>
          <a:p>
            <a:pPr lvl="0">
              <a:spcBef>
                <a:spcPts val="0"/>
              </a:spcBef>
            </a:pPr>
            <a:r>
              <a:rPr lang="en-US" dirty="0"/>
              <a:t>Jakob Huusom, Study coordinator for chemical and biochemical engineering at DTU (from 2022).</a:t>
            </a:r>
            <a:endParaRPr lang="nb-NO" dirty="0"/>
          </a:p>
          <a:p>
            <a:pPr marL="0" indent="0">
              <a:spcBef>
                <a:spcPts val="0"/>
              </a:spcBef>
              <a:buNone/>
            </a:pPr>
            <a:endParaRPr lang="nb-NO" dirty="0"/>
          </a:p>
          <a:p>
            <a:pPr marL="0" indent="0">
              <a:spcBef>
                <a:spcPts val="0"/>
              </a:spcBef>
              <a:buNone/>
            </a:pPr>
            <a:r>
              <a:rPr lang="nb-NO" dirty="0"/>
              <a:t>Arbeidslivsrepresentanter </a:t>
            </a:r>
          </a:p>
          <a:p>
            <a:pPr lvl="0">
              <a:spcBef>
                <a:spcPts val="0"/>
              </a:spcBef>
            </a:pPr>
            <a:r>
              <a:rPr lang="nb-NO" dirty="0"/>
              <a:t>Trond Brandvik, Hydro Årdal. MTKJ i 2015, doktorgrad fra materialteknologi. </a:t>
            </a:r>
          </a:p>
          <a:p>
            <a:pPr lvl="0">
              <a:spcBef>
                <a:spcPts val="0"/>
              </a:spcBef>
            </a:pPr>
            <a:r>
              <a:rPr lang="en-US" dirty="0"/>
              <a:t>Anders Runningen, </a:t>
            </a:r>
            <a:r>
              <a:rPr lang="en-US" dirty="0" err="1"/>
              <a:t>Wärtsilä</a:t>
            </a:r>
            <a:r>
              <a:rPr lang="en-US" dirty="0"/>
              <a:t> Gas Solutions AS, </a:t>
            </a:r>
            <a:r>
              <a:rPr lang="en-US" dirty="0" err="1"/>
              <a:t>siv.ing</a:t>
            </a:r>
            <a:r>
              <a:rPr lang="en-US" dirty="0"/>
              <a:t>. MTKJ 2019.</a:t>
            </a:r>
            <a:endParaRPr lang="nb-NO" dirty="0"/>
          </a:p>
          <a:p>
            <a:pPr marL="0" indent="0">
              <a:spcBef>
                <a:spcPts val="0"/>
              </a:spcBef>
              <a:buNone/>
            </a:pPr>
            <a:endParaRPr lang="nb-NO" dirty="0"/>
          </a:p>
          <a:p>
            <a:pPr marL="0" indent="0">
              <a:spcBef>
                <a:spcPts val="0"/>
              </a:spcBef>
              <a:buNone/>
            </a:pPr>
            <a:r>
              <a:rPr lang="nb-NO" dirty="0"/>
              <a:t>Studenter:</a:t>
            </a:r>
          </a:p>
          <a:p>
            <a:pPr lvl="0">
              <a:spcBef>
                <a:spcPts val="0"/>
              </a:spcBef>
            </a:pPr>
            <a:r>
              <a:rPr lang="nb-NO" dirty="0"/>
              <a:t>Pelle Oscar Mandrup Jensen, 3. klasse, bioteknologi</a:t>
            </a:r>
          </a:p>
          <a:p>
            <a:pPr lvl="0">
              <a:spcBef>
                <a:spcPts val="0"/>
              </a:spcBef>
            </a:pPr>
            <a:r>
              <a:rPr lang="nb-NO" dirty="0"/>
              <a:t>Amund Andreassen, 3. klasse, prosess</a:t>
            </a:r>
          </a:p>
          <a:p>
            <a:pPr lvl="0">
              <a:spcBef>
                <a:spcPts val="0"/>
              </a:spcBef>
            </a:pPr>
            <a:r>
              <a:rPr lang="nb-NO" dirty="0"/>
              <a:t>Vegard Gjeldvik Jervell; 4. klasse, material</a:t>
            </a:r>
          </a:p>
          <a:p>
            <a:pPr lvl="0">
              <a:spcBef>
                <a:spcPts val="0"/>
              </a:spcBef>
            </a:pPr>
            <a:r>
              <a:rPr lang="nb-NO" dirty="0"/>
              <a:t>Madelen Rudolfsen; 3. klasse, organisk</a:t>
            </a:r>
          </a:p>
          <a:p>
            <a:pPr>
              <a:spcBef>
                <a:spcPts val="0"/>
              </a:spcBef>
            </a:pPr>
            <a:endParaRPr lang="nb-NO" dirty="0"/>
          </a:p>
          <a:p>
            <a:pPr marL="0" indent="0">
              <a:spcBef>
                <a:spcPts val="0"/>
              </a:spcBef>
              <a:buNone/>
            </a:pPr>
            <a:r>
              <a:rPr lang="nb-NO" dirty="0"/>
              <a:t>Sekretær:</a:t>
            </a:r>
          </a:p>
          <a:p>
            <a:pPr lvl="0">
              <a:spcBef>
                <a:spcPts val="0"/>
              </a:spcBef>
            </a:pPr>
            <a:r>
              <a:rPr lang="nb-NO" dirty="0"/>
              <a:t>Hege Johannessen</a:t>
            </a:r>
          </a:p>
          <a:p>
            <a:pPr marL="0" indent="0">
              <a:spcBef>
                <a:spcPts val="0"/>
              </a:spcBef>
              <a:buNone/>
            </a:pPr>
            <a:endParaRPr lang="nb-NO" dirty="0"/>
          </a:p>
          <a:p>
            <a:pPr marL="0" indent="0">
              <a:spcBef>
                <a:spcPts val="0"/>
              </a:spcBef>
              <a:buNone/>
            </a:pPr>
            <a:r>
              <a:rPr lang="nb-NO" dirty="0"/>
              <a:t>I tillegg inviteres medlemmene i programrådet til å følge arbeidet og komme med innspill. </a:t>
            </a:r>
          </a:p>
          <a:p>
            <a:pPr marL="0" indent="0">
              <a:buNone/>
            </a:pPr>
            <a:endParaRPr lang="nb-NO" dirty="0"/>
          </a:p>
        </p:txBody>
      </p:sp>
    </p:spTree>
    <p:extLst>
      <p:ext uri="{BB962C8B-B14F-4D97-AF65-F5344CB8AC3E}">
        <p14:creationId xmlns:p14="http://schemas.microsoft.com/office/powerpoint/2010/main" val="401184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0F2E2-E9CB-49A6-D9CB-0279D6554233}"/>
              </a:ext>
            </a:extLst>
          </p:cNvPr>
          <p:cNvSpPr>
            <a:spLocks noGrp="1"/>
          </p:cNvSpPr>
          <p:nvPr>
            <p:ph idx="1"/>
          </p:nvPr>
        </p:nvSpPr>
        <p:spPr>
          <a:xfrm>
            <a:off x="838200" y="91440"/>
            <a:ext cx="10515600" cy="6085523"/>
          </a:xfrm>
        </p:spPr>
        <p:txBody>
          <a:bodyPr>
            <a:normAutofit fontScale="92500" lnSpcReduction="20000"/>
          </a:bodyPr>
          <a:lstStyle/>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Times New Roman" panose="02020603050405020304" pitchFamily="18" charset="0"/>
              </a:rPr>
              <a:t>Konklusjon/Anbefaling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Digitalisering:</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 må være en klar streng gjennom hele studiet med bruk av programmering (Python pr. i dag), slik at studentene ser programmering (Python) som et naturlig redskap i sitt daglige arbeid. Siden fagoppleggene kan endre fra år til år vil dette kreve en kontinuerlig koordinering mellom fagene. </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Bærekraft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 mener at MTKJ er det studieprogrammet i Norge som best bygger opp den teknologiske basisen for å kunne lage et bærekraftig samfunn</a:t>
            </a:r>
            <a:r>
              <a:rPr lang="nb-NO" sz="1800" dirty="0">
                <a:effectLst/>
                <a:latin typeface="Calibri" panose="020F0502020204030204" pitchFamily="34" charset="0"/>
                <a:ea typeface="Calibri" panose="020F0502020204030204" pitchFamily="34" charset="0"/>
                <a:cs typeface="Times New Roman" panose="02020603050405020304" pitchFamily="18" charset="0"/>
              </a:rPr>
              <a:t>. Vi tenker da på basiskompetansen i kjemi, biologi, ingeniørfag og systemkompetansen. I det innledende faget i Generell kjemi kan det gis en innledende oversikt over bærekraft. Ellers skal bærekraft inngå som et element i de fleste dag, f.eks. gjennom øvinger. En mulighet for å styrke fokuset ytterligere er å innføre såkalte «Signaturfag» for bærekraft. MTKJ-studiet utmerker seg i forhold de fleste andre studiene ved NTNU ved at man lærer kjemisk teori som er grunnlaget for nye bærekraftige løsninger. Det er viktig å synliggjøre dette. Rent konkret foreslås det i emnebeskrivelsene tar inn mot slutten en setning eller to for hver emne (der det er aktuelt):</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Bioteknologi:</a:t>
            </a:r>
            <a:r>
              <a:rPr lang="nb-NO" sz="1800" dirty="0">
                <a:effectLst/>
                <a:latin typeface="Calibri" panose="020F0502020204030204" pitchFamily="34" charset="0"/>
                <a:ea typeface="Calibri" panose="020F0502020204030204" pitchFamily="34" charset="0"/>
                <a:cs typeface="Times New Roman" panose="02020603050405020304" pitchFamily="18" charset="0"/>
              </a:rPr>
              <a:t> MTKJ har bioteknologi i navnet på studieprogrammet og for å understreke må det tas inn eksempler om bioteknologi i flere fag, f.eks. i prosessfagene (prosessteknikk, separasjonsteknikk, kjemisk reaksjonsteknikk). I dag inngår ikke biokjemi som en obligatorisk del av MTKJ-studiet, men det bør vurderes å ta inn noe, f.eks. i det obligatoriske bioteknologi-faget.  Dette kan også gjøre det mulig å gjøre 5. semester likt for alle studentene. I dag har man en «permanent overgangsordning» der studentene må velge mellom Biokjemi 1 og materialteknologi.</a:t>
            </a:r>
          </a:p>
          <a:p>
            <a:pPr marL="457200">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Arbeidslivsrelevans.  </a:t>
            </a:r>
            <a:r>
              <a:rPr lang="nb-NO" sz="1800" dirty="0">
                <a:effectLst/>
                <a:latin typeface="Calibri" panose="020F0502020204030204" pitchFamily="34" charset="0"/>
                <a:ea typeface="Calibri" panose="020F0502020204030204" pitchFamily="34" charset="0"/>
                <a:cs typeface="Times New Roman" panose="02020603050405020304" pitchFamily="18" charset="0"/>
              </a:rPr>
              <a:t>Studiet er vurdert til å dekke arbeidslivets behov godt når det gjelder det rent faglige («harde» ferdigheter). Når det gjelder de «myke» ferdigheter så kan disse styrkes ved å ta i bruk mer prosjektarbeid og muntlige presentasjoner. Disse burde telle med i sluttkarakteren, men dette synes nå vanskeligere ved at NTNUs styre har vedtatt at man fra høsten 2022 ikke lenger kan ha såkalt «mappevurdering».</a:t>
            </a:r>
          </a:p>
        </p:txBody>
      </p:sp>
    </p:spTree>
    <p:extLst>
      <p:ext uri="{BB962C8B-B14F-4D97-AF65-F5344CB8AC3E}">
        <p14:creationId xmlns:p14="http://schemas.microsoft.com/office/powerpoint/2010/main" val="186649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F4D0-642D-EB0A-A264-ACCFCD817752}"/>
              </a:ext>
            </a:extLst>
          </p:cNvPr>
          <p:cNvSpPr>
            <a:spLocks noGrp="1"/>
          </p:cNvSpPr>
          <p:nvPr>
            <p:ph type="title"/>
          </p:nvPr>
        </p:nvSpPr>
        <p:spPr/>
        <p:txBody>
          <a:bodyPr/>
          <a:lstStyle/>
          <a:p>
            <a:r>
              <a:rPr lang="nb-NO" sz="4400" b="1" dirty="0">
                <a:effectLst/>
                <a:latin typeface="Calibri" panose="020F0502020204030204" pitchFamily="34" charset="0"/>
                <a:ea typeface="Calibri" panose="020F0502020204030204" pitchFamily="34" charset="0"/>
                <a:cs typeface="Calibri" panose="020F0502020204030204" pitchFamily="34" charset="0"/>
              </a:rPr>
              <a:t>Digitalisering</a:t>
            </a:r>
            <a:endParaRPr lang="nb-NO" dirty="0"/>
          </a:p>
        </p:txBody>
      </p:sp>
      <p:sp>
        <p:nvSpPr>
          <p:cNvPr id="3" name="Content Placeholder 2">
            <a:extLst>
              <a:ext uri="{FF2B5EF4-FFF2-40B4-BE49-F238E27FC236}">
                <a16:creationId xmlns:a16="http://schemas.microsoft.com/office/drawing/2014/main" id="{288F77AB-FAD6-AA32-0A27-43F6EC8BB705}"/>
              </a:ext>
            </a:extLst>
          </p:cNvPr>
          <p:cNvSpPr>
            <a:spLocks noGrp="1"/>
          </p:cNvSpPr>
          <p:nvPr>
            <p:ph idx="1"/>
          </p:nvPr>
        </p:nvSpPr>
        <p:spPr/>
        <p:txBody>
          <a:bodyPr>
            <a:normAutofit lnSpcReduction="10000"/>
          </a:bodyPr>
          <a:lstStyle/>
          <a:p>
            <a:r>
              <a:rPr lang="nb-NO" sz="1800" kern="150" dirty="0">
                <a:effectLst/>
                <a:latin typeface="Calibri" panose="020F0502020204030204" pitchFamily="34" charset="0"/>
                <a:ea typeface="Noto Sans CJK SC"/>
                <a:cs typeface="Lohit Devanagari"/>
              </a:rPr>
              <a:t>Digitalisering er et meget omfattende begrep, men i MTKJ-studiet er det primært tolket som beregningsorientert bruk av digital teknologi, dvs. programmering og numeriske metoder. </a:t>
            </a:r>
            <a:r>
              <a:rPr lang="nb-NO" sz="1800" kern="150" dirty="0">
                <a:solidFill>
                  <a:srgbClr val="000000"/>
                </a:solidFill>
                <a:effectLst/>
                <a:latin typeface="Calibri" panose="020F0502020204030204" pitchFamily="34" charset="0"/>
                <a:ea typeface="Noto Sans CJK SC"/>
                <a:cs typeface="Lohit Devanagari"/>
              </a:rPr>
              <a:t> De siste fire årene har programmeringsspråket i IT grunnkurs vært Python, mens det tidligere var Matlab. Gruppen for digitalisering har utarbeidet en egen rapport (vedlegg 5) som diskuterer også andre aspekter ved digitalisering som kontroll og styring, </a:t>
            </a:r>
            <a:r>
              <a:rPr lang="nb-NO" sz="1800" kern="150" dirty="0">
                <a:effectLst/>
                <a:latin typeface="Calibri" panose="020F0502020204030204" pitchFamily="34" charset="0"/>
                <a:ea typeface="Noto Sans CJK SC"/>
                <a:cs typeface="Lohit Devanagari"/>
              </a:rPr>
              <a:t>datadrevne modeller, datalagring, digital teknologi i produksjon og informasjonsinnhenting. </a:t>
            </a:r>
          </a:p>
          <a:p>
            <a:r>
              <a:rPr lang="nb-NO" sz="1800" kern="150" dirty="0">
                <a:effectLst/>
                <a:latin typeface="Calibri" panose="020F0502020204030204" pitchFamily="34" charset="0"/>
                <a:ea typeface="Noto Sans CJK SC"/>
                <a:cs typeface="Lohit Devanagari"/>
              </a:rPr>
              <a:t>Når det gjelder programmering anbefales det å innføre en definert og koordinert progresjon i MTKJ-studiet og at denne progresjonen synliggjøres i emnebeskrivelsene under læringsformer og -aktiviteter, eventuelt også i beskrivelsene av studieretningene og i rekrutteringsmateriell. En mulig progresjon (streng) er gitt i rapporten (vedlegg 5). </a:t>
            </a:r>
          </a:p>
          <a:p>
            <a:r>
              <a:rPr lang="nb-NO" sz="1800" kern="150" dirty="0">
                <a:effectLst/>
                <a:latin typeface="Calibri" panose="020F0502020204030204" pitchFamily="34" charset="0"/>
                <a:ea typeface="Noto Sans CJK SC"/>
                <a:cs typeface="Lohit Devanagari"/>
              </a:rPr>
              <a:t>For å sikre at alle MTKJ-studenter har et godt grunnlag innen programmering, anbefales det at faglærere i studiets første 5 semestre samles og blir enige om progresjon, oppgavefordeling og undervisningsmetodikk. Det bør settes av ressurser til veiledning i programmering i mindre grupper (4-5 studenter) i utvalgte fag. Det bør også organiseres en tilsvarende diskusjon i studiets siste halvdel.</a:t>
            </a:r>
            <a:endParaRPr lang="nb-NO" sz="1800" kern="150" dirty="0">
              <a:effectLst/>
              <a:latin typeface="Liberation Serif"/>
              <a:ea typeface="Noto Sans CJK SC"/>
              <a:cs typeface="Lohit Devanagari"/>
            </a:endParaRPr>
          </a:p>
          <a:p>
            <a:r>
              <a:rPr lang="nb-NO" sz="1800" kern="150" dirty="0">
                <a:effectLst/>
                <a:latin typeface="Calibri" panose="020F0502020204030204" pitchFamily="34" charset="0"/>
                <a:ea typeface="Noto Sans CJK SC"/>
                <a:cs typeface="Lohit Devanagari"/>
              </a:rPr>
              <a:t>Det vil også være av verdi om IT grunnkurs kan gjøres mer spesifikt for å dekke behovet for MTKJ-studentene. </a:t>
            </a:r>
            <a:endParaRPr lang="nb-NO" sz="1800" kern="150" dirty="0">
              <a:effectLst/>
              <a:latin typeface="Liberation Serif"/>
              <a:ea typeface="Noto Sans CJK SC"/>
              <a:cs typeface="Lohit Devanagari"/>
            </a:endParaRPr>
          </a:p>
          <a:p>
            <a:r>
              <a:rPr lang="nb-NO" sz="1800" kern="150" dirty="0">
                <a:effectLst/>
                <a:latin typeface="Calibri" panose="020F0502020204030204" pitchFamily="34" charset="0"/>
                <a:ea typeface="Noto Sans CJK SC"/>
                <a:cs typeface="Lohit Devanagari"/>
              </a:rPr>
              <a:t> </a:t>
            </a:r>
            <a:endParaRPr lang="nb-NO" sz="1800" kern="150" dirty="0">
              <a:effectLst/>
              <a:latin typeface="Liberation Serif"/>
              <a:ea typeface="Noto Sans CJK SC"/>
              <a:cs typeface="Lohit Devanagari"/>
            </a:endParaRPr>
          </a:p>
          <a:p>
            <a:endParaRPr lang="nb-NO" dirty="0"/>
          </a:p>
        </p:txBody>
      </p:sp>
    </p:spTree>
    <p:extLst>
      <p:ext uri="{BB962C8B-B14F-4D97-AF65-F5344CB8AC3E}">
        <p14:creationId xmlns:p14="http://schemas.microsoft.com/office/powerpoint/2010/main" val="154249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2581</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Liberation Serif</vt:lpstr>
      <vt:lpstr>Open Sans</vt:lpstr>
      <vt:lpstr>Symbol</vt:lpstr>
      <vt:lpstr>Office Theme</vt:lpstr>
      <vt:lpstr>Periodisk evaluering MTKJ 2021-22</vt:lpstr>
      <vt:lpstr>Programråd MTKJ, vår 2022</vt:lpstr>
      <vt:lpstr>Dagens MTKJ-studium  (etter endringer jan. 2022)</vt:lpstr>
      <vt:lpstr>PowerPoint Presentation</vt:lpstr>
      <vt:lpstr>PowerPoint Presentation</vt:lpstr>
      <vt:lpstr>Periodisk evaluering MTKJ 2021</vt:lpstr>
      <vt:lpstr>  Medlemmer av evalueringspanel MTKJ 2021 </vt:lpstr>
      <vt:lpstr>PowerPoint Presentation</vt:lpstr>
      <vt:lpstr>Digitalisering</vt:lpstr>
      <vt:lpstr>Bærekraft</vt:lpstr>
      <vt:lpstr>Arbeidskraftrelevans («myke» ferdigheter)</vt:lpstr>
      <vt:lpstr>Bioteknologi</vt:lpstr>
      <vt:lpstr>9.Deltagelse i Mattepilot (Marta) og flytting av fysikalsk kjemi </vt:lpstr>
      <vt:lpstr>PowerPoint Presentation</vt:lpstr>
      <vt:lpstr>PowerPoint Presentation</vt:lpstr>
      <vt:lpstr>TMA4101 – Matematikk 1</vt:lpstr>
      <vt:lpstr>Koordinering mellom fag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Dybde-evaluering MTKJ</dc:title>
  <dc:creator>Sigurd Skogestad</dc:creator>
  <cp:lastModifiedBy>Sigurd Skogestad</cp:lastModifiedBy>
  <cp:revision>29</cp:revision>
  <cp:lastPrinted>2021-05-05T07:51:16Z</cp:lastPrinted>
  <dcterms:created xsi:type="dcterms:W3CDTF">2021-05-05T06:52:47Z</dcterms:created>
  <dcterms:modified xsi:type="dcterms:W3CDTF">2022-09-08T15:05:20Z</dcterms:modified>
</cp:coreProperties>
</file>