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6" r:id="rId4"/>
    <p:sldId id="261" r:id="rId5"/>
    <p:sldId id="266" r:id="rId6"/>
    <p:sldId id="268" r:id="rId7"/>
    <p:sldId id="265" r:id="rId8"/>
    <p:sldId id="267" r:id="rId9"/>
    <p:sldId id="269" r:id="rId10"/>
    <p:sldId id="270" r:id="rId11"/>
    <p:sldId id="271" r:id="rId12"/>
    <p:sldId id="272" r:id="rId13"/>
    <p:sldId id="274" r:id="rId14"/>
    <p:sldId id="282" r:id="rId15"/>
    <p:sldId id="277" r:id="rId16"/>
    <p:sldId id="279" r:id="rId17"/>
    <p:sldId id="278" r:id="rId18"/>
    <p:sldId id="281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193" autoAdjust="0"/>
    <p:restoredTop sz="96114" autoAdjust="0"/>
  </p:normalViewPr>
  <p:slideViewPr>
    <p:cSldViewPr>
      <p:cViewPr varScale="1">
        <p:scale>
          <a:sx n="69" d="100"/>
          <a:sy n="69" d="100"/>
        </p:scale>
        <p:origin x="-648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21B01-2CC7-442C-81C5-63D519A05FDE}" type="datetimeFigureOut">
              <a:rPr lang="en-US" smtClean="0"/>
              <a:t>6/25/15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0BD89-3CD6-4796-B8F9-9AA06D635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664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21B01-2CC7-442C-81C5-63D519A05FDE}" type="datetimeFigureOut">
              <a:rPr lang="en-US" smtClean="0"/>
              <a:t>6/25/15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0BD89-3CD6-4796-B8F9-9AA06D635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791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21B01-2CC7-442C-81C5-63D519A05FDE}" type="datetimeFigureOut">
              <a:rPr lang="en-US" smtClean="0"/>
              <a:t>6/25/15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0BD89-3CD6-4796-B8F9-9AA06D635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859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21B01-2CC7-442C-81C5-63D519A05FDE}" type="datetimeFigureOut">
              <a:rPr lang="en-US" smtClean="0"/>
              <a:t>6/25/15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0BD89-3CD6-4796-B8F9-9AA06D635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950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21B01-2CC7-442C-81C5-63D519A05FDE}" type="datetimeFigureOut">
              <a:rPr lang="en-US" smtClean="0"/>
              <a:t>6/25/15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0BD89-3CD6-4796-B8F9-9AA06D635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024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21B01-2CC7-442C-81C5-63D519A05FDE}" type="datetimeFigureOut">
              <a:rPr lang="en-US" smtClean="0"/>
              <a:t>6/25/15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0BD89-3CD6-4796-B8F9-9AA06D635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980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21B01-2CC7-442C-81C5-63D519A05FDE}" type="datetimeFigureOut">
              <a:rPr lang="en-US" smtClean="0"/>
              <a:t>6/25/15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0BD89-3CD6-4796-B8F9-9AA06D635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847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21B01-2CC7-442C-81C5-63D519A05FDE}" type="datetimeFigureOut">
              <a:rPr lang="en-US" smtClean="0"/>
              <a:t>6/25/15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0BD89-3CD6-4796-B8F9-9AA06D635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106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21B01-2CC7-442C-81C5-63D519A05FDE}" type="datetimeFigureOut">
              <a:rPr lang="en-US" smtClean="0"/>
              <a:t>6/25/15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0BD89-3CD6-4796-B8F9-9AA06D635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258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21B01-2CC7-442C-81C5-63D519A05FDE}" type="datetimeFigureOut">
              <a:rPr lang="en-US" smtClean="0"/>
              <a:t>6/25/15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0BD89-3CD6-4796-B8F9-9AA06D635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615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21B01-2CC7-442C-81C5-63D519A05FDE}" type="datetimeFigureOut">
              <a:rPr lang="en-US" smtClean="0"/>
              <a:t>6/25/15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0BD89-3CD6-4796-B8F9-9AA06D635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04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21B01-2CC7-442C-81C5-63D519A05FDE}" type="datetimeFigureOut">
              <a:rPr lang="en-US" smtClean="0"/>
              <a:t>6/25/15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30BD89-3CD6-4796-B8F9-9AA06D635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465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Relationship Id="rId3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2.png"/><Relationship Id="rId5" Type="http://schemas.openxmlformats.org/officeDocument/2006/relationships/oleObject" Target="file:///\\localhost\Users\paulmason\Desktop\Document1!OLE_LINK1" TargetMode="External"/><Relationship Id="rId6" Type="http://schemas.openxmlformats.org/officeDocument/2006/relationships/image" Target="../media/image23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Optical Observations of J1023+0038: An LMXB in Transition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828800"/>
            <a:ext cx="8077200" cy="5029200"/>
          </a:xfrm>
        </p:spPr>
        <p:txBody>
          <a:bodyPr>
            <a:normAutofit fontScale="92500" lnSpcReduction="20000"/>
          </a:bodyPr>
          <a:lstStyle/>
          <a:p>
            <a:r>
              <a:rPr lang="en-US" sz="6300" dirty="0" smtClean="0">
                <a:solidFill>
                  <a:srgbClr val="0070C0"/>
                </a:solidFill>
              </a:rPr>
              <a:t>Paul A. Mason</a:t>
            </a:r>
          </a:p>
          <a:p>
            <a:r>
              <a:rPr lang="en-US" dirty="0" smtClean="0"/>
              <a:t>New Mexico State University</a:t>
            </a:r>
            <a:endParaRPr lang="en-US" dirty="0"/>
          </a:p>
          <a:p>
            <a:r>
              <a:rPr lang="en-US" sz="4600" dirty="0" smtClean="0">
                <a:solidFill>
                  <a:srgbClr val="0070C0"/>
                </a:solidFill>
              </a:rPr>
              <a:t>Emmanuel Gonzalez</a:t>
            </a:r>
          </a:p>
          <a:p>
            <a:r>
              <a:rPr lang="en-US" dirty="0" smtClean="0"/>
              <a:t>University of Texas at El Paso</a:t>
            </a:r>
          </a:p>
          <a:p>
            <a:r>
              <a:rPr lang="en-US" sz="4600" dirty="0" smtClean="0">
                <a:solidFill>
                  <a:srgbClr val="0070C0"/>
                </a:solidFill>
              </a:rPr>
              <a:t>Edward L. Robinson</a:t>
            </a:r>
            <a:endParaRPr lang="en-US" sz="4600" dirty="0">
              <a:solidFill>
                <a:srgbClr val="0070C0"/>
              </a:solidFill>
            </a:endParaRPr>
          </a:p>
          <a:p>
            <a:r>
              <a:rPr lang="en-US" dirty="0"/>
              <a:t>University of Texas at </a:t>
            </a:r>
            <a:r>
              <a:rPr lang="en-US" dirty="0" smtClean="0"/>
              <a:t>Austin</a:t>
            </a:r>
          </a:p>
          <a:p>
            <a:endParaRPr lang="en-US" dirty="0"/>
          </a:p>
          <a:p>
            <a:r>
              <a:rPr lang="en-US" dirty="0" smtClean="0"/>
              <a:t>Special thanks to </a:t>
            </a:r>
            <a:r>
              <a:rPr lang="en-US" dirty="0" smtClean="0">
                <a:solidFill>
                  <a:schemeClr val="accent1"/>
                </a:solidFill>
              </a:rPr>
              <a:t>Jorge I. Zuluaga </a:t>
            </a:r>
          </a:p>
          <a:p>
            <a:r>
              <a:rPr lang="en-US" dirty="0" smtClean="0"/>
              <a:t>for  discussion on time-scale estimates.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5714" y="2209800"/>
            <a:ext cx="2338285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995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914400"/>
            <a:ext cx="7964011" cy="57539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00200" y="152400"/>
            <a:ext cx="6781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</a:rPr>
              <a:t>BVR (broadband) filter  Date     </a:t>
            </a:r>
          </a:p>
          <a:p>
            <a:r>
              <a:rPr lang="en-US" sz="2000" dirty="0" smtClean="0">
                <a:solidFill>
                  <a:srgbClr val="0070C0"/>
                </a:solidFill>
              </a:rPr>
              <a:t>Model Parameters:    inclination = 46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smtClean="0">
                <a:solidFill>
                  <a:srgbClr val="0070C0"/>
                </a:solidFill>
              </a:rPr>
              <a:t>degrees     </a:t>
            </a:r>
            <a:r>
              <a:rPr lang="en-US" sz="2000" dirty="0" smtClean="0">
                <a:solidFill>
                  <a:srgbClr val="0070C0"/>
                </a:solidFill>
              </a:rPr>
              <a:t>T_2 = 5800 K</a:t>
            </a:r>
          </a:p>
          <a:p>
            <a:r>
              <a:rPr lang="en-US" sz="2000" dirty="0" smtClean="0">
                <a:solidFill>
                  <a:srgbClr val="0070C0"/>
                </a:solidFill>
              </a:rPr>
              <a:t>Dark Spot on star 2, size = 5 degrees, located on back side</a:t>
            </a:r>
            <a:endParaRPr lang="en-US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739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028700"/>
            <a:ext cx="7791450" cy="58293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19250" y="152400"/>
            <a:ext cx="6781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</a:rPr>
              <a:t>V filter  Date     </a:t>
            </a:r>
          </a:p>
          <a:p>
            <a:r>
              <a:rPr lang="en-US" sz="2000" dirty="0" smtClean="0">
                <a:solidFill>
                  <a:srgbClr val="0070C0"/>
                </a:solidFill>
              </a:rPr>
              <a:t>Model Parameters:    inclination = 46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smtClean="0">
                <a:solidFill>
                  <a:srgbClr val="0070C0"/>
                </a:solidFill>
              </a:rPr>
              <a:t>degrees     </a:t>
            </a:r>
            <a:r>
              <a:rPr lang="en-US" sz="2000" dirty="0" smtClean="0">
                <a:solidFill>
                  <a:srgbClr val="0070C0"/>
                </a:solidFill>
              </a:rPr>
              <a:t>T_2 = 5800 K</a:t>
            </a:r>
          </a:p>
          <a:p>
            <a:r>
              <a:rPr lang="en-US" sz="2000" dirty="0" smtClean="0">
                <a:solidFill>
                  <a:srgbClr val="0070C0"/>
                </a:solidFill>
              </a:rPr>
              <a:t>Dark Spot on star 2, size = 5 degrees, located on back side</a:t>
            </a:r>
            <a:endParaRPr lang="en-US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850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143000"/>
            <a:ext cx="7915275" cy="5562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0" y="103524"/>
            <a:ext cx="6781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</a:rPr>
              <a:t>B filter  Date     </a:t>
            </a:r>
          </a:p>
          <a:p>
            <a:r>
              <a:rPr lang="en-US" sz="2000" dirty="0" smtClean="0">
                <a:solidFill>
                  <a:srgbClr val="0070C0"/>
                </a:solidFill>
              </a:rPr>
              <a:t>Model Parameters:    inclination = 46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smtClean="0">
                <a:solidFill>
                  <a:srgbClr val="0070C0"/>
                </a:solidFill>
              </a:rPr>
              <a:t>degrees     </a:t>
            </a:r>
            <a:r>
              <a:rPr lang="en-US" sz="2000" dirty="0" smtClean="0">
                <a:solidFill>
                  <a:srgbClr val="0070C0"/>
                </a:solidFill>
              </a:rPr>
              <a:t>T_2 = 5800 K</a:t>
            </a:r>
          </a:p>
          <a:p>
            <a:r>
              <a:rPr lang="en-US" sz="2000" dirty="0" smtClean="0">
                <a:solidFill>
                  <a:srgbClr val="0070C0"/>
                </a:solidFill>
              </a:rPr>
              <a:t>Dark Spot on star 2, size = 5 degrees, located on back side</a:t>
            </a:r>
            <a:endParaRPr lang="en-US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277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28575"/>
            <a:ext cx="60960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J1023+0038 (after scaling)</a:t>
            </a:r>
          </a:p>
          <a:p>
            <a:r>
              <a:rPr lang="en-US" sz="2800" b="1" dirty="0" smtClean="0"/>
              <a:t>Outburst light curve (</a:t>
            </a:r>
            <a:r>
              <a:rPr lang="en-US" sz="2800" b="1" dirty="0" smtClean="0">
                <a:solidFill>
                  <a:srgbClr val="FF0000"/>
                </a:solidFill>
              </a:rPr>
              <a:t>red</a:t>
            </a:r>
            <a:r>
              <a:rPr lang="en-US" sz="2800" b="1" dirty="0" smtClean="0"/>
              <a:t>)  LMXB</a:t>
            </a:r>
          </a:p>
          <a:p>
            <a:r>
              <a:rPr lang="en-US" sz="2800" b="1" dirty="0" smtClean="0"/>
              <a:t>Quiescent Light curve (</a:t>
            </a:r>
            <a:r>
              <a:rPr lang="en-US" sz="2800" b="1" dirty="0" smtClean="0">
                <a:solidFill>
                  <a:schemeClr val="accent1"/>
                </a:solidFill>
              </a:rPr>
              <a:t>blue</a:t>
            </a:r>
            <a:r>
              <a:rPr lang="en-US" sz="2800" b="1" dirty="0" smtClean="0"/>
              <a:t>)   Pulsar</a:t>
            </a:r>
            <a:endParaRPr lang="en-US" sz="28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7800"/>
            <a:ext cx="9144000" cy="35620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4283241"/>
            <a:ext cx="7370647" cy="25747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3359911"/>
            <a:ext cx="60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92D050"/>
                </a:solidFill>
              </a:rPr>
              <a:t>_</a:t>
            </a:r>
            <a:endParaRPr lang="en-US" sz="5400" b="1" dirty="0">
              <a:solidFill>
                <a:srgbClr val="92D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2600" y="6105877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30 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057400" y="5557919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- 2 min -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600200" y="28575"/>
            <a:ext cx="60960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J1023+0038</a:t>
            </a:r>
          </a:p>
          <a:p>
            <a:r>
              <a:rPr lang="en-US" sz="2800" b="1" dirty="0" smtClean="0"/>
              <a:t>Outburst light curve (</a:t>
            </a:r>
            <a:r>
              <a:rPr lang="en-US" sz="2800" b="1" dirty="0" smtClean="0">
                <a:solidFill>
                  <a:srgbClr val="FF0000"/>
                </a:solidFill>
              </a:rPr>
              <a:t>red</a:t>
            </a:r>
            <a:r>
              <a:rPr lang="en-US" sz="2800" b="1" dirty="0" smtClean="0"/>
              <a:t>)  LMXB</a:t>
            </a:r>
          </a:p>
          <a:p>
            <a:r>
              <a:rPr lang="en-US" sz="2800" b="1" dirty="0" smtClean="0"/>
              <a:t>Quiescent Light curve (</a:t>
            </a:r>
            <a:r>
              <a:rPr lang="en-US" sz="2800" b="1" dirty="0" smtClean="0">
                <a:solidFill>
                  <a:schemeClr val="accent1"/>
                </a:solidFill>
              </a:rPr>
              <a:t>blue</a:t>
            </a:r>
            <a:r>
              <a:rPr lang="en-US" sz="2800" b="1" dirty="0" smtClean="0"/>
              <a:t>)   Pulsar</a:t>
            </a:r>
            <a:endParaRPr lang="en-US" sz="28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3048000" y="6096000"/>
            <a:ext cx="3124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Ask about our model for this..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1922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27" y="914400"/>
            <a:ext cx="9736473" cy="6324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0" y="457200"/>
            <a:ext cx="2971800" cy="270843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J1023+0038           </a:t>
            </a:r>
            <a:r>
              <a:rPr lang="en-US" sz="3200" dirty="0" smtClean="0"/>
              <a:t>(March 2015) 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X-ray Heated Secondary and </a:t>
            </a:r>
            <a:r>
              <a:rPr lang="en-US" sz="2800" dirty="0">
                <a:solidFill>
                  <a:srgbClr val="FF0000"/>
                </a:solidFill>
              </a:rPr>
              <a:t>A</a:t>
            </a:r>
            <a:r>
              <a:rPr lang="en-US" sz="2800" dirty="0" smtClean="0">
                <a:solidFill>
                  <a:srgbClr val="FF0000"/>
                </a:solidFill>
              </a:rPr>
              <a:t>ccretion </a:t>
            </a:r>
            <a:r>
              <a:rPr lang="en-US" sz="2800" dirty="0">
                <a:solidFill>
                  <a:srgbClr val="FF0000"/>
                </a:solidFill>
              </a:rPr>
              <a:t>F</a:t>
            </a:r>
            <a:r>
              <a:rPr lang="en-US" sz="2800" dirty="0" smtClean="0">
                <a:solidFill>
                  <a:srgbClr val="FF0000"/>
                </a:solidFill>
              </a:rPr>
              <a:t>laring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190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487362"/>
          </a:xfrm>
        </p:spPr>
        <p:txBody>
          <a:bodyPr>
            <a:noAutofit/>
          </a:bodyPr>
          <a:lstStyle/>
          <a:p>
            <a:r>
              <a:rPr lang="en-US" sz="3200" dirty="0" smtClean="0"/>
              <a:t>Type I X-ray burst triggers Roche Lobe overflow?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3" y="838200"/>
            <a:ext cx="9180428" cy="5142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328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487362"/>
          </a:xfrm>
        </p:spPr>
        <p:txBody>
          <a:bodyPr>
            <a:noAutofit/>
          </a:bodyPr>
          <a:lstStyle/>
          <a:p>
            <a:r>
              <a:rPr lang="en-US" sz="3200" dirty="0" smtClean="0"/>
              <a:t>Type I X-ray burst triggers Roche Lobe overflow?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3" y="838200"/>
            <a:ext cx="9180428" cy="5142043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990600" y="2438400"/>
            <a:ext cx="0" cy="838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1295400" y="2971800"/>
            <a:ext cx="6096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533400" y="3886200"/>
            <a:ext cx="304800" cy="685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0" y="3581400"/>
            <a:ext cx="685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228600" y="2743200"/>
            <a:ext cx="4572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1295400" y="3733800"/>
            <a:ext cx="68580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1143000" y="3962400"/>
            <a:ext cx="228600" cy="685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8691" y="228600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Burst   occurs</a:t>
            </a:r>
            <a:endParaRPr lang="en-US" sz="2800" dirty="0"/>
          </a:p>
        </p:txBody>
      </p:sp>
      <p:sp>
        <p:nvSpPr>
          <p:cNvPr id="44" name="TextBox 43"/>
          <p:cNvSpPr txBox="1"/>
          <p:nvPr/>
        </p:nvSpPr>
        <p:spPr>
          <a:xfrm>
            <a:off x="5410200" y="1905000"/>
            <a:ext cx="3429000" cy="10668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4800600" y="1828800"/>
            <a:ext cx="2971800" cy="4572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1295400" y="1600200"/>
            <a:ext cx="2971800" cy="4572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3352800" y="1524000"/>
            <a:ext cx="2971800" cy="4572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5638800" y="4572000"/>
            <a:ext cx="3124200" cy="6096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873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487362"/>
          </a:xfrm>
        </p:spPr>
        <p:txBody>
          <a:bodyPr>
            <a:noAutofit/>
          </a:bodyPr>
          <a:lstStyle/>
          <a:p>
            <a:r>
              <a:rPr lang="en-US" sz="3200" dirty="0" smtClean="0"/>
              <a:t>Type I X-ray burst triggers Roche Lobe overflow?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3" y="838200"/>
            <a:ext cx="9180428" cy="5142043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990600" y="2438400"/>
            <a:ext cx="0" cy="838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1295400" y="2971800"/>
            <a:ext cx="6096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533400" y="3886200"/>
            <a:ext cx="304800" cy="685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0" y="3581400"/>
            <a:ext cx="685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228600" y="2743200"/>
            <a:ext cx="4572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1295400" y="3733800"/>
            <a:ext cx="68580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1143000" y="3962400"/>
            <a:ext cx="228600" cy="685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8691" y="228600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Burst   occurs</a:t>
            </a:r>
            <a:endParaRPr lang="en-US" sz="2800" dirty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67" y="838200"/>
            <a:ext cx="9180576" cy="5142125"/>
          </a:xfrm>
          <a:prstGeom prst="rect">
            <a:avLst/>
          </a:prstGeom>
        </p:spPr>
      </p:pic>
      <p:cxnSp>
        <p:nvCxnSpPr>
          <p:cNvPr id="41" name="Straight Arrow Connector 40"/>
          <p:cNvCxnSpPr/>
          <p:nvPr/>
        </p:nvCxnSpPr>
        <p:spPr>
          <a:xfrm flipH="1">
            <a:off x="2667000" y="4876800"/>
            <a:ext cx="4572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9" name="Group 48"/>
          <p:cNvGrpSpPr/>
          <p:nvPr/>
        </p:nvGrpSpPr>
        <p:grpSpPr>
          <a:xfrm>
            <a:off x="838200" y="2133600"/>
            <a:ext cx="2667000" cy="3714929"/>
            <a:chOff x="838200" y="2133600"/>
            <a:chExt cx="2667000" cy="3714929"/>
          </a:xfrm>
        </p:grpSpPr>
        <p:cxnSp>
          <p:nvCxnSpPr>
            <p:cNvPr id="30" name="Straight Arrow Connector 29"/>
            <p:cNvCxnSpPr/>
            <p:nvPr/>
          </p:nvCxnSpPr>
          <p:spPr>
            <a:xfrm flipH="1" flipV="1">
              <a:off x="1905000" y="2590800"/>
              <a:ext cx="685800" cy="457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flipH="1" flipV="1">
              <a:off x="2438400" y="2133600"/>
              <a:ext cx="457200" cy="6096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flipH="1" flipV="1">
              <a:off x="1752600" y="3048000"/>
              <a:ext cx="609600" cy="3048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838200" y="4648200"/>
              <a:ext cx="2667000" cy="120032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dirty="0" smtClean="0"/>
                <a:t>Companion star expands</a:t>
              </a:r>
              <a:endParaRPr lang="en-US" sz="3600" dirty="0"/>
            </a:p>
          </p:txBody>
        </p:sp>
        <p:cxnSp>
          <p:nvCxnSpPr>
            <p:cNvPr id="39" name="Straight Arrow Connector 38"/>
            <p:cNvCxnSpPr/>
            <p:nvPr/>
          </p:nvCxnSpPr>
          <p:spPr>
            <a:xfrm flipH="1">
              <a:off x="1981200" y="4343400"/>
              <a:ext cx="685800" cy="457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 flipH="1">
              <a:off x="1905000" y="3962400"/>
              <a:ext cx="533400" cy="3048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TextBox 43"/>
          <p:cNvSpPr txBox="1"/>
          <p:nvPr/>
        </p:nvSpPr>
        <p:spPr>
          <a:xfrm>
            <a:off x="5410200" y="1905000"/>
            <a:ext cx="3429000" cy="10668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4800600" y="1828800"/>
            <a:ext cx="2971800" cy="4572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1295400" y="1600200"/>
            <a:ext cx="2971800" cy="4572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3352800" y="1524000"/>
            <a:ext cx="2971800" cy="4572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5638800" y="4572000"/>
            <a:ext cx="3124200" cy="6096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715000" y="4590871"/>
            <a:ext cx="266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Roche lobe overflows</a:t>
            </a:r>
            <a:endParaRPr lang="en-US" sz="3600" dirty="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818186">
            <a:off x="4220519" y="1764323"/>
            <a:ext cx="6199520" cy="4215674"/>
          </a:xfrm>
          <a:prstGeom prst="rect">
            <a:avLst/>
          </a:prstGeom>
        </p:spPr>
      </p:pic>
      <p:cxnSp>
        <p:nvCxnSpPr>
          <p:cNvPr id="31" name="Straight Arrow Connector 30"/>
          <p:cNvCxnSpPr/>
          <p:nvPr/>
        </p:nvCxnSpPr>
        <p:spPr>
          <a:xfrm flipH="1">
            <a:off x="2819400" y="4953000"/>
            <a:ext cx="38100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9964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24593" y="1371600"/>
            <a:ext cx="7370647" cy="2574759"/>
            <a:chOff x="24593" y="1371600"/>
            <a:chExt cx="7370647" cy="2574759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593" y="1371600"/>
              <a:ext cx="7370647" cy="2574759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1066800" y="3214958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30 s</a:t>
              </a:r>
              <a:endParaRPr lang="en-US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371600" y="2667000"/>
              <a:ext cx="990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- 2 min -</a:t>
              </a:r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487362"/>
          </a:xfrm>
        </p:spPr>
        <p:txBody>
          <a:bodyPr>
            <a:noAutofit/>
          </a:bodyPr>
          <a:lstStyle/>
          <a:p>
            <a:r>
              <a:rPr lang="en-US" sz="3200" dirty="0" smtClean="0"/>
              <a:t>Type I X-ray burst triggers Roche Lobe overflow?</a:t>
            </a:r>
            <a:endParaRPr lang="en-US" sz="3200" dirty="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818186">
            <a:off x="4220519" y="1764323"/>
            <a:ext cx="6199520" cy="4215674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5410200" y="1905000"/>
            <a:ext cx="3429000" cy="10668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4800600" y="1828800"/>
            <a:ext cx="2971800" cy="4572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1295400" y="1600200"/>
            <a:ext cx="2971800" cy="4572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3352800" y="1524000"/>
            <a:ext cx="2971800" cy="4572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5638800" y="4572000"/>
            <a:ext cx="3124200" cy="6096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715000" y="4590871"/>
            <a:ext cx="266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Roche lobe overflows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5715000" y="1066800"/>
            <a:ext cx="3352800" cy="563231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9672736"/>
              </p:ext>
            </p:extLst>
          </p:nvPr>
        </p:nvGraphicFramePr>
        <p:xfrm>
          <a:off x="5886031" y="990600"/>
          <a:ext cx="3715169" cy="5680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name="Document" r:id="rId5" imgW="5486400" imgH="5359400" progId="Word.Document.12">
                  <p:link updateAutomatic="1"/>
                </p:oleObj>
              </mc:Choice>
              <mc:Fallback>
                <p:oleObj name="Document" r:id="rId5" imgW="5486400" imgH="5359400" progId="Word.Documen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886031" y="990600"/>
                        <a:ext cx="3715169" cy="56804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04271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5029200"/>
            <a:ext cx="8229600" cy="4525963"/>
          </a:xfrm>
        </p:spPr>
        <p:txBody>
          <a:bodyPr/>
          <a:lstStyle/>
          <a:p>
            <a:r>
              <a:rPr lang="en-US" dirty="0" smtClean="0"/>
              <a:t>Thank you for your attention</a:t>
            </a:r>
            <a:r>
              <a:rPr lang="en-US" dirty="0" smtClean="0"/>
              <a:t>!</a:t>
            </a:r>
            <a:endParaRPr lang="en-US" dirty="0" smtClean="0"/>
          </a:p>
          <a:p>
            <a:r>
              <a:rPr lang="en-US" dirty="0" smtClean="0"/>
              <a:t>-Paul A. Mason (</a:t>
            </a:r>
            <a:r>
              <a:rPr lang="en-US" dirty="0" err="1" smtClean="0"/>
              <a:t>pmason@nmsu.edu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 smtClean="0"/>
              <a:t>			</a:t>
            </a:r>
            <a:endParaRPr lang="en-US" sz="28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1905000"/>
            <a:ext cx="2971800" cy="1664533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228600" y="304800"/>
            <a:ext cx="6553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                        </a:t>
            </a:r>
            <a:r>
              <a:rPr lang="en-US" sz="3900" dirty="0" smtClean="0"/>
              <a:t>Conclusions</a:t>
            </a:r>
          </a:p>
          <a:p>
            <a:r>
              <a:rPr lang="en-US" dirty="0" smtClean="0"/>
              <a:t>J1023+0038 frequently transitions between accretion-powered LMXB and a spin powered pulsar</a:t>
            </a:r>
          </a:p>
          <a:p>
            <a:r>
              <a:rPr lang="en-US" dirty="0" smtClean="0"/>
              <a:t>The binary orbital period is 0.19809623(2) days and has not changed significantly over 9 years</a:t>
            </a:r>
          </a:p>
          <a:p>
            <a:r>
              <a:rPr lang="en-US" dirty="0" smtClean="0"/>
              <a:t>A model involving burst induced accretion is consistent with observations.</a:t>
            </a:r>
          </a:p>
          <a:p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176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09600" y="613524"/>
            <a:ext cx="7486650" cy="6270599"/>
            <a:chOff x="753533" y="194733"/>
            <a:chExt cx="7486650" cy="6270599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533" y="194733"/>
              <a:ext cx="7486650" cy="62705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6096000" y="1828800"/>
              <a:ext cx="2057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Accretion disk active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791200" y="990600"/>
              <a:ext cx="1828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Pulsar detected </a:t>
              </a:r>
            </a:p>
            <a:p>
              <a:endParaRPr lang="en-US" dirty="0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H="1">
              <a:off x="4648200" y="1143000"/>
              <a:ext cx="1143000" cy="2286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6138333" y="4648200"/>
              <a:ext cx="1828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Pulsar detected </a:t>
              </a:r>
            </a:p>
            <a:p>
              <a:endParaRPr lang="en-US" dirty="0"/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H="1">
              <a:off x="5219700" y="4876800"/>
              <a:ext cx="876300" cy="5334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6138333" y="2819400"/>
              <a:ext cx="1828800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Pulsar not detected even after disk disappeared</a:t>
              </a:r>
            </a:p>
            <a:p>
              <a:endParaRPr lang="en-US" dirty="0"/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H="1">
              <a:off x="4876800" y="2935195"/>
              <a:ext cx="1263650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638" y="152400"/>
            <a:ext cx="8229600" cy="944562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J1023 +0038 Observational timeline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130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229600" cy="2514600"/>
          </a:xfrm>
        </p:spPr>
        <p:txBody>
          <a:bodyPr>
            <a:noAutofit/>
          </a:bodyPr>
          <a:lstStyle/>
          <a:p>
            <a:r>
              <a:rPr lang="en-US" sz="1400" dirty="0" smtClean="0"/>
              <a:t>Jan 2003 </a:t>
            </a:r>
            <a:r>
              <a:rPr lang="en-US" sz="1400" dirty="0" err="1" smtClean="0"/>
              <a:t>Woudt</a:t>
            </a:r>
            <a:r>
              <a:rPr lang="en-US" sz="1400" dirty="0"/>
              <a:t> </a:t>
            </a:r>
            <a:r>
              <a:rPr lang="en-US" sz="1400" dirty="0" smtClean="0"/>
              <a:t>et al. light curve shows accretion low-state.</a:t>
            </a:r>
          </a:p>
          <a:p>
            <a:r>
              <a:rPr lang="en-US" sz="1400" dirty="0" smtClean="0"/>
              <a:t>Oct 2003  VLA upper limit &lt;0.20 </a:t>
            </a:r>
            <a:r>
              <a:rPr lang="en-US" sz="1400" dirty="0" err="1" smtClean="0"/>
              <a:t>mJy</a:t>
            </a:r>
            <a:r>
              <a:rPr lang="en-US" sz="1400" dirty="0" smtClean="0"/>
              <a:t> at 8.4 GHz (Mason et al. 2006)</a:t>
            </a:r>
          </a:p>
          <a:p>
            <a:r>
              <a:rPr lang="en-US" sz="1400" dirty="0" smtClean="0"/>
              <a:t>Jan and March 2004 Homer and </a:t>
            </a:r>
            <a:r>
              <a:rPr lang="en-US" sz="1400" dirty="0" err="1" smtClean="0"/>
              <a:t>Thorstensen</a:t>
            </a:r>
            <a:r>
              <a:rPr lang="en-US" sz="1400" dirty="0" smtClean="0"/>
              <a:t> </a:t>
            </a:r>
            <a:r>
              <a:rPr lang="en-US" sz="1400" dirty="0"/>
              <a:t>light curve shows accretion low-state</a:t>
            </a:r>
            <a:r>
              <a:rPr lang="en-US" sz="1400" dirty="0" smtClean="0"/>
              <a:t>.</a:t>
            </a:r>
          </a:p>
          <a:p>
            <a:r>
              <a:rPr lang="en-US" sz="1400" dirty="0" smtClean="0"/>
              <a:t>Jun 28, 2004 flux density  ~75mJy in 140s spin period (Archibald 2009)</a:t>
            </a:r>
          </a:p>
          <a:p>
            <a:r>
              <a:rPr lang="en-US" sz="1400" dirty="0" smtClean="0"/>
              <a:t>March 2005 no Hard X Ray or blue light indicating no accretion disk or emission lines.(Homer et al. 2006)</a:t>
            </a:r>
          </a:p>
          <a:p>
            <a:r>
              <a:rPr lang="en-US" sz="1400" dirty="0" smtClean="0"/>
              <a:t>Dec 2008~Nov 2010  VLBI(&lt;10mas) 1.6 GHz 0.4~3.0 </a:t>
            </a:r>
            <a:r>
              <a:rPr lang="en-US" sz="1400" dirty="0" err="1" smtClean="0"/>
              <a:t>mJy</a:t>
            </a:r>
            <a:r>
              <a:rPr lang="en-US" sz="1400" dirty="0" smtClean="0"/>
              <a:t> (Highly Variable radio) (A.T. </a:t>
            </a:r>
            <a:r>
              <a:rPr lang="en-US" sz="1400" dirty="0" err="1" smtClean="0"/>
              <a:t>Deller</a:t>
            </a:r>
            <a:r>
              <a:rPr lang="en-US" sz="1400" dirty="0" smtClean="0"/>
              <a:t> et al. 2012)</a:t>
            </a:r>
          </a:p>
          <a:p>
            <a:r>
              <a:rPr lang="en-US" sz="1400" dirty="0" smtClean="0"/>
              <a:t>Binary not detected in 2010 by WISE all-sky-survey with 12 and 22</a:t>
            </a:r>
            <a:r>
              <a:rPr lang="el-GR" sz="1400" dirty="0" smtClean="0"/>
              <a:t>μ</a:t>
            </a:r>
            <a:r>
              <a:rPr lang="en-US" sz="1400" dirty="0" smtClean="0"/>
              <a:t>m bands or Herschel far-IR imaging at 70 and 160 </a:t>
            </a:r>
            <a:r>
              <a:rPr lang="el-GR" sz="1400" dirty="0" smtClean="0"/>
              <a:t>μ</a:t>
            </a:r>
            <a:r>
              <a:rPr lang="en-US" sz="1400" dirty="0" smtClean="0"/>
              <a:t>m.  Remnant of accretion disk seen from dust grains.  (Wang preprint  2012)</a:t>
            </a:r>
          </a:p>
          <a:p>
            <a:pPr marL="0" indent="0">
              <a:buNone/>
            </a:pPr>
            <a:r>
              <a:rPr lang="en-US" sz="2800" b="1" dirty="0" smtClean="0"/>
              <a:t>2013 – Transition from pulsar to an accreting LMXB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44562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J1023 +0038 Observational timeline</a:t>
            </a:r>
            <a:endParaRPr lang="en-US" dirty="0"/>
          </a:p>
        </p:txBody>
      </p:sp>
      <p:pic>
        <p:nvPicPr>
          <p:cNvPr id="6" name="Picture 5" descr="J1023_ref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657600"/>
            <a:ext cx="5638800" cy="272175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19800" y="3629323"/>
            <a:ext cx="3200400" cy="292387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Our observations:</a:t>
            </a:r>
            <a:endParaRPr lang="en-US" sz="2400" dirty="0"/>
          </a:p>
          <a:p>
            <a:r>
              <a:rPr lang="en-US" sz="2400" dirty="0" smtClean="0"/>
              <a:t>High speed (5-10 sec) optical photometry McDonald Observatory</a:t>
            </a:r>
          </a:p>
          <a:p>
            <a:r>
              <a:rPr lang="en-US" sz="2400" dirty="0" smtClean="0"/>
              <a:t>2.1-m telescope.</a:t>
            </a:r>
          </a:p>
          <a:p>
            <a:r>
              <a:rPr lang="en-US" sz="3200" dirty="0" smtClean="0"/>
              <a:t>2011, 2012</a:t>
            </a:r>
            <a:endParaRPr lang="en-US" sz="2000" dirty="0" smtClean="0"/>
          </a:p>
          <a:p>
            <a:r>
              <a:rPr lang="en-US" sz="3200" dirty="0" smtClean="0"/>
              <a:t>2014, 2015</a:t>
            </a:r>
          </a:p>
        </p:txBody>
      </p:sp>
    </p:spTree>
    <p:extLst>
      <p:ext uri="{BB962C8B-B14F-4D97-AF65-F5344CB8AC3E}">
        <p14:creationId xmlns:p14="http://schemas.microsoft.com/office/powerpoint/2010/main" val="3560924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6" y="304801"/>
            <a:ext cx="8955299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1524000" y="1524000"/>
            <a:ext cx="6400800" cy="0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 flipV="1">
            <a:off x="1524000" y="4572000"/>
            <a:ext cx="6400800" cy="76200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295400" y="1600200"/>
            <a:ext cx="6781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Accretion spins up the neutron star, then the pulsar turns on.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90800" y="4724400"/>
            <a:ext cx="441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Accretion resumes and pulsar turns off.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723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4159" y="609600"/>
            <a:ext cx="3971539" cy="2257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703" y="2514600"/>
            <a:ext cx="3921227" cy="2265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1029" y="2647060"/>
            <a:ext cx="3897800" cy="2282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92" y="4531860"/>
            <a:ext cx="3764338" cy="2209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6006" y="4698270"/>
            <a:ext cx="3787844" cy="2159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91200" y="1060820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11 Jan 13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1154814" y="558762"/>
            <a:ext cx="37219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B-Band light curves.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 McDonald Observatory, 2.1m telescope in 2011.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520351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475" y="928688"/>
            <a:ext cx="6621463" cy="499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7601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81000"/>
            <a:ext cx="6000748" cy="3428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200400"/>
            <a:ext cx="587322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8600" y="685799"/>
            <a:ext cx="2667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Broadband light curves (BVR Filter)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McDonald Observatory, 2.1m telescope in 2012.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347781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295400"/>
            <a:ext cx="6602413" cy="446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13376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914400"/>
            <a:ext cx="546100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76400" y="4343400"/>
            <a:ext cx="553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</a:t>
            </a:r>
            <a:r>
              <a:rPr lang="en-US" sz="2400" dirty="0" smtClean="0"/>
              <a:t>orbital </a:t>
            </a:r>
            <a:r>
              <a:rPr lang="en-US" sz="2400" dirty="0"/>
              <a:t>period is 0.19809623(2) days and has not changed significantly over 9 </a:t>
            </a:r>
            <a:r>
              <a:rPr lang="en-US" sz="2400" dirty="0" smtClean="0"/>
              <a:t>years of (LMXB) quiescence.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38052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23251</TotalTime>
  <Words>629</Words>
  <Application>Microsoft Macintosh PowerPoint</Application>
  <PresentationFormat>On-screen Show (4:3)</PresentationFormat>
  <Paragraphs>96</Paragraphs>
  <Slides>19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Links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\\localhost\Users\paulmason\Desktop\Document1!OLE_LINK1</vt:lpstr>
      <vt:lpstr>Optical Observations of J1023+0038: An LMXB in Transition</vt:lpstr>
      <vt:lpstr>J1023 +0038 Observational timeline</vt:lpstr>
      <vt:lpstr>J1023 +0038 Observational timeline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Type I X-ray burst triggers Roche Lobe overflow?</vt:lpstr>
      <vt:lpstr>Type I X-ray burst triggers Roche Lobe overflow?</vt:lpstr>
      <vt:lpstr>Type I X-ray burst triggers Roche Lobe overflow?</vt:lpstr>
      <vt:lpstr>Type I X-ray burst triggers Roche Lobe overflow?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Optical Observations of J1023+0038: An LMXB in Transition</dc:title>
  <dc:creator>UT Astrophysics 2</dc:creator>
  <cp:lastModifiedBy>Paul Mason</cp:lastModifiedBy>
  <cp:revision>77</cp:revision>
  <dcterms:created xsi:type="dcterms:W3CDTF">2012-10-11T15:56:59Z</dcterms:created>
  <dcterms:modified xsi:type="dcterms:W3CDTF">2015-06-25T13:11:16Z</dcterms:modified>
</cp:coreProperties>
</file>