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8" r:id="rId3"/>
    <p:sldId id="275" r:id="rId4"/>
    <p:sldId id="277" r:id="rId5"/>
    <p:sldId id="266" r:id="rId6"/>
    <p:sldId id="257" r:id="rId7"/>
    <p:sldId id="258" r:id="rId8"/>
    <p:sldId id="263" r:id="rId9"/>
    <p:sldId id="265" r:id="rId10"/>
    <p:sldId id="267" r:id="rId11"/>
    <p:sldId id="289" r:id="rId12"/>
    <p:sldId id="280" r:id="rId13"/>
    <p:sldId id="279" r:id="rId14"/>
    <p:sldId id="262" r:id="rId15"/>
    <p:sldId id="290" r:id="rId16"/>
    <p:sldId id="278" r:id="rId17"/>
    <p:sldId id="274" r:id="rId18"/>
    <p:sldId id="283" r:id="rId19"/>
    <p:sldId id="287" r:id="rId20"/>
    <p:sldId id="285" r:id="rId21"/>
    <p:sldId id="264" r:id="rId22"/>
    <p:sldId id="259" r:id="rId23"/>
    <p:sldId id="261" r:id="rId24"/>
    <p:sldId id="282" r:id="rId25"/>
    <p:sldId id="291" r:id="rId26"/>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587" autoAdjust="0"/>
    <p:restoredTop sz="94681" autoAdjust="0"/>
  </p:normalViewPr>
  <p:slideViewPr>
    <p:cSldViewPr>
      <p:cViewPr varScale="1">
        <p:scale>
          <a:sx n="132" d="100"/>
          <a:sy n="132" d="100"/>
        </p:scale>
        <p:origin x="-1014" y="-78"/>
      </p:cViewPr>
      <p:guideLst>
        <p:guide orient="horz" pos="2160"/>
        <p:guide pos="2880"/>
      </p:guideLst>
    </p:cSldViewPr>
  </p:slideViewPr>
  <p:outlineViewPr>
    <p:cViewPr>
      <p:scale>
        <a:sx n="33" d="100"/>
        <a:sy n="33" d="100"/>
      </p:scale>
      <p:origin x="0" y="69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C913F7-2736-4188-BE30-D5DA767E687D}" type="datetimeFigureOut">
              <a:rPr lang="nb-NO" smtClean="0"/>
              <a:t>17.01.2012</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C0A1A-4E14-4E95-8954-FBF1D8C9645A}" type="slidenum">
              <a:rPr lang="nb-NO" smtClean="0"/>
              <a:t>‹#›</a:t>
            </a:fld>
            <a:endParaRPr lang="nb-NO"/>
          </a:p>
        </p:txBody>
      </p:sp>
    </p:spTree>
    <p:extLst>
      <p:ext uri="{BB962C8B-B14F-4D97-AF65-F5344CB8AC3E}">
        <p14:creationId xmlns:p14="http://schemas.microsoft.com/office/powerpoint/2010/main" val="157791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tnu.no/ub/spesialsamlingen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136A72F-9981-40D2-B19E-B2F4A8B9930A}" type="slidenum">
              <a:rPr lang="nb-NO">
                <a:latin typeface="Arial" charset="0"/>
              </a:rPr>
              <a:pPr eaLnBrk="1" hangingPunct="1"/>
              <a:t>3</a:t>
            </a:fld>
            <a:endParaRPr lang="nb-NO">
              <a:latin typeface="Arial" charset="0"/>
            </a:endParaRPr>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xfrm>
            <a:off x="685800" y="4344988"/>
            <a:ext cx="5486400" cy="4113212"/>
          </a:xfrm>
          <a:noFill/>
        </p:spPr>
        <p:txBody>
          <a:bodyPr/>
          <a:lstStyle/>
          <a:p>
            <a:pPr eaLnBrk="1" hangingPunct="1"/>
            <a:r>
              <a:rPr lang="nb-NO" smtClean="0"/>
              <a:t>Ved Gunnerusbiblioteket finnes det en god del historisk arkivmateriale og fra DKNVS virksomhet og samlinger og 400.000 bilder med portretter og landskaper fra Trondheim og omegn. Mye av det er tilgjengelig via vår databaser. For mer info se:  </a:t>
            </a:r>
            <a:r>
              <a:rPr lang="nb-NO" smtClean="0">
                <a:hlinkClick r:id="rId3"/>
              </a:rPr>
              <a:t>http://www.ntnu.no/ub/spesialsamlingene/</a:t>
            </a:r>
            <a:r>
              <a:rPr lang="nb-NO" smtClean="0"/>
              <a:t> </a:t>
            </a:r>
          </a:p>
          <a:p>
            <a:pPr eaLnBrk="1" hangingPunct="1"/>
            <a:endParaRPr lang="nb-NO" smtClean="0"/>
          </a:p>
          <a:p>
            <a:pPr eaLnBrk="1" hangingPunct="1"/>
            <a:r>
              <a:rPr lang="nb-NO" smtClean="0"/>
              <a:t>Gunnerus libary owns a great collection of historical archives and 400.000 pictures from the area around the city. Yoy can purchase our collectuon through our website.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29C146A-1FD2-4292-811A-B68827289445}" type="slidenum">
              <a:rPr lang="nb-NO">
                <a:latin typeface="Arial" charset="0"/>
              </a:rPr>
              <a:pPr eaLnBrk="1" hangingPunct="1"/>
              <a:t>4</a:t>
            </a:fld>
            <a:endParaRPr lang="nb-NO">
              <a:latin typeface="Arial" charset="0"/>
            </a:endParaRPr>
          </a:p>
        </p:txBody>
      </p:sp>
      <p:sp>
        <p:nvSpPr>
          <p:cNvPr id="25603" name="Rectangle 2"/>
          <p:cNvSpPr>
            <a:spLocks noRo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nb-NO" smtClean="0"/>
              <a:t>The trnsformationof the physical objects to digital or 3d objects brings in our times through technology a new dimension to exoeriencing Knowledge.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CA2115E-0C81-4500-999C-4074F110CB55}" type="slidenum">
              <a:rPr lang="nb-NO">
                <a:latin typeface="Arial" charset="0"/>
              </a:rPr>
              <a:pPr eaLnBrk="1" hangingPunct="1"/>
              <a:t>16</a:t>
            </a:fld>
            <a:endParaRPr lang="nb-NO">
              <a:latin typeface="Arial" charset="0"/>
            </a:endParaRPr>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nb-NO" smtClean="0"/>
              <a:t>1720-1804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EF78BA-D30A-4E62-BD79-FD21E124742F}" type="slidenum">
              <a:rPr lang="nb-NO"/>
              <a:pPr/>
              <a:t>18</a:t>
            </a:fld>
            <a:endParaRPr lang="nb-NO"/>
          </a:p>
        </p:txBody>
      </p:sp>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nb-NO"/>
              <a:t>http://www.ntnu.no/ub/spesialsamlingene/bokskatter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274374A-5142-4C2C-AF9D-0DAA36B0450C}" type="slidenum">
              <a:rPr lang="nb-NO">
                <a:latin typeface="Arial" charset="0"/>
              </a:rPr>
              <a:pPr eaLnBrk="1" hangingPunct="1"/>
              <a:t>24</a:t>
            </a:fld>
            <a:endParaRPr lang="nb-NO">
              <a:latin typeface="Arial" charset="0"/>
            </a:endParaRPr>
          </a:p>
        </p:txBody>
      </p:sp>
      <p:sp>
        <p:nvSpPr>
          <p:cNvPr id="27651" name="Rectangle 2"/>
          <p:cNvSpPr>
            <a:spLocks noRo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nb-NO" smtClean="0"/>
              <a:t>The Museum:Source Project is an ambitious effort to model a complete natural history museum in 3D for Counter-Strike, the most popular online action game in the world. More than just a fun game level, the project is part of a novel approach to science education: infiltrating the $10 billion-a-year video game industry with truly educational content. The idea is to go beyond a simple "museum-like" virtual world and create a real museum complete with informative, lifelike exhibits. While gamers will play for fun, they'll be exposed to educational content in the process. </a:t>
            </a:r>
          </a:p>
          <a:p>
            <a:pPr eaLnBrk="1" hangingPunct="1"/>
            <a:r>
              <a:rPr lang="nb-NO" smtClean="0"/>
              <a:t>The process is simple in concept, and complex in application. Utilizing an arsenal of 3D and graphics tools, the level designer crafts a virtual building with all of the visual details created by real world architects and interior designers. From marble walls to ornate column capitals, every element of the museum building is modeled in three dimensions, textured, and placed in position. Specialized software tools allow for adding shiny metallic trim details to floor tiles and creating atmospheric beams of light complete with dust motes floating about. The process takes weeks or months depending on the complexity of the level. The Museum:Source level is expected to take 6 months start to finish. </a:t>
            </a:r>
          </a:p>
          <a:p>
            <a:pPr eaLnBrk="1" hangingPunct="1"/>
            <a:endParaRPr lang="nb-NO" smtClean="0"/>
          </a:p>
          <a:p>
            <a:pPr eaLnBrk="1" hangingPunct="1"/>
            <a:endParaRPr lang="nb-NO"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A3F6C-20DD-4CA0-B34A-43B9CF3E2492}" type="slidenum">
              <a:rPr lang="nb-NO"/>
              <a:pPr/>
              <a:t>25</a:t>
            </a:fld>
            <a:endParaRPr lang="nb-NO"/>
          </a:p>
        </p:txBody>
      </p:sp>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18059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16257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31365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3812487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4BDA7553-C39A-48EC-A771-E7DC3704C5B5}" type="datetimeFigureOut">
              <a:rPr lang="nb-NO" smtClean="0"/>
              <a:t>17.01.2012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397741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4BDA7553-C39A-48EC-A771-E7DC3704C5B5}" type="datetimeFigureOut">
              <a:rPr lang="nb-NO" smtClean="0"/>
              <a:t>17.01.2012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1604500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4BDA7553-C39A-48EC-A771-E7DC3704C5B5}" type="datetimeFigureOut">
              <a:rPr lang="nb-NO" smtClean="0"/>
              <a:t>17.01.2012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415554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4BDA7553-C39A-48EC-A771-E7DC3704C5B5}" type="datetimeFigureOut">
              <a:rPr lang="nb-NO" smtClean="0"/>
              <a:t>17.01.2012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21100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BDA7553-C39A-48EC-A771-E7DC3704C5B5}" type="datetimeFigureOut">
              <a:rPr lang="nb-NO" smtClean="0"/>
              <a:t>17.01.2012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103747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4BDA7553-C39A-48EC-A771-E7DC3704C5B5}" type="datetimeFigureOut">
              <a:rPr lang="nb-NO" smtClean="0"/>
              <a:t>17.01.2012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399116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4BDA7553-C39A-48EC-A771-E7DC3704C5B5}" type="datetimeFigureOut">
              <a:rPr lang="nb-NO" smtClean="0"/>
              <a:t>17.01.2012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D86AC84-E01A-49F8-B056-38F4C71B1FEB}" type="slidenum">
              <a:rPr lang="nb-NO" smtClean="0"/>
              <a:t>‹#›</a:t>
            </a:fld>
            <a:endParaRPr lang="nb-NO"/>
          </a:p>
        </p:txBody>
      </p:sp>
    </p:spTree>
    <p:extLst>
      <p:ext uri="{BB962C8B-B14F-4D97-AF65-F5344CB8AC3E}">
        <p14:creationId xmlns:p14="http://schemas.microsoft.com/office/powerpoint/2010/main" val="198858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A7553-C39A-48EC-A771-E7DC3704C5B5}" type="datetimeFigureOut">
              <a:rPr lang="nb-NO" smtClean="0"/>
              <a:t>17.01.2012</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6AC84-E01A-49F8-B056-38F4C71B1FEB}" type="slidenum">
              <a:rPr lang="nb-NO" smtClean="0"/>
              <a:t>‹#›</a:t>
            </a:fld>
            <a:endParaRPr lang="nb-NO"/>
          </a:p>
        </p:txBody>
      </p:sp>
    </p:spTree>
    <p:extLst>
      <p:ext uri="{BB962C8B-B14F-4D97-AF65-F5344CB8AC3E}">
        <p14:creationId xmlns:p14="http://schemas.microsoft.com/office/powerpoint/2010/main" val="150072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ntnu.no/ub/spesialsamlingene/bokskatter/02a006516.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ntnu.no/ub/spesialsamlingene/utstilling/kalvskinnet.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5e1HrT-1SGU" TargetMode="External"/><Relationship Id="rId2" Type="http://schemas.openxmlformats.org/officeDocument/2006/relationships/hyperlink" Target="http://liturgi.info/Lux_illuxit_(LH614)"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liturgi.info/Fil:Lux_illuxit_(LH614).pn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age2studios.com/educa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db.tt/mmsDvFi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ntnu.no/ub/spesialsamlingene/digital/05a030477.html" TargetMode="External"/><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endParaRPr lang="nb-NO"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976" y="-603448"/>
            <a:ext cx="20250150" cy="1462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Undertittel 2"/>
          <p:cNvSpPr>
            <a:spLocks noGrp="1"/>
          </p:cNvSpPr>
          <p:nvPr>
            <p:ph type="subTitle" idx="1"/>
          </p:nvPr>
        </p:nvSpPr>
        <p:spPr/>
        <p:txBody>
          <a:bodyPr/>
          <a:lstStyle/>
          <a:p>
            <a:r>
              <a:rPr lang="nb-NO" dirty="0" err="1" smtClean="0"/>
              <a:t>Mubil</a:t>
            </a:r>
            <a:r>
              <a:rPr lang="nb-NO" dirty="0" smtClean="0"/>
              <a:t>- A digital </a:t>
            </a:r>
            <a:r>
              <a:rPr lang="nb-NO" dirty="0" err="1" smtClean="0"/>
              <a:t>laboratory</a:t>
            </a:r>
            <a:endParaRPr lang="nb-NO" dirty="0"/>
          </a:p>
          <a:p>
            <a:r>
              <a:rPr lang="nb-NO" dirty="0" smtClean="0"/>
              <a:t>Alexandra </a:t>
            </a:r>
            <a:r>
              <a:rPr lang="nb-NO" dirty="0" err="1" smtClean="0"/>
              <a:t>Angeletaki</a:t>
            </a:r>
            <a:r>
              <a:rPr lang="nb-NO" dirty="0" smtClean="0"/>
              <a:t> </a:t>
            </a:r>
          </a:p>
          <a:p>
            <a:r>
              <a:rPr lang="nb-NO" dirty="0" err="1" smtClean="0"/>
              <a:t>Letizia</a:t>
            </a:r>
            <a:r>
              <a:rPr lang="nb-NO" dirty="0" smtClean="0"/>
              <a:t> </a:t>
            </a:r>
            <a:r>
              <a:rPr lang="nb-NO" dirty="0" err="1" smtClean="0"/>
              <a:t>Jaccheri</a:t>
            </a:r>
            <a:endParaRPr lang="nb-NO" dirty="0"/>
          </a:p>
        </p:txBody>
      </p:sp>
    </p:spTree>
    <p:extLst>
      <p:ext uri="{BB962C8B-B14F-4D97-AF65-F5344CB8AC3E}">
        <p14:creationId xmlns:p14="http://schemas.microsoft.com/office/powerpoint/2010/main" val="1479202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819472"/>
            <a:ext cx="9079800" cy="10225136"/>
          </a:xfrm>
          <a:prstGeom prst="rect">
            <a:avLst/>
          </a:prstGeom>
        </p:spPr>
      </p:pic>
    </p:spTree>
    <p:extLst>
      <p:ext uri="{BB962C8B-B14F-4D97-AF65-F5344CB8AC3E}">
        <p14:creationId xmlns:p14="http://schemas.microsoft.com/office/powerpoint/2010/main" val="3110416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 hvem?</a:t>
            </a:r>
            <a:endParaRPr lang="nb-NO" dirty="0"/>
          </a:p>
        </p:txBody>
      </p:sp>
      <p:pic>
        <p:nvPicPr>
          <p:cNvPr id="3074" name="Picture 2" descr="K:\Gunnerus\utstillingsgruppa\Kalvskinnet skole09\besøk bokbinderiet 09\DSC_0022_edite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K:\Gunnerus\utstillingsgruppa\Kalvskinnet skole09\besøk bokbinderiet 09\DSC_0040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24744"/>
            <a:ext cx="9144000" cy="607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10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endParaRPr lang="nb-NO" smtClean="0"/>
          </a:p>
        </p:txBody>
      </p:sp>
      <p:sp>
        <p:nvSpPr>
          <p:cNvPr id="64515" name="Rectangle 3"/>
          <p:cNvSpPr>
            <a:spLocks noGrp="1" noChangeArrowheads="1"/>
          </p:cNvSpPr>
          <p:nvPr>
            <p:ph type="body" idx="1"/>
          </p:nvPr>
        </p:nvSpPr>
        <p:spPr/>
        <p:txBody>
          <a:bodyPr/>
          <a:lstStyle/>
          <a:p>
            <a:pPr eaLnBrk="1" hangingPunct="1">
              <a:defRPr/>
            </a:pPr>
            <a:endParaRPr lang="nb-NO" smtClean="0"/>
          </a:p>
        </p:txBody>
      </p:sp>
      <p:pic>
        <p:nvPicPr>
          <p:cNvPr id="15364" name="Picture 4" descr="astronomi og landm_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25" y="-1851025"/>
            <a:ext cx="14828838" cy="1056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604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endParaRPr lang="nb-NO" smtClean="0"/>
          </a:p>
        </p:txBody>
      </p:sp>
      <p:sp>
        <p:nvSpPr>
          <p:cNvPr id="39939" name="Rectangle 3"/>
          <p:cNvSpPr>
            <a:spLocks noGrp="1" noChangeArrowheads="1"/>
          </p:cNvSpPr>
          <p:nvPr>
            <p:ph type="body" idx="1"/>
          </p:nvPr>
        </p:nvSpPr>
        <p:spPr/>
        <p:txBody>
          <a:bodyPr/>
          <a:lstStyle/>
          <a:p>
            <a:pPr eaLnBrk="1" hangingPunct="1">
              <a:defRPr/>
            </a:pPr>
            <a:endParaRPr lang="nb-NO" smtClean="0"/>
          </a:p>
        </p:txBody>
      </p:sp>
      <p:pic>
        <p:nvPicPr>
          <p:cNvPr id="14340" name="Picture 4" descr="k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381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153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BILDER\bokbinderiet og kart\DSC_0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534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6" y="3069"/>
            <a:ext cx="15240000" cy="1013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08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endParaRPr lang="nb-NO" smtClean="0"/>
          </a:p>
        </p:txBody>
      </p:sp>
      <p:sp>
        <p:nvSpPr>
          <p:cNvPr id="62467" name="Rectangle 3"/>
          <p:cNvSpPr>
            <a:spLocks noGrp="1" noChangeArrowheads="1"/>
          </p:cNvSpPr>
          <p:nvPr>
            <p:ph type="body" idx="1"/>
          </p:nvPr>
        </p:nvSpPr>
        <p:spPr/>
        <p:txBody>
          <a:bodyPr/>
          <a:lstStyle/>
          <a:p>
            <a:pPr eaLnBrk="1" hangingPunct="1">
              <a:defRPr/>
            </a:pPr>
            <a:endParaRPr lang="nb-NO" smtClean="0"/>
          </a:p>
        </p:txBody>
      </p:sp>
      <p:pic>
        <p:nvPicPr>
          <p:cNvPr id="13316" name="Picture 4" descr="utstyr for rei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305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974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endParaRPr lang="nb-NO" dirty="0" smtClean="0"/>
          </a:p>
        </p:txBody>
      </p:sp>
      <p:sp>
        <p:nvSpPr>
          <p:cNvPr id="48131" name="Rectangle 3"/>
          <p:cNvSpPr>
            <a:spLocks noGrp="1" noChangeArrowheads="1"/>
          </p:cNvSpPr>
          <p:nvPr>
            <p:ph type="body" idx="1"/>
          </p:nvPr>
        </p:nvSpPr>
        <p:spPr/>
        <p:txBody>
          <a:bodyPr/>
          <a:lstStyle/>
          <a:p>
            <a:pPr eaLnBrk="1" hangingPunct="1">
              <a:defRPr/>
            </a:pPr>
            <a:endParaRPr lang="nb-NO" smtClean="0"/>
          </a:p>
        </p:txBody>
      </p:sp>
      <p:pic>
        <p:nvPicPr>
          <p:cNvPr id="48132" name="Picture 4" descr="DSC04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6508750"/>
            <a:ext cx="10287000" cy="18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713"/>
            <a:ext cx="9324975" cy="746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299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5000" fill="hold"/>
                                        <p:tgtEl>
                                          <p:spTgt spid="48132"/>
                                        </p:tgtEl>
                                        <p:attrNameLst>
                                          <p:attrName>ppt_w</p:attrName>
                                        </p:attrNameLst>
                                      </p:cBhvr>
                                      <p:tavLst>
                                        <p:tav tm="0">
                                          <p:val>
                                            <p:fltVal val="0"/>
                                          </p:val>
                                        </p:tav>
                                        <p:tav tm="100000">
                                          <p:val>
                                            <p:strVal val="#ppt_w"/>
                                          </p:val>
                                        </p:tav>
                                      </p:tavLst>
                                    </p:anim>
                                    <p:anim calcmode="lin" valueType="num">
                                      <p:cBhvr>
                                        <p:cTn id="8" dur="5000" fill="hold"/>
                                        <p:tgtEl>
                                          <p:spTgt spid="481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0"/>
                            </p:stCondLst>
                            <p:childTnLst>
                              <p:par>
                                <p:cTn id="10" presetID="10" presetClass="entr" presetSubtype="0" fill="hold" nodeType="afterEffect">
                                  <p:stCondLst>
                                    <p:cond delay="0"/>
                                  </p:stCondLst>
                                  <p:childTnLst>
                                    <p:set>
                                      <p:cBhvr>
                                        <p:cTn id="11" dur="1" fill="hold">
                                          <p:stCondLst>
                                            <p:cond delay="0"/>
                                          </p:stCondLst>
                                        </p:cTn>
                                        <p:tgtEl>
                                          <p:spTgt spid="48133"/>
                                        </p:tgtEl>
                                        <p:attrNameLst>
                                          <p:attrName>style.visibility</p:attrName>
                                        </p:attrNameLst>
                                      </p:cBhvr>
                                      <p:to>
                                        <p:strVal val="visible"/>
                                      </p:to>
                                    </p:set>
                                    <p:animEffect transition="in" filter="fade">
                                      <p:cBhvr>
                                        <p:cTn id="12" dur="5000"/>
                                        <p:tgtEl>
                                          <p:spTgt spid="48133"/>
                                        </p:tgtEl>
                                      </p:cBhvr>
                                    </p:animEffect>
                                  </p:childTnLst>
                                </p:cTn>
                              </p:par>
                            </p:childTnLst>
                          </p:cTn>
                        </p:par>
                        <p:par>
                          <p:cTn id="13" fill="hold" nodeType="afterGroup">
                            <p:stCondLst>
                              <p:cond delay="10000"/>
                            </p:stCondLst>
                            <p:childTnLst>
                              <p:par>
                                <p:cTn id="14" presetID="6" presetClass="emph" presetSubtype="0" fill="hold" nodeType="afterEffect">
                                  <p:stCondLst>
                                    <p:cond delay="0"/>
                                  </p:stCondLst>
                                  <p:childTnLst>
                                    <p:animScale>
                                      <p:cBhvr>
                                        <p:cTn id="15" dur="5000" fill="hold"/>
                                        <p:tgtEl>
                                          <p:spTgt spid="481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nb-NO"/>
              <a:t>bokskatter</a:t>
            </a:r>
          </a:p>
        </p:txBody>
      </p:sp>
      <p:sp>
        <p:nvSpPr>
          <p:cNvPr id="27651" name="Rectangle 3"/>
          <p:cNvSpPr>
            <a:spLocks noGrp="1" noChangeArrowheads="1"/>
          </p:cNvSpPr>
          <p:nvPr>
            <p:ph type="body" idx="1"/>
          </p:nvPr>
        </p:nvSpPr>
        <p:spPr/>
        <p:txBody>
          <a:bodyPr/>
          <a:lstStyle/>
          <a:p>
            <a:r>
              <a:rPr lang="nb-NO">
                <a:hlinkClick r:id="rId3"/>
              </a:rPr>
              <a:t>Gunnerus: Flora Norvegica</a:t>
            </a:r>
            <a:endParaRPr lang="nb-NO"/>
          </a:p>
          <a:p>
            <a:r>
              <a:rPr lang="nb-NO"/>
              <a:t>Newton Philosophiae Naturalis</a:t>
            </a:r>
          </a:p>
        </p:txBody>
      </p:sp>
      <p:pic>
        <p:nvPicPr>
          <p:cNvPr id="27652"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44780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96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3000" fill="hold"/>
                                        <p:tgtEl>
                                          <p:spTgt spid="27652"/>
                                        </p:tgtEl>
                                        <p:attrNameLst>
                                          <p:attrName>ppt_w</p:attrName>
                                        </p:attrNameLst>
                                      </p:cBhvr>
                                      <p:tavLst>
                                        <p:tav tm="0">
                                          <p:val>
                                            <p:fltVal val="0"/>
                                          </p:val>
                                        </p:tav>
                                        <p:tav tm="100000">
                                          <p:val>
                                            <p:strVal val="#ppt_w"/>
                                          </p:val>
                                        </p:tav>
                                      </p:tavLst>
                                    </p:anim>
                                    <p:anim calcmode="lin" valueType="num">
                                      <p:cBhvr>
                                        <p:cTn id="8" dur="3000" fill="hold"/>
                                        <p:tgtEl>
                                          <p:spTgt spid="276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89560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598087"/>
      </p:ext>
    </p:extLst>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5000" fill="hold"/>
                                        <p:tgtEl>
                                          <p:spTgt spid="1536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Min </a:t>
            </a:r>
            <a:r>
              <a:rPr lang="nb-NO" dirty="0" err="1" smtClean="0"/>
              <a:t>bakgrund</a:t>
            </a:r>
            <a:endParaRPr lang="nb-NO" dirty="0"/>
          </a:p>
        </p:txBody>
      </p:sp>
      <p:pic>
        <p:nvPicPr>
          <p:cNvPr id="4" name="Picture 5" descr="Arkeologi i Hell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419872" y="1340768"/>
            <a:ext cx="2286000" cy="304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descr="Uten n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2916237"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632" y="3933056"/>
            <a:ext cx="3810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DSC_00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9512" y="3890169"/>
            <a:ext cx="4038600" cy="26781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0376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nb-NO"/>
          </a:p>
        </p:txBody>
      </p:sp>
      <p:sp>
        <p:nvSpPr>
          <p:cNvPr id="13315" name="Rectangle 3"/>
          <p:cNvSpPr>
            <a:spLocks noGrp="1" noChangeArrowheads="1"/>
          </p:cNvSpPr>
          <p:nvPr>
            <p:ph type="body" idx="1"/>
          </p:nvPr>
        </p:nvSpPr>
        <p:spPr/>
        <p:txBody>
          <a:bodyPr/>
          <a:lstStyle/>
          <a:p>
            <a:endParaRPr lang="nb-NO"/>
          </a:p>
        </p:txBody>
      </p:sp>
      <p:pic>
        <p:nvPicPr>
          <p:cNvPr id="13316" name="Picture 4" descr="8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827346"/>
      </p:ext>
    </p:extLst>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5000" fill="hold"/>
                                        <p:tgtEl>
                                          <p:spTgt spid="133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BILDER\Bilder fra Linneuts\DSC04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6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hlinkClick r:id="rId2"/>
              </a:rPr>
              <a:t>Lux </a:t>
            </a:r>
            <a:r>
              <a:rPr lang="nb-NO" dirty="0" err="1" smtClean="0">
                <a:hlinkClick r:id="rId2"/>
              </a:rPr>
              <a:t>illuxit</a:t>
            </a:r>
            <a:endParaRPr lang="nb-NO" dirty="0"/>
          </a:p>
        </p:txBody>
      </p:sp>
      <p:sp>
        <p:nvSpPr>
          <p:cNvPr id="3" name="Plassholder for innhold 2"/>
          <p:cNvSpPr>
            <a:spLocks noGrp="1"/>
          </p:cNvSpPr>
          <p:nvPr>
            <p:ph idx="1"/>
          </p:nvPr>
        </p:nvSpPr>
        <p:spPr/>
        <p:txBody>
          <a:bodyPr/>
          <a:lstStyle/>
          <a:p>
            <a:r>
              <a:rPr lang="nb-NO" dirty="0" smtClean="0">
                <a:hlinkClick r:id="rId3"/>
              </a:rPr>
              <a:t>Video</a:t>
            </a:r>
            <a:r>
              <a:rPr lang="nb-NO" dirty="0" smtClean="0"/>
              <a:t> med musikk</a:t>
            </a:r>
          </a:p>
          <a:p>
            <a:r>
              <a:rPr lang="nb-NO" dirty="0" smtClean="0">
                <a:hlinkClick r:id="rId4"/>
              </a:rPr>
              <a:t>Wikipedia side</a:t>
            </a:r>
            <a:endParaRPr lang="nb-NO" dirty="0" smtClean="0"/>
          </a:p>
          <a:p>
            <a:r>
              <a:rPr lang="nb-NO" dirty="0" smtClean="0"/>
              <a:t>«</a:t>
            </a:r>
            <a:r>
              <a:rPr lang="nb-NO" dirty="0" err="1" smtClean="0"/>
              <a:t>Performance</a:t>
            </a:r>
            <a:r>
              <a:rPr lang="nb-NO" dirty="0" smtClean="0"/>
              <a:t>» </a:t>
            </a:r>
            <a:endParaRPr lang="nb-NO" dirty="0" smtClean="0"/>
          </a:p>
          <a:p>
            <a:pPr marL="0" indent="0">
              <a:buNone/>
            </a:pPr>
            <a:r>
              <a:rPr lang="nb-NO" dirty="0" smtClean="0"/>
              <a:t>på </a:t>
            </a:r>
            <a:r>
              <a:rPr lang="nb-NO" dirty="0" smtClean="0"/>
              <a:t>biblioteket</a:t>
            </a:r>
            <a:endParaRPr lang="nb-NO" dirty="0"/>
          </a:p>
        </p:txBody>
      </p:sp>
      <p:pic>
        <p:nvPicPr>
          <p:cNvPr id="5122" name="Picture 2" descr="K:\Gunnerus\Rolv\Missale00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291178"/>
            <a:ext cx="3725489" cy="556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28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2050" name="Picture 2" descr="M:\BILDER\bokbinderiet og kart\DSC_0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69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endParaRPr lang="nb-NO" smtClean="0"/>
          </a:p>
        </p:txBody>
      </p:sp>
      <p:pic>
        <p:nvPicPr>
          <p:cNvPr id="17411" name="Picture 3">
            <a:hlinkClick r:id="rId3"/>
          </p:cNvPr>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23850" y="0"/>
            <a:ext cx="9010650" cy="6858000"/>
          </a:xfrm>
        </p:spPr>
      </p:pic>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5588"/>
            <a:ext cx="8893175" cy="711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697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4036"/>
                                        </p:tgtEl>
                                        <p:attrNameLst>
                                          <p:attrName>style.visibility</p:attrName>
                                        </p:attrNameLst>
                                      </p:cBhvr>
                                      <p:to>
                                        <p:strVal val="visible"/>
                                      </p:to>
                                    </p:set>
                                    <p:anim calcmode="lin" valueType="num">
                                      <p:cBhvr>
                                        <p:cTn id="7" dur="5000" fill="hold"/>
                                        <p:tgtEl>
                                          <p:spTgt spid="44036"/>
                                        </p:tgtEl>
                                        <p:attrNameLst>
                                          <p:attrName>ppt_w</p:attrName>
                                        </p:attrNameLst>
                                      </p:cBhvr>
                                      <p:tavLst>
                                        <p:tav tm="0">
                                          <p:val>
                                            <p:fltVal val="0"/>
                                          </p:val>
                                        </p:tav>
                                        <p:tav tm="100000">
                                          <p:val>
                                            <p:strVal val="#ppt_w"/>
                                          </p:val>
                                        </p:tav>
                                      </p:tavLst>
                                    </p:anim>
                                    <p:anim calcmode="lin" valueType="num">
                                      <p:cBhvr>
                                        <p:cTn id="8" dur="5000" fill="hold"/>
                                        <p:tgtEl>
                                          <p:spTgt spid="44036"/>
                                        </p:tgtEl>
                                        <p:attrNameLst>
                                          <p:attrName>ppt_h</p:attrName>
                                        </p:attrNameLst>
                                      </p:cBhvr>
                                      <p:tavLst>
                                        <p:tav tm="0">
                                          <p:val>
                                            <p:fltVal val="0"/>
                                          </p:val>
                                        </p:tav>
                                        <p:tav tm="100000">
                                          <p:val>
                                            <p:strVal val="#ppt_h"/>
                                          </p:val>
                                        </p:tav>
                                      </p:tavLst>
                                    </p:anim>
                                    <p:anim calcmode="lin" valueType="num">
                                      <p:cBhvr>
                                        <p:cTn id="9" dur="5000" fill="hold"/>
                                        <p:tgtEl>
                                          <p:spTgt spid="44036"/>
                                        </p:tgtEl>
                                        <p:attrNameLst>
                                          <p:attrName>style.rotation</p:attrName>
                                        </p:attrNameLst>
                                      </p:cBhvr>
                                      <p:tavLst>
                                        <p:tav tm="0">
                                          <p:val>
                                            <p:fltVal val="90"/>
                                          </p:val>
                                        </p:tav>
                                        <p:tav tm="100000">
                                          <p:val>
                                            <p:fltVal val="0"/>
                                          </p:val>
                                        </p:tav>
                                      </p:tavLst>
                                    </p:anim>
                                    <p:animEffect transition="in" filter="fade">
                                      <p:cBhvr>
                                        <p:cTn id="10" dur="5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2" descr="08-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708775"/>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3"/>
          <p:cNvSpPr>
            <a:spLocks noGrp="1" noRot="1" noChangeArrowheads="1"/>
          </p:cNvSpPr>
          <p:nvPr>
            <p:ph type="title"/>
          </p:nvPr>
        </p:nvSpPr>
        <p:spPr/>
        <p:txBody>
          <a:bodyPr>
            <a:normAutofit fontScale="90000"/>
          </a:bodyPr>
          <a:lstStyle/>
          <a:p>
            <a:r>
              <a:rPr lang="nb-NO" sz="4000" dirty="0"/>
              <a:t/>
            </a:r>
            <a:br>
              <a:rPr lang="nb-NO" sz="4000" dirty="0"/>
            </a:br>
            <a:r>
              <a:rPr lang="nb-NO" sz="4000" dirty="0"/>
              <a:t/>
            </a:r>
            <a:br>
              <a:rPr lang="nb-NO" sz="4000" dirty="0"/>
            </a:br>
            <a:r>
              <a:rPr lang="nb-NO" dirty="0">
                <a:solidFill>
                  <a:schemeClr val="bg1"/>
                </a:solidFill>
              </a:rPr>
              <a:t>Det er en faglig utfordring og en mulighet til å lære om deg selv i samspill med andre.</a:t>
            </a:r>
          </a:p>
        </p:txBody>
      </p:sp>
      <p:sp>
        <p:nvSpPr>
          <p:cNvPr id="41988" name="Rectangle 4"/>
          <p:cNvSpPr>
            <a:spLocks noChangeArrowheads="1"/>
          </p:cNvSpPr>
          <p:nvPr/>
        </p:nvSpPr>
        <p:spPr bwMode="auto">
          <a:xfrm>
            <a:off x="-1316038" y="-571500"/>
            <a:ext cx="9144001" cy="0"/>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79350" bIns="88872">
            <a:spAutoFit/>
          </a:bodyPr>
          <a:lstStyle/>
          <a:p>
            <a:endParaRPr lang="nb-NO"/>
          </a:p>
        </p:txBody>
      </p:sp>
    </p:spTree>
    <p:extLst>
      <p:ext uri="{BB962C8B-B14F-4D97-AF65-F5344CB8AC3E}">
        <p14:creationId xmlns:p14="http://schemas.microsoft.com/office/powerpoint/2010/main" val="1378177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wipe(left)">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eaLnBrk="1" hangingPunct="1">
              <a:defRPr/>
            </a:pPr>
            <a:endParaRPr lang="nb-NO" smtClean="0"/>
          </a:p>
        </p:txBody>
      </p:sp>
      <p:sp>
        <p:nvSpPr>
          <p:cNvPr id="29703" name="Rectangle 7"/>
          <p:cNvSpPr>
            <a:spLocks noGrp="1" noChangeArrowheads="1"/>
          </p:cNvSpPr>
          <p:nvPr>
            <p:ph type="body" idx="1"/>
          </p:nvPr>
        </p:nvSpPr>
        <p:spPr/>
        <p:txBody>
          <a:bodyPr/>
          <a:lstStyle/>
          <a:p>
            <a:pPr eaLnBrk="1" hangingPunct="1">
              <a:defRPr/>
            </a:pPr>
            <a:endParaRPr lang="nb-NO" smtClean="0"/>
          </a:p>
        </p:txBody>
      </p:sp>
      <p:pic>
        <p:nvPicPr>
          <p:cNvPr id="10244" name="Picture 3"/>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892175"/>
            <a:ext cx="9278938" cy="7750175"/>
          </a:xfrm>
          <a:noFill/>
        </p:spPr>
      </p:pic>
      <p:sp>
        <p:nvSpPr>
          <p:cNvPr id="10245" name="Text Box 2"/>
          <p:cNvSpPr txBox="1">
            <a:spLocks noChangeArrowheads="1"/>
          </p:cNvSpPr>
          <p:nvPr/>
        </p:nvSpPr>
        <p:spPr bwMode="auto">
          <a:xfrm>
            <a:off x="4500563" y="3417888"/>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nb-NO" sz="2000" b="1">
                <a:latin typeface="Arial" charset="0"/>
              </a:rPr>
              <a:t>Gunnerus library in Trondheim</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421899"/>
            <a:ext cx="3528392" cy="23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564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endParaRPr lang="nb-NO" smtClean="0"/>
          </a:p>
        </p:txBody>
      </p:sp>
      <p:sp>
        <p:nvSpPr>
          <p:cNvPr id="72707" name="Rectangle 3"/>
          <p:cNvSpPr>
            <a:spLocks noGrp="1" noChangeArrowheads="1"/>
          </p:cNvSpPr>
          <p:nvPr>
            <p:ph type="body" idx="1"/>
          </p:nvPr>
        </p:nvSpPr>
        <p:spPr/>
        <p:txBody>
          <a:bodyPr/>
          <a:lstStyle/>
          <a:p>
            <a:pPr eaLnBrk="1" hangingPunct="1">
              <a:defRPr/>
            </a:pPr>
            <a:endParaRPr lang="nb-NO" smtClean="0"/>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674688"/>
            <a:ext cx="12192001" cy="975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707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4" name="Plassholder for innhold 3"/>
          <p:cNvSpPr>
            <a:spLocks noGrp="1"/>
          </p:cNvSpPr>
          <p:nvPr>
            <p:ph idx="1"/>
          </p:nvPr>
        </p:nvSpPr>
        <p:spPr/>
        <p:txBody>
          <a:bodyPr/>
          <a:lstStyle/>
          <a:p>
            <a:r>
              <a:rPr lang="nb-NO" dirty="0"/>
              <a:t>Virtuell biblioteket </a:t>
            </a:r>
          </a:p>
        </p:txBody>
      </p:sp>
      <p:sp>
        <p:nvSpPr>
          <p:cNvPr id="5" name="Plassholder for tekst 4"/>
          <p:cNvSpPr>
            <a:spLocks noGrp="1"/>
          </p:cNvSpPr>
          <p:nvPr>
            <p:ph type="body" sz="half" idx="2"/>
          </p:nvPr>
        </p:nvSpPr>
        <p:spPr/>
        <p:txBody>
          <a:bodyPr/>
          <a:lstStyle/>
          <a:p>
            <a:r>
              <a:rPr lang="nb-NO" dirty="0" smtClean="0"/>
              <a:t>Pergamenter</a:t>
            </a:r>
          </a:p>
          <a:p>
            <a:r>
              <a:rPr lang="nb-NO" dirty="0" smtClean="0"/>
              <a:t>Manuskripter</a:t>
            </a:r>
          </a:p>
          <a:p>
            <a:r>
              <a:rPr lang="nb-NO" dirty="0"/>
              <a:t>B</a:t>
            </a:r>
            <a:r>
              <a:rPr lang="nb-NO" dirty="0" smtClean="0"/>
              <a:t>øker</a:t>
            </a:r>
          </a:p>
          <a:p>
            <a:r>
              <a:rPr lang="nb-NO" dirty="0" smtClean="0"/>
              <a:t>Kart</a:t>
            </a:r>
          </a:p>
          <a:p>
            <a:r>
              <a:rPr lang="nb-NO" dirty="0" smtClean="0"/>
              <a:t>Arkiv</a:t>
            </a:r>
          </a:p>
          <a:p>
            <a:r>
              <a:rPr lang="nb-NO" dirty="0" smtClean="0"/>
              <a:t>Museumsgjenstander</a:t>
            </a:r>
          </a:p>
          <a:p>
            <a:r>
              <a:rPr lang="nb-NO" dirty="0" smtClean="0"/>
              <a:t>Bilder</a:t>
            </a:r>
          </a:p>
          <a:p>
            <a:r>
              <a:rPr lang="nb-NO" dirty="0" smtClean="0"/>
              <a:t>Videoer</a:t>
            </a:r>
          </a:p>
          <a:p>
            <a:endParaRPr lang="nb-NO" dirty="0" smtClean="0"/>
          </a:p>
          <a:p>
            <a:endParaRPr lang="nb-NO" dirty="0"/>
          </a:p>
        </p:txBody>
      </p:sp>
      <p:pic>
        <p:nvPicPr>
          <p:cNvPr id="3" name="Picture 2" descr="M:\aa2010\alekas bilder brettprosjekt\_DSF0774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946718"/>
            <a:ext cx="3991852" cy="3108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77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err="1" smtClean="0"/>
              <a:t>Mubil:ny</a:t>
            </a:r>
            <a:r>
              <a:rPr lang="nb-NO" dirty="0" smtClean="0"/>
              <a:t> </a:t>
            </a:r>
            <a:r>
              <a:rPr lang="nb-NO" dirty="0" smtClean="0"/>
              <a:t>teknologi-gammelt innhold</a:t>
            </a:r>
            <a:endParaRPr lang="nb-NO" dirty="0"/>
          </a:p>
        </p:txBody>
      </p:sp>
      <p:pic>
        <p:nvPicPr>
          <p:cNvPr id="4" name="Plassholder for innhold 3" descr="DSC04039"/>
          <p:cNvPicPr>
            <a:picLocks noGrp="1" noChangeAspect="1"/>
          </p:cNvPicPr>
          <p:nvPr isPhoto="1">
            <p:ph idx="1"/>
          </p:nvPr>
        </p:nvPicPr>
        <p:blipFill>
          <a:blip r:embed="rId2" cstate="print">
            <a:lum/>
            <a:extLst>
              <a:ext uri="{28A0092B-C50C-407E-A947-70E740481C1C}">
                <a14:useLocalDpi xmlns:a14="http://schemas.microsoft.com/office/drawing/2010/main" val="0"/>
              </a:ext>
            </a:extLst>
          </a:blip>
          <a:stretch>
            <a:fillRect/>
          </a:stretch>
        </p:blipFill>
        <p:spPr>
          <a:xfrm>
            <a:off x="467544" y="1484784"/>
            <a:ext cx="2545511" cy="4525963"/>
          </a:xfrm>
          <a:prstGeom prst="rect">
            <a:avLst/>
          </a:prstGeom>
          <a:noFill/>
          <a:ln>
            <a:noFill/>
          </a:ln>
        </p:spPr>
      </p:pic>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450496"/>
            <a:ext cx="2830800" cy="283080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080" y="2132856"/>
            <a:ext cx="2381250" cy="382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216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Partnere</a:t>
            </a:r>
            <a:endParaRPr lang="nb-NO" dirty="0"/>
          </a:p>
        </p:txBody>
      </p:sp>
      <p:sp>
        <p:nvSpPr>
          <p:cNvPr id="5" name="Plassholder for innhold 4"/>
          <p:cNvSpPr>
            <a:spLocks noGrp="1"/>
          </p:cNvSpPr>
          <p:nvPr>
            <p:ph idx="1"/>
          </p:nvPr>
        </p:nvSpPr>
        <p:spPr/>
        <p:txBody>
          <a:bodyPr/>
          <a:lstStyle/>
          <a:p>
            <a:r>
              <a:rPr lang="nb-NO" dirty="0" err="1" smtClean="0"/>
              <a:t>Gunnerusbiblioteket</a:t>
            </a:r>
            <a:endParaRPr lang="nb-NO" dirty="0" smtClean="0"/>
          </a:p>
          <a:p>
            <a:r>
              <a:rPr lang="nb-NO" dirty="0" smtClean="0"/>
              <a:t>IDI</a:t>
            </a:r>
          </a:p>
          <a:p>
            <a:r>
              <a:rPr lang="nb-NO" dirty="0" err="1" smtClean="0">
                <a:hlinkClick r:id="rId2"/>
              </a:rPr>
              <a:t>Percro</a:t>
            </a:r>
            <a:endParaRPr lang="nb-NO" dirty="0" smtClean="0"/>
          </a:p>
          <a:p>
            <a:endParaRPr lang="nb-NO" dirty="0" smtClean="0"/>
          </a:p>
          <a:p>
            <a:r>
              <a:rPr lang="nb-NO" dirty="0" smtClean="0"/>
              <a:t>Statsarkivet</a:t>
            </a:r>
          </a:p>
          <a:p>
            <a:r>
              <a:rPr lang="nb-NO" dirty="0" err="1" smtClean="0"/>
              <a:t>Vitenskapmuseet</a:t>
            </a:r>
            <a:endParaRPr lang="nb-NO" dirty="0" smtClean="0"/>
          </a:p>
        </p:txBody>
      </p:sp>
      <p:pic>
        <p:nvPicPr>
          <p:cNvPr id="1026" name="Picture 2" descr="M:\BILDER\22.oktober 2010\disseminating_the_past_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496" y="1628800"/>
            <a:ext cx="3099216" cy="43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2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88640" y="-315416"/>
            <a:ext cx="1146048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tel 1"/>
          <p:cNvSpPr>
            <a:spLocks noGrp="1"/>
          </p:cNvSpPr>
          <p:nvPr>
            <p:ph type="title"/>
          </p:nvPr>
        </p:nvSpPr>
        <p:spPr/>
        <p:txBody>
          <a:bodyPr/>
          <a:lstStyle/>
          <a:p>
            <a:r>
              <a:rPr lang="nb-NO" dirty="0" smtClean="0">
                <a:solidFill>
                  <a:srgbClr val="FF0000"/>
                </a:solidFill>
              </a:rPr>
              <a:t>Historier som skal fortelles</a:t>
            </a:r>
            <a:endParaRPr lang="nb-NO" dirty="0">
              <a:solidFill>
                <a:srgbClr val="FF0000"/>
              </a:solidFill>
            </a:endParaRPr>
          </a:p>
        </p:txBody>
      </p:sp>
      <p:pic>
        <p:nvPicPr>
          <p:cNvPr id="4" name="Bild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92" y="1556792"/>
            <a:ext cx="3700350" cy="5268662"/>
          </a:xfrm>
          <a:prstGeom prst="rect">
            <a:avLst/>
          </a:prstGeom>
        </p:spPr>
      </p:pic>
    </p:spTree>
    <p:extLst>
      <p:ext uri="{BB962C8B-B14F-4D97-AF65-F5344CB8AC3E}">
        <p14:creationId xmlns:p14="http://schemas.microsoft.com/office/powerpoint/2010/main" val="24480383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Verkstedet</a:t>
            </a:r>
            <a:endParaRPr lang="nb-NO" dirty="0"/>
          </a:p>
        </p:txBody>
      </p:sp>
      <p:pic>
        <p:nvPicPr>
          <p:cNvPr id="3" name="Bilde 2" descr="tittelblad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220072" y="1484784"/>
            <a:ext cx="3433143" cy="5216734"/>
          </a:xfrm>
          <a:prstGeom prst="rect">
            <a:avLst/>
          </a:prstGeom>
          <a:noFill/>
          <a:ln>
            <a:noFill/>
          </a:ln>
        </p:spPr>
      </p:pic>
      <p:pic>
        <p:nvPicPr>
          <p:cNvPr id="4" name="Bilde 3" descr="tittelblad00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0496" y="116632"/>
            <a:ext cx="4802187" cy="6858000"/>
          </a:xfrm>
          <a:prstGeom prst="rect">
            <a:avLst/>
          </a:prstGeom>
          <a:noFill/>
          <a:ln>
            <a:noFill/>
          </a:ln>
        </p:spPr>
      </p:pic>
    </p:spTree>
    <p:extLst>
      <p:ext uri="{BB962C8B-B14F-4D97-AF65-F5344CB8AC3E}">
        <p14:creationId xmlns:p14="http://schemas.microsoft.com/office/powerpoint/2010/main" val="26212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362</Words>
  <Application>Microsoft Office PowerPoint</Application>
  <PresentationFormat>Skjermfremvisning (4:3)</PresentationFormat>
  <Paragraphs>48</Paragraphs>
  <Slides>25</Slides>
  <Notes>6</Notes>
  <HiddenSlides>0</HiddenSlides>
  <MMClips>0</MMClips>
  <ScaleCrop>false</ScaleCrop>
  <HeadingPairs>
    <vt:vector size="4" baseType="variant">
      <vt:variant>
        <vt:lpstr>Tema</vt:lpstr>
      </vt:variant>
      <vt:variant>
        <vt:i4>1</vt:i4>
      </vt:variant>
      <vt:variant>
        <vt:lpstr>Lysbildetitler</vt:lpstr>
      </vt:variant>
      <vt:variant>
        <vt:i4>25</vt:i4>
      </vt:variant>
    </vt:vector>
  </HeadingPairs>
  <TitlesOfParts>
    <vt:vector size="26" baseType="lpstr">
      <vt:lpstr>Office-tema</vt:lpstr>
      <vt:lpstr>PowerPoint-presentasjon</vt:lpstr>
      <vt:lpstr>Min bakgrund</vt:lpstr>
      <vt:lpstr>PowerPoint-presentasjon</vt:lpstr>
      <vt:lpstr>PowerPoint-presentasjon</vt:lpstr>
      <vt:lpstr>PowerPoint-presentasjon</vt:lpstr>
      <vt:lpstr>Mubil:ny teknologi-gammelt innhold</vt:lpstr>
      <vt:lpstr>Partnere</vt:lpstr>
      <vt:lpstr>Historier som skal fortelles</vt:lpstr>
      <vt:lpstr>Verkstedet</vt:lpstr>
      <vt:lpstr>PowerPoint-presentasjon</vt:lpstr>
      <vt:lpstr>Til hvem?</vt:lpstr>
      <vt:lpstr>PowerPoint-presentasjon</vt:lpstr>
      <vt:lpstr>PowerPoint-presentasjon</vt:lpstr>
      <vt:lpstr>PowerPoint-presentasjon</vt:lpstr>
      <vt:lpstr>PowerPoint-presentasjon</vt:lpstr>
      <vt:lpstr>PowerPoint-presentasjon</vt:lpstr>
      <vt:lpstr>PowerPoint-presentasjon</vt:lpstr>
      <vt:lpstr>bokskatter</vt:lpstr>
      <vt:lpstr>PowerPoint-presentasjon</vt:lpstr>
      <vt:lpstr>PowerPoint-presentasjon</vt:lpstr>
      <vt:lpstr>PowerPoint-presentasjon</vt:lpstr>
      <vt:lpstr>Lux illuxit</vt:lpstr>
      <vt:lpstr>PowerPoint-presentasjon</vt:lpstr>
      <vt:lpstr>PowerPoint-presentasjon</vt:lpstr>
      <vt:lpstr>  Det er en faglig utfordring og en mulighet til å lære om deg selv i samspill med andre.</vt:lpstr>
    </vt:vector>
  </TitlesOfParts>
  <Company>NTNU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Alexandra Angeletaki</dc:creator>
  <cp:lastModifiedBy>Alexandra Angeletaki</cp:lastModifiedBy>
  <cp:revision>18</cp:revision>
  <dcterms:created xsi:type="dcterms:W3CDTF">2012-01-16T15:18:56Z</dcterms:created>
  <dcterms:modified xsi:type="dcterms:W3CDTF">2012-01-17T13:06:17Z</dcterms:modified>
</cp:coreProperties>
</file>