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8" r:id="rId2"/>
    <p:sldId id="256" r:id="rId3"/>
    <p:sldId id="300" r:id="rId4"/>
    <p:sldId id="288" r:id="rId5"/>
    <p:sldId id="257" r:id="rId6"/>
    <p:sldId id="275" r:id="rId7"/>
    <p:sldId id="277" r:id="rId8"/>
    <p:sldId id="266" r:id="rId9"/>
    <p:sldId id="263" r:id="rId10"/>
    <p:sldId id="267" r:id="rId11"/>
    <p:sldId id="265" r:id="rId12"/>
    <p:sldId id="292" r:id="rId13"/>
    <p:sldId id="293" r:id="rId14"/>
    <p:sldId id="280" r:id="rId15"/>
    <p:sldId id="279" r:id="rId16"/>
    <p:sldId id="274" r:id="rId17"/>
    <p:sldId id="278" r:id="rId18"/>
    <p:sldId id="283" r:id="rId19"/>
    <p:sldId id="296" r:id="rId20"/>
    <p:sldId id="289" r:id="rId21"/>
    <p:sldId id="287" r:id="rId22"/>
    <p:sldId id="285" r:id="rId23"/>
    <p:sldId id="264" r:id="rId24"/>
    <p:sldId id="259" r:id="rId25"/>
    <p:sldId id="261" r:id="rId26"/>
    <p:sldId id="282" r:id="rId27"/>
    <p:sldId id="295" r:id="rId28"/>
    <p:sldId id="291" r:id="rId29"/>
    <p:sldId id="299" r:id="rId3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8E19AB29-9B3B-4C36-ACD1-AFC2AAA9C5D3}">
          <p14:sldIdLst>
            <p14:sldId id="298"/>
            <p14:sldId id="256"/>
            <p14:sldId id="300"/>
            <p14:sldId id="288"/>
            <p14:sldId id="257"/>
            <p14:sldId id="275"/>
            <p14:sldId id="277"/>
            <p14:sldId id="266"/>
          </p14:sldIdLst>
        </p14:section>
        <p14:section name="Inndeling uten navn" id="{586605A3-BC9A-43C8-891A-0E26A88820D3}">
          <p14:sldIdLst>
            <p14:sldId id="263"/>
            <p14:sldId id="267"/>
            <p14:sldId id="265"/>
            <p14:sldId id="292"/>
            <p14:sldId id="293"/>
            <p14:sldId id="280"/>
            <p14:sldId id="279"/>
            <p14:sldId id="274"/>
            <p14:sldId id="278"/>
            <p14:sldId id="283"/>
            <p14:sldId id="296"/>
            <p14:sldId id="289"/>
            <p14:sldId id="287"/>
            <p14:sldId id="285"/>
            <p14:sldId id="264"/>
            <p14:sldId id="259"/>
            <p14:sldId id="261"/>
            <p14:sldId id="282"/>
            <p14:sldId id="295"/>
            <p14:sldId id="291"/>
            <p14:sldId id="2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1083" autoAdjust="0"/>
  </p:normalViewPr>
  <p:slideViewPr>
    <p:cSldViewPr>
      <p:cViewPr varScale="1">
        <p:scale>
          <a:sx n="98" d="100"/>
          <a:sy n="98" d="100"/>
        </p:scale>
        <p:origin x="-2004" y="-90"/>
      </p:cViewPr>
      <p:guideLst>
        <p:guide orient="horz" pos="2160"/>
        <p:guide pos="2880"/>
      </p:guideLst>
    </p:cSldViewPr>
  </p:slideViewPr>
  <p:outlineViewPr>
    <p:cViewPr>
      <p:scale>
        <a:sx n="33" d="100"/>
        <a:sy n="33" d="100"/>
      </p:scale>
      <p:origin x="0" y="69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C913F7-2736-4188-BE30-D5DA767E687D}" type="datetimeFigureOut">
              <a:rPr lang="nb-NO" smtClean="0"/>
              <a:t>17.01.2012</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C0A1A-4E14-4E95-8954-FBF1D8C9645A}" type="slidenum">
              <a:rPr lang="nb-NO" smtClean="0"/>
              <a:t>‹#›</a:t>
            </a:fld>
            <a:endParaRPr lang="nb-NO"/>
          </a:p>
        </p:txBody>
      </p:sp>
    </p:spTree>
    <p:extLst>
      <p:ext uri="{BB962C8B-B14F-4D97-AF65-F5344CB8AC3E}">
        <p14:creationId xmlns:p14="http://schemas.microsoft.com/office/powerpoint/2010/main" val="157791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tnu.no/ub/spesialsamlingen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tnu.no/ub/spesialsamlingene/digital/02a019654.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136A72F-9981-40D2-B19E-B2F4A8B9930A}" type="slidenum">
              <a:rPr lang="nb-NO">
                <a:latin typeface="Arial" charset="0"/>
              </a:rPr>
              <a:pPr eaLnBrk="1" hangingPunct="1"/>
              <a:t>6</a:t>
            </a:fld>
            <a:endParaRPr lang="nb-NO">
              <a:latin typeface="Arial" charset="0"/>
            </a:endParaRPr>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xfrm>
            <a:off x="685800" y="4344988"/>
            <a:ext cx="5486400" cy="4113212"/>
          </a:xfrm>
          <a:noFill/>
        </p:spPr>
        <p:txBody>
          <a:bodyPr/>
          <a:lstStyle/>
          <a:p>
            <a:pPr eaLnBrk="1" hangingPunct="1"/>
            <a:r>
              <a:rPr lang="nb-NO" smtClean="0"/>
              <a:t>Ved Gunnerusbiblioteket finnes det en god del historisk arkivmateriale og fra DKNVS virksomhet og samlinger og 400.000 bilder med portretter og landskaper fra Trondheim og omegn. Mye av det er tilgjengelig via vår databaser. For mer info se:  </a:t>
            </a:r>
            <a:r>
              <a:rPr lang="nb-NO" smtClean="0">
                <a:hlinkClick r:id="rId3"/>
              </a:rPr>
              <a:t>http://www.ntnu.no/ub/spesialsamlingene/</a:t>
            </a:r>
            <a:r>
              <a:rPr lang="nb-NO" smtClean="0"/>
              <a:t> </a:t>
            </a:r>
          </a:p>
          <a:p>
            <a:pPr eaLnBrk="1" hangingPunct="1"/>
            <a:endParaRPr lang="nb-NO" smtClean="0"/>
          </a:p>
          <a:p>
            <a:pPr eaLnBrk="1" hangingPunct="1"/>
            <a:r>
              <a:rPr lang="nb-NO" smtClean="0"/>
              <a:t>Gunnerus libary owns a great collection of historical archives and 400.000 pictures from the area around the city. Yoy can purchase our collectuon through our website.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29C146A-1FD2-4292-811A-B68827289445}" type="slidenum">
              <a:rPr lang="nb-NO">
                <a:latin typeface="Arial" charset="0"/>
              </a:rPr>
              <a:pPr eaLnBrk="1" hangingPunct="1"/>
              <a:t>7</a:t>
            </a:fld>
            <a:endParaRPr lang="nb-NO">
              <a:latin typeface="Arial" charset="0"/>
            </a:endParaRPr>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nb-NO" smtClean="0"/>
              <a:t>The trnsformationof the physical objects to digital or 3d objects brings in our times through technology a new dimension to exoeriencing Knowledge.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Hans Hanssen </a:t>
            </a:r>
            <a:r>
              <a:rPr lang="nb-NO" dirty="0" err="1" smtClean="0"/>
              <a:t>Lilienskiol</a:t>
            </a:r>
            <a:r>
              <a:rPr lang="nb-NO" dirty="0" smtClean="0"/>
              <a:t> 1650-1703</a:t>
            </a:r>
          </a:p>
          <a:p>
            <a:r>
              <a:rPr lang="nb-NO" dirty="0" smtClean="0"/>
              <a:t>Reisejournal 1670</a:t>
            </a:r>
            <a:endParaRPr lang="nb-NO" dirty="0"/>
          </a:p>
        </p:txBody>
      </p:sp>
      <p:sp>
        <p:nvSpPr>
          <p:cNvPr id="4" name="Plassholder for lysbildenummer 3"/>
          <p:cNvSpPr>
            <a:spLocks noGrp="1"/>
          </p:cNvSpPr>
          <p:nvPr>
            <p:ph type="sldNum" sz="quarter" idx="10"/>
          </p:nvPr>
        </p:nvSpPr>
        <p:spPr/>
        <p:txBody>
          <a:bodyPr/>
          <a:lstStyle/>
          <a:p>
            <a:fld id="{7D6C0A1A-4E14-4E95-8954-FBF1D8C9645A}" type="slidenum">
              <a:rPr lang="nb-NO" smtClean="0"/>
              <a:t>10</a:t>
            </a:fld>
            <a:endParaRPr lang="nb-NO"/>
          </a:p>
        </p:txBody>
      </p:sp>
    </p:spTree>
    <p:extLst>
      <p:ext uri="{BB962C8B-B14F-4D97-AF65-F5344CB8AC3E}">
        <p14:creationId xmlns:p14="http://schemas.microsoft.com/office/powerpoint/2010/main" val="340133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CA2115E-0C81-4500-999C-4074F110CB55}" type="slidenum">
              <a:rPr lang="nb-NO">
                <a:latin typeface="Arial" charset="0"/>
              </a:rPr>
              <a:pPr eaLnBrk="1" hangingPunct="1"/>
              <a:t>17</a:t>
            </a:fld>
            <a:endParaRPr lang="nb-NO">
              <a:latin typeface="Arial" charset="0"/>
            </a:endParaRPr>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nb-NO" smtClean="0"/>
              <a:t>1720-1804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F78BA-D30A-4E62-BD79-FD21E124742F}" type="slidenum">
              <a:rPr lang="nb-NO"/>
              <a:pPr/>
              <a:t>18</a:t>
            </a:fld>
            <a:endParaRPr lang="nb-NO"/>
          </a:p>
        </p:txBody>
      </p:sp>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nb-NO" dirty="0"/>
              <a:t>http://</a:t>
            </a:r>
            <a:r>
              <a:rPr lang="nb-NO" dirty="0" smtClean="0"/>
              <a:t>www.ntnu.no/ub/spesialsamlingene/bokskatter</a:t>
            </a:r>
          </a:p>
          <a:p>
            <a:endParaRPr lang="nb-NO" dirty="0" smtClean="0"/>
          </a:p>
          <a:p>
            <a:r>
              <a:rPr lang="en-US" sz="1200" kern="1200" dirty="0" err="1" smtClean="0">
                <a:solidFill>
                  <a:schemeClr val="tx1"/>
                </a:solidFill>
                <a:effectLst/>
                <a:latin typeface="+mn-lt"/>
                <a:ea typeface="+mn-ea"/>
                <a:cs typeface="+mn-cs"/>
              </a:rPr>
              <a:t>Newtons</a:t>
            </a:r>
            <a:r>
              <a:rPr lang="en-US" sz="1200" kern="1200" dirty="0" smtClean="0">
                <a:solidFill>
                  <a:schemeClr val="tx1"/>
                </a:solidFill>
                <a:effectLst/>
                <a:latin typeface="+mn-lt"/>
                <a:ea typeface="+mn-ea"/>
                <a:cs typeface="+mn-cs"/>
              </a:rPr>
              <a:t> Principia </a:t>
            </a:r>
            <a:r>
              <a:rPr lang="en-US" sz="1200" kern="1200" dirty="0" err="1" smtClean="0">
                <a:solidFill>
                  <a:schemeClr val="tx1"/>
                </a:solidFill>
                <a:effectLst/>
                <a:latin typeface="+mn-lt"/>
                <a:ea typeface="+mn-ea"/>
                <a:cs typeface="+mn-cs"/>
              </a:rPr>
              <a:t>Mathematica</a:t>
            </a:r>
            <a:r>
              <a:rPr lang="en-US" sz="1200" kern="1200" dirty="0" smtClean="0">
                <a:solidFill>
                  <a:schemeClr val="tx1"/>
                </a:solidFill>
                <a:effectLst/>
                <a:latin typeface="+mn-lt"/>
                <a:ea typeface="+mn-ea"/>
                <a:cs typeface="+mn-cs"/>
              </a:rPr>
              <a:t> from 1685 will be presented tomorrow at the celebration of the 250 years of the Royal Norwegian Academy of Sciences and letters in Trondheim.</a:t>
            </a:r>
            <a:endParaRPr lang="en-US" dirty="0" smtClean="0">
              <a:effectLst/>
            </a:endParaRPr>
          </a:p>
          <a:p>
            <a:r>
              <a:rPr lang="en-US" dirty="0" smtClean="0">
                <a:effectLst/>
              </a:rPr>
              <a:t/>
            </a:r>
            <a:br>
              <a:rPr lang="en-US" dirty="0" smtClean="0">
                <a:effectLst/>
              </a:rPr>
            </a:br>
            <a:endParaRPr lang="en-US" dirty="0" smtClean="0">
              <a:effectLst/>
            </a:endParaRPr>
          </a:p>
          <a:p>
            <a:r>
              <a:rPr lang="en-US" sz="1200" kern="1200" dirty="0" smtClean="0">
                <a:solidFill>
                  <a:schemeClr val="tx1"/>
                </a:solidFill>
                <a:effectLst/>
                <a:latin typeface="+mn-lt"/>
                <a:ea typeface="+mn-ea"/>
                <a:cs typeface="+mn-cs"/>
              </a:rPr>
              <a:t>This book ended up in Trondheim as a book of the DKNVS collections as one of a kind since the 250 copies that were then printed were very quickly sold out. Library's edition of the Principia </a:t>
            </a:r>
            <a:r>
              <a:rPr lang="en-US" sz="1200" kern="1200" dirty="0" err="1" smtClean="0">
                <a:solidFill>
                  <a:schemeClr val="tx1"/>
                </a:solidFill>
                <a:effectLst/>
                <a:latin typeface="+mn-lt"/>
                <a:ea typeface="+mn-ea"/>
                <a:cs typeface="+mn-cs"/>
              </a:rPr>
              <a:t>Mathematica</a:t>
            </a:r>
            <a:r>
              <a:rPr lang="en-US" sz="1200" kern="1200" dirty="0" smtClean="0">
                <a:solidFill>
                  <a:schemeClr val="tx1"/>
                </a:solidFill>
                <a:effectLst/>
                <a:latin typeface="+mn-lt"/>
                <a:ea typeface="+mn-ea"/>
                <a:cs typeface="+mn-cs"/>
              </a:rPr>
              <a:t> is probably the very own of Bishop </a:t>
            </a:r>
            <a:r>
              <a:rPr lang="en-US" sz="1200" kern="1200" dirty="0" err="1" smtClean="0">
                <a:solidFill>
                  <a:schemeClr val="tx1"/>
                </a:solidFill>
                <a:effectLst/>
                <a:latin typeface="+mn-lt"/>
                <a:ea typeface="+mn-ea"/>
                <a:cs typeface="+mn-cs"/>
              </a:rPr>
              <a:t>Gunnerus</a:t>
            </a:r>
            <a:r>
              <a:rPr lang="en-US" sz="1200" kern="1200" dirty="0" smtClean="0">
                <a:solidFill>
                  <a:schemeClr val="tx1"/>
                </a:solidFill>
                <a:effectLst/>
                <a:latin typeface="+mn-lt"/>
                <a:ea typeface="+mn-ea"/>
                <a:cs typeface="+mn-cs"/>
              </a:rPr>
              <a:t> who established DKNVS in 1760.</a:t>
            </a:r>
            <a:endParaRPr lang="en-US" dirty="0" smtClean="0">
              <a:effectLst/>
            </a:endParaRPr>
          </a:p>
          <a:p>
            <a:r>
              <a:rPr lang="en-US" dirty="0" smtClean="0">
                <a:effectLst/>
              </a:rPr>
              <a:t/>
            </a:r>
            <a:br>
              <a:rPr lang="en-US" dirty="0" smtClean="0">
                <a:effectLst/>
              </a:rPr>
            </a:br>
            <a:endParaRPr lang="en-US" dirty="0" smtClean="0">
              <a:effectLst/>
            </a:endParaRPr>
          </a:p>
          <a:p>
            <a:r>
              <a:rPr lang="en-US" sz="1200" kern="1200" dirty="0" smtClean="0">
                <a:solidFill>
                  <a:schemeClr val="tx1"/>
                </a:solidFill>
                <a:effectLst/>
                <a:latin typeface="+mn-lt"/>
                <a:ea typeface="+mn-ea"/>
                <a:cs typeface="+mn-cs"/>
              </a:rPr>
              <a:t>Before the bishop came to Trondheim and founded the </a:t>
            </a:r>
            <a:r>
              <a:rPr lang="en-US" sz="1200" kern="1200" dirty="0" err="1" smtClean="0">
                <a:solidFill>
                  <a:schemeClr val="tx1"/>
                </a:solidFill>
                <a:effectLst/>
                <a:latin typeface="+mn-lt"/>
                <a:ea typeface="+mn-ea"/>
                <a:cs typeface="+mn-cs"/>
              </a:rPr>
              <a:t>Trondhjemske</a:t>
            </a:r>
            <a:r>
              <a:rPr lang="en-US" sz="1200" kern="1200" dirty="0" smtClean="0">
                <a:solidFill>
                  <a:schemeClr val="tx1"/>
                </a:solidFill>
                <a:effectLst/>
                <a:latin typeface="+mn-lt"/>
                <a:ea typeface="+mn-ea"/>
                <a:cs typeface="+mn-cs"/>
              </a:rPr>
              <a:t> Company, later called the Royal Norwegian Society affirmation, he sojourned in Halle in the period 1742-1744 and for a longer period then in 1744-1758, in Jena, and one can speculate whether it was under this period in Halle and Jena that he bought this book. When </a:t>
            </a:r>
            <a:r>
              <a:rPr lang="en-US" sz="1200" kern="1200" dirty="0" err="1" smtClean="0">
                <a:solidFill>
                  <a:schemeClr val="tx1"/>
                </a:solidFill>
                <a:effectLst/>
                <a:latin typeface="+mn-lt"/>
                <a:ea typeface="+mn-ea"/>
                <a:cs typeface="+mn-cs"/>
              </a:rPr>
              <a:t>Gunnerus</a:t>
            </a:r>
            <a:r>
              <a:rPr lang="en-US" sz="1200" kern="1200" dirty="0" smtClean="0">
                <a:solidFill>
                  <a:schemeClr val="tx1"/>
                </a:solidFill>
                <a:effectLst/>
                <a:latin typeface="+mn-lt"/>
                <a:ea typeface="+mn-ea"/>
                <a:cs typeface="+mn-cs"/>
              </a:rPr>
              <a:t> died in 1773 leaving behind him a large debt, his large private library was therefore sold. In the auction catalog it says Gerhard </a:t>
            </a:r>
            <a:r>
              <a:rPr lang="en-US" sz="1200" kern="1200" dirty="0" err="1" smtClean="0">
                <a:solidFill>
                  <a:schemeClr val="tx1"/>
                </a:solidFill>
                <a:effectLst/>
                <a:latin typeface="+mn-lt"/>
                <a:ea typeface="+mn-ea"/>
                <a:cs typeface="+mn-cs"/>
              </a:rPr>
              <a:t>Schøning</a:t>
            </a:r>
            <a:r>
              <a:rPr lang="en-US" sz="1200" kern="1200" dirty="0" smtClean="0">
                <a:solidFill>
                  <a:schemeClr val="tx1"/>
                </a:solidFill>
                <a:effectLst/>
                <a:latin typeface="+mn-lt"/>
                <a:ea typeface="+mn-ea"/>
                <a:cs typeface="+mn-cs"/>
              </a:rPr>
              <a:t> bought Newton's Principia </a:t>
            </a:r>
            <a:r>
              <a:rPr lang="en-US" sz="1200" kern="1200" dirty="0" err="1" smtClean="0">
                <a:solidFill>
                  <a:schemeClr val="tx1"/>
                </a:solidFill>
                <a:effectLst/>
                <a:latin typeface="+mn-lt"/>
                <a:ea typeface="+mn-ea"/>
                <a:cs typeface="+mn-cs"/>
              </a:rPr>
              <a:t>Mathematica</a:t>
            </a:r>
            <a:r>
              <a:rPr lang="en-US" sz="1200" kern="1200" dirty="0" smtClean="0">
                <a:solidFill>
                  <a:schemeClr val="tx1"/>
                </a:solidFill>
                <a:effectLst/>
                <a:latin typeface="+mn-lt"/>
                <a:ea typeface="+mn-ea"/>
                <a:cs typeface="+mn-cs"/>
              </a:rPr>
              <a:t>.</a:t>
            </a:r>
            <a:endParaRPr lang="en-US" dirty="0" smtClean="0">
              <a:effectLst/>
            </a:endParaRPr>
          </a:p>
          <a:p>
            <a:r>
              <a:rPr lang="en-US" sz="1200" kern="1200" dirty="0" smtClean="0">
                <a:solidFill>
                  <a:schemeClr val="tx1"/>
                </a:solidFill>
                <a:effectLst/>
                <a:latin typeface="+mn-lt"/>
                <a:ea typeface="+mn-ea"/>
                <a:cs typeface="+mn-cs"/>
              </a:rPr>
              <a:t>The book is considered to be an outstanding scholarly work for the developments in physics and astronomy and the 17th century sciences, and there are hardly any other work in physics, which are similar to that in importance. The work describes the theory that later became known as Newton's laws of motion, which laid the groundwork for classical mechanics and also Newton's universal gravitation theory.</a:t>
            </a:r>
            <a:endParaRPr lang="en-US" dirty="0" smtClean="0">
              <a:effectLst/>
            </a:endParaRPr>
          </a:p>
          <a:p>
            <a:r>
              <a:rPr lang="en-US" dirty="0" smtClean="0"/>
              <a:t/>
            </a:r>
            <a:br>
              <a:rPr lang="en-US" dirty="0" smtClean="0"/>
            </a:br>
            <a:r>
              <a:rPr lang="en-US" sz="1200" kern="1200" dirty="0" smtClean="0">
                <a:solidFill>
                  <a:schemeClr val="tx1"/>
                </a:solidFill>
                <a:latin typeface="+mn-lt"/>
                <a:ea typeface="+mn-ea"/>
                <a:cs typeface="+mn-cs"/>
              </a:rPr>
              <a:t>Zoom in the book </a:t>
            </a:r>
            <a:r>
              <a:rPr lang="en-US" sz="1200" kern="1200" dirty="0" smtClean="0">
                <a:solidFill>
                  <a:schemeClr val="tx1"/>
                </a:solidFill>
                <a:latin typeface="+mn-lt"/>
                <a:ea typeface="+mn-ea"/>
                <a:cs typeface="+mn-cs"/>
                <a:hlinkClick r:id="rId3"/>
              </a:rPr>
              <a:t>here</a:t>
            </a:r>
            <a:endParaRPr lang="en-US" dirty="0" smtClean="0"/>
          </a:p>
          <a:p>
            <a:r>
              <a:rPr lang="en-US" dirty="0" smtClean="0"/>
              <a:t/>
            </a:r>
            <a:br>
              <a:rPr lang="en-US" dirty="0" smtClean="0"/>
            </a:br>
            <a:r>
              <a:rPr lang="en-US" sz="1200" kern="1200" dirty="0" smtClean="0">
                <a:solidFill>
                  <a:schemeClr val="tx1"/>
                </a:solidFill>
                <a:latin typeface="+mn-lt"/>
                <a:ea typeface="+mn-ea"/>
                <a:cs typeface="+mn-cs"/>
              </a:rPr>
              <a:t>The establishment of the library that is today called </a:t>
            </a:r>
            <a:r>
              <a:rPr lang="en-US" sz="1200" kern="1200" dirty="0" err="1" smtClean="0">
                <a:solidFill>
                  <a:schemeClr val="tx1"/>
                </a:solidFill>
                <a:latin typeface="+mn-lt"/>
                <a:ea typeface="+mn-ea"/>
                <a:cs typeface="+mn-cs"/>
              </a:rPr>
              <a:t>Gunnerus</a:t>
            </a:r>
            <a:r>
              <a:rPr lang="en-US" sz="1200" kern="1200" dirty="0" smtClean="0">
                <a:solidFill>
                  <a:schemeClr val="tx1"/>
                </a:solidFill>
                <a:latin typeface="+mn-lt"/>
                <a:ea typeface="+mn-ea"/>
                <a:cs typeface="+mn-cs"/>
              </a:rPr>
              <a:t> library belongs to the history of the DKNVS. The library today has initiated </a:t>
            </a:r>
            <a:r>
              <a:rPr lang="en-US" sz="1200" kern="1200" dirty="0" err="1" smtClean="0">
                <a:solidFill>
                  <a:schemeClr val="tx1"/>
                </a:solidFill>
                <a:latin typeface="+mn-lt"/>
                <a:ea typeface="+mn-ea"/>
                <a:cs typeface="+mn-cs"/>
              </a:rPr>
              <a:t>aprogram</a:t>
            </a:r>
            <a:r>
              <a:rPr lang="en-US" sz="1200" kern="1200" dirty="0" smtClean="0">
                <a:solidFill>
                  <a:schemeClr val="tx1"/>
                </a:solidFill>
                <a:latin typeface="+mn-lt"/>
                <a:ea typeface="+mn-ea"/>
                <a:cs typeface="+mn-cs"/>
              </a:rPr>
              <a:t> of digitization of its most valuable books, manuscripts and archives and is developing a open platform where its valuable documents can be accessed by the public. Using "</a:t>
            </a:r>
            <a:r>
              <a:rPr lang="en-US" sz="1200" kern="1200" dirty="0" err="1" smtClean="0">
                <a:solidFill>
                  <a:schemeClr val="tx1"/>
                </a:solidFill>
                <a:latin typeface="+mn-lt"/>
                <a:ea typeface="+mn-ea"/>
                <a:cs typeface="+mn-cs"/>
              </a:rPr>
              <a:t>Erez</a:t>
            </a:r>
            <a:r>
              <a:rPr lang="en-US" sz="1200" kern="1200" dirty="0" smtClean="0">
                <a:solidFill>
                  <a:schemeClr val="tx1"/>
                </a:solidFill>
                <a:latin typeface="+mn-lt"/>
                <a:ea typeface="+mn-ea"/>
                <a:cs typeface="+mn-cs"/>
              </a:rPr>
              <a:t>" one can actually browse through the book and zoom inn its pages and thus enjoy all the details as if one was holding the book in his </a:t>
            </a:r>
            <a:r>
              <a:rPr lang="en-US" sz="1200" kern="1200" dirty="0" err="1" smtClean="0">
                <a:solidFill>
                  <a:schemeClr val="tx1"/>
                </a:solidFill>
                <a:latin typeface="+mn-lt"/>
                <a:ea typeface="+mn-ea"/>
                <a:cs typeface="+mn-cs"/>
              </a:rPr>
              <a:t>hand.</a:t>
            </a:r>
            <a:r>
              <a:rPr lang="en-US" dirty="0" err="1" smtClean="0"/>
              <a:t>http</a:t>
            </a:r>
            <a:r>
              <a:rPr lang="en-US" dirty="0" smtClean="0"/>
              <a:t>://gunarchives.blogspot.com/2010/03/upcoming-events.html</a:t>
            </a:r>
            <a:endParaRPr lang="nb-NO"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Prosjektet har som </a:t>
            </a:r>
            <a:r>
              <a:rPr lang="nb-NO" dirty="0" err="1" smtClean="0"/>
              <a:t>m�l</a:t>
            </a:r>
            <a:r>
              <a:rPr lang="nb-NO" dirty="0" smtClean="0"/>
              <a:t> � formidle arkivmateriale og kulturarv til ungdom i en kunstnerisk form. Arkiv forbindes gjerne med gamle, </a:t>
            </a:r>
            <a:r>
              <a:rPr lang="nb-NO" dirty="0" err="1" smtClean="0"/>
              <a:t>t�rre</a:t>
            </a:r>
            <a:r>
              <a:rPr lang="nb-NO" dirty="0" smtClean="0"/>
              <a:t>, </a:t>
            </a:r>
            <a:r>
              <a:rPr lang="nb-NO" dirty="0" err="1" smtClean="0"/>
              <a:t>st�vete</a:t>
            </a:r>
            <a:r>
              <a:rPr lang="nb-NO" dirty="0" smtClean="0"/>
              <a:t> papirer fra fortiden. Hva har de med dagens ungdom � </a:t>
            </a:r>
            <a:r>
              <a:rPr lang="nb-NO" dirty="0" err="1" smtClean="0"/>
              <a:t>gj�re</a:t>
            </a:r>
            <a:r>
              <a:rPr lang="nb-NO" dirty="0" smtClean="0"/>
              <a:t>? Arkivene inneholder spor av menneskers liv, mennesker som deg og meg. </a:t>
            </a:r>
            <a:r>
              <a:rPr lang="nb-NO" dirty="0" err="1" smtClean="0"/>
              <a:t>Ogs</a:t>
            </a:r>
            <a:r>
              <a:rPr lang="nb-NO" dirty="0" smtClean="0"/>
              <a:t>� vi havner etterhvert i arkivene. Vi kan bruke arkivene til � finne informasjon om oss selv og </a:t>
            </a:r>
            <a:r>
              <a:rPr lang="nb-NO" dirty="0" err="1" smtClean="0"/>
              <a:t>v�r</a:t>
            </a:r>
            <a:r>
              <a:rPr lang="nb-NO" dirty="0" smtClean="0"/>
              <a:t> historie, men vi kan </a:t>
            </a:r>
            <a:r>
              <a:rPr lang="nb-NO" dirty="0" err="1" smtClean="0"/>
              <a:t>ogs</a:t>
            </a:r>
            <a:r>
              <a:rPr lang="nb-NO" dirty="0" smtClean="0"/>
              <a:t>� bruke dem for � dokumentere rettigheter eller </a:t>
            </a:r>
            <a:r>
              <a:rPr lang="nb-NO" dirty="0" err="1" smtClean="0"/>
              <a:t>unders�ke</a:t>
            </a:r>
            <a:r>
              <a:rPr lang="nb-NO" dirty="0" smtClean="0"/>
              <a:t> hva offentlige etater har gjort med skattepengene </a:t>
            </a:r>
            <a:r>
              <a:rPr lang="nb-NO" dirty="0" err="1" smtClean="0"/>
              <a:t>v�re</a:t>
            </a:r>
            <a:r>
              <a:rPr lang="nb-NO" dirty="0" smtClean="0"/>
              <a:t>. Gjennom � lage teater basert p� hendelser fra fortiden �</a:t>
            </a:r>
            <a:r>
              <a:rPr lang="nb-NO" dirty="0" err="1" smtClean="0"/>
              <a:t>nsker</a:t>
            </a:r>
            <a:r>
              <a:rPr lang="nb-NO" dirty="0" smtClean="0"/>
              <a:t> vi � sette fokus p� arkivene som kulturell og demokratisk ressurs. Og vi �</a:t>
            </a:r>
            <a:r>
              <a:rPr lang="nb-NO" dirty="0" err="1" smtClean="0"/>
              <a:t>nsker</a:t>
            </a:r>
            <a:r>
              <a:rPr lang="nb-NO" dirty="0" smtClean="0"/>
              <a:t> at flere skal ta den ressursen i bruk - arkivene er til for oss alle. Forestillingen bygger </a:t>
            </a:r>
            <a:r>
              <a:rPr lang="nb-NO" dirty="0" err="1" smtClean="0"/>
              <a:t>b�de</a:t>
            </a:r>
            <a:r>
              <a:rPr lang="nb-NO" dirty="0" smtClean="0"/>
              <a:t> p� de unges egne erfaringer og historiske kilder vi har funnet om forskjellige mennesker i arkivet. P� denne </a:t>
            </a:r>
            <a:r>
              <a:rPr lang="nb-NO" dirty="0" err="1" smtClean="0"/>
              <a:t>m�ten</a:t>
            </a:r>
            <a:r>
              <a:rPr lang="nb-NO" dirty="0" smtClean="0"/>
              <a:t> knytter teateret sammen fortid og kulturarv med samtid og ungdomskultur. </a:t>
            </a:r>
          </a:p>
          <a:p>
            <a:endParaRPr lang="nb-NO" dirty="0"/>
          </a:p>
        </p:txBody>
      </p:sp>
      <p:sp>
        <p:nvSpPr>
          <p:cNvPr id="4" name="Plassholder for lysbildenummer 3"/>
          <p:cNvSpPr>
            <a:spLocks noGrp="1"/>
          </p:cNvSpPr>
          <p:nvPr>
            <p:ph type="sldNum" sz="quarter" idx="10"/>
          </p:nvPr>
        </p:nvSpPr>
        <p:spPr/>
        <p:txBody>
          <a:bodyPr/>
          <a:lstStyle/>
          <a:p>
            <a:fld id="{7D6C0A1A-4E14-4E95-8954-FBF1D8C9645A}" type="slidenum">
              <a:rPr lang="nb-NO" smtClean="0"/>
              <a:t>19</a:t>
            </a:fld>
            <a:endParaRPr lang="nb-NO"/>
          </a:p>
        </p:txBody>
      </p:sp>
    </p:spTree>
    <p:extLst>
      <p:ext uri="{BB962C8B-B14F-4D97-AF65-F5344CB8AC3E}">
        <p14:creationId xmlns:p14="http://schemas.microsoft.com/office/powerpoint/2010/main" val="42496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274374A-5142-4C2C-AF9D-0DAA36B0450C}" type="slidenum">
              <a:rPr lang="nb-NO">
                <a:latin typeface="Arial" charset="0"/>
              </a:rPr>
              <a:pPr eaLnBrk="1" hangingPunct="1"/>
              <a:t>26</a:t>
            </a:fld>
            <a:endParaRPr lang="nb-NO">
              <a:latin typeface="Arial" charset="0"/>
            </a:endParaRPr>
          </a:p>
        </p:txBody>
      </p:sp>
      <p:sp>
        <p:nvSpPr>
          <p:cNvPr id="27651" name="Rectangle 2"/>
          <p:cNvSpPr>
            <a:spLocks noRo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nb-NO" smtClean="0"/>
              <a:t>The Museum:Source Project is an ambitious effort to model a complete natural history museum in 3D for Counter-Strike, the most popular online action game in the world. More than just a fun game level, the project is part of a novel approach to science education: infiltrating the $10 billion-a-year video game industry with truly educational content. The idea is to go beyond a simple "museum-like" virtual world and create a real museum complete with informative, lifelike exhibits. While gamers will play for fun, they'll be exposed to educational content in the process. </a:t>
            </a:r>
          </a:p>
          <a:p>
            <a:pPr eaLnBrk="1" hangingPunct="1"/>
            <a:r>
              <a:rPr lang="nb-NO" smtClean="0"/>
              <a:t>The process is simple in concept, and complex in application. Utilizing an arsenal of 3D and graphics tools, the level designer crafts a virtual building with all of the visual details created by real world architects and interior designers. From marble walls to ornate column capitals, every element of the museum building is modeled in three dimensions, textured, and placed in position. Specialized software tools allow for adding shiny metallic trim details to floor tiles and creating atmospheric beams of light complete with dust motes floating about. The process takes weeks or months depending on the complexity of the level. The Museum:Source level is expected to take 6 months start to finish. </a:t>
            </a:r>
          </a:p>
          <a:p>
            <a:pPr eaLnBrk="1" hangingPunct="1"/>
            <a:endParaRPr lang="nb-NO" smtClean="0"/>
          </a:p>
          <a:p>
            <a:pPr eaLnBrk="1" hangingPunct="1"/>
            <a:endParaRPr lang="nb-NO"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A3F6C-20DD-4CA0-B34A-43B9CF3E2492}" type="slidenum">
              <a:rPr lang="nb-NO"/>
              <a:pPr/>
              <a:t>28</a:t>
            </a:fld>
            <a:endParaRPr lang="nb-NO"/>
          </a:p>
        </p:txBody>
      </p:sp>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nb-NO" smtClean="0"/>
              <a:t>Klikk for å redigere tittelstil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b-NO" smtClean="0"/>
              <a:t>Klikk for å redigere tittelstil</a:t>
            </a:r>
            <a:endParaRPr lang="en-US" dirty="0"/>
          </a:p>
        </p:txBody>
      </p:sp>
      <p:sp>
        <p:nvSpPr>
          <p:cNvPr id="4" name="Date Placeholder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
        <p:nvSpPr>
          <p:cNvPr id="8" name="Content Placeholder 7"/>
          <p:cNvSpPr>
            <a:spLocks noGrp="1"/>
          </p:cNvSpPr>
          <p:nvPr>
            <p:ph sz="quarter" idx="13"/>
          </p:nvPr>
        </p:nvSpPr>
        <p:spPr>
          <a:xfrm>
            <a:off x="609600" y="1600200"/>
            <a:ext cx="7924800" cy="41148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nb-NO" smtClean="0"/>
              <a:t>Klikk for å redigere tittelstil</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2" name="Title 1"/>
          <p:cNvSpPr>
            <a:spLocks noGrp="1"/>
          </p:cNvSpPr>
          <p:nvPr>
            <p:ph type="title"/>
          </p:nvPr>
        </p:nvSpPr>
        <p:spPr>
          <a:xfrm>
            <a:off x="609600" y="274638"/>
            <a:ext cx="7924800" cy="1143000"/>
          </a:xfrm>
        </p:spPr>
        <p:txBody>
          <a:bodyPr/>
          <a:lstStyle/>
          <a:p>
            <a:r>
              <a:rPr lang="nb-NO" smtClean="0"/>
              <a:t>Klikk for å redigere tittelstil</a:t>
            </a:r>
            <a:endParaRPr lang="en-US" dirty="0"/>
          </a:p>
        </p:txBody>
      </p:sp>
      <p:sp>
        <p:nvSpPr>
          <p:cNvPr id="5" name="Date Placeholder 4"/>
          <p:cNvSpPr>
            <a:spLocks noGrp="1"/>
          </p:cNvSpPr>
          <p:nvPr>
            <p:ph type="dt" sz="half" idx="10"/>
          </p:nvPr>
        </p:nvSpPr>
        <p:spPr/>
        <p:txBody>
          <a:bodyPr/>
          <a:lstStyle/>
          <a:p>
            <a:fld id="{4BDA7553-C39A-48EC-A771-E7DC3704C5B5}" type="datetimeFigureOut">
              <a:rPr lang="nb-NO" smtClean="0"/>
              <a:t>17.01.2012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nb-NO" smtClean="0"/>
              <a:t>Klikk for å redigere tittelstil</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7" name="Date Placeholder 6"/>
          <p:cNvSpPr>
            <a:spLocks noGrp="1"/>
          </p:cNvSpPr>
          <p:nvPr>
            <p:ph type="dt" sz="half" idx="10"/>
          </p:nvPr>
        </p:nvSpPr>
        <p:spPr/>
        <p:txBody>
          <a:bodyPr/>
          <a:lstStyle/>
          <a:p>
            <a:fld id="{4BDA7553-C39A-48EC-A771-E7DC3704C5B5}" type="datetimeFigureOut">
              <a:rPr lang="nb-NO" smtClean="0"/>
              <a:t>17.01.2012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4BDA7553-C39A-48EC-A771-E7DC3704C5B5}" type="datetimeFigureOut">
              <a:rPr lang="nb-NO" smtClean="0"/>
              <a:t>17.01.2012</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A7553-C39A-48EC-A771-E7DC3704C5B5}" type="datetimeFigureOut">
              <a:rPr lang="nb-NO" smtClean="0"/>
              <a:t>17.01.2012</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nb-NO" smtClean="0"/>
              <a:t>Klikk for å redigere tittelstil</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4BDA7553-C39A-48EC-A771-E7DC3704C5B5}" type="datetimeFigureOut">
              <a:rPr lang="nb-NO" smtClean="0"/>
              <a:t>17.01.2012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nb-NO" smtClean="0"/>
              <a:t>Klikk for å redigere tittelstil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4BDA7553-C39A-48EC-A771-E7DC3704C5B5}" type="datetimeFigureOut">
              <a:rPr lang="nb-NO" smtClean="0"/>
              <a:t>17.01.2012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nb-NO" smtClean="0"/>
              <a:t>Klikk for å redigere tittelstil</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4BDA7553-C39A-48EC-A771-E7DC3704C5B5}" type="datetimeFigureOut">
              <a:rPr lang="nb-NO" smtClean="0"/>
              <a:t>17.01.2012</a:t>
            </a:fld>
            <a:endParaRPr lang="nb-NO"/>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nb-NO"/>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CD86AC84-E01A-49F8-B056-38F4C71B1FEB}" type="slidenum">
              <a:rPr lang="nb-NO" smtClean="0"/>
              <a:t>‹#›</a:t>
            </a:fld>
            <a:endParaRPr lang="nb-NO"/>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unarchives.blogspot.com/" TargetMode="External"/><Relationship Id="rId2" Type="http://schemas.openxmlformats.org/officeDocument/2006/relationships/hyperlink" Target="http://folk.ntnu.no/angeleta/mubil/index.htm" TargetMode="Externa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hyperlink" Target="http://www.percro.org/research_CGVE_tecchia.html" TargetMode="External"/><Relationship Id="rId4" Type="http://schemas.openxmlformats.org/officeDocument/2006/relationships/hyperlink" Target="http://artentnu.wordpres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ntnu.no/ub/spesialsamlingene/bokskatter/02a006516.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ntnu.no/ub/spesialsamlingene/bokskatt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arkivsenteret.no/nettutstillinger/vendepunk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vimeo.com/3477912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ntnu.no/ub/spesialsamlingene/utstilling/kalvskinnet.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5e1HrT-1SGU" TargetMode="External"/><Relationship Id="rId2" Type="http://schemas.openxmlformats.org/officeDocument/2006/relationships/hyperlink" Target="http://liturgi.info/Lux_illuxit_(LH614)"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liturgi.info/Fil:Lux_illuxit_(LH614).p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tage2studios.com/educa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_v6r5qRB2-I&amp;feature=related" TargetMode="External"/><Relationship Id="rId2" Type="http://schemas.openxmlformats.org/officeDocument/2006/relationships/hyperlink" Target="http://www.alchemists.com/" TargetMode="External"/><Relationship Id="rId1" Type="http://schemas.openxmlformats.org/officeDocument/2006/relationships/slideLayout" Target="../slideLayouts/slideLayout4.xml"/><Relationship Id="rId6" Type="http://schemas.openxmlformats.org/officeDocument/2006/relationships/hyperlink" Target="http://www.ntnu.no/vitenskapsmuseet/spill-og-moro" TargetMode="External"/><Relationship Id="rId5" Type="http://schemas.openxmlformats.org/officeDocument/2006/relationships/hyperlink" Target="http://www.jiscdigitalmedia.ac.uk/" TargetMode="External"/><Relationship Id="rId4" Type="http://schemas.openxmlformats.org/officeDocument/2006/relationships/hyperlink" Target="http://wiki.vrmedia.it/index.php?title=Main_Pag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folk.ntnu.no/angeleta/mubil/index.htm" TargetMode="External"/><Relationship Id="rId2" Type="http://schemas.openxmlformats.org/officeDocument/2006/relationships/hyperlink" Target="http://gunarblogspot.com/" TargetMode="Externa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ntnu.no/ub/spesialsamlingene/digital/05a030477.html" TargetMode="External"/><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smtClean="0"/>
              <a:t/>
            </a:r>
            <a:br>
              <a:rPr lang="nb-NO" b="1" dirty="0" smtClean="0"/>
            </a:br>
            <a:r>
              <a:rPr lang="en-US" b="1" dirty="0" err="1">
                <a:hlinkClick r:id="rId2"/>
              </a:rPr>
              <a:t>Mubil</a:t>
            </a:r>
            <a:r>
              <a:rPr lang="en-US" b="1" dirty="0">
                <a:hlinkClick r:id="rId2"/>
              </a:rPr>
              <a:t> : A digital laboratory </a:t>
            </a:r>
            <a:br>
              <a:rPr lang="en-US" b="1" dirty="0">
                <a:hlinkClick r:id="rId2"/>
              </a:rPr>
            </a:br>
            <a:endParaRPr lang="nb-NO" dirty="0"/>
          </a:p>
        </p:txBody>
      </p:sp>
      <p:sp>
        <p:nvSpPr>
          <p:cNvPr id="3" name="Rektangel 2"/>
          <p:cNvSpPr/>
          <p:nvPr/>
        </p:nvSpPr>
        <p:spPr>
          <a:xfrm>
            <a:off x="323528" y="1720840"/>
            <a:ext cx="4176464" cy="4801314"/>
          </a:xfrm>
          <a:prstGeom prst="rect">
            <a:avLst/>
          </a:prstGeom>
        </p:spPr>
        <p:txBody>
          <a:bodyPr wrap="square">
            <a:spAutoFit/>
          </a:bodyPr>
          <a:lstStyle/>
          <a:p>
            <a:r>
              <a:rPr lang="en-US" b="1" dirty="0" smtClean="0"/>
              <a:t>NTNU </a:t>
            </a:r>
            <a:r>
              <a:rPr lang="en-US" b="1" dirty="0"/>
              <a:t>University Library, </a:t>
            </a:r>
            <a:r>
              <a:rPr lang="en-US" b="1" dirty="0" err="1">
                <a:hlinkClick r:id="rId3"/>
              </a:rPr>
              <a:t>Gunnerus</a:t>
            </a:r>
            <a:r>
              <a:rPr lang="en-US" b="1" dirty="0">
                <a:hlinkClick r:id="rId3"/>
              </a:rPr>
              <a:t> branch</a:t>
            </a:r>
            <a:endParaRPr lang="en-US" b="1" dirty="0"/>
          </a:p>
          <a:p>
            <a:r>
              <a:rPr lang="en-US" dirty="0"/>
              <a:t> </a:t>
            </a:r>
          </a:p>
          <a:p>
            <a:r>
              <a:rPr lang="en-US" dirty="0"/>
              <a:t> </a:t>
            </a:r>
          </a:p>
          <a:p>
            <a:r>
              <a:rPr lang="en-US" b="1" dirty="0"/>
              <a:t>Project period: 1.10.2011-1.10.2013</a:t>
            </a:r>
          </a:p>
          <a:p>
            <a:r>
              <a:rPr lang="en-US" b="1" dirty="0"/>
              <a:t>Project manager: Alexandra </a:t>
            </a:r>
            <a:r>
              <a:rPr lang="en-US" b="1" dirty="0" err="1"/>
              <a:t>Angeletaki</a:t>
            </a:r>
            <a:endParaRPr lang="en-US" b="1" dirty="0"/>
          </a:p>
          <a:p>
            <a:r>
              <a:rPr lang="en-US" b="1" dirty="0"/>
              <a:t>Collaborators: </a:t>
            </a:r>
          </a:p>
          <a:p>
            <a:endParaRPr lang="en-US" b="1" dirty="0" smtClean="0">
              <a:hlinkClick r:id="rId4"/>
            </a:endParaRPr>
          </a:p>
          <a:p>
            <a:r>
              <a:rPr lang="en-US" b="1" dirty="0" err="1" smtClean="0">
                <a:hlinkClick r:id="rId4"/>
              </a:rPr>
              <a:t>Letizia</a:t>
            </a:r>
            <a:r>
              <a:rPr lang="en-US" b="1" dirty="0" smtClean="0">
                <a:hlinkClick r:id="rId4"/>
              </a:rPr>
              <a:t> </a:t>
            </a:r>
            <a:r>
              <a:rPr lang="en-US" b="1" dirty="0" err="1">
                <a:hlinkClick r:id="rId4"/>
              </a:rPr>
              <a:t>Jaccheri</a:t>
            </a:r>
            <a:r>
              <a:rPr lang="en-US" b="1" dirty="0"/>
              <a:t>, Department of Computer and Information Science (IDI), NTNU TRONDHEIM</a:t>
            </a:r>
          </a:p>
          <a:p>
            <a:endParaRPr lang="en-US" b="1" dirty="0">
              <a:hlinkClick r:id="rId5"/>
            </a:endParaRPr>
          </a:p>
          <a:p>
            <a:r>
              <a:rPr lang="en-US" b="1" dirty="0" smtClean="0">
                <a:hlinkClick r:id="rId5"/>
              </a:rPr>
              <a:t>PERCRO</a:t>
            </a:r>
            <a:r>
              <a:rPr lang="en-US" b="1" dirty="0" smtClean="0"/>
              <a:t> </a:t>
            </a:r>
            <a:r>
              <a:rPr lang="en-US" b="1" dirty="0"/>
              <a:t>- </a:t>
            </a:r>
            <a:r>
              <a:rPr lang="en-US" b="1" dirty="0" err="1"/>
              <a:t>Scuola</a:t>
            </a:r>
            <a:r>
              <a:rPr lang="en-US" b="1" dirty="0"/>
              <a:t> </a:t>
            </a:r>
            <a:r>
              <a:rPr lang="en-US" b="1" dirty="0" err="1"/>
              <a:t>Superiore</a:t>
            </a:r>
            <a:r>
              <a:rPr lang="en-US" b="1" dirty="0"/>
              <a:t>, </a:t>
            </a:r>
            <a:r>
              <a:rPr lang="en-US" b="1" dirty="0" err="1"/>
              <a:t>Sant'Anna</a:t>
            </a:r>
            <a:r>
              <a:rPr lang="en-US" b="1" dirty="0"/>
              <a:t>, Via </a:t>
            </a:r>
            <a:r>
              <a:rPr lang="en-US" b="1" dirty="0" err="1"/>
              <a:t>Martiri</a:t>
            </a:r>
            <a:r>
              <a:rPr lang="en-US" b="1" dirty="0"/>
              <a:t> 11,56127, Pizza, </a:t>
            </a:r>
            <a:r>
              <a:rPr lang="en-US" b="1" dirty="0" smtClean="0"/>
              <a:t>Italy</a:t>
            </a:r>
          </a:p>
          <a:p>
            <a:r>
              <a:rPr lang="en-US" b="1" dirty="0"/>
              <a:t>Marcello </a:t>
            </a:r>
            <a:r>
              <a:rPr lang="en-US" b="1" dirty="0" err="1"/>
              <a:t>Carrozzino</a:t>
            </a:r>
            <a:r>
              <a:rPr lang="en-US" b="1" dirty="0"/>
              <a:t> and Chiara </a:t>
            </a:r>
            <a:r>
              <a:rPr lang="en-US" b="1" dirty="0" smtClean="0"/>
              <a:t>Evangelista</a:t>
            </a:r>
            <a:r>
              <a:rPr lang="en-US" b="1" dirty="0"/>
              <a:t>.</a:t>
            </a:r>
          </a:p>
          <a:p>
            <a:endParaRPr lang="nb-NO" dirty="0"/>
          </a:p>
        </p:txBody>
      </p:sp>
      <p:pic>
        <p:nvPicPr>
          <p:cNvPr id="4" name="Picture 2" descr="M:\BILDER\22.oktober 2010\disseminating_the_past_20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2496" y="1628800"/>
            <a:ext cx="3099216" cy="43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03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819472"/>
            <a:ext cx="9079800" cy="10225136"/>
          </a:xfrm>
          <a:prstGeom prst="rect">
            <a:avLst/>
          </a:prstGeom>
        </p:spPr>
      </p:pic>
    </p:spTree>
    <p:extLst>
      <p:ext uri="{BB962C8B-B14F-4D97-AF65-F5344CB8AC3E}">
        <p14:creationId xmlns:p14="http://schemas.microsoft.com/office/powerpoint/2010/main" val="3110416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Verkstedet</a:t>
            </a:r>
            <a:endParaRPr lang="nb-NO" dirty="0"/>
          </a:p>
        </p:txBody>
      </p:sp>
      <p:pic>
        <p:nvPicPr>
          <p:cNvPr id="3" name="Bilde 2" descr="tittelblad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220072" y="1484784"/>
            <a:ext cx="3433143" cy="5216734"/>
          </a:xfrm>
          <a:prstGeom prst="rect">
            <a:avLst/>
          </a:prstGeom>
          <a:noFill/>
          <a:ln>
            <a:noFill/>
          </a:ln>
        </p:spPr>
      </p:pic>
      <p:pic>
        <p:nvPicPr>
          <p:cNvPr id="4" name="Bilde 3" descr="tittelblad00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0496" y="116632"/>
            <a:ext cx="4802187" cy="6858000"/>
          </a:xfrm>
          <a:prstGeom prst="rect">
            <a:avLst/>
          </a:prstGeom>
          <a:noFill/>
          <a:ln>
            <a:noFill/>
          </a:ln>
        </p:spPr>
      </p:pic>
    </p:spTree>
    <p:extLst>
      <p:ext uri="{BB962C8B-B14F-4D97-AF65-F5344CB8AC3E}">
        <p14:creationId xmlns:p14="http://schemas.microsoft.com/office/powerpoint/2010/main" val="26212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 y="1"/>
            <a:ext cx="9540545" cy="674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360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692757"/>
            <a:ext cx="9180000" cy="632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404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endParaRPr lang="nb-NO" smtClean="0"/>
          </a:p>
        </p:txBody>
      </p:sp>
      <p:sp>
        <p:nvSpPr>
          <p:cNvPr id="64515" name="Rectangle 3"/>
          <p:cNvSpPr>
            <a:spLocks noGrp="1" noChangeArrowheads="1"/>
          </p:cNvSpPr>
          <p:nvPr>
            <p:ph sz="quarter" idx="13"/>
          </p:nvPr>
        </p:nvSpPr>
        <p:spPr/>
        <p:txBody>
          <a:bodyPr/>
          <a:lstStyle/>
          <a:p>
            <a:pPr eaLnBrk="1" hangingPunct="1">
              <a:defRPr/>
            </a:pPr>
            <a:endParaRPr lang="nb-NO" smtClean="0"/>
          </a:p>
        </p:txBody>
      </p:sp>
      <p:pic>
        <p:nvPicPr>
          <p:cNvPr id="15364" name="Picture 4" descr="astronomi og landm_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25" y="-1851025"/>
            <a:ext cx="14828838" cy="1056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9392"/>
            <a:ext cx="3529186" cy="352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604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wipe(down)">
                                      <p:cBhvr>
                                        <p:cTn id="15" dur="580">
                                          <p:stCondLst>
                                            <p:cond delay="0"/>
                                          </p:stCondLst>
                                        </p:cTn>
                                        <p:tgtEl>
                                          <p:spTgt spid="9218"/>
                                        </p:tgtEl>
                                      </p:cBhvr>
                                    </p:animEffect>
                                    <p:anim calcmode="lin" valueType="num">
                                      <p:cBhvr>
                                        <p:cTn id="16"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21" dur="26">
                                          <p:stCondLst>
                                            <p:cond delay="650"/>
                                          </p:stCondLst>
                                        </p:cTn>
                                        <p:tgtEl>
                                          <p:spTgt spid="9218"/>
                                        </p:tgtEl>
                                      </p:cBhvr>
                                      <p:to x="100000" y="60000"/>
                                    </p:animScale>
                                    <p:animScale>
                                      <p:cBhvr>
                                        <p:cTn id="22" dur="166" decel="50000">
                                          <p:stCondLst>
                                            <p:cond delay="676"/>
                                          </p:stCondLst>
                                        </p:cTn>
                                        <p:tgtEl>
                                          <p:spTgt spid="9218"/>
                                        </p:tgtEl>
                                      </p:cBhvr>
                                      <p:to x="100000" y="100000"/>
                                    </p:animScale>
                                    <p:animScale>
                                      <p:cBhvr>
                                        <p:cTn id="23" dur="26">
                                          <p:stCondLst>
                                            <p:cond delay="1312"/>
                                          </p:stCondLst>
                                        </p:cTn>
                                        <p:tgtEl>
                                          <p:spTgt spid="9218"/>
                                        </p:tgtEl>
                                      </p:cBhvr>
                                      <p:to x="100000" y="80000"/>
                                    </p:animScale>
                                    <p:animScale>
                                      <p:cBhvr>
                                        <p:cTn id="24" dur="166" decel="50000">
                                          <p:stCondLst>
                                            <p:cond delay="1338"/>
                                          </p:stCondLst>
                                        </p:cTn>
                                        <p:tgtEl>
                                          <p:spTgt spid="9218"/>
                                        </p:tgtEl>
                                      </p:cBhvr>
                                      <p:to x="100000" y="100000"/>
                                    </p:animScale>
                                    <p:animScale>
                                      <p:cBhvr>
                                        <p:cTn id="25" dur="26">
                                          <p:stCondLst>
                                            <p:cond delay="1642"/>
                                          </p:stCondLst>
                                        </p:cTn>
                                        <p:tgtEl>
                                          <p:spTgt spid="9218"/>
                                        </p:tgtEl>
                                      </p:cBhvr>
                                      <p:to x="100000" y="90000"/>
                                    </p:animScale>
                                    <p:animScale>
                                      <p:cBhvr>
                                        <p:cTn id="26" dur="166" decel="50000">
                                          <p:stCondLst>
                                            <p:cond delay="1668"/>
                                          </p:stCondLst>
                                        </p:cTn>
                                        <p:tgtEl>
                                          <p:spTgt spid="9218"/>
                                        </p:tgtEl>
                                      </p:cBhvr>
                                      <p:to x="100000" y="100000"/>
                                    </p:animScale>
                                    <p:animScale>
                                      <p:cBhvr>
                                        <p:cTn id="27" dur="26">
                                          <p:stCondLst>
                                            <p:cond delay="1808"/>
                                          </p:stCondLst>
                                        </p:cTn>
                                        <p:tgtEl>
                                          <p:spTgt spid="9218"/>
                                        </p:tgtEl>
                                      </p:cBhvr>
                                      <p:to x="100000" y="95000"/>
                                    </p:animScale>
                                    <p:animScale>
                                      <p:cBhvr>
                                        <p:cTn id="28" dur="166" decel="50000">
                                          <p:stCondLst>
                                            <p:cond delay="1834"/>
                                          </p:stCondLst>
                                        </p:cTn>
                                        <p:tgtEl>
                                          <p:spTgt spid="92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endParaRPr lang="nb-NO" smtClean="0"/>
          </a:p>
        </p:txBody>
      </p:sp>
      <p:sp>
        <p:nvSpPr>
          <p:cNvPr id="39939" name="Rectangle 3"/>
          <p:cNvSpPr>
            <a:spLocks noGrp="1" noChangeArrowheads="1"/>
          </p:cNvSpPr>
          <p:nvPr>
            <p:ph sz="quarter" idx="13"/>
          </p:nvPr>
        </p:nvSpPr>
        <p:spPr/>
        <p:txBody>
          <a:bodyPr/>
          <a:lstStyle/>
          <a:p>
            <a:pPr eaLnBrk="1" hangingPunct="1">
              <a:defRPr/>
            </a:pPr>
            <a:endParaRPr lang="nb-NO" smtClean="0"/>
          </a:p>
        </p:txBody>
      </p:sp>
      <p:pic>
        <p:nvPicPr>
          <p:cNvPr id="14340" name="Picture 4" descr="k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381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153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endParaRPr lang="nb-NO" dirty="0" smtClean="0"/>
          </a:p>
        </p:txBody>
      </p:sp>
      <p:sp>
        <p:nvSpPr>
          <p:cNvPr id="48131" name="Rectangle 3"/>
          <p:cNvSpPr>
            <a:spLocks noGrp="1" noChangeArrowheads="1"/>
          </p:cNvSpPr>
          <p:nvPr>
            <p:ph sz="quarter" idx="13"/>
          </p:nvPr>
        </p:nvSpPr>
        <p:spPr/>
        <p:txBody>
          <a:bodyPr/>
          <a:lstStyle/>
          <a:p>
            <a:pPr eaLnBrk="1" hangingPunct="1">
              <a:defRPr/>
            </a:pPr>
            <a:endParaRPr lang="nb-NO" smtClean="0"/>
          </a:p>
        </p:txBody>
      </p:sp>
      <p:pic>
        <p:nvPicPr>
          <p:cNvPr id="48132" name="Picture 4" descr="DSC04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508750"/>
            <a:ext cx="10287000" cy="18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713"/>
            <a:ext cx="9324975" cy="746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299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5000" fill="hold"/>
                                        <p:tgtEl>
                                          <p:spTgt spid="48132"/>
                                        </p:tgtEl>
                                        <p:attrNameLst>
                                          <p:attrName>ppt_w</p:attrName>
                                        </p:attrNameLst>
                                      </p:cBhvr>
                                      <p:tavLst>
                                        <p:tav tm="0">
                                          <p:val>
                                            <p:fltVal val="0"/>
                                          </p:val>
                                        </p:tav>
                                        <p:tav tm="100000">
                                          <p:val>
                                            <p:strVal val="#ppt_w"/>
                                          </p:val>
                                        </p:tav>
                                      </p:tavLst>
                                    </p:anim>
                                    <p:anim calcmode="lin" valueType="num">
                                      <p:cBhvr>
                                        <p:cTn id="8" dur="5000" fill="hold"/>
                                        <p:tgtEl>
                                          <p:spTgt spid="481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0"/>
                            </p:stCondLst>
                            <p:childTnLst>
                              <p:par>
                                <p:cTn id="10" presetID="10" presetClass="entr" presetSubtype="0" fill="hold" nodeType="afterEffect">
                                  <p:stCondLst>
                                    <p:cond delay="0"/>
                                  </p:stCondLst>
                                  <p:childTnLst>
                                    <p:set>
                                      <p:cBhvr>
                                        <p:cTn id="11" dur="1" fill="hold">
                                          <p:stCondLst>
                                            <p:cond delay="0"/>
                                          </p:stCondLst>
                                        </p:cTn>
                                        <p:tgtEl>
                                          <p:spTgt spid="48133"/>
                                        </p:tgtEl>
                                        <p:attrNameLst>
                                          <p:attrName>style.visibility</p:attrName>
                                        </p:attrNameLst>
                                      </p:cBhvr>
                                      <p:to>
                                        <p:strVal val="visible"/>
                                      </p:to>
                                    </p:set>
                                    <p:animEffect transition="in" filter="fade">
                                      <p:cBhvr>
                                        <p:cTn id="12" dur="5000"/>
                                        <p:tgtEl>
                                          <p:spTgt spid="48133"/>
                                        </p:tgtEl>
                                      </p:cBhvr>
                                    </p:animEffect>
                                  </p:childTnLst>
                                </p:cTn>
                              </p:par>
                            </p:childTnLst>
                          </p:cTn>
                        </p:par>
                        <p:par>
                          <p:cTn id="13" fill="hold" nodeType="afterGroup">
                            <p:stCondLst>
                              <p:cond delay="10000"/>
                            </p:stCondLst>
                            <p:childTnLst>
                              <p:par>
                                <p:cTn id="14" presetID="6" presetClass="emph" presetSubtype="0" fill="hold" nodeType="afterEffect">
                                  <p:stCondLst>
                                    <p:cond delay="0"/>
                                  </p:stCondLst>
                                  <p:childTnLst>
                                    <p:animScale>
                                      <p:cBhvr>
                                        <p:cTn id="15" dur="5000" fill="hold"/>
                                        <p:tgtEl>
                                          <p:spTgt spid="481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endParaRPr lang="nb-NO" smtClean="0"/>
          </a:p>
        </p:txBody>
      </p:sp>
      <p:sp>
        <p:nvSpPr>
          <p:cNvPr id="62467" name="Rectangle 3"/>
          <p:cNvSpPr>
            <a:spLocks noGrp="1" noChangeArrowheads="1"/>
          </p:cNvSpPr>
          <p:nvPr>
            <p:ph sz="quarter" idx="13"/>
          </p:nvPr>
        </p:nvSpPr>
        <p:spPr/>
        <p:txBody>
          <a:bodyPr/>
          <a:lstStyle/>
          <a:p>
            <a:pPr eaLnBrk="1" hangingPunct="1">
              <a:defRPr/>
            </a:pPr>
            <a:endParaRPr lang="nb-NO" smtClean="0"/>
          </a:p>
        </p:txBody>
      </p:sp>
      <p:pic>
        <p:nvPicPr>
          <p:cNvPr id="13316" name="Picture 4" descr="utstyr for rei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0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974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nb-NO"/>
              <a:t>bokskatter</a:t>
            </a:r>
          </a:p>
        </p:txBody>
      </p:sp>
      <p:sp>
        <p:nvSpPr>
          <p:cNvPr id="27651" name="Rectangle 3"/>
          <p:cNvSpPr>
            <a:spLocks noGrp="1" noChangeArrowheads="1"/>
          </p:cNvSpPr>
          <p:nvPr>
            <p:ph sz="quarter" idx="13"/>
          </p:nvPr>
        </p:nvSpPr>
        <p:spPr/>
        <p:txBody>
          <a:bodyPr/>
          <a:lstStyle/>
          <a:p>
            <a:r>
              <a:rPr lang="nb-NO">
                <a:hlinkClick r:id="rId3"/>
              </a:rPr>
              <a:t>Gunnerus: Flora Norvegica</a:t>
            </a:r>
            <a:endParaRPr lang="nb-NO"/>
          </a:p>
          <a:p>
            <a:r>
              <a:rPr lang="nb-NO"/>
              <a:t>Newton Philosophiae Naturalis</a:t>
            </a:r>
          </a:p>
        </p:txBody>
      </p:sp>
      <p:pic>
        <p:nvPicPr>
          <p:cNvPr id="27652"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090" y="-2547664"/>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96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3000" fill="hold"/>
                                        <p:tgtEl>
                                          <p:spTgt spid="27652"/>
                                        </p:tgtEl>
                                        <p:attrNameLst>
                                          <p:attrName>ppt_w</p:attrName>
                                        </p:attrNameLst>
                                      </p:cBhvr>
                                      <p:tavLst>
                                        <p:tav tm="0">
                                          <p:val>
                                            <p:fltVal val="0"/>
                                          </p:val>
                                        </p:tav>
                                        <p:tav tm="100000">
                                          <p:val>
                                            <p:strVal val="#ppt_w"/>
                                          </p:val>
                                        </p:tav>
                                      </p:tavLst>
                                    </p:anim>
                                    <p:anim calcmode="lin" valueType="num">
                                      <p:cBhvr>
                                        <p:cTn id="8" dur="3000" fill="hold"/>
                                        <p:tgtEl>
                                          <p:spTgt spid="276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Hvordan kan historiene fortelles?</a:t>
            </a:r>
            <a:endParaRPr lang="nb-NO" dirty="0"/>
          </a:p>
        </p:txBody>
      </p:sp>
      <p:sp>
        <p:nvSpPr>
          <p:cNvPr id="3" name="Plassholder for innhold 2"/>
          <p:cNvSpPr>
            <a:spLocks noGrp="1"/>
          </p:cNvSpPr>
          <p:nvPr>
            <p:ph sz="quarter" idx="13"/>
          </p:nvPr>
        </p:nvSpPr>
        <p:spPr/>
        <p:txBody>
          <a:bodyPr>
            <a:normAutofit/>
          </a:bodyPr>
          <a:lstStyle/>
          <a:p>
            <a:r>
              <a:rPr lang="nb-NO" u="sng" dirty="0" smtClean="0">
                <a:hlinkClick r:id="rId3"/>
              </a:rPr>
              <a:t>A bruke arkiv til ungdomsskoler</a:t>
            </a:r>
            <a:endParaRPr lang="nb-NO" u="sng" dirty="0" smtClean="0">
              <a:hlinkClick r:id="rId4"/>
            </a:endParaRPr>
          </a:p>
          <a:p>
            <a:endParaRPr lang="nb-NO" dirty="0"/>
          </a:p>
        </p:txBody>
      </p:sp>
      <p:pic>
        <p:nvPicPr>
          <p:cNvPr id="10242"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4732" y="1988840"/>
            <a:ext cx="2752362" cy="455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967" y="2509455"/>
            <a:ext cx="2658591" cy="329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996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5148064" y="4293096"/>
            <a:ext cx="3816424" cy="2304256"/>
          </a:xfrm>
        </p:spPr>
        <p:txBody>
          <a:bodyPr>
            <a:normAutofit/>
          </a:bodyPr>
          <a:lstStyle/>
          <a:p>
            <a:r>
              <a:rPr lang="nb-NO" dirty="0" err="1"/>
              <a:t>Augmented</a:t>
            </a:r>
            <a:r>
              <a:rPr lang="nb-NO" dirty="0"/>
              <a:t> </a:t>
            </a:r>
            <a:r>
              <a:rPr lang="nb-NO" dirty="0" err="1"/>
              <a:t>books</a:t>
            </a:r>
            <a:endParaRPr lang="nb-NO" dirty="0"/>
          </a:p>
          <a:p>
            <a:endParaRPr lang="nb-NO" dirty="0" smtClean="0"/>
          </a:p>
          <a:p>
            <a:r>
              <a:rPr lang="nb-NO" dirty="0" smtClean="0"/>
              <a:t>3D technology-XVR</a:t>
            </a:r>
          </a:p>
          <a:p>
            <a:endParaRPr lang="nb-NO" dirty="0" smtClean="0"/>
          </a:p>
          <a:p>
            <a:r>
              <a:rPr lang="nb-NO" dirty="0" smtClean="0"/>
              <a:t>Interactive </a:t>
            </a:r>
            <a:r>
              <a:rPr lang="nb-NO" dirty="0" err="1" smtClean="0"/>
              <a:t>tools</a:t>
            </a:r>
            <a:endParaRPr lang="nb-NO" dirty="0" smtClean="0"/>
          </a:p>
        </p:txBody>
      </p:sp>
      <p:sp>
        <p:nvSpPr>
          <p:cNvPr id="2" name="Tittel 1"/>
          <p:cNvSpPr>
            <a:spLocks noGrp="1"/>
          </p:cNvSpPr>
          <p:nvPr>
            <p:ph type="ctrTitle"/>
          </p:nvPr>
        </p:nvSpPr>
        <p:spPr/>
        <p:txBody>
          <a:bodyPr/>
          <a:lstStyle/>
          <a:p>
            <a:endParaRPr lang="nb-NO"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77"/>
            <a:ext cx="5347605"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202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 hvem?</a:t>
            </a:r>
            <a:endParaRPr lang="nb-NO" dirty="0"/>
          </a:p>
        </p:txBody>
      </p:sp>
      <p:pic>
        <p:nvPicPr>
          <p:cNvPr id="3074" name="Picture 2" descr="K:\Gunnerus\utstillingsgruppa\Kalvskinnet skole09\besøk bokbinderiet 09\DSC_0022_edite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K:\Gunnerus\utstillingsgruppa\Kalvskinnet skole09\besøk bokbinderiet 09\DSC_0040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24744"/>
            <a:ext cx="9144000" cy="607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10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89560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598087"/>
      </p:ext>
    </p:extLst>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1536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nb-NO"/>
          </a:p>
        </p:txBody>
      </p:sp>
      <p:sp>
        <p:nvSpPr>
          <p:cNvPr id="13315" name="Rectangle 3"/>
          <p:cNvSpPr>
            <a:spLocks noGrp="1" noChangeArrowheads="1"/>
          </p:cNvSpPr>
          <p:nvPr>
            <p:ph sz="quarter" idx="13"/>
          </p:nvPr>
        </p:nvSpPr>
        <p:spPr/>
        <p:txBody>
          <a:bodyPr/>
          <a:lstStyle/>
          <a:p>
            <a:endParaRPr lang="nb-NO"/>
          </a:p>
        </p:txBody>
      </p:sp>
      <p:pic>
        <p:nvPicPr>
          <p:cNvPr id="13316" name="Picture 4" descr="8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27346"/>
      </p:ext>
    </p:extLst>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133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BILDER\Bilder fra Linneuts\DSC04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6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hlinkClick r:id="rId2"/>
              </a:rPr>
              <a:t>Lux </a:t>
            </a:r>
            <a:r>
              <a:rPr lang="nb-NO" dirty="0" err="1" smtClean="0">
                <a:hlinkClick r:id="rId2"/>
              </a:rPr>
              <a:t>illuxit</a:t>
            </a:r>
            <a:endParaRPr lang="nb-NO" dirty="0"/>
          </a:p>
        </p:txBody>
      </p:sp>
      <p:sp>
        <p:nvSpPr>
          <p:cNvPr id="3" name="Plassholder for innhold 2"/>
          <p:cNvSpPr>
            <a:spLocks noGrp="1"/>
          </p:cNvSpPr>
          <p:nvPr>
            <p:ph sz="quarter" idx="13"/>
          </p:nvPr>
        </p:nvSpPr>
        <p:spPr/>
        <p:txBody>
          <a:bodyPr/>
          <a:lstStyle/>
          <a:p>
            <a:r>
              <a:rPr lang="nb-NO" dirty="0" smtClean="0">
                <a:hlinkClick r:id="rId3"/>
              </a:rPr>
              <a:t>Video</a:t>
            </a:r>
            <a:r>
              <a:rPr lang="nb-NO" dirty="0" smtClean="0"/>
              <a:t> med musikk</a:t>
            </a:r>
          </a:p>
          <a:p>
            <a:r>
              <a:rPr lang="nb-NO" dirty="0" smtClean="0">
                <a:hlinkClick r:id="rId4"/>
              </a:rPr>
              <a:t>Wikipedia side</a:t>
            </a:r>
            <a:endParaRPr lang="nb-NO" dirty="0" smtClean="0"/>
          </a:p>
          <a:p>
            <a:r>
              <a:rPr lang="nb-NO" dirty="0" smtClean="0"/>
              <a:t>«</a:t>
            </a:r>
            <a:r>
              <a:rPr lang="nb-NO" dirty="0" err="1" smtClean="0"/>
              <a:t>Performance</a:t>
            </a:r>
            <a:r>
              <a:rPr lang="nb-NO" dirty="0" smtClean="0"/>
              <a:t>» </a:t>
            </a:r>
            <a:endParaRPr lang="nb-NO" dirty="0" smtClean="0"/>
          </a:p>
          <a:p>
            <a:pPr marL="0" indent="0">
              <a:buNone/>
            </a:pPr>
            <a:r>
              <a:rPr lang="nb-NO" dirty="0" smtClean="0"/>
              <a:t>på </a:t>
            </a:r>
            <a:r>
              <a:rPr lang="nb-NO" dirty="0" smtClean="0"/>
              <a:t>biblioteket</a:t>
            </a:r>
            <a:endParaRPr lang="nb-NO" dirty="0"/>
          </a:p>
        </p:txBody>
      </p:sp>
      <p:pic>
        <p:nvPicPr>
          <p:cNvPr id="5122" name="Picture 2" descr="K:\Gunnerus\Rolv\Missale00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291178"/>
            <a:ext cx="3725489" cy="556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28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sz="quarter" idx="13"/>
          </p:nvPr>
        </p:nvSpPr>
        <p:spPr/>
        <p:txBody>
          <a:bodyPr/>
          <a:lstStyle/>
          <a:p>
            <a:endParaRPr lang="nb-NO"/>
          </a:p>
        </p:txBody>
      </p:sp>
      <p:pic>
        <p:nvPicPr>
          <p:cNvPr id="2050" name="Picture 2" descr="M:\BILDER\bokbinderiet og kart\DSC_0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69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endParaRPr lang="nb-NO" smtClean="0"/>
          </a:p>
        </p:txBody>
      </p:sp>
      <p:pic>
        <p:nvPicPr>
          <p:cNvPr id="17411" name="Picture 3">
            <a:hlinkClick r:id="rId3"/>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a:xfrm>
            <a:off x="-323850" y="0"/>
            <a:ext cx="9010650" cy="6858000"/>
          </a:xfrm>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5588"/>
            <a:ext cx="8893175" cy="711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697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4036"/>
                                        </p:tgtEl>
                                        <p:attrNameLst>
                                          <p:attrName>style.visibility</p:attrName>
                                        </p:attrNameLst>
                                      </p:cBhvr>
                                      <p:to>
                                        <p:strVal val="visible"/>
                                      </p:to>
                                    </p:set>
                                    <p:anim calcmode="lin" valueType="num">
                                      <p:cBhvr>
                                        <p:cTn id="7" dur="5000" fill="hold"/>
                                        <p:tgtEl>
                                          <p:spTgt spid="44036"/>
                                        </p:tgtEl>
                                        <p:attrNameLst>
                                          <p:attrName>ppt_w</p:attrName>
                                        </p:attrNameLst>
                                      </p:cBhvr>
                                      <p:tavLst>
                                        <p:tav tm="0">
                                          <p:val>
                                            <p:fltVal val="0"/>
                                          </p:val>
                                        </p:tav>
                                        <p:tav tm="100000">
                                          <p:val>
                                            <p:strVal val="#ppt_w"/>
                                          </p:val>
                                        </p:tav>
                                      </p:tavLst>
                                    </p:anim>
                                    <p:anim calcmode="lin" valueType="num">
                                      <p:cBhvr>
                                        <p:cTn id="8" dur="5000" fill="hold"/>
                                        <p:tgtEl>
                                          <p:spTgt spid="44036"/>
                                        </p:tgtEl>
                                        <p:attrNameLst>
                                          <p:attrName>ppt_h</p:attrName>
                                        </p:attrNameLst>
                                      </p:cBhvr>
                                      <p:tavLst>
                                        <p:tav tm="0">
                                          <p:val>
                                            <p:fltVal val="0"/>
                                          </p:val>
                                        </p:tav>
                                        <p:tav tm="100000">
                                          <p:val>
                                            <p:strVal val="#ppt_h"/>
                                          </p:val>
                                        </p:tav>
                                      </p:tavLst>
                                    </p:anim>
                                    <p:anim calcmode="lin" valueType="num">
                                      <p:cBhvr>
                                        <p:cTn id="9" dur="5000" fill="hold"/>
                                        <p:tgtEl>
                                          <p:spTgt spid="44036"/>
                                        </p:tgtEl>
                                        <p:attrNameLst>
                                          <p:attrName>style.rotation</p:attrName>
                                        </p:attrNameLst>
                                      </p:cBhvr>
                                      <p:tavLst>
                                        <p:tav tm="0">
                                          <p:val>
                                            <p:fltVal val="90"/>
                                          </p:val>
                                        </p:tav>
                                        <p:tav tm="100000">
                                          <p:val>
                                            <p:fltVal val="0"/>
                                          </p:val>
                                        </p:tav>
                                      </p:tavLst>
                                    </p:anim>
                                    <p:animEffect transition="in" filter="fade">
                                      <p:cBhvr>
                                        <p:cTn id="10" dur="5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quarter" idx="13"/>
          </p:nvPr>
        </p:nvSpPr>
        <p:spPr/>
        <p:txBody>
          <a:bodyPr>
            <a:normAutofit/>
          </a:bodyPr>
          <a:lstStyle/>
          <a:p>
            <a:r>
              <a:rPr lang="nb-NO" dirty="0" smtClean="0"/>
              <a:t>Alt som dere kan tenke dere!</a:t>
            </a:r>
          </a:p>
          <a:p>
            <a:r>
              <a:rPr lang="nb-NO" dirty="0" smtClean="0"/>
              <a:t>Innhold</a:t>
            </a:r>
          </a:p>
          <a:p>
            <a:r>
              <a:rPr lang="nb-NO" dirty="0" smtClean="0"/>
              <a:t>Teknologi</a:t>
            </a:r>
          </a:p>
          <a:p>
            <a:r>
              <a:rPr lang="nb-NO" dirty="0" smtClean="0"/>
              <a:t>Videoer</a:t>
            </a:r>
          </a:p>
          <a:p>
            <a:r>
              <a:rPr lang="nb-NO" dirty="0" smtClean="0"/>
              <a:t>Intervjuer</a:t>
            </a:r>
          </a:p>
          <a:p>
            <a:r>
              <a:rPr lang="nb-NO" dirty="0" smtClean="0"/>
              <a:t>Andre ideer?</a:t>
            </a:r>
          </a:p>
          <a:p>
            <a:pPr marL="0" indent="0">
              <a:buNone/>
            </a:pPr>
            <a:endParaRPr lang="nb-NO" dirty="0"/>
          </a:p>
          <a:p>
            <a:pPr marL="0" indent="0">
              <a:buNone/>
            </a:pPr>
            <a:r>
              <a:rPr lang="nb-NO" dirty="0" err="1" smtClean="0"/>
              <a:t>Where</a:t>
            </a:r>
            <a:r>
              <a:rPr lang="nb-NO" dirty="0" smtClean="0"/>
              <a:t> to </a:t>
            </a:r>
            <a:r>
              <a:rPr lang="nb-NO" dirty="0" err="1" smtClean="0"/>
              <a:t>find</a:t>
            </a:r>
            <a:r>
              <a:rPr lang="nb-NO" dirty="0" smtClean="0"/>
              <a:t> </a:t>
            </a:r>
            <a:r>
              <a:rPr lang="nb-NO" dirty="0" err="1" smtClean="0"/>
              <a:t>us</a:t>
            </a:r>
            <a:r>
              <a:rPr lang="nb-NO" dirty="0" smtClean="0"/>
              <a:t>:</a:t>
            </a:r>
          </a:p>
          <a:p>
            <a:pPr marL="0" indent="0">
              <a:buNone/>
            </a:pPr>
            <a:r>
              <a:rPr lang="nb-NO" dirty="0"/>
              <a:t>http://gunarchives.blogspot.com/</a:t>
            </a:r>
            <a:endParaRPr lang="nb-NO" dirty="0" smtClean="0"/>
          </a:p>
          <a:p>
            <a:pPr marL="0" indent="0">
              <a:buNone/>
            </a:pPr>
            <a:r>
              <a:rPr lang="nb-NO" dirty="0"/>
              <a:t>http://folk.ntnu.no/angeleta/mubil/index.htm</a:t>
            </a:r>
          </a:p>
        </p:txBody>
      </p:sp>
      <p:sp>
        <p:nvSpPr>
          <p:cNvPr id="4" name="Plassholder for innhold 3"/>
          <p:cNvSpPr>
            <a:spLocks noGrp="1"/>
          </p:cNvSpPr>
          <p:nvPr>
            <p:ph sz="quarter" idx="14"/>
          </p:nvPr>
        </p:nvSpPr>
        <p:spPr/>
        <p:txBody>
          <a:bodyPr>
            <a:normAutofit/>
          </a:bodyPr>
          <a:lstStyle/>
          <a:p>
            <a:pPr marL="0" indent="0">
              <a:buNone/>
            </a:pPr>
            <a:r>
              <a:rPr lang="nb-NO" dirty="0"/>
              <a:t>Hva som er gjort</a:t>
            </a:r>
            <a:r>
              <a:rPr lang="nb-NO" dirty="0" smtClean="0"/>
              <a:t>?</a:t>
            </a:r>
          </a:p>
          <a:p>
            <a:endParaRPr lang="nb-NO" dirty="0"/>
          </a:p>
          <a:p>
            <a:r>
              <a:rPr lang="nb-NO" dirty="0">
                <a:hlinkClick r:id="rId2"/>
              </a:rPr>
              <a:t>3D </a:t>
            </a:r>
            <a:r>
              <a:rPr lang="nb-NO" dirty="0" err="1">
                <a:hlinkClick r:id="rId2"/>
              </a:rPr>
              <a:t>technology</a:t>
            </a:r>
            <a:endParaRPr lang="nb-NO" dirty="0"/>
          </a:p>
          <a:p>
            <a:r>
              <a:rPr lang="nb-NO" b="1" dirty="0">
                <a:hlinkClick r:id="rId3"/>
              </a:rPr>
              <a:t>Basic </a:t>
            </a:r>
            <a:r>
              <a:rPr lang="nb-NO" b="1" dirty="0" err="1">
                <a:hlinkClick r:id="rId3"/>
              </a:rPr>
              <a:t>Transmission</a:t>
            </a:r>
            <a:r>
              <a:rPr lang="nb-NO" b="1" dirty="0">
                <a:hlinkClick r:id="rId3"/>
              </a:rPr>
              <a:t> Hologram</a:t>
            </a:r>
            <a:endParaRPr lang="nb-NO" b="1" dirty="0"/>
          </a:p>
          <a:p>
            <a:r>
              <a:rPr lang="nb-NO" b="1" dirty="0">
                <a:hlinkClick r:id="rId4"/>
              </a:rPr>
              <a:t>XVR </a:t>
            </a:r>
            <a:r>
              <a:rPr lang="nb-NO" b="1" dirty="0" err="1" smtClean="0">
                <a:hlinkClick r:id="rId4"/>
              </a:rPr>
              <a:t>technology</a:t>
            </a:r>
            <a:endParaRPr lang="nb-NO" b="1" dirty="0" smtClean="0"/>
          </a:p>
          <a:p>
            <a:r>
              <a:rPr lang="nb-NO" b="1" dirty="0" smtClean="0">
                <a:hlinkClick r:id="rId5"/>
              </a:rPr>
              <a:t>Digital media</a:t>
            </a:r>
            <a:endParaRPr lang="nb-NO" b="1" dirty="0" smtClean="0"/>
          </a:p>
          <a:p>
            <a:r>
              <a:rPr lang="nb-NO" b="1" dirty="0" smtClean="0">
                <a:hlinkClick r:id="rId6"/>
              </a:rPr>
              <a:t>3D </a:t>
            </a:r>
            <a:r>
              <a:rPr lang="nb-NO" b="1" dirty="0" err="1" smtClean="0">
                <a:hlinkClick r:id="rId6"/>
              </a:rPr>
              <a:t>reconstructions</a:t>
            </a:r>
            <a:endParaRPr lang="nb-NO" b="1" dirty="0" smtClean="0"/>
          </a:p>
          <a:p>
            <a:endParaRPr lang="nb-NO" b="1" dirty="0"/>
          </a:p>
          <a:p>
            <a:pPr marL="0" indent="0">
              <a:buNone/>
            </a:pPr>
            <a:r>
              <a:rPr lang="nb-NO" b="1" dirty="0" smtClean="0"/>
              <a:t>Og mer?</a:t>
            </a:r>
            <a:endParaRPr lang="nb-NO" b="1" dirty="0"/>
          </a:p>
          <a:p>
            <a:endParaRPr lang="nb-NO" dirty="0"/>
          </a:p>
        </p:txBody>
      </p:sp>
      <p:sp>
        <p:nvSpPr>
          <p:cNvPr id="2" name="Tittel 1"/>
          <p:cNvSpPr>
            <a:spLocks noGrp="1"/>
          </p:cNvSpPr>
          <p:nvPr>
            <p:ph type="title"/>
          </p:nvPr>
        </p:nvSpPr>
        <p:spPr/>
        <p:txBody>
          <a:bodyPr/>
          <a:lstStyle/>
          <a:p>
            <a:r>
              <a:rPr lang="nb-NO" dirty="0" smtClean="0"/>
              <a:t>Hva kan dere jobbe med?</a:t>
            </a:r>
            <a:endParaRPr lang="nb-NO" dirty="0"/>
          </a:p>
        </p:txBody>
      </p:sp>
    </p:spTree>
    <p:extLst>
      <p:ext uri="{BB962C8B-B14F-4D97-AF65-F5344CB8AC3E}">
        <p14:creationId xmlns:p14="http://schemas.microsoft.com/office/powerpoint/2010/main" val="2913487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2" descr="08-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708775"/>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Rot="1" noChangeArrowheads="1"/>
          </p:cNvSpPr>
          <p:nvPr>
            <p:ph type="title"/>
          </p:nvPr>
        </p:nvSpPr>
        <p:spPr/>
        <p:txBody>
          <a:bodyPr>
            <a:normAutofit fontScale="90000"/>
          </a:bodyPr>
          <a:lstStyle/>
          <a:p>
            <a:r>
              <a:rPr lang="nb-NO" sz="4000" dirty="0"/>
              <a:t/>
            </a:r>
            <a:br>
              <a:rPr lang="nb-NO" sz="4000" dirty="0"/>
            </a:br>
            <a:r>
              <a:rPr lang="nb-NO" sz="4000" dirty="0"/>
              <a:t/>
            </a:r>
            <a:br>
              <a:rPr lang="nb-NO" sz="4000" dirty="0"/>
            </a:br>
            <a:r>
              <a:rPr lang="nb-NO" dirty="0">
                <a:solidFill>
                  <a:schemeClr val="bg1"/>
                </a:solidFill>
              </a:rPr>
              <a:t>Det er en faglig utfordring og en mulighet til å lære om deg selv i samspill med andre.</a:t>
            </a:r>
          </a:p>
        </p:txBody>
      </p:sp>
      <p:sp>
        <p:nvSpPr>
          <p:cNvPr id="41988" name="Rectangle 4"/>
          <p:cNvSpPr>
            <a:spLocks noChangeArrowheads="1"/>
          </p:cNvSpPr>
          <p:nvPr/>
        </p:nvSpPr>
        <p:spPr bwMode="auto">
          <a:xfrm>
            <a:off x="-1316038" y="-571500"/>
            <a:ext cx="9144001" cy="0"/>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79350" bIns="88872">
            <a:spAutoFit/>
          </a:bodyPr>
          <a:lstStyle/>
          <a:p>
            <a:endParaRPr lang="nb-NO"/>
          </a:p>
        </p:txBody>
      </p:sp>
    </p:spTree>
    <p:extLst>
      <p:ext uri="{BB962C8B-B14F-4D97-AF65-F5344CB8AC3E}">
        <p14:creationId xmlns:p14="http://schemas.microsoft.com/office/powerpoint/2010/main" val="1378177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wipe(left)">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899592" y="260648"/>
            <a:ext cx="7344816" cy="5909310"/>
          </a:xfrm>
          <a:prstGeom prst="rect">
            <a:avLst/>
          </a:prstGeom>
          <a:noFill/>
        </p:spPr>
        <p:txBody>
          <a:bodyPr wrap="square" lIns="91440" tIns="45720" rIns="91440" bIns="45720">
            <a:spAutoFit/>
          </a:bodyPr>
          <a:lstStyle/>
          <a:p>
            <a:pPr algn="ctr"/>
            <a:r>
              <a:rPr lang="nb-NO"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Where</a:t>
            </a: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to </a:t>
            </a:r>
            <a:r>
              <a:rPr lang="nb-NO"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find</a:t>
            </a: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nb-NO"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us</a:t>
            </a:r>
            <a:r>
              <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p>
          <a:p>
            <a:pPr algn="ctr"/>
            <a:r>
              <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2"/>
              </a:rPr>
              <a:t>http</a:t>
            </a: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2"/>
              </a:rPr>
              <a:t>://</a:t>
            </a:r>
            <a:r>
              <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2"/>
              </a:rPr>
              <a:t>gunarblogspot.com</a:t>
            </a:r>
            <a:endPar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3"/>
              </a:rPr>
              <a:t>http</a:t>
            </a: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3"/>
              </a:rPr>
              <a:t>://</a:t>
            </a:r>
            <a:r>
              <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3"/>
              </a:rPr>
              <a:t>folk.ntnu.no/angeleta/mubil/index.htm</a:t>
            </a:r>
            <a:endPar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nb-NO"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http://artentnu.wordpress.com/</a:t>
            </a:r>
            <a:endParaRPr lang="nb-NO"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endPar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19650"/>
            <a:ext cx="30480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581128"/>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295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4992"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809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Min </a:t>
            </a:r>
            <a:r>
              <a:rPr lang="nb-NO" dirty="0" err="1" smtClean="0"/>
              <a:t>bakgrund</a:t>
            </a:r>
            <a:endParaRPr lang="nb-NO" dirty="0"/>
          </a:p>
        </p:txBody>
      </p:sp>
      <p:pic>
        <p:nvPicPr>
          <p:cNvPr id="4" name="Picture 5" descr="Arkeologi i Hell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419872" y="1340768"/>
            <a:ext cx="2286000" cy="304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descr="Uten n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2916237"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632" y="3933056"/>
            <a:ext cx="3810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DSC_0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9512" y="3890169"/>
            <a:ext cx="4038600" cy="26781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0376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a:t> </a:t>
            </a:r>
            <a:r>
              <a:rPr lang="nb-NO" smtClean="0"/>
              <a:t>         </a:t>
            </a:r>
            <a:r>
              <a:rPr lang="nb-NO" smtClean="0"/>
              <a:t>ny </a:t>
            </a:r>
            <a:r>
              <a:rPr lang="nb-NO" dirty="0" smtClean="0"/>
              <a:t>teknologi-gammelt innhold</a:t>
            </a:r>
            <a:endParaRPr lang="nb-NO" dirty="0"/>
          </a:p>
        </p:txBody>
      </p:sp>
      <p:pic>
        <p:nvPicPr>
          <p:cNvPr id="4" name="Plassholder for innhold 3" descr="DSC04039"/>
          <p:cNvPicPr>
            <a:picLocks noGrp="1" noChangeAspect="1"/>
          </p:cNvPicPr>
          <p:nvPr isPhoto="1">
            <p:ph sz="quarter" idx="13"/>
          </p:nvPr>
        </p:nvPicPr>
        <p:blipFill>
          <a:blip r:embed="rId2" cstate="print">
            <a:lum/>
            <a:extLst>
              <a:ext uri="{28A0092B-C50C-407E-A947-70E740481C1C}">
                <a14:useLocalDpi xmlns:a14="http://schemas.microsoft.com/office/drawing/2010/main" val="0"/>
              </a:ext>
            </a:extLst>
          </a:blip>
          <a:stretch>
            <a:fillRect/>
          </a:stretch>
        </p:blipFill>
        <p:spPr>
          <a:xfrm>
            <a:off x="467544" y="1484784"/>
            <a:ext cx="2545511" cy="4525963"/>
          </a:xfrm>
          <a:prstGeom prst="rect">
            <a:avLst/>
          </a:prstGeom>
          <a:noFill/>
          <a:ln>
            <a:noFill/>
          </a:ln>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450496"/>
            <a:ext cx="2830800" cy="283080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080" y="2132856"/>
            <a:ext cx="2381250" cy="382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216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eaLnBrk="1" hangingPunct="1">
              <a:defRPr/>
            </a:pPr>
            <a:endParaRPr lang="nb-NO" smtClean="0"/>
          </a:p>
        </p:txBody>
      </p:sp>
      <p:pic>
        <p:nvPicPr>
          <p:cNvPr id="10244"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0" y="-892175"/>
            <a:ext cx="9278938" cy="7750175"/>
          </a:xfrm>
          <a:noFill/>
        </p:spPr>
      </p:pic>
      <p:sp>
        <p:nvSpPr>
          <p:cNvPr id="10245" name="Text Box 2"/>
          <p:cNvSpPr txBox="1">
            <a:spLocks noChangeArrowheads="1"/>
          </p:cNvSpPr>
          <p:nvPr/>
        </p:nvSpPr>
        <p:spPr bwMode="auto">
          <a:xfrm>
            <a:off x="4500563" y="3417888"/>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nb-NO" sz="2000" b="1">
                <a:latin typeface="Arial" charset="0"/>
              </a:rPr>
              <a:t>Gunnerus library in Trondheim</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421899"/>
            <a:ext cx="3528392" cy="23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564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endParaRPr lang="nb-NO" smtClean="0"/>
          </a:p>
        </p:txBody>
      </p:sp>
      <p:sp>
        <p:nvSpPr>
          <p:cNvPr id="72707" name="Rectangle 3"/>
          <p:cNvSpPr>
            <a:spLocks noGrp="1" noChangeArrowheads="1"/>
          </p:cNvSpPr>
          <p:nvPr>
            <p:ph sz="quarter" idx="13"/>
          </p:nvPr>
        </p:nvSpPr>
        <p:spPr/>
        <p:txBody>
          <a:bodyPr/>
          <a:lstStyle/>
          <a:p>
            <a:pPr eaLnBrk="1" hangingPunct="1">
              <a:defRPr/>
            </a:pPr>
            <a:endParaRPr lang="nb-NO" smtClean="0"/>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674688"/>
            <a:ext cx="12192001" cy="975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707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quarter" idx="13"/>
          </p:nvPr>
        </p:nvSpPr>
        <p:spPr/>
        <p:txBody>
          <a:bodyPr/>
          <a:lstStyle/>
          <a:p>
            <a:r>
              <a:rPr lang="nb-NO" dirty="0"/>
              <a:t>Virtuell biblioteket </a:t>
            </a:r>
          </a:p>
        </p:txBody>
      </p:sp>
      <p:sp>
        <p:nvSpPr>
          <p:cNvPr id="2" name="Tittel 1"/>
          <p:cNvSpPr>
            <a:spLocks noGrp="1"/>
          </p:cNvSpPr>
          <p:nvPr>
            <p:ph type="title"/>
          </p:nvPr>
        </p:nvSpPr>
        <p:spPr/>
        <p:txBody>
          <a:bodyPr/>
          <a:lstStyle/>
          <a:p>
            <a:endParaRPr lang="nb-NO" dirty="0"/>
          </a:p>
        </p:txBody>
      </p:sp>
      <p:sp>
        <p:nvSpPr>
          <p:cNvPr id="5" name="Plassholder for tekst 4"/>
          <p:cNvSpPr>
            <a:spLocks noGrp="1"/>
          </p:cNvSpPr>
          <p:nvPr>
            <p:ph type="body" sz="half" idx="2"/>
          </p:nvPr>
        </p:nvSpPr>
        <p:spPr/>
        <p:txBody>
          <a:bodyPr>
            <a:normAutofit fontScale="92500" lnSpcReduction="20000"/>
          </a:bodyPr>
          <a:lstStyle/>
          <a:p>
            <a:endParaRPr lang="nb-NO" dirty="0" smtClean="0"/>
          </a:p>
          <a:p>
            <a:endParaRPr lang="nb-NO" dirty="0"/>
          </a:p>
          <a:p>
            <a:r>
              <a:rPr lang="nb-NO" dirty="0" smtClean="0"/>
              <a:t>Pergamenter</a:t>
            </a:r>
            <a:endParaRPr lang="nb-NO" dirty="0" smtClean="0"/>
          </a:p>
          <a:p>
            <a:r>
              <a:rPr lang="nb-NO" dirty="0" smtClean="0"/>
              <a:t>Manuskripter</a:t>
            </a:r>
          </a:p>
          <a:p>
            <a:r>
              <a:rPr lang="nb-NO" dirty="0"/>
              <a:t>B</a:t>
            </a:r>
            <a:r>
              <a:rPr lang="nb-NO" dirty="0" smtClean="0"/>
              <a:t>øker</a:t>
            </a:r>
          </a:p>
          <a:p>
            <a:r>
              <a:rPr lang="nb-NO" dirty="0" smtClean="0"/>
              <a:t>Kart</a:t>
            </a:r>
          </a:p>
          <a:p>
            <a:r>
              <a:rPr lang="nb-NO" dirty="0" smtClean="0"/>
              <a:t>Arkiv</a:t>
            </a:r>
          </a:p>
          <a:p>
            <a:r>
              <a:rPr lang="nb-NO" dirty="0" smtClean="0"/>
              <a:t>Museumsgjenstander</a:t>
            </a:r>
          </a:p>
          <a:p>
            <a:r>
              <a:rPr lang="nb-NO" dirty="0" smtClean="0"/>
              <a:t>Bilder</a:t>
            </a:r>
          </a:p>
          <a:p>
            <a:r>
              <a:rPr lang="nb-NO" dirty="0" smtClean="0"/>
              <a:t>Videoer</a:t>
            </a:r>
          </a:p>
          <a:p>
            <a:r>
              <a:rPr lang="nb-NO" dirty="0" smtClean="0"/>
              <a:t>Skjønnlitteratur</a:t>
            </a:r>
          </a:p>
          <a:p>
            <a:endParaRPr lang="nb-NO" dirty="0"/>
          </a:p>
          <a:p>
            <a:endParaRPr lang="nb-NO" dirty="0"/>
          </a:p>
          <a:p>
            <a:endParaRPr lang="nb-NO" dirty="0" smtClean="0"/>
          </a:p>
          <a:p>
            <a:endParaRPr lang="nb-NO" dirty="0" smtClean="0"/>
          </a:p>
          <a:p>
            <a:endParaRPr lang="nb-NO" dirty="0" smtClean="0"/>
          </a:p>
          <a:p>
            <a:endParaRPr lang="nb-NO" dirty="0"/>
          </a:p>
        </p:txBody>
      </p:sp>
      <p:pic>
        <p:nvPicPr>
          <p:cNvPr id="6" name="Picture 2" descr="M:\aa2010\alekas bilder brettprosjekt\_DSF0774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340768"/>
            <a:ext cx="3991852" cy="454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77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88640" y="-315416"/>
            <a:ext cx="1146048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tel 1"/>
          <p:cNvSpPr>
            <a:spLocks noGrp="1"/>
          </p:cNvSpPr>
          <p:nvPr>
            <p:ph type="title"/>
          </p:nvPr>
        </p:nvSpPr>
        <p:spPr/>
        <p:txBody>
          <a:bodyPr/>
          <a:lstStyle/>
          <a:p>
            <a:r>
              <a:rPr lang="nb-NO" dirty="0" smtClean="0">
                <a:solidFill>
                  <a:srgbClr val="FF0000"/>
                </a:solidFill>
              </a:rPr>
              <a:t>Historier som skal fortelles</a:t>
            </a:r>
            <a:endParaRPr lang="nb-NO" dirty="0">
              <a:solidFill>
                <a:srgbClr val="FF0000"/>
              </a:solidFill>
            </a:endParaRPr>
          </a:p>
        </p:txBody>
      </p:sp>
      <p:pic>
        <p:nvPicPr>
          <p:cNvPr id="4" name="Bild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92" y="1556792"/>
            <a:ext cx="3700350" cy="5268662"/>
          </a:xfrm>
          <a:prstGeom prst="rect">
            <a:avLst/>
          </a:prstGeom>
        </p:spPr>
      </p:pic>
    </p:spTree>
    <p:extLst>
      <p:ext uri="{BB962C8B-B14F-4D97-AF65-F5344CB8AC3E}">
        <p14:creationId xmlns:p14="http://schemas.microsoft.com/office/powerpoint/2010/main" val="2448038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sont">
  <a:themeElements>
    <a:clrScheme name="Horis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s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s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0</TotalTime>
  <Words>669</Words>
  <Application>Microsoft Office PowerPoint</Application>
  <PresentationFormat>Skjermfremvisning (4:3)</PresentationFormat>
  <Paragraphs>102</Paragraphs>
  <Slides>29</Slides>
  <Notes>8</Notes>
  <HiddenSlides>0</HiddenSlides>
  <MMClips>0</MMClips>
  <ScaleCrop>false</ScaleCrop>
  <HeadingPairs>
    <vt:vector size="4" baseType="variant">
      <vt:variant>
        <vt:lpstr>Tema</vt:lpstr>
      </vt:variant>
      <vt:variant>
        <vt:i4>1</vt:i4>
      </vt:variant>
      <vt:variant>
        <vt:lpstr>Lysbildetitler</vt:lpstr>
      </vt:variant>
      <vt:variant>
        <vt:i4>29</vt:i4>
      </vt:variant>
    </vt:vector>
  </HeadingPairs>
  <TitlesOfParts>
    <vt:vector size="30" baseType="lpstr">
      <vt:lpstr>Horisont</vt:lpstr>
      <vt:lpstr> Mubil : A digital laboratory  </vt:lpstr>
      <vt:lpstr>PowerPoint-presentasjon</vt:lpstr>
      <vt:lpstr>PowerPoint-presentasjon</vt:lpstr>
      <vt:lpstr>Min bakgrund</vt:lpstr>
      <vt:lpstr>          ny teknologi-gammelt innhold</vt:lpstr>
      <vt:lpstr>PowerPoint-presentasjon</vt:lpstr>
      <vt:lpstr>PowerPoint-presentasjon</vt:lpstr>
      <vt:lpstr>PowerPoint-presentasjon</vt:lpstr>
      <vt:lpstr>Historier som skal fortelles</vt:lpstr>
      <vt:lpstr>PowerPoint-presentasjon</vt:lpstr>
      <vt:lpstr>Verkstedet</vt:lpstr>
      <vt:lpstr>PowerPoint-presentasjon</vt:lpstr>
      <vt:lpstr>PowerPoint-presentasjon</vt:lpstr>
      <vt:lpstr>PowerPoint-presentasjon</vt:lpstr>
      <vt:lpstr>PowerPoint-presentasjon</vt:lpstr>
      <vt:lpstr>PowerPoint-presentasjon</vt:lpstr>
      <vt:lpstr>PowerPoint-presentasjon</vt:lpstr>
      <vt:lpstr>bokskatter</vt:lpstr>
      <vt:lpstr>Hvordan kan historiene fortelles?</vt:lpstr>
      <vt:lpstr>Til hvem?</vt:lpstr>
      <vt:lpstr>PowerPoint-presentasjon</vt:lpstr>
      <vt:lpstr>PowerPoint-presentasjon</vt:lpstr>
      <vt:lpstr>PowerPoint-presentasjon</vt:lpstr>
      <vt:lpstr>Lux illuxit</vt:lpstr>
      <vt:lpstr>PowerPoint-presentasjon</vt:lpstr>
      <vt:lpstr>PowerPoint-presentasjon</vt:lpstr>
      <vt:lpstr>Hva kan dere jobbe med?</vt:lpstr>
      <vt:lpstr>  Det er en faglig utfordring og en mulighet til å lære om deg selv i samspill med andre.</vt:lpstr>
      <vt:lpstr>PowerPoint-presentasjon</vt:lpstr>
    </vt:vector>
  </TitlesOfParts>
  <Company>NTNU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Alexandra Angeletaki</dc:creator>
  <cp:lastModifiedBy>Alexandra Angeletaki</cp:lastModifiedBy>
  <cp:revision>34</cp:revision>
  <dcterms:created xsi:type="dcterms:W3CDTF">2012-01-16T15:18:56Z</dcterms:created>
  <dcterms:modified xsi:type="dcterms:W3CDTF">2012-01-17T15:54:23Z</dcterms:modified>
</cp:coreProperties>
</file>