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353" r:id="rId2"/>
    <p:sldId id="354" r:id="rId3"/>
    <p:sldId id="355" r:id="rId4"/>
    <p:sldId id="356" r:id="rId5"/>
    <p:sldId id="357" r:id="rId6"/>
    <p:sldId id="358" r:id="rId7"/>
    <p:sldId id="360" r:id="rId8"/>
    <p:sldId id="361" r:id="rId9"/>
    <p:sldId id="362" r:id="rId10"/>
    <p:sldId id="363" r:id="rId11"/>
    <p:sldId id="380" r:id="rId12"/>
    <p:sldId id="381" r:id="rId13"/>
    <p:sldId id="258" r:id="rId14"/>
    <p:sldId id="364" r:id="rId15"/>
    <p:sldId id="338" r:id="rId16"/>
    <p:sldId id="339" r:id="rId17"/>
    <p:sldId id="340" r:id="rId18"/>
    <p:sldId id="341" r:id="rId19"/>
    <p:sldId id="342" r:id="rId20"/>
    <p:sldId id="371" r:id="rId21"/>
    <p:sldId id="365" r:id="rId22"/>
    <p:sldId id="366" r:id="rId23"/>
    <p:sldId id="343" r:id="rId24"/>
    <p:sldId id="372" r:id="rId25"/>
    <p:sldId id="344" r:id="rId26"/>
    <p:sldId id="345" r:id="rId27"/>
    <p:sldId id="346" r:id="rId28"/>
    <p:sldId id="367" r:id="rId29"/>
    <p:sldId id="368" r:id="rId30"/>
    <p:sldId id="369" r:id="rId31"/>
    <p:sldId id="370" r:id="rId32"/>
    <p:sldId id="347" r:id="rId33"/>
    <p:sldId id="348" r:id="rId34"/>
    <p:sldId id="350" r:id="rId35"/>
    <p:sldId id="351" r:id="rId36"/>
    <p:sldId id="352" r:id="rId37"/>
    <p:sldId id="373" r:id="rId38"/>
    <p:sldId id="377" r:id="rId39"/>
    <p:sldId id="374" r:id="rId40"/>
    <p:sldId id="376" r:id="rId41"/>
    <p:sldId id="375" r:id="rId42"/>
    <p:sldId id="378" r:id="rId43"/>
    <p:sldId id="379" r:id="rId44"/>
    <p:sldId id="382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42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4" Type="http://schemas.openxmlformats.org/officeDocument/2006/relationships/image" Target="../media/image54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2.wmf"/><Relationship Id="rId6" Type="http://schemas.openxmlformats.org/officeDocument/2006/relationships/image" Target="../media/image59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4" Type="http://schemas.openxmlformats.org/officeDocument/2006/relationships/image" Target="../media/image65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image" Target="../media/image62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image" Target="../media/image6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Relationship Id="rId6" Type="http://schemas.openxmlformats.org/officeDocument/2006/relationships/image" Target="../media/image78.wmf"/><Relationship Id="rId5" Type="http://schemas.openxmlformats.org/officeDocument/2006/relationships/image" Target="../media/image77.wmf"/><Relationship Id="rId4" Type="http://schemas.openxmlformats.org/officeDocument/2006/relationships/image" Target="../media/image76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Relationship Id="rId6" Type="http://schemas.openxmlformats.org/officeDocument/2006/relationships/image" Target="../media/image78.wmf"/><Relationship Id="rId5" Type="http://schemas.openxmlformats.org/officeDocument/2006/relationships/image" Target="../media/image77.wmf"/><Relationship Id="rId4" Type="http://schemas.openxmlformats.org/officeDocument/2006/relationships/image" Target="../media/image7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E8F7D-8ADA-46B8-9575-F1BC2286746F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997117-6C08-4B21-BA13-8CA381EEB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035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FCBF7-C9E2-4087-95A9-6C699752FBC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500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FCBF7-C9E2-4087-95A9-6C699752FBC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500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53F7C-CC4A-4B28-9FAD-ED6F509E895A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9229E-62BB-4AAA-A803-56E9AD6F8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506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53F7C-CC4A-4B28-9FAD-ED6F509E895A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9229E-62BB-4AAA-A803-56E9AD6F8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286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53F7C-CC4A-4B28-9FAD-ED6F509E895A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9229E-62BB-4AAA-A803-56E9AD6F8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500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53F7C-CC4A-4B28-9FAD-ED6F509E895A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9229E-62BB-4AAA-A803-56E9AD6F8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230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53F7C-CC4A-4B28-9FAD-ED6F509E895A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9229E-62BB-4AAA-A803-56E9AD6F8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669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53F7C-CC4A-4B28-9FAD-ED6F509E895A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9229E-62BB-4AAA-A803-56E9AD6F8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427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53F7C-CC4A-4B28-9FAD-ED6F509E895A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9229E-62BB-4AAA-A803-56E9AD6F8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548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53F7C-CC4A-4B28-9FAD-ED6F509E895A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9229E-62BB-4AAA-A803-56E9AD6F8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046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53F7C-CC4A-4B28-9FAD-ED6F509E895A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9229E-62BB-4AAA-A803-56E9AD6F8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187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53F7C-CC4A-4B28-9FAD-ED6F509E895A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9229E-62BB-4AAA-A803-56E9AD6F8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793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53F7C-CC4A-4B28-9FAD-ED6F509E895A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9229E-62BB-4AAA-A803-56E9AD6F8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537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53F7C-CC4A-4B28-9FAD-ED6F509E895A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9229E-62BB-4AAA-A803-56E9AD6F8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91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o.eidsvik@ntnu.no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18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18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9.bin"/><Relationship Id="rId10" Type="http://schemas.openxmlformats.org/officeDocument/2006/relationships/image" Target="../media/image27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3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28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30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3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4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5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if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36.wmf"/><Relationship Id="rId4" Type="http://schemas.openxmlformats.org/officeDocument/2006/relationships/oleObject" Target="../embeddings/oleObject41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iff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43.bin"/><Relationship Id="rId5" Type="http://schemas.openxmlformats.org/officeDocument/2006/relationships/image" Target="../media/image38.wmf"/><Relationship Id="rId4" Type="http://schemas.openxmlformats.org/officeDocument/2006/relationships/oleObject" Target="../embeddings/oleObject42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if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42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tif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43.wmf"/><Relationship Id="rId4" Type="http://schemas.openxmlformats.org/officeDocument/2006/relationships/oleObject" Target="../embeddings/oleObject46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45.wmf"/><Relationship Id="rId4" Type="http://schemas.openxmlformats.org/officeDocument/2006/relationships/oleObject" Target="../embeddings/oleObject47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4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49.bin"/><Relationship Id="rId5" Type="http://schemas.openxmlformats.org/officeDocument/2006/relationships/image" Target="../media/image47.wmf"/><Relationship Id="rId4" Type="http://schemas.openxmlformats.org/officeDocument/2006/relationships/oleObject" Target="../embeddings/oleObject48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tif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47.wmf"/><Relationship Id="rId4" Type="http://schemas.openxmlformats.org/officeDocument/2006/relationships/oleObject" Target="../embeddings/oleObject50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52.bin"/><Relationship Id="rId11" Type="http://schemas.openxmlformats.org/officeDocument/2006/relationships/image" Target="../media/image54.wmf"/><Relationship Id="rId5" Type="http://schemas.openxmlformats.org/officeDocument/2006/relationships/image" Target="../media/image51.wmf"/><Relationship Id="rId10" Type="http://schemas.openxmlformats.org/officeDocument/2006/relationships/oleObject" Target="../embeddings/oleObject54.bin"/><Relationship Id="rId4" Type="http://schemas.openxmlformats.org/officeDocument/2006/relationships/oleObject" Target="../embeddings/oleObject51.bin"/><Relationship Id="rId9" Type="http://schemas.openxmlformats.org/officeDocument/2006/relationships/image" Target="../media/image53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.bin"/><Relationship Id="rId13" Type="http://schemas.openxmlformats.org/officeDocument/2006/relationships/image" Target="../media/image58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5.wmf"/><Relationship Id="rId12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56.bin"/><Relationship Id="rId11" Type="http://schemas.openxmlformats.org/officeDocument/2006/relationships/image" Target="../media/image57.wmf"/><Relationship Id="rId5" Type="http://schemas.openxmlformats.org/officeDocument/2006/relationships/image" Target="../media/image52.wmf"/><Relationship Id="rId15" Type="http://schemas.openxmlformats.org/officeDocument/2006/relationships/image" Target="../media/image59.wmf"/><Relationship Id="rId10" Type="http://schemas.openxmlformats.org/officeDocument/2006/relationships/oleObject" Target="../embeddings/oleObject58.bin"/><Relationship Id="rId4" Type="http://schemas.openxmlformats.org/officeDocument/2006/relationships/oleObject" Target="../embeddings/oleObject55.bin"/><Relationship Id="rId9" Type="http://schemas.openxmlformats.org/officeDocument/2006/relationships/image" Target="../media/image56.wmf"/><Relationship Id="rId14" Type="http://schemas.openxmlformats.org/officeDocument/2006/relationships/oleObject" Target="../embeddings/oleObject60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60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oleObject" Target="../embeddings/oleObject62.bin"/><Relationship Id="rId7" Type="http://schemas.openxmlformats.org/officeDocument/2006/relationships/oleObject" Target="../embeddings/oleObject6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63.wmf"/><Relationship Id="rId5" Type="http://schemas.openxmlformats.org/officeDocument/2006/relationships/oleObject" Target="../embeddings/oleObject63.bin"/><Relationship Id="rId10" Type="http://schemas.openxmlformats.org/officeDocument/2006/relationships/image" Target="../media/image65.wmf"/><Relationship Id="rId4" Type="http://schemas.openxmlformats.org/officeDocument/2006/relationships/image" Target="../media/image62.wmf"/><Relationship Id="rId9" Type="http://schemas.openxmlformats.org/officeDocument/2006/relationships/oleObject" Target="../embeddings/oleObject65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68.jpg"/><Relationship Id="rId5" Type="http://schemas.openxmlformats.org/officeDocument/2006/relationships/image" Target="../media/image67.jpg"/><Relationship Id="rId4" Type="http://schemas.openxmlformats.org/officeDocument/2006/relationships/image" Target="../media/image66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69.wmf"/><Relationship Id="rId5" Type="http://schemas.openxmlformats.org/officeDocument/2006/relationships/oleObject" Target="../embeddings/oleObject68.bin"/><Relationship Id="rId4" Type="http://schemas.openxmlformats.org/officeDocument/2006/relationships/image" Target="../media/image62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oleObject" Target="../embeddings/oleObject69.bin"/><Relationship Id="rId7" Type="http://schemas.openxmlformats.org/officeDocument/2006/relationships/image" Target="../media/image7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70.wmf"/><Relationship Id="rId5" Type="http://schemas.openxmlformats.org/officeDocument/2006/relationships/oleObject" Target="../embeddings/oleObject70.bin"/><Relationship Id="rId4" Type="http://schemas.openxmlformats.org/officeDocument/2006/relationships/image" Target="../media/image62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13" Type="http://schemas.openxmlformats.org/officeDocument/2006/relationships/image" Target="../media/image77.wmf"/><Relationship Id="rId3" Type="http://schemas.openxmlformats.org/officeDocument/2006/relationships/oleObject" Target="../embeddings/oleObject71.bin"/><Relationship Id="rId7" Type="http://schemas.openxmlformats.org/officeDocument/2006/relationships/oleObject" Target="../embeddings/oleObject73.bin"/><Relationship Id="rId12" Type="http://schemas.openxmlformats.org/officeDocument/2006/relationships/oleObject" Target="../embeddings/oleObject7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74.wmf"/><Relationship Id="rId11" Type="http://schemas.openxmlformats.org/officeDocument/2006/relationships/image" Target="../media/image79.jpg"/><Relationship Id="rId5" Type="http://schemas.openxmlformats.org/officeDocument/2006/relationships/oleObject" Target="../embeddings/oleObject72.bin"/><Relationship Id="rId15" Type="http://schemas.openxmlformats.org/officeDocument/2006/relationships/image" Target="../media/image78.wmf"/><Relationship Id="rId10" Type="http://schemas.openxmlformats.org/officeDocument/2006/relationships/image" Target="../media/image76.wmf"/><Relationship Id="rId4" Type="http://schemas.openxmlformats.org/officeDocument/2006/relationships/image" Target="../media/image73.wmf"/><Relationship Id="rId9" Type="http://schemas.openxmlformats.org/officeDocument/2006/relationships/oleObject" Target="../embeddings/oleObject74.bin"/><Relationship Id="rId14" Type="http://schemas.openxmlformats.org/officeDocument/2006/relationships/oleObject" Target="../embeddings/oleObject76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13" Type="http://schemas.openxmlformats.org/officeDocument/2006/relationships/image" Target="../media/image77.wmf"/><Relationship Id="rId3" Type="http://schemas.openxmlformats.org/officeDocument/2006/relationships/oleObject" Target="../embeddings/oleObject77.bin"/><Relationship Id="rId7" Type="http://schemas.openxmlformats.org/officeDocument/2006/relationships/oleObject" Target="../embeddings/oleObject79.bin"/><Relationship Id="rId12" Type="http://schemas.openxmlformats.org/officeDocument/2006/relationships/oleObject" Target="../embeddings/oleObject8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74.wmf"/><Relationship Id="rId11" Type="http://schemas.openxmlformats.org/officeDocument/2006/relationships/image" Target="../media/image79.jpg"/><Relationship Id="rId5" Type="http://schemas.openxmlformats.org/officeDocument/2006/relationships/oleObject" Target="../embeddings/oleObject78.bin"/><Relationship Id="rId15" Type="http://schemas.openxmlformats.org/officeDocument/2006/relationships/image" Target="../media/image78.wmf"/><Relationship Id="rId10" Type="http://schemas.openxmlformats.org/officeDocument/2006/relationships/image" Target="../media/image76.wmf"/><Relationship Id="rId4" Type="http://schemas.openxmlformats.org/officeDocument/2006/relationships/image" Target="../media/image73.wmf"/><Relationship Id="rId9" Type="http://schemas.openxmlformats.org/officeDocument/2006/relationships/oleObject" Target="../embeddings/oleObject80.bin"/><Relationship Id="rId14" Type="http://schemas.openxmlformats.org/officeDocument/2006/relationships/oleObject" Target="../embeddings/oleObject82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7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10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12.wmf"/><Relationship Id="rId3" Type="http://schemas.openxmlformats.org/officeDocument/2006/relationships/oleObject" Target="../embeddings/oleObject11.bin"/><Relationship Id="rId7" Type="http://schemas.openxmlformats.org/officeDocument/2006/relationships/image" Target="../media/image9.wmf"/><Relationship Id="rId12" Type="http://schemas.openxmlformats.org/officeDocument/2006/relationships/oleObject" Target="../embeddings/oleObject16.bin"/><Relationship Id="rId1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8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11.wmf"/><Relationship Id="rId5" Type="http://schemas.openxmlformats.org/officeDocument/2006/relationships/oleObject" Target="../embeddings/oleObject12.bin"/><Relationship Id="rId15" Type="http://schemas.openxmlformats.org/officeDocument/2006/relationships/image" Target="../media/image13.wmf"/><Relationship Id="rId10" Type="http://schemas.openxmlformats.org/officeDocument/2006/relationships/oleObject" Target="../embeddings/oleObject15.bin"/><Relationship Id="rId4" Type="http://schemas.openxmlformats.org/officeDocument/2006/relationships/image" Target="../media/image8.wmf"/><Relationship Id="rId9" Type="http://schemas.openxmlformats.org/officeDocument/2006/relationships/image" Target="../media/image10.wmf"/><Relationship Id="rId14" Type="http://schemas.openxmlformats.org/officeDocument/2006/relationships/oleObject" Target="../embeddings/oleObject17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734839"/>
            <a:ext cx="6912768" cy="1470025"/>
          </a:xfrm>
        </p:spPr>
        <p:txBody>
          <a:bodyPr/>
          <a:lstStyle/>
          <a:p>
            <a:r>
              <a:rPr lang="nb-NO" dirty="0" smtClean="0"/>
              <a:t>Value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/>
              <a:t>I</a:t>
            </a:r>
            <a:r>
              <a:rPr lang="nb-NO" dirty="0" smtClean="0"/>
              <a:t>nformation Analysis in Spatial Models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3886200"/>
            <a:ext cx="6400800" cy="1752600"/>
          </a:xfrm>
        </p:spPr>
        <p:txBody>
          <a:bodyPr/>
          <a:lstStyle/>
          <a:p>
            <a:r>
              <a:rPr lang="nb-NO" dirty="0" smtClean="0"/>
              <a:t>Jo Eidsvik</a:t>
            </a:r>
          </a:p>
          <a:p>
            <a:r>
              <a:rPr lang="nb-NO" dirty="0" smtClean="0">
                <a:hlinkClick r:id="rId2"/>
              </a:rPr>
              <a:t>Jo.eidsvik@ntnu.no</a:t>
            </a:r>
            <a:endParaRPr lang="nb-NO" dirty="0" smtClean="0"/>
          </a:p>
          <a:p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365122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7145620"/>
              </p:ext>
            </p:extLst>
          </p:nvPr>
        </p:nvGraphicFramePr>
        <p:xfrm>
          <a:off x="457200" y="1844824"/>
          <a:ext cx="6408712" cy="9859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10" name="Equation" r:id="rId3" imgW="3403600" imgH="508000" progId="Equation.DSMT4">
                  <p:embed/>
                </p:oleObj>
              </mc:Choice>
              <mc:Fallback>
                <p:oleObj name="Equation" r:id="rId3" imgW="34036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844824"/>
                        <a:ext cx="6408712" cy="9859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5792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dirty="0" err="1" smtClean="0"/>
              <a:t>Techniques</a:t>
            </a:r>
            <a:r>
              <a:rPr lang="nb-NO" dirty="0" smtClean="0"/>
              <a:t> – Computing </a:t>
            </a:r>
            <a:r>
              <a:rPr lang="nb-NO" dirty="0" err="1" smtClean="0"/>
              <a:t>the</a:t>
            </a:r>
            <a:r>
              <a:rPr lang="nb-NO" dirty="0" smtClean="0"/>
              <a:t> VOI</a:t>
            </a:r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141530"/>
              </p:ext>
            </p:extLst>
          </p:nvPr>
        </p:nvGraphicFramePr>
        <p:xfrm>
          <a:off x="457200" y="3501008"/>
          <a:ext cx="5832648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11" name="Equation" r:id="rId5" imgW="2743200" imgH="304800" progId="Equation.DSMT4">
                  <p:embed/>
                </p:oleObj>
              </mc:Choice>
              <mc:Fallback>
                <p:oleObj name="Equation" r:id="rId5" imgW="27432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501008"/>
                        <a:ext cx="5832648" cy="6480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29208" y="4976008"/>
            <a:ext cx="82912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err="1" smtClean="0"/>
              <a:t>Techniques</a:t>
            </a:r>
            <a:r>
              <a:rPr lang="nb-NO" dirty="0" smtClean="0"/>
              <a:t>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 smtClean="0"/>
              <a:t>Fully</a:t>
            </a:r>
            <a:r>
              <a:rPr lang="nb-NO" dirty="0" smtClean="0"/>
              <a:t> </a:t>
            </a:r>
            <a:r>
              <a:rPr lang="nb-NO" dirty="0" err="1" smtClean="0"/>
              <a:t>analytically</a:t>
            </a:r>
            <a:r>
              <a:rPr lang="nb-NO" dirty="0" smtClean="0"/>
              <a:t> </a:t>
            </a:r>
            <a:r>
              <a:rPr lang="nb-NO" dirty="0" err="1" smtClean="0"/>
              <a:t>tractable</a:t>
            </a:r>
            <a:r>
              <a:rPr lang="nb-NO" dirty="0" smtClean="0"/>
              <a:t> for </a:t>
            </a:r>
            <a:r>
              <a:rPr lang="nb-NO" dirty="0" err="1" smtClean="0"/>
              <a:t>two</a:t>
            </a:r>
            <a:r>
              <a:rPr lang="nb-NO" dirty="0" smtClean="0"/>
              <a:t>-action, </a:t>
            </a:r>
            <a:r>
              <a:rPr lang="nb-NO" dirty="0" err="1" smtClean="0"/>
              <a:t>Gaussian</a:t>
            </a:r>
            <a:r>
              <a:rPr lang="nb-NO" dirty="0"/>
              <a:t>,</a:t>
            </a:r>
            <a:r>
              <a:rPr lang="nb-NO" dirty="0" smtClean="0"/>
              <a:t> linear </a:t>
            </a:r>
            <a:r>
              <a:rPr lang="nb-NO" dirty="0" err="1" smtClean="0"/>
              <a:t>models</a:t>
            </a:r>
            <a:r>
              <a:rPr lang="nb-NO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 smtClean="0"/>
              <a:t>Analytical</a:t>
            </a:r>
            <a:r>
              <a:rPr lang="nb-NO" dirty="0" smtClean="0"/>
              <a:t> or </a:t>
            </a:r>
            <a:r>
              <a:rPr lang="nb-NO" dirty="0" err="1" smtClean="0"/>
              <a:t>partly</a:t>
            </a:r>
            <a:r>
              <a:rPr lang="nb-NO" dirty="0" smtClean="0"/>
              <a:t> </a:t>
            </a:r>
            <a:r>
              <a:rPr lang="nb-NO" dirty="0" err="1" smtClean="0"/>
              <a:t>analytical</a:t>
            </a:r>
            <a:r>
              <a:rPr lang="nb-NO" dirty="0" smtClean="0"/>
              <a:t> for </a:t>
            </a:r>
            <a:r>
              <a:rPr lang="nb-NO" dirty="0" err="1" smtClean="0"/>
              <a:t>Markovian</a:t>
            </a:r>
            <a:r>
              <a:rPr lang="nb-NO" dirty="0" smtClean="0"/>
              <a:t> </a:t>
            </a:r>
            <a:r>
              <a:rPr lang="nb-NO" dirty="0" err="1" smtClean="0"/>
              <a:t>models</a:t>
            </a:r>
            <a:r>
              <a:rPr lang="nb-NO" dirty="0" smtClean="0"/>
              <a:t>, </a:t>
            </a:r>
            <a:r>
              <a:rPr lang="nb-NO" dirty="0" err="1" smtClean="0"/>
              <a:t>graphs</a:t>
            </a:r>
            <a:r>
              <a:rPr lang="nb-NO" dirty="0" smtClean="0"/>
              <a:t>.</a:t>
            </a: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(Monte Carlo sample over data, </a:t>
            </a:r>
            <a:r>
              <a:rPr lang="nb-NO" dirty="0" err="1" smtClean="0"/>
              <a:t>analytical</a:t>
            </a:r>
            <a:r>
              <a:rPr lang="nb-NO" dirty="0" smtClean="0"/>
              <a:t> for </a:t>
            </a:r>
            <a:r>
              <a:rPr lang="nb-NO" dirty="0" err="1" smtClean="0"/>
              <a:t>inner</a:t>
            </a:r>
            <a:r>
              <a:rPr lang="nb-NO" dirty="0" smtClean="0"/>
              <a:t> </a:t>
            </a:r>
            <a:r>
              <a:rPr lang="nb-NO" dirty="0" err="1" smtClean="0"/>
              <a:t>expectation</a:t>
            </a:r>
            <a:r>
              <a:rPr lang="nb-NO" dirty="0" smtClean="0"/>
              <a:t>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 smtClean="0"/>
              <a:t>Various</a:t>
            </a:r>
            <a:r>
              <a:rPr lang="nb-NO" dirty="0" smtClean="0"/>
              <a:t> </a:t>
            </a:r>
            <a:r>
              <a:rPr lang="nb-NO" dirty="0" err="1" smtClean="0"/>
              <a:t>approximations</a:t>
            </a:r>
            <a:r>
              <a:rPr lang="nb-NO" dirty="0" smtClean="0"/>
              <a:t> and Monte Carlo </a:t>
            </a:r>
            <a:r>
              <a:rPr lang="nb-NO" dirty="0" err="1" smtClean="0"/>
              <a:t>usually</a:t>
            </a:r>
            <a:r>
              <a:rPr lang="nb-NO" dirty="0" smtClean="0"/>
              <a:t> </a:t>
            </a:r>
            <a:r>
              <a:rPr lang="nb-NO" dirty="0" err="1" smtClean="0"/>
              <a:t>applicable</a:t>
            </a:r>
            <a:r>
              <a:rPr lang="nb-NO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 smtClean="0"/>
              <a:t>Should</a:t>
            </a:r>
            <a:r>
              <a:rPr lang="nb-NO" dirty="0" smtClean="0"/>
              <a:t> </a:t>
            </a:r>
            <a:r>
              <a:rPr lang="nb-NO" dirty="0" err="1" smtClean="0"/>
              <a:t>avoid</a:t>
            </a:r>
            <a:r>
              <a:rPr lang="nb-NO" dirty="0" smtClean="0"/>
              <a:t> double Monte Carlo (</a:t>
            </a:r>
            <a:r>
              <a:rPr lang="nb-NO" dirty="0" err="1" smtClean="0"/>
              <a:t>inner</a:t>
            </a:r>
            <a:r>
              <a:rPr lang="nb-NO" dirty="0" smtClean="0"/>
              <a:t> and </a:t>
            </a:r>
            <a:r>
              <a:rPr lang="nb-NO" dirty="0" err="1" smtClean="0"/>
              <a:t>outer</a:t>
            </a:r>
            <a:r>
              <a:rPr lang="nb-NO" dirty="0" smtClean="0"/>
              <a:t>). Too time </a:t>
            </a:r>
            <a:r>
              <a:rPr lang="nb-NO" dirty="0" err="1" smtClean="0"/>
              <a:t>consuming</a:t>
            </a:r>
            <a:r>
              <a:rPr lang="nb-NO" dirty="0" smtClean="0"/>
              <a:t>.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6084168" y="4077072"/>
            <a:ext cx="864096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948264" y="429309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Outer integral.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3635896" y="4149080"/>
            <a:ext cx="864096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499992" y="436510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Inner</a:t>
            </a:r>
            <a:r>
              <a:rPr lang="nb-NO" dirty="0" smtClean="0"/>
              <a:t> integral.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47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5328566"/>
              </p:ext>
            </p:extLst>
          </p:nvPr>
        </p:nvGraphicFramePr>
        <p:xfrm>
          <a:off x="1619672" y="2132856"/>
          <a:ext cx="2103438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4" name="Equation" r:id="rId3" imgW="1117440" imgH="253800" progId="Equation.DSMT4">
                  <p:embed/>
                </p:oleObj>
              </mc:Choice>
              <mc:Fallback>
                <p:oleObj name="Equation" r:id="rId3" imgW="11174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2132856"/>
                        <a:ext cx="2103438" cy="4937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5792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dirty="0" err="1" smtClean="0"/>
              <a:t>Fully</a:t>
            </a:r>
            <a:r>
              <a:rPr lang="nb-NO" dirty="0" smtClean="0"/>
              <a:t> </a:t>
            </a:r>
            <a:r>
              <a:rPr lang="nb-NO" dirty="0" err="1" smtClean="0"/>
              <a:t>analytical</a:t>
            </a:r>
            <a:r>
              <a:rPr lang="nb-NO" dirty="0" smtClean="0"/>
              <a:t> </a:t>
            </a:r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6382014"/>
              </p:ext>
            </p:extLst>
          </p:nvPr>
        </p:nvGraphicFramePr>
        <p:xfrm>
          <a:off x="1213321" y="2759125"/>
          <a:ext cx="6022975" cy="167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5" name="Equation" r:id="rId5" imgW="2831760" imgH="787320" progId="Equation.DSMT4">
                  <p:embed/>
                </p:oleObj>
              </mc:Choice>
              <mc:Fallback>
                <p:oleObj name="Equation" r:id="rId5" imgW="2831760" imgH="787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3321" y="2759125"/>
                        <a:ext cx="6022975" cy="16779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157659" y="3055031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Gaussian</a:t>
            </a:r>
            <a:r>
              <a:rPr lang="nb-NO" dirty="0" smtClean="0"/>
              <a:t>.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6" idx="1"/>
          </p:cNvCxnSpPr>
          <p:nvPr/>
        </p:nvCxnSpPr>
        <p:spPr>
          <a:xfrm flipH="1">
            <a:off x="4314800" y="2456022"/>
            <a:ext cx="1049288" cy="4043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364088" y="2132856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Inner</a:t>
            </a:r>
            <a:r>
              <a:rPr lang="nb-NO" dirty="0" smtClean="0"/>
              <a:t> integral </a:t>
            </a:r>
            <a:r>
              <a:rPr lang="nb-NO" dirty="0" err="1" smtClean="0"/>
              <a:t>analytical</a:t>
            </a:r>
            <a:r>
              <a:rPr lang="nb-NO" dirty="0" smtClean="0"/>
              <a:t>. Linear combination </a:t>
            </a:r>
            <a:r>
              <a:rPr lang="nb-NO" dirty="0" err="1" smtClean="0"/>
              <a:t>of</a:t>
            </a:r>
            <a:r>
              <a:rPr lang="nb-NO" dirty="0" smtClean="0"/>
              <a:t> data.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5076056" y="3239697"/>
            <a:ext cx="2592288" cy="184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071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3026775"/>
              </p:ext>
            </p:extLst>
          </p:nvPr>
        </p:nvGraphicFramePr>
        <p:xfrm>
          <a:off x="1619672" y="2132856"/>
          <a:ext cx="2103438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6" name="Equation" r:id="rId3" imgW="1117440" imgH="253800" progId="Equation.DSMT4">
                  <p:embed/>
                </p:oleObj>
              </mc:Choice>
              <mc:Fallback>
                <p:oleObj name="Equation" r:id="rId3" imgW="11174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2132856"/>
                        <a:ext cx="2103438" cy="4937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5792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dirty="0" err="1" smtClean="0"/>
              <a:t>Partly</a:t>
            </a:r>
            <a:r>
              <a:rPr lang="nb-NO" dirty="0" smtClean="0"/>
              <a:t> </a:t>
            </a:r>
            <a:r>
              <a:rPr lang="nb-NO" dirty="0" err="1" smtClean="0"/>
              <a:t>analytical</a:t>
            </a:r>
            <a:r>
              <a:rPr lang="nb-NO" dirty="0" smtClean="0"/>
              <a:t>, Monte Carlo for rest </a:t>
            </a:r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5232249"/>
              </p:ext>
            </p:extLst>
          </p:nvPr>
        </p:nvGraphicFramePr>
        <p:xfrm>
          <a:off x="1547664" y="3222268"/>
          <a:ext cx="4618038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7" name="Equation" r:id="rId5" imgW="2171520" imgH="965160" progId="Equation.DSMT4">
                  <p:embed/>
                </p:oleObj>
              </mc:Choice>
              <mc:Fallback>
                <p:oleObj name="Equation" r:id="rId5" imgW="2171520" imgH="965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3222268"/>
                        <a:ext cx="4618038" cy="2057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164288" y="398646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Use</a:t>
            </a:r>
            <a:r>
              <a:rPr lang="nb-NO" dirty="0" smtClean="0"/>
              <a:t> sampling.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6" idx="1"/>
          </p:cNvCxnSpPr>
          <p:nvPr/>
        </p:nvCxnSpPr>
        <p:spPr>
          <a:xfrm flipH="1">
            <a:off x="4572000" y="2317522"/>
            <a:ext cx="792088" cy="9047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364088" y="213285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Inner</a:t>
            </a:r>
            <a:r>
              <a:rPr lang="nb-NO" dirty="0" smtClean="0"/>
              <a:t> integral </a:t>
            </a:r>
            <a:r>
              <a:rPr lang="nb-NO" dirty="0" err="1" smtClean="0"/>
              <a:t>solved</a:t>
            </a:r>
            <a:r>
              <a:rPr lang="nb-NO" dirty="0" smtClean="0"/>
              <a:t>.  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5220072" y="3789040"/>
            <a:ext cx="2592288" cy="184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3978306"/>
              </p:ext>
            </p:extLst>
          </p:nvPr>
        </p:nvGraphicFramePr>
        <p:xfrm>
          <a:off x="1547664" y="5949280"/>
          <a:ext cx="3582988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8" name="Equation" r:id="rId7" imgW="1574640" imgH="253800" progId="Equation.DSMT4">
                  <p:embed/>
                </p:oleObj>
              </mc:Choice>
              <mc:Fallback>
                <p:oleObj name="Equation" r:id="rId7" imgW="15746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47664" y="5949280"/>
                        <a:ext cx="3582988" cy="57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38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err="1" smtClean="0"/>
              <a:t>Examples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other</a:t>
            </a:r>
            <a:r>
              <a:rPr lang="nb-NO" dirty="0" smtClean="0"/>
              <a:t> </a:t>
            </a:r>
            <a:r>
              <a:rPr lang="nb-NO" dirty="0" err="1" smtClean="0"/>
              <a:t>approximations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2204864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Rock </a:t>
            </a:r>
            <a:r>
              <a:rPr lang="nb-NO" dirty="0" err="1" smtClean="0"/>
              <a:t>hazard</a:t>
            </a:r>
            <a:r>
              <a:rPr lang="nb-NO" dirty="0" smtClean="0"/>
              <a:t> </a:t>
            </a:r>
            <a:r>
              <a:rPr lang="nb-NO" dirty="0" err="1" smtClean="0"/>
              <a:t>example</a:t>
            </a:r>
            <a:r>
              <a:rPr lang="nb-NO" dirty="0" smtClean="0"/>
              <a:t> in </a:t>
            </a:r>
            <a:r>
              <a:rPr lang="nb-NO" dirty="0" err="1" smtClean="0"/>
              <a:t>mining</a:t>
            </a:r>
            <a:r>
              <a:rPr lang="nb-NO" dirty="0" smtClean="0"/>
              <a:t> : </a:t>
            </a:r>
            <a:r>
              <a:rPr lang="nb-NO" dirty="0" err="1" smtClean="0"/>
              <a:t>Laplace</a:t>
            </a:r>
            <a:r>
              <a:rPr lang="nb-NO" dirty="0" smtClean="0"/>
              <a:t> </a:t>
            </a:r>
            <a:r>
              <a:rPr lang="nb-NO" dirty="0" err="1" smtClean="0"/>
              <a:t>approximations</a:t>
            </a:r>
            <a:r>
              <a:rPr lang="nb-NO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Petroleum </a:t>
            </a:r>
            <a:r>
              <a:rPr lang="nb-NO" dirty="0" err="1" smtClean="0"/>
              <a:t>production</a:t>
            </a:r>
            <a:r>
              <a:rPr lang="nb-NO" dirty="0" smtClean="0"/>
              <a:t> </a:t>
            </a:r>
            <a:r>
              <a:rPr lang="nb-NO" dirty="0" err="1" smtClean="0"/>
              <a:t>example</a:t>
            </a:r>
            <a:r>
              <a:rPr lang="nb-NO" dirty="0" smtClean="0"/>
              <a:t> : Monte Carlo </a:t>
            </a:r>
            <a:r>
              <a:rPr lang="nb-NO" dirty="0" err="1" smtClean="0"/>
              <a:t>simulation</a:t>
            </a:r>
            <a:r>
              <a:rPr lang="nb-NO" dirty="0" smtClean="0"/>
              <a:t> and </a:t>
            </a:r>
            <a:r>
              <a:rPr lang="nb-NO" dirty="0" err="1" smtClean="0"/>
              <a:t>regression</a:t>
            </a:r>
            <a:r>
              <a:rPr lang="nb-NO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94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nb-NO" dirty="0"/>
              <a:t> </a:t>
            </a:r>
            <a:r>
              <a:rPr lang="nb-NO" dirty="0" err="1" smtClean="0"/>
              <a:t>We</a:t>
            </a:r>
            <a:r>
              <a:rPr lang="nb-NO" dirty="0" smtClean="0"/>
              <a:t> </a:t>
            </a:r>
            <a:r>
              <a:rPr lang="nb-NO" dirty="0" err="1" smtClean="0"/>
              <a:t>will</a:t>
            </a:r>
            <a:r>
              <a:rPr lang="nb-NO" dirty="0" smtClean="0"/>
              <a:t> rock </a:t>
            </a:r>
            <a:r>
              <a:rPr lang="nb-NO" dirty="0" err="1" smtClean="0"/>
              <a:t>you</a:t>
            </a:r>
            <a:r>
              <a:rPr lang="nb-NO" dirty="0" smtClean="0"/>
              <a:t> – rock </a:t>
            </a:r>
            <a:r>
              <a:rPr lang="nb-NO" dirty="0" err="1" smtClean="0"/>
              <a:t>hazard</a:t>
            </a:r>
            <a:r>
              <a:rPr lang="nb-NO" dirty="0" smtClean="0"/>
              <a:t> </a:t>
            </a:r>
            <a:r>
              <a:rPr lang="nb-NO" dirty="0" err="1" smtClean="0"/>
              <a:t>example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132856"/>
            <a:ext cx="4608512" cy="3456384"/>
          </a:xfrm>
        </p:spPr>
      </p:pic>
      <p:sp>
        <p:nvSpPr>
          <p:cNvPr id="15" name="TextBox 14"/>
          <p:cNvSpPr txBox="1"/>
          <p:nvPr/>
        </p:nvSpPr>
        <p:spPr>
          <a:xfrm>
            <a:off x="323528" y="1989995"/>
            <a:ext cx="374441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 smtClean="0"/>
              <a:t>Decisions</a:t>
            </a:r>
            <a:r>
              <a:rPr lang="nb-NO" dirty="0" smtClean="0"/>
              <a:t> </a:t>
            </a:r>
            <a:r>
              <a:rPr lang="nb-NO" dirty="0" err="1" smtClean="0"/>
              <a:t>about</a:t>
            </a:r>
            <a:r>
              <a:rPr lang="nb-NO" dirty="0" smtClean="0"/>
              <a:t> </a:t>
            </a:r>
            <a:r>
              <a:rPr lang="nb-NO" dirty="0" err="1" smtClean="0"/>
              <a:t>stabilizing</a:t>
            </a:r>
            <a:r>
              <a:rPr lang="nb-NO" dirty="0" smtClean="0"/>
              <a:t> rock </a:t>
            </a:r>
            <a:r>
              <a:rPr lang="nb-NO" dirty="0" err="1" smtClean="0"/>
              <a:t>mass</a:t>
            </a:r>
            <a:r>
              <a:rPr lang="nb-NO" dirty="0" smtClean="0"/>
              <a:t>. </a:t>
            </a: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 smtClean="0"/>
              <a:t>Borehole</a:t>
            </a:r>
            <a:r>
              <a:rPr lang="nb-NO" dirty="0" smtClean="0"/>
              <a:t> </a:t>
            </a:r>
            <a:r>
              <a:rPr lang="nb-NO" dirty="0" err="1" smtClean="0"/>
              <a:t>information</a:t>
            </a:r>
            <a:r>
              <a:rPr lang="nb-NO" dirty="0" smtClean="0"/>
              <a:t>. How </a:t>
            </a:r>
            <a:r>
              <a:rPr lang="nb-NO" dirty="0" err="1" smtClean="0"/>
              <a:t>much</a:t>
            </a:r>
            <a:r>
              <a:rPr lang="nb-NO" dirty="0" smtClean="0"/>
              <a:t> and </a:t>
            </a:r>
            <a:r>
              <a:rPr lang="nb-NO" dirty="0" err="1" smtClean="0"/>
              <a:t>where</a:t>
            </a:r>
            <a:r>
              <a:rPr lang="nb-NO" dirty="0" smtClean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Model is a </a:t>
            </a:r>
            <a:r>
              <a:rPr lang="nb-NO" dirty="0" err="1" smtClean="0"/>
              <a:t>represented</a:t>
            </a:r>
            <a:r>
              <a:rPr lang="nb-NO" dirty="0" smtClean="0"/>
              <a:t> by </a:t>
            </a:r>
            <a:r>
              <a:rPr lang="nb-NO" dirty="0" err="1" smtClean="0"/>
              <a:t>Gaussian</a:t>
            </a:r>
            <a:r>
              <a:rPr lang="nb-NO" dirty="0" smtClean="0"/>
              <a:t> </a:t>
            </a:r>
            <a:r>
              <a:rPr lang="nb-NO" dirty="0" err="1" smtClean="0"/>
              <a:t>process</a:t>
            </a:r>
            <a:r>
              <a:rPr lang="nb-NO" dirty="0" smtClean="0"/>
              <a:t>, </a:t>
            </a:r>
            <a:r>
              <a:rPr lang="nb-NO" dirty="0" err="1" smtClean="0"/>
              <a:t>with</a:t>
            </a:r>
            <a:r>
              <a:rPr lang="nb-NO" dirty="0" smtClean="0"/>
              <a:t> Poisson </a:t>
            </a:r>
            <a:r>
              <a:rPr lang="nb-NO" dirty="0" err="1" smtClean="0"/>
              <a:t>count</a:t>
            </a:r>
            <a:r>
              <a:rPr lang="nb-NO" dirty="0" smtClean="0"/>
              <a:t> </a:t>
            </a:r>
            <a:r>
              <a:rPr lang="nb-NO" dirty="0" err="1" smtClean="0"/>
              <a:t>measurements</a:t>
            </a:r>
            <a:r>
              <a:rPr lang="nb-NO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VOI </a:t>
            </a:r>
            <a:r>
              <a:rPr lang="nb-NO" dirty="0" err="1" smtClean="0"/>
              <a:t>analysis</a:t>
            </a:r>
            <a:r>
              <a:rPr lang="nb-NO" dirty="0" smtClean="0"/>
              <a:t> done by a </a:t>
            </a:r>
            <a:r>
              <a:rPr lang="nb-NO" dirty="0" err="1" smtClean="0"/>
              <a:t>Gaussian</a:t>
            </a:r>
            <a:r>
              <a:rPr lang="nb-NO" dirty="0" smtClean="0"/>
              <a:t> </a:t>
            </a:r>
            <a:r>
              <a:rPr lang="nb-NO" dirty="0" err="1" smtClean="0"/>
              <a:t>approximations</a:t>
            </a:r>
            <a:r>
              <a:rPr lang="nb-NO" dirty="0" smtClean="0"/>
              <a:t> and </a:t>
            </a:r>
            <a:r>
              <a:rPr lang="nb-NO" dirty="0" err="1" smtClean="0"/>
              <a:t>Laplace</a:t>
            </a:r>
            <a:r>
              <a:rPr lang="nb-NO" dirty="0" smtClean="0"/>
              <a:t> </a:t>
            </a:r>
            <a:r>
              <a:rPr lang="nb-NO" dirty="0" err="1" smtClean="0"/>
              <a:t>approximations</a:t>
            </a:r>
            <a:r>
              <a:rPr lang="nb-NO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73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err="1" smtClean="0"/>
              <a:t>We</a:t>
            </a:r>
            <a:r>
              <a:rPr lang="nb-NO" dirty="0" smtClean="0"/>
              <a:t> </a:t>
            </a:r>
            <a:r>
              <a:rPr lang="nb-NO" dirty="0" err="1" smtClean="0"/>
              <a:t>will</a:t>
            </a:r>
            <a:r>
              <a:rPr lang="nb-NO" dirty="0" smtClean="0"/>
              <a:t> rock </a:t>
            </a:r>
            <a:r>
              <a:rPr lang="nb-NO" dirty="0" err="1" smtClean="0"/>
              <a:t>you</a:t>
            </a:r>
            <a:r>
              <a:rPr lang="nb-NO" dirty="0" smtClean="0"/>
              <a:t> – Spatial GLM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150208"/>
            <a:ext cx="6480720" cy="4860540"/>
          </a:xfrm>
        </p:spPr>
      </p:pic>
      <p:sp>
        <p:nvSpPr>
          <p:cNvPr id="8" name="Rectangle 7"/>
          <p:cNvSpPr/>
          <p:nvPr/>
        </p:nvSpPr>
        <p:spPr>
          <a:xfrm>
            <a:off x="323528" y="1988840"/>
            <a:ext cx="2808312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 smtClean="0"/>
              <a:t>Add</a:t>
            </a:r>
            <a:r>
              <a:rPr lang="nb-NO" dirty="0" smtClean="0"/>
              <a:t> support at tunnel locations </a:t>
            </a:r>
            <a:r>
              <a:rPr lang="nb-NO" dirty="0" err="1" smtClean="0"/>
              <a:t>where</a:t>
            </a:r>
            <a:r>
              <a:rPr lang="nb-NO" dirty="0" smtClean="0"/>
              <a:t> risk </a:t>
            </a:r>
            <a:r>
              <a:rPr lang="nb-NO" dirty="0" err="1" smtClean="0"/>
              <a:t>of</a:t>
            </a:r>
            <a:r>
              <a:rPr lang="nb-NO" dirty="0" smtClean="0"/>
              <a:t> rock fall is </a:t>
            </a:r>
            <a:r>
              <a:rPr lang="nb-NO" dirty="0" err="1" smtClean="0"/>
              <a:t>too</a:t>
            </a:r>
            <a:r>
              <a:rPr lang="nb-NO" dirty="0" smtClean="0"/>
              <a:t> </a:t>
            </a:r>
            <a:r>
              <a:rPr lang="nb-NO" dirty="0" err="1" smtClean="0"/>
              <a:t>high</a:t>
            </a:r>
            <a:r>
              <a:rPr lang="nb-NO" dirty="0"/>
              <a:t>.</a:t>
            </a:r>
            <a:endParaRPr lang="en-US" dirty="0"/>
          </a:p>
        </p:txBody>
      </p:sp>
      <p:cxnSp>
        <p:nvCxnSpPr>
          <p:cNvPr id="6" name="Straight Arrow Connector 5"/>
          <p:cNvCxnSpPr>
            <a:stCxn id="9" idx="0"/>
          </p:cNvCxnSpPr>
          <p:nvPr/>
        </p:nvCxnSpPr>
        <p:spPr>
          <a:xfrm flipH="1" flipV="1">
            <a:off x="4499992" y="4653136"/>
            <a:ext cx="2376264" cy="115212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788024" y="5805264"/>
            <a:ext cx="4176464" cy="864096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 smtClean="0"/>
              <a:t>What</a:t>
            </a:r>
            <a:r>
              <a:rPr lang="nb-NO" dirty="0" smtClean="0"/>
              <a:t> is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value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additional</a:t>
            </a:r>
            <a:r>
              <a:rPr lang="nb-NO" dirty="0" smtClean="0"/>
              <a:t> </a:t>
            </a:r>
            <a:r>
              <a:rPr lang="nb-NO" dirty="0" err="1" smtClean="0"/>
              <a:t>borehole</a:t>
            </a:r>
            <a:r>
              <a:rPr lang="nb-NO" dirty="0" smtClean="0"/>
              <a:t> </a:t>
            </a:r>
            <a:r>
              <a:rPr lang="nb-NO" dirty="0" err="1" smtClean="0"/>
              <a:t>information</a:t>
            </a:r>
            <a:r>
              <a:rPr lang="nb-NO" dirty="0" smtClean="0"/>
              <a:t> </a:t>
            </a:r>
            <a:r>
              <a:rPr lang="nb-NO" dirty="0" err="1" smtClean="0"/>
              <a:t>about</a:t>
            </a:r>
            <a:r>
              <a:rPr lang="nb-NO" dirty="0" smtClean="0"/>
              <a:t> spatial joint </a:t>
            </a:r>
            <a:r>
              <a:rPr lang="nb-NO" dirty="0" err="1" smtClean="0"/>
              <a:t>counts</a:t>
            </a:r>
            <a:r>
              <a:rPr lang="nb-NO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3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dirty="0" err="1"/>
              <a:t>will</a:t>
            </a:r>
            <a:r>
              <a:rPr lang="nb-NO" dirty="0"/>
              <a:t> rock </a:t>
            </a:r>
            <a:r>
              <a:rPr lang="nb-NO" dirty="0" err="1"/>
              <a:t>you</a:t>
            </a:r>
            <a:r>
              <a:rPr lang="nb-NO" dirty="0"/>
              <a:t> – </a:t>
            </a:r>
            <a:r>
              <a:rPr lang="nb-NO" dirty="0" smtClean="0"/>
              <a:t>Model</a:t>
            </a:r>
            <a:endParaRPr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57200" y="971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1876677"/>
              </p:ext>
            </p:extLst>
          </p:nvPr>
        </p:nvGraphicFramePr>
        <p:xfrm>
          <a:off x="1033264" y="2304206"/>
          <a:ext cx="1828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86" name="Equation" r:id="rId3" imgW="914400" imgH="253800" progId="Equation.DSMT4">
                  <p:embed/>
                </p:oleObj>
              </mc:Choice>
              <mc:Fallback>
                <p:oleObj name="Equation" r:id="rId3" imgW="9144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3264" y="2304206"/>
                        <a:ext cx="18288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38409" y="1628800"/>
            <a:ext cx="7448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Risk </a:t>
            </a:r>
            <a:r>
              <a:rPr lang="nb-NO" dirty="0" err="1" smtClean="0"/>
              <a:t>of</a:t>
            </a:r>
            <a:r>
              <a:rPr lang="nb-NO" dirty="0" smtClean="0"/>
              <a:t> rock fall is </a:t>
            </a:r>
            <a:r>
              <a:rPr lang="nb-NO" dirty="0" err="1" smtClean="0"/>
              <a:t>tied</a:t>
            </a:r>
            <a:r>
              <a:rPr lang="nb-NO" dirty="0" smtClean="0"/>
              <a:t> to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number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joints in rocks. 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3754683"/>
              </p:ext>
            </p:extLst>
          </p:nvPr>
        </p:nvGraphicFramePr>
        <p:xfrm>
          <a:off x="1033264" y="2808262"/>
          <a:ext cx="1954560" cy="4767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87" name="Equation" r:id="rId5" imgW="1041120" imgH="253800" progId="Equation.DSMT4">
                  <p:embed/>
                </p:oleObj>
              </mc:Choice>
              <mc:Fallback>
                <p:oleObj name="Equation" r:id="rId5" imgW="10411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33264" y="2808262"/>
                        <a:ext cx="1954560" cy="4767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355976" y="234888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Spatial joint </a:t>
            </a:r>
            <a:r>
              <a:rPr lang="nb-NO" dirty="0" err="1" smtClean="0"/>
              <a:t>intensity</a:t>
            </a:r>
            <a:r>
              <a:rPr lang="nb-NO" dirty="0" smtClean="0"/>
              <a:t>.</a:t>
            </a:r>
            <a:endParaRPr lang="en-US" dirty="0"/>
          </a:p>
        </p:txBody>
      </p:sp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0044097"/>
              </p:ext>
            </p:extLst>
          </p:nvPr>
        </p:nvGraphicFramePr>
        <p:xfrm>
          <a:off x="984917" y="4005064"/>
          <a:ext cx="4595195" cy="548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88" name="Equation" r:id="rId7" imgW="2552700" imgH="304800" progId="Equation.DSMT4">
                  <p:embed/>
                </p:oleObj>
              </mc:Choice>
              <mc:Fallback>
                <p:oleObj name="Equation" r:id="rId7" imgW="25527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4917" y="4005064"/>
                        <a:ext cx="4595195" cy="5486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6357289"/>
              </p:ext>
            </p:extLst>
          </p:nvPr>
        </p:nvGraphicFramePr>
        <p:xfrm>
          <a:off x="1017588" y="4941888"/>
          <a:ext cx="1879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89" name="Equation" r:id="rId9" imgW="939600" imgH="253800" progId="Equation.DSMT4">
                  <p:embed/>
                </p:oleObj>
              </mc:Choice>
              <mc:Fallback>
                <p:oleObj name="Equation" r:id="rId9" imgW="9396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7588" y="4941888"/>
                        <a:ext cx="18796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355976" y="4941168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Data </a:t>
            </a:r>
            <a:r>
              <a:rPr lang="nb-NO" dirty="0" err="1" smtClean="0"/>
              <a:t>are</a:t>
            </a:r>
            <a:r>
              <a:rPr lang="nb-NO" dirty="0" smtClean="0"/>
              <a:t> </a:t>
            </a:r>
            <a:r>
              <a:rPr lang="nb-NO" dirty="0" err="1" smtClean="0"/>
              <a:t>collected</a:t>
            </a:r>
            <a:r>
              <a:rPr lang="nb-NO" dirty="0" smtClean="0"/>
              <a:t> in </a:t>
            </a:r>
            <a:r>
              <a:rPr lang="nb-NO" dirty="0" err="1" smtClean="0"/>
              <a:t>boreholes</a:t>
            </a:r>
            <a:r>
              <a:rPr lang="nb-NO" dirty="0" smtClean="0"/>
              <a:t>. </a:t>
            </a:r>
          </a:p>
          <a:p>
            <a:r>
              <a:rPr lang="nb-NO" dirty="0" smtClean="0"/>
              <a:t>Design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boreholes</a:t>
            </a:r>
            <a:r>
              <a:rPr lang="nb-NO" dirty="0" smtClean="0"/>
              <a:t> is </a:t>
            </a:r>
            <a:r>
              <a:rPr lang="nb-NO" dirty="0" err="1" smtClean="0"/>
              <a:t>important</a:t>
            </a:r>
            <a:r>
              <a:rPr lang="nb-NO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3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smtClean="0"/>
              <a:t>Values</a:t>
            </a:r>
            <a:endParaRPr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57200" y="971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3416861"/>
              </p:ext>
            </p:extLst>
          </p:nvPr>
        </p:nvGraphicFramePr>
        <p:xfrm>
          <a:off x="347663" y="1824038"/>
          <a:ext cx="5192712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6" name="Equation" r:id="rId3" imgW="2984400" imgH="444240" progId="Equation.DSMT4">
                  <p:embed/>
                </p:oleObj>
              </mc:Choice>
              <mc:Fallback>
                <p:oleObj name="Equation" r:id="rId3" imgW="298440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663" y="1824038"/>
                        <a:ext cx="5192712" cy="765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51520" y="2924944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Costs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adding</a:t>
            </a:r>
            <a:r>
              <a:rPr lang="nb-NO" dirty="0" smtClean="0"/>
              <a:t> supports, and </a:t>
            </a:r>
            <a:r>
              <a:rPr lang="nb-NO" dirty="0" err="1" smtClean="0"/>
              <a:t>costs</a:t>
            </a:r>
            <a:r>
              <a:rPr lang="nb-NO" dirty="0" smtClean="0"/>
              <a:t> </a:t>
            </a:r>
            <a:r>
              <a:rPr lang="nb-NO" dirty="0" err="1" smtClean="0"/>
              <a:t>if</a:t>
            </a:r>
            <a:r>
              <a:rPr lang="nb-NO" dirty="0" smtClean="0"/>
              <a:t> support is not </a:t>
            </a:r>
            <a:r>
              <a:rPr lang="nb-NO" dirty="0" err="1" smtClean="0"/>
              <a:t>added</a:t>
            </a:r>
            <a:r>
              <a:rPr lang="nb-NO" dirty="0" smtClean="0"/>
              <a:t> and rock </a:t>
            </a:r>
            <a:r>
              <a:rPr lang="nb-NO" dirty="0" err="1" smtClean="0"/>
              <a:t>collapse</a:t>
            </a:r>
            <a:r>
              <a:rPr lang="nb-NO" dirty="0" smtClean="0"/>
              <a:t>.</a:t>
            </a:r>
            <a:endParaRPr lang="en-US" dirty="0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3124996"/>
              </p:ext>
            </p:extLst>
          </p:nvPr>
        </p:nvGraphicFramePr>
        <p:xfrm>
          <a:off x="463549" y="3716338"/>
          <a:ext cx="6453903" cy="7207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7" name="Equation" r:id="rId5" imgW="3924000" imgH="444240" progId="Equation.DSMT4">
                  <p:embed/>
                </p:oleObj>
              </mc:Choice>
              <mc:Fallback>
                <p:oleObj name="Equation" r:id="rId5" imgW="392400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49" y="3716338"/>
                        <a:ext cx="6453903" cy="7207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225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err="1" smtClean="0"/>
              <a:t>Approximations</a:t>
            </a:r>
            <a:endParaRPr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57200" y="971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7028838"/>
              </p:ext>
            </p:extLst>
          </p:nvPr>
        </p:nvGraphicFramePr>
        <p:xfrm>
          <a:off x="536575" y="1700213"/>
          <a:ext cx="6199188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2" name="Equation" r:id="rId3" imgW="3924000" imgH="444240" progId="Equation.DSMT4">
                  <p:embed/>
                </p:oleObj>
              </mc:Choice>
              <mc:Fallback>
                <p:oleObj name="Equation" r:id="rId3" imgW="392400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5" y="1700213"/>
                        <a:ext cx="6199188" cy="6921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8036451"/>
              </p:ext>
            </p:extLst>
          </p:nvPr>
        </p:nvGraphicFramePr>
        <p:xfrm>
          <a:off x="587276" y="3239740"/>
          <a:ext cx="6577012" cy="234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3" name="Equation" r:id="rId5" imgW="4330440" imgH="1536480" progId="Equation.DSMT4">
                  <p:embed/>
                </p:oleObj>
              </mc:Choice>
              <mc:Fallback>
                <p:oleObj name="Equation" r:id="rId5" imgW="4330440" imgH="1536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276" y="3239740"/>
                        <a:ext cx="6577012" cy="2349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7504" y="6309320"/>
            <a:ext cx="8640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i="1" dirty="0" err="1" smtClean="0"/>
              <a:t>Evangelou</a:t>
            </a:r>
            <a:r>
              <a:rPr lang="nb-NO" sz="1600" i="1" dirty="0" smtClean="0"/>
              <a:t> and Eidsvik, 2017,  The Value </a:t>
            </a:r>
            <a:r>
              <a:rPr lang="nb-NO" sz="1600" i="1" dirty="0" err="1" smtClean="0"/>
              <a:t>of</a:t>
            </a:r>
            <a:r>
              <a:rPr lang="nb-NO" sz="1600" i="1" dirty="0" smtClean="0"/>
              <a:t> Information for </a:t>
            </a:r>
            <a:r>
              <a:rPr lang="nb-NO" sz="1600" i="1" dirty="0" err="1" smtClean="0"/>
              <a:t>correlated</a:t>
            </a:r>
            <a:r>
              <a:rPr lang="nb-NO" sz="1600" i="1" dirty="0" smtClean="0"/>
              <a:t> </a:t>
            </a:r>
            <a:r>
              <a:rPr lang="nb-NO" sz="1600" i="1" dirty="0" err="1" smtClean="0"/>
              <a:t>GLMs</a:t>
            </a:r>
            <a:r>
              <a:rPr lang="nb-NO" sz="1600" i="1" dirty="0" smtClean="0"/>
              <a:t>, JSPI,  p 30-48.</a:t>
            </a:r>
            <a:endParaRPr lang="en-US" sz="1600" i="1" dirty="0"/>
          </a:p>
        </p:txBody>
      </p:sp>
      <p:sp>
        <p:nvSpPr>
          <p:cNvPr id="7" name="Rectangle 10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4252779"/>
              </p:ext>
            </p:extLst>
          </p:nvPr>
        </p:nvGraphicFramePr>
        <p:xfrm>
          <a:off x="611560" y="2708920"/>
          <a:ext cx="2801520" cy="404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4" name="Equation" r:id="rId7" imgW="1714500" imgH="254000" progId="Equation.DSMT4">
                  <p:embed/>
                </p:oleObj>
              </mc:Choice>
              <mc:Fallback>
                <p:oleObj name="Equation" r:id="rId7" imgW="17145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2708920"/>
                        <a:ext cx="2801520" cy="4046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/>
          <p:cNvCxnSpPr/>
          <p:nvPr/>
        </p:nvCxnSpPr>
        <p:spPr>
          <a:xfrm flipH="1">
            <a:off x="3923928" y="3284984"/>
            <a:ext cx="2016224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940152" y="2996952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Gaussian</a:t>
            </a:r>
            <a:r>
              <a:rPr lang="nb-NO" dirty="0" smtClean="0"/>
              <a:t> </a:t>
            </a:r>
            <a:r>
              <a:rPr lang="nb-NO" dirty="0" err="1" smtClean="0"/>
              <a:t>approximation</a:t>
            </a:r>
            <a:r>
              <a:rPr lang="nb-NO" dirty="0"/>
              <a:t>,</a:t>
            </a:r>
            <a:r>
              <a:rPr lang="nb-NO" dirty="0" smtClean="0"/>
              <a:t> </a:t>
            </a:r>
            <a:r>
              <a:rPr lang="nb-NO" dirty="0" err="1" smtClean="0"/>
              <a:t>Laplace</a:t>
            </a:r>
            <a:r>
              <a:rPr lang="nb-NO" dirty="0" smtClean="0"/>
              <a:t> </a:t>
            </a:r>
            <a:r>
              <a:rPr lang="nb-NO" dirty="0" err="1" smtClean="0"/>
              <a:t>approximation</a:t>
            </a:r>
            <a:r>
              <a:rPr lang="nb-NO" dirty="0" smtClean="0"/>
              <a:t>,</a:t>
            </a:r>
          </a:p>
          <a:p>
            <a:r>
              <a:rPr lang="nb-NO" dirty="0" smtClean="0"/>
              <a:t>and </a:t>
            </a:r>
            <a:r>
              <a:rPr lang="nb-NO" dirty="0" err="1" smtClean="0"/>
              <a:t>matrix</a:t>
            </a:r>
            <a:r>
              <a:rPr lang="nb-NO" dirty="0" smtClean="0"/>
              <a:t> </a:t>
            </a:r>
            <a:r>
              <a:rPr lang="nb-NO" smtClean="0"/>
              <a:t>approximation.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47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err="1" smtClean="0"/>
              <a:t>Approximations</a:t>
            </a:r>
            <a:r>
              <a:rPr lang="nb-NO" dirty="0" smtClean="0"/>
              <a:t> (ii)</a:t>
            </a:r>
            <a:endParaRPr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57200" y="971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3294399"/>
              </p:ext>
            </p:extLst>
          </p:nvPr>
        </p:nvGraphicFramePr>
        <p:xfrm>
          <a:off x="558453" y="1772816"/>
          <a:ext cx="7235050" cy="3744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42" name="Equation" r:id="rId3" imgW="4470120" imgH="2298600" progId="Equation.DSMT4">
                  <p:embed/>
                </p:oleObj>
              </mc:Choice>
              <mc:Fallback>
                <p:oleObj name="Equation" r:id="rId3" imgW="4470120" imgH="229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453" y="1772816"/>
                        <a:ext cx="7235050" cy="37444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07504" y="6309320"/>
            <a:ext cx="8640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i="1" dirty="0" err="1" smtClean="0"/>
              <a:t>Evangelou</a:t>
            </a:r>
            <a:r>
              <a:rPr lang="nb-NO" sz="1600" i="1" dirty="0" smtClean="0"/>
              <a:t> and Eidsvik, 2017,  The Value </a:t>
            </a:r>
            <a:r>
              <a:rPr lang="nb-NO" sz="1600" i="1" dirty="0" err="1" smtClean="0"/>
              <a:t>of</a:t>
            </a:r>
            <a:r>
              <a:rPr lang="nb-NO" sz="1600" i="1" dirty="0" smtClean="0"/>
              <a:t> Information for </a:t>
            </a:r>
            <a:r>
              <a:rPr lang="nb-NO" sz="1600" i="1" dirty="0" err="1" smtClean="0"/>
              <a:t>correlated</a:t>
            </a:r>
            <a:r>
              <a:rPr lang="nb-NO" sz="1600" i="1" dirty="0" smtClean="0"/>
              <a:t> </a:t>
            </a:r>
            <a:r>
              <a:rPr lang="nb-NO" sz="1600" i="1" dirty="0" err="1" smtClean="0"/>
              <a:t>GLMs</a:t>
            </a:r>
            <a:r>
              <a:rPr lang="nb-NO" sz="1600" i="1" dirty="0" smtClean="0"/>
              <a:t>, JSPI,  p 30-48.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47993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smtClean="0"/>
              <a:t>Plan for </a:t>
            </a:r>
            <a:r>
              <a:rPr lang="nb-NO" dirty="0" err="1" smtClean="0"/>
              <a:t>course</a:t>
            </a:r>
            <a:endParaRPr lang="en-US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038510"/>
              </p:ext>
            </p:extLst>
          </p:nvPr>
        </p:nvGraphicFramePr>
        <p:xfrm>
          <a:off x="683568" y="1412776"/>
          <a:ext cx="7632848" cy="4754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6264696"/>
              </a:tblGrid>
              <a:tr h="423579">
                <a:tc>
                  <a:txBody>
                    <a:bodyPr/>
                    <a:lstStyle/>
                    <a:p>
                      <a:r>
                        <a:rPr lang="nb-NO" sz="1800" b="1" dirty="0" smtClean="0">
                          <a:solidFill>
                            <a:schemeClr val="tx1"/>
                          </a:solidFill>
                        </a:rPr>
                        <a:t>Time</a:t>
                      </a:r>
                      <a:r>
                        <a:rPr lang="nb-NO" sz="1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800" b="1" dirty="0" err="1" smtClean="0">
                          <a:solidFill>
                            <a:schemeClr val="tx1"/>
                          </a:solidFill>
                        </a:rPr>
                        <a:t>Topic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3579">
                <a:tc>
                  <a:txBody>
                    <a:bodyPr/>
                    <a:lstStyle/>
                    <a:p>
                      <a:r>
                        <a:rPr lang="nb-NO" sz="1800" b="1" dirty="0" err="1" smtClean="0"/>
                        <a:t>Monday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800" dirty="0" err="1" smtClean="0"/>
                        <a:t>Introduction</a:t>
                      </a:r>
                      <a:r>
                        <a:rPr lang="nb-NO" sz="1800" baseline="0" dirty="0" smtClean="0"/>
                        <a:t> and </a:t>
                      </a:r>
                      <a:r>
                        <a:rPr lang="nb-NO" sz="1800" baseline="0" dirty="0" err="1" smtClean="0"/>
                        <a:t>m</a:t>
                      </a:r>
                      <a:r>
                        <a:rPr lang="nb-NO" sz="1800" dirty="0" err="1" smtClean="0"/>
                        <a:t>otivating</a:t>
                      </a:r>
                      <a:r>
                        <a:rPr lang="nb-NO" sz="1800" baseline="0" dirty="0" smtClean="0"/>
                        <a:t> </a:t>
                      </a:r>
                      <a:r>
                        <a:rPr lang="nb-NO" sz="1800" baseline="0" dirty="0" err="1" smtClean="0"/>
                        <a:t>examples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3579"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dirty="0" err="1" smtClean="0"/>
                        <a:t>Elementary</a:t>
                      </a:r>
                      <a:r>
                        <a:rPr lang="nb-NO" sz="1800" baseline="0" dirty="0" smtClean="0"/>
                        <a:t> </a:t>
                      </a:r>
                      <a:r>
                        <a:rPr lang="nb-NO" sz="1800" baseline="0" dirty="0" err="1" smtClean="0"/>
                        <a:t>d</a:t>
                      </a:r>
                      <a:r>
                        <a:rPr lang="nb-NO" sz="1800" dirty="0" err="1" smtClean="0"/>
                        <a:t>ecision</a:t>
                      </a:r>
                      <a:r>
                        <a:rPr lang="nb-NO" sz="1800" dirty="0" smtClean="0"/>
                        <a:t> </a:t>
                      </a:r>
                      <a:r>
                        <a:rPr lang="nb-NO" sz="1800" dirty="0" err="1" smtClean="0"/>
                        <a:t>analysis</a:t>
                      </a:r>
                      <a:r>
                        <a:rPr lang="nb-NO" sz="1800" dirty="0" smtClean="0"/>
                        <a:t> and </a:t>
                      </a:r>
                      <a:r>
                        <a:rPr lang="nb-NO" sz="1800" dirty="0" err="1" smtClean="0"/>
                        <a:t>the</a:t>
                      </a:r>
                      <a:r>
                        <a:rPr lang="nb-NO" sz="1800" baseline="0" dirty="0" smtClean="0"/>
                        <a:t> </a:t>
                      </a:r>
                      <a:r>
                        <a:rPr lang="nb-NO" sz="1800" baseline="0" dirty="0" err="1" smtClean="0"/>
                        <a:t>value</a:t>
                      </a:r>
                      <a:r>
                        <a:rPr lang="nb-NO" sz="1800" baseline="0" dirty="0" smtClean="0"/>
                        <a:t> </a:t>
                      </a:r>
                      <a:r>
                        <a:rPr lang="nb-NO" sz="1800" baseline="0" dirty="0" err="1" smtClean="0"/>
                        <a:t>of</a:t>
                      </a:r>
                      <a:r>
                        <a:rPr lang="nb-NO" sz="1800" baseline="0" dirty="0" smtClean="0"/>
                        <a:t> </a:t>
                      </a:r>
                      <a:r>
                        <a:rPr lang="nb-NO" sz="1800" baseline="0" dirty="0" err="1" smtClean="0"/>
                        <a:t>information</a:t>
                      </a:r>
                      <a:endParaRPr lang="en-US" sz="1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3579">
                <a:tc>
                  <a:txBody>
                    <a:bodyPr/>
                    <a:lstStyle/>
                    <a:p>
                      <a:r>
                        <a:rPr lang="nb-NO" sz="1800" b="1" dirty="0" err="1" smtClean="0"/>
                        <a:t>Tuesday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baseline="0" dirty="0" err="1" smtClean="0"/>
                        <a:t>Multivariate</a:t>
                      </a:r>
                      <a:r>
                        <a:rPr lang="nb-NO" sz="1800" baseline="0" dirty="0" smtClean="0"/>
                        <a:t> </a:t>
                      </a:r>
                      <a:r>
                        <a:rPr lang="nb-NO" sz="1800" baseline="0" dirty="0" err="1" smtClean="0"/>
                        <a:t>statistical</a:t>
                      </a:r>
                      <a:r>
                        <a:rPr lang="nb-NO" sz="1800" baseline="0" dirty="0" smtClean="0"/>
                        <a:t> </a:t>
                      </a:r>
                      <a:r>
                        <a:rPr lang="nb-NO" sz="1800" baseline="0" dirty="0" err="1" smtClean="0"/>
                        <a:t>modeling</a:t>
                      </a:r>
                      <a:r>
                        <a:rPr lang="nb-NO" sz="1800" baseline="0" dirty="0" smtClean="0"/>
                        <a:t>, </a:t>
                      </a:r>
                      <a:r>
                        <a:rPr lang="nb-NO" sz="1800" baseline="0" dirty="0" err="1" smtClean="0"/>
                        <a:t>dependence</a:t>
                      </a:r>
                      <a:r>
                        <a:rPr lang="nb-NO" sz="1800" baseline="0" dirty="0" smtClean="0"/>
                        <a:t>, </a:t>
                      </a:r>
                      <a:r>
                        <a:rPr lang="nb-NO" sz="1800" baseline="0" dirty="0" err="1" smtClean="0"/>
                        <a:t>graphs</a:t>
                      </a:r>
                      <a:endParaRPr lang="en-US" sz="1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3579"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dirty="0" smtClean="0"/>
                        <a:t>Value </a:t>
                      </a:r>
                      <a:r>
                        <a:rPr lang="nb-NO" sz="1800" dirty="0" err="1" smtClean="0"/>
                        <a:t>of</a:t>
                      </a:r>
                      <a:r>
                        <a:rPr lang="nb-NO" sz="1800" dirty="0" smtClean="0"/>
                        <a:t> </a:t>
                      </a:r>
                      <a:r>
                        <a:rPr lang="nb-NO" sz="1800" dirty="0" err="1" smtClean="0"/>
                        <a:t>information</a:t>
                      </a:r>
                      <a:r>
                        <a:rPr lang="nb-NO" sz="1800" dirty="0" smtClean="0"/>
                        <a:t> </a:t>
                      </a:r>
                      <a:r>
                        <a:rPr lang="nb-NO" sz="1800" dirty="0" err="1" smtClean="0"/>
                        <a:t>analysis</a:t>
                      </a:r>
                      <a:r>
                        <a:rPr lang="nb-NO" sz="1800" baseline="0" dirty="0" smtClean="0"/>
                        <a:t> for dependent </a:t>
                      </a:r>
                      <a:r>
                        <a:rPr lang="nb-NO" sz="1800" baseline="0" dirty="0" err="1" smtClean="0"/>
                        <a:t>models</a:t>
                      </a:r>
                      <a:endParaRPr lang="nb-NO" sz="1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3579">
                <a:tc>
                  <a:txBody>
                    <a:bodyPr/>
                    <a:lstStyle/>
                    <a:p>
                      <a:r>
                        <a:rPr lang="nb-NO" sz="1800" b="1" dirty="0" err="1" smtClean="0"/>
                        <a:t>Wednesday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baseline="0" dirty="0" smtClean="0"/>
                        <a:t>Spatial </a:t>
                      </a:r>
                      <a:r>
                        <a:rPr lang="nb-NO" sz="1800" baseline="0" dirty="0" err="1" smtClean="0"/>
                        <a:t>statistics</a:t>
                      </a:r>
                      <a:r>
                        <a:rPr lang="nb-NO" sz="1800" baseline="0" dirty="0" smtClean="0"/>
                        <a:t>, spatial design </a:t>
                      </a:r>
                      <a:r>
                        <a:rPr lang="nb-NO" sz="1800" baseline="0" dirty="0" err="1" smtClean="0"/>
                        <a:t>of</a:t>
                      </a:r>
                      <a:r>
                        <a:rPr lang="nb-NO" sz="1800" baseline="0" dirty="0" smtClean="0"/>
                        <a:t> </a:t>
                      </a:r>
                      <a:r>
                        <a:rPr lang="nb-NO" sz="1800" baseline="0" dirty="0" err="1" smtClean="0"/>
                        <a:t>experiments</a:t>
                      </a:r>
                      <a:endParaRPr lang="en-US" sz="1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0405"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dirty="0" smtClean="0"/>
                        <a:t>Value </a:t>
                      </a:r>
                      <a:r>
                        <a:rPr lang="nb-NO" sz="1800" dirty="0" err="1" smtClean="0"/>
                        <a:t>of</a:t>
                      </a:r>
                      <a:r>
                        <a:rPr lang="nb-NO" sz="1800" dirty="0" smtClean="0"/>
                        <a:t> </a:t>
                      </a:r>
                      <a:r>
                        <a:rPr lang="nb-NO" sz="1800" dirty="0" err="1" smtClean="0"/>
                        <a:t>information</a:t>
                      </a:r>
                      <a:r>
                        <a:rPr lang="nb-NO" sz="1800" dirty="0" smtClean="0"/>
                        <a:t> </a:t>
                      </a:r>
                      <a:r>
                        <a:rPr lang="nb-NO" sz="1800" dirty="0" err="1" smtClean="0"/>
                        <a:t>analysis</a:t>
                      </a:r>
                      <a:r>
                        <a:rPr lang="nb-NO" sz="1800" baseline="0" dirty="0" smtClean="0"/>
                        <a:t> in s</a:t>
                      </a:r>
                      <a:r>
                        <a:rPr lang="nb-NO" sz="1800" dirty="0" smtClean="0"/>
                        <a:t>patial </a:t>
                      </a:r>
                      <a:r>
                        <a:rPr lang="nb-NO" sz="1800" dirty="0" err="1" smtClean="0"/>
                        <a:t>decision</a:t>
                      </a:r>
                      <a:r>
                        <a:rPr lang="nb-NO" sz="1800" dirty="0" smtClean="0"/>
                        <a:t> </a:t>
                      </a:r>
                      <a:r>
                        <a:rPr lang="nb-NO" sz="1800" dirty="0" err="1" smtClean="0"/>
                        <a:t>situations</a:t>
                      </a:r>
                      <a:endParaRPr lang="nb-NO" sz="1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0405">
                <a:tc>
                  <a:txBody>
                    <a:bodyPr/>
                    <a:lstStyle/>
                    <a:p>
                      <a:r>
                        <a:rPr lang="nb-NO" sz="1800" b="1" dirty="0" err="1" smtClean="0"/>
                        <a:t>Thursday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dirty="0" err="1" smtClean="0"/>
                        <a:t>Examples</a:t>
                      </a:r>
                      <a:r>
                        <a:rPr lang="nb-NO" sz="1800" baseline="0" dirty="0" smtClean="0"/>
                        <a:t> </a:t>
                      </a:r>
                      <a:r>
                        <a:rPr lang="nb-NO" sz="1800" baseline="0" dirty="0" err="1" smtClean="0"/>
                        <a:t>of</a:t>
                      </a:r>
                      <a:r>
                        <a:rPr lang="nb-NO" sz="1800" baseline="0" dirty="0" smtClean="0"/>
                        <a:t> </a:t>
                      </a:r>
                      <a:r>
                        <a:rPr lang="nb-NO" sz="1800" baseline="0" dirty="0" err="1" smtClean="0"/>
                        <a:t>value</a:t>
                      </a:r>
                      <a:r>
                        <a:rPr lang="nb-NO" sz="1800" baseline="0" dirty="0" smtClean="0"/>
                        <a:t> </a:t>
                      </a:r>
                      <a:r>
                        <a:rPr lang="nb-NO" sz="1800" baseline="0" dirty="0" err="1" smtClean="0"/>
                        <a:t>of</a:t>
                      </a:r>
                      <a:r>
                        <a:rPr lang="nb-NO" sz="1800" baseline="0" dirty="0" smtClean="0"/>
                        <a:t> </a:t>
                      </a:r>
                      <a:r>
                        <a:rPr lang="nb-NO" sz="1800" baseline="0" dirty="0" err="1" smtClean="0"/>
                        <a:t>information</a:t>
                      </a:r>
                      <a:r>
                        <a:rPr lang="nb-NO" sz="1800" baseline="0" dirty="0" smtClean="0"/>
                        <a:t> </a:t>
                      </a:r>
                      <a:r>
                        <a:rPr lang="nb-NO" sz="1800" baseline="0" dirty="0" err="1" smtClean="0"/>
                        <a:t>analysis</a:t>
                      </a:r>
                      <a:r>
                        <a:rPr lang="nb-NO" sz="1800" baseline="0" dirty="0" smtClean="0"/>
                        <a:t> in Earth </a:t>
                      </a:r>
                      <a:r>
                        <a:rPr lang="nb-NO" sz="1800" baseline="0" dirty="0" err="1" smtClean="0"/>
                        <a:t>sciences</a:t>
                      </a:r>
                      <a:endParaRPr lang="en-US" sz="1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6148"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dirty="0" err="1" smtClean="0"/>
                        <a:t>Computational</a:t>
                      </a:r>
                      <a:r>
                        <a:rPr lang="nb-NO" sz="1800" baseline="0" dirty="0" smtClean="0"/>
                        <a:t> </a:t>
                      </a:r>
                      <a:r>
                        <a:rPr lang="nb-NO" sz="1800" baseline="0" dirty="0" err="1" smtClean="0"/>
                        <a:t>aspects</a:t>
                      </a:r>
                      <a:endParaRPr lang="nb-NO" sz="1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nb-NO" b="1" dirty="0" smtClean="0"/>
                        <a:t>Friday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baseline="0" dirty="0" err="1" smtClean="0"/>
                        <a:t>Sequential</a:t>
                      </a:r>
                      <a:r>
                        <a:rPr lang="nb-NO" sz="1800" baseline="0" dirty="0" smtClean="0"/>
                        <a:t> </a:t>
                      </a:r>
                      <a:r>
                        <a:rPr lang="nb-NO" sz="1800" baseline="0" dirty="0" err="1" smtClean="0"/>
                        <a:t>decisions</a:t>
                      </a:r>
                      <a:r>
                        <a:rPr lang="nb-NO" sz="1800" baseline="0" dirty="0" smtClean="0"/>
                        <a:t> and </a:t>
                      </a:r>
                      <a:r>
                        <a:rPr lang="nb-NO" sz="1800" baseline="0" dirty="0" err="1" smtClean="0"/>
                        <a:t>sequential</a:t>
                      </a:r>
                      <a:r>
                        <a:rPr lang="nb-NO" sz="1800" baseline="0" dirty="0" smtClean="0"/>
                        <a:t> </a:t>
                      </a:r>
                      <a:r>
                        <a:rPr lang="nb-NO" sz="1800" baseline="0" dirty="0" err="1" smtClean="0"/>
                        <a:t>information</a:t>
                      </a:r>
                      <a:r>
                        <a:rPr lang="nb-NO" sz="1800" baseline="0" dirty="0" smtClean="0"/>
                        <a:t> </a:t>
                      </a:r>
                      <a:r>
                        <a:rPr lang="nb-NO" sz="1800" baseline="0" dirty="0" err="1" smtClean="0"/>
                        <a:t>gathering</a:t>
                      </a:r>
                      <a:endParaRPr lang="en-US" sz="1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3735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dirty="0" err="1" smtClean="0"/>
                        <a:t>Examples</a:t>
                      </a:r>
                      <a:r>
                        <a:rPr lang="nb-NO" sz="1800" dirty="0" smtClean="0"/>
                        <a:t> from</a:t>
                      </a:r>
                      <a:r>
                        <a:rPr lang="nb-NO" sz="1800" baseline="0" dirty="0" smtClean="0"/>
                        <a:t> </a:t>
                      </a:r>
                      <a:r>
                        <a:rPr lang="nb-NO" sz="1800" baseline="0" dirty="0" err="1" smtClean="0"/>
                        <a:t>mining</a:t>
                      </a:r>
                      <a:r>
                        <a:rPr lang="nb-NO" sz="1800" baseline="0" dirty="0" smtClean="0"/>
                        <a:t> and </a:t>
                      </a:r>
                      <a:r>
                        <a:rPr lang="nb-NO" sz="1800" baseline="0" dirty="0" err="1" smtClean="0"/>
                        <a:t>oceanography</a:t>
                      </a:r>
                      <a:endParaRPr lang="nb-NO" sz="1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95536" y="6381328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Every</a:t>
            </a:r>
            <a:r>
              <a:rPr lang="nb-NO" dirty="0" smtClean="0"/>
              <a:t> </a:t>
            </a:r>
            <a:r>
              <a:rPr lang="nb-NO" dirty="0" err="1" smtClean="0"/>
              <a:t>day</a:t>
            </a:r>
            <a:r>
              <a:rPr lang="nb-NO" dirty="0" smtClean="0"/>
              <a:t>: Small </a:t>
            </a:r>
            <a:r>
              <a:rPr lang="nb-NO" dirty="0" err="1" smtClean="0"/>
              <a:t>exercise</a:t>
            </a:r>
            <a:r>
              <a:rPr lang="nb-NO" dirty="0" smtClean="0"/>
              <a:t> half-</a:t>
            </a:r>
            <a:r>
              <a:rPr lang="nb-NO" dirty="0" err="1" smtClean="0"/>
              <a:t>way</a:t>
            </a:r>
            <a:r>
              <a:rPr lang="nb-NO" dirty="0" smtClean="0"/>
              <a:t>, and computer </a:t>
            </a:r>
            <a:r>
              <a:rPr lang="nb-NO" dirty="0" err="1" smtClean="0"/>
              <a:t>project</a:t>
            </a:r>
            <a:r>
              <a:rPr lang="nb-NO" dirty="0" smtClean="0"/>
              <a:t> at </a:t>
            </a:r>
            <a:r>
              <a:rPr lang="nb-NO" dirty="0" err="1" smtClean="0"/>
              <a:t>the</a:t>
            </a:r>
            <a:r>
              <a:rPr lang="nb-NO" dirty="0" smtClean="0"/>
              <a:t> end.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15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err="1" smtClean="0"/>
              <a:t>Approximations</a:t>
            </a:r>
            <a:r>
              <a:rPr lang="nb-NO" dirty="0" smtClean="0"/>
              <a:t> (ii)</a:t>
            </a:r>
            <a:endParaRPr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57200" y="971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9833372"/>
              </p:ext>
            </p:extLst>
          </p:nvPr>
        </p:nvGraphicFramePr>
        <p:xfrm>
          <a:off x="1057275" y="3501008"/>
          <a:ext cx="3514725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7" name="Equation" r:id="rId3" imgW="2171520" imgH="787320" progId="Equation.DSMT4">
                  <p:embed/>
                </p:oleObj>
              </mc:Choice>
              <mc:Fallback>
                <p:oleObj name="Equation" r:id="rId3" imgW="2171520" imgH="787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7275" y="3501008"/>
                        <a:ext cx="3514725" cy="1282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39552" y="2460064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b="1" dirty="0" smtClean="0"/>
              <a:t>Compute the log Gaussian expectation.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4421" y="2275398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err="1" smtClean="0">
                <a:solidFill>
                  <a:srgbClr val="FF0000"/>
                </a:solidFill>
              </a:rPr>
              <a:t>Exercise</a:t>
            </a:r>
            <a:r>
              <a:rPr lang="nb-NO" b="1" dirty="0" smtClean="0">
                <a:solidFill>
                  <a:srgbClr val="FF0000"/>
                </a:solidFill>
              </a:rPr>
              <a:t>:</a:t>
            </a:r>
            <a:endParaRPr lang="nb-NO" b="1" dirty="0" smtClean="0"/>
          </a:p>
        </p:txBody>
      </p:sp>
    </p:spTree>
    <p:extLst>
      <p:ext uri="{BB962C8B-B14F-4D97-AF65-F5344CB8AC3E}">
        <p14:creationId xmlns:p14="http://schemas.microsoft.com/office/powerpoint/2010/main" val="248166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err="1" smtClean="0"/>
              <a:t>Results</a:t>
            </a:r>
            <a:r>
              <a:rPr lang="nb-NO" dirty="0" smtClean="0"/>
              <a:t> – data </a:t>
            </a:r>
            <a:r>
              <a:rPr lang="nb-NO" dirty="0" err="1" smtClean="0"/>
              <a:t>gathering</a:t>
            </a:r>
            <a:r>
              <a:rPr lang="nb-NO" dirty="0" smtClean="0"/>
              <a:t> </a:t>
            </a:r>
            <a:r>
              <a:rPr lang="nb-NO" dirty="0" err="1" smtClean="0"/>
              <a:t>options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8515659"/>
              </p:ext>
            </p:extLst>
          </p:nvPr>
        </p:nvGraphicFramePr>
        <p:xfrm>
          <a:off x="395536" y="1520353"/>
          <a:ext cx="3024336" cy="513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64" name="Equation" r:id="rId3" imgW="1574800" imgH="254000" progId="Equation.DSMT4">
                  <p:embed/>
                </p:oleObj>
              </mc:Choice>
              <mc:Fallback>
                <p:oleObj name="Equation" r:id="rId3" imgW="15748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1520353"/>
                        <a:ext cx="3024336" cy="5137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5536" y="2564904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Study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value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different </a:t>
            </a:r>
            <a:r>
              <a:rPr lang="nb-NO" dirty="0" err="1" smtClean="0"/>
              <a:t>borehole</a:t>
            </a:r>
            <a:r>
              <a:rPr lang="nb-NO" dirty="0" smtClean="0"/>
              <a:t> </a:t>
            </a:r>
            <a:r>
              <a:rPr lang="nb-NO" dirty="0" err="1" smtClean="0"/>
              <a:t>information</a:t>
            </a:r>
            <a:r>
              <a:rPr lang="nb-NO" dirty="0" smtClean="0"/>
              <a:t>, and </a:t>
            </a:r>
            <a:r>
              <a:rPr lang="nb-NO" dirty="0" err="1" smtClean="0"/>
              <a:t>compared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prices</a:t>
            </a:r>
            <a:r>
              <a:rPr lang="nb-NO" dirty="0" smtClean="0"/>
              <a:t>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3645024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nb-NO" dirty="0" smtClean="0"/>
              <a:t>Test half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planned</a:t>
            </a:r>
            <a:r>
              <a:rPr lang="nb-NO" dirty="0" smtClean="0"/>
              <a:t> </a:t>
            </a:r>
            <a:r>
              <a:rPr lang="nb-NO" dirty="0" err="1" smtClean="0"/>
              <a:t>boreholes</a:t>
            </a:r>
            <a:r>
              <a:rPr lang="nb-NO" dirty="0" smtClean="0"/>
              <a:t>, </a:t>
            </a:r>
            <a:r>
              <a:rPr lang="nb-NO" dirty="0" err="1" smtClean="0"/>
              <a:t>with</a:t>
            </a:r>
            <a:r>
              <a:rPr lang="nb-NO" dirty="0" smtClean="0"/>
              <a:t> half </a:t>
            </a:r>
            <a:r>
              <a:rPr lang="nb-NO" dirty="0" err="1" smtClean="0"/>
              <a:t>of</a:t>
            </a:r>
            <a:r>
              <a:rPr lang="nb-NO" dirty="0" smtClean="0"/>
              <a:t> samples (</a:t>
            </a:r>
            <a:r>
              <a:rPr lang="nb-NO" dirty="0" err="1" smtClean="0"/>
              <a:t>every</a:t>
            </a:r>
            <a:r>
              <a:rPr lang="nb-NO" dirty="0" smtClean="0"/>
              <a:t> </a:t>
            </a:r>
            <a:r>
              <a:rPr lang="nb-NO" dirty="0" err="1" smtClean="0"/>
              <a:t>other</a:t>
            </a:r>
            <a:r>
              <a:rPr lang="nb-NO" dirty="0" smtClean="0"/>
              <a:t>).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nb-NO" dirty="0" smtClean="0"/>
              <a:t>Test quarter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boreholes</a:t>
            </a:r>
            <a:r>
              <a:rPr lang="nb-NO" dirty="0" smtClean="0"/>
              <a:t>,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dense</a:t>
            </a:r>
            <a:r>
              <a:rPr lang="nb-NO" dirty="0" smtClean="0"/>
              <a:t> sampling.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nb-NO" dirty="0" smtClean="0"/>
              <a:t>Do </a:t>
            </a:r>
            <a:r>
              <a:rPr lang="nb-NO" dirty="0" err="1" smtClean="0"/>
              <a:t>no</a:t>
            </a:r>
            <a:r>
              <a:rPr lang="nb-NO" dirty="0" smtClean="0"/>
              <a:t> testing.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25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err="1" smtClean="0"/>
              <a:t>Results</a:t>
            </a:r>
            <a:r>
              <a:rPr lang="nb-NO" dirty="0" smtClean="0"/>
              <a:t> – </a:t>
            </a:r>
            <a:r>
              <a:rPr lang="nb-NO" dirty="0" err="1" smtClean="0"/>
              <a:t>decision</a:t>
            </a:r>
            <a:r>
              <a:rPr lang="nb-NO" dirty="0" smtClean="0"/>
              <a:t> regions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176676"/>
              </p:ext>
            </p:extLst>
          </p:nvPr>
        </p:nvGraphicFramePr>
        <p:xfrm>
          <a:off x="842329" y="2564904"/>
          <a:ext cx="3983038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83" name="Equation" r:id="rId3" imgW="2006280" imgH="253800" progId="Equation.DSMT4">
                  <p:embed/>
                </p:oleObj>
              </mc:Choice>
              <mc:Fallback>
                <p:oleObj name="Equation" r:id="rId3" imgW="20062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42329" y="2564904"/>
                        <a:ext cx="3983038" cy="503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27584" y="3356992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We</a:t>
            </a:r>
            <a:r>
              <a:rPr lang="nb-NO" dirty="0" smtClean="0"/>
              <a:t> </a:t>
            </a:r>
            <a:r>
              <a:rPr lang="nb-NO" dirty="0" err="1" smtClean="0"/>
              <a:t>here</a:t>
            </a:r>
            <a:r>
              <a:rPr lang="nb-NO" dirty="0" smtClean="0"/>
              <a:t> </a:t>
            </a:r>
            <a:r>
              <a:rPr lang="nb-NO" dirty="0" err="1" smtClean="0"/>
              <a:t>gather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data </a:t>
            </a:r>
            <a:r>
              <a:rPr lang="nb-NO" dirty="0" err="1" smtClean="0"/>
              <a:t>that</a:t>
            </a:r>
            <a:r>
              <a:rPr lang="nb-NO" dirty="0" smtClean="0"/>
              <a:t> is most </a:t>
            </a:r>
            <a:r>
              <a:rPr lang="nb-NO" dirty="0" err="1" smtClean="0"/>
              <a:t>valuable</a:t>
            </a:r>
            <a:r>
              <a:rPr lang="nb-NO" dirty="0" smtClean="0"/>
              <a:t> </a:t>
            </a:r>
            <a:r>
              <a:rPr lang="nb-NO" dirty="0" err="1" smtClean="0"/>
              <a:t>compared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its</a:t>
            </a:r>
            <a:r>
              <a:rPr lang="nb-NO" dirty="0" smtClean="0"/>
              <a:t> </a:t>
            </a:r>
            <a:r>
              <a:rPr lang="nb-NO" dirty="0" err="1" smtClean="0"/>
              <a:t>price</a:t>
            </a:r>
            <a:r>
              <a:rPr lang="nb-NO" dirty="0" smtClean="0"/>
              <a:t>. </a:t>
            </a:r>
          </a:p>
          <a:p>
            <a:endParaRPr lang="nb-NO" dirty="0"/>
          </a:p>
          <a:p>
            <a:r>
              <a:rPr lang="nb-NO" dirty="0" smtClean="0"/>
              <a:t>This data </a:t>
            </a:r>
            <a:r>
              <a:rPr lang="nb-NO" dirty="0" err="1" smtClean="0"/>
              <a:t>gathering</a:t>
            </a:r>
            <a:r>
              <a:rPr lang="nb-NO" dirty="0" smtClean="0"/>
              <a:t> </a:t>
            </a:r>
            <a:r>
              <a:rPr lang="nb-NO" dirty="0" err="1" smtClean="0"/>
              <a:t>decision</a:t>
            </a:r>
            <a:r>
              <a:rPr lang="nb-NO" dirty="0" smtClean="0"/>
              <a:t> </a:t>
            </a:r>
            <a:r>
              <a:rPr lang="nb-NO" dirty="0" err="1" smtClean="0"/>
              <a:t>could</a:t>
            </a:r>
            <a:r>
              <a:rPr lang="nb-NO" dirty="0" smtClean="0"/>
              <a:t> </a:t>
            </a:r>
            <a:r>
              <a:rPr lang="nb-NO" dirty="0" err="1" smtClean="0"/>
              <a:t>also</a:t>
            </a:r>
            <a:r>
              <a:rPr lang="nb-NO" dirty="0" smtClean="0"/>
              <a:t> be </a:t>
            </a:r>
            <a:r>
              <a:rPr lang="nb-NO" dirty="0" err="1" smtClean="0"/>
              <a:t>made</a:t>
            </a:r>
            <a:r>
              <a:rPr lang="nb-NO" dirty="0" smtClean="0"/>
              <a:t> </a:t>
            </a:r>
            <a:r>
              <a:rPr lang="nb-NO" dirty="0" err="1" smtClean="0"/>
              <a:t>according</a:t>
            </a:r>
            <a:r>
              <a:rPr lang="nb-NO" dirty="0" smtClean="0"/>
              <a:t> to a </a:t>
            </a:r>
            <a:r>
              <a:rPr lang="nb-NO" dirty="0" err="1" smtClean="0"/>
              <a:t>budget</a:t>
            </a:r>
            <a:r>
              <a:rPr lang="nb-NO" dirty="0" smtClean="0"/>
              <a:t>. </a:t>
            </a:r>
            <a:r>
              <a:rPr lang="nb-NO" dirty="0" err="1" smtClean="0"/>
              <a:t>Then</a:t>
            </a:r>
            <a:r>
              <a:rPr lang="nb-NO" dirty="0" smtClean="0"/>
              <a:t> </a:t>
            </a:r>
            <a:r>
              <a:rPr lang="nb-NO" dirty="0" err="1" smtClean="0"/>
              <a:t>we</a:t>
            </a:r>
            <a:r>
              <a:rPr lang="nb-NO" dirty="0" smtClean="0"/>
              <a:t> </a:t>
            </a:r>
            <a:r>
              <a:rPr lang="nb-NO" dirty="0" err="1" smtClean="0"/>
              <a:t>collect</a:t>
            </a:r>
            <a:r>
              <a:rPr lang="nb-NO" dirty="0" smtClean="0"/>
              <a:t> data </a:t>
            </a:r>
            <a:r>
              <a:rPr lang="nb-NO" dirty="0" err="1" smtClean="0"/>
              <a:t>that</a:t>
            </a:r>
            <a:r>
              <a:rPr lang="nb-NO" dirty="0" smtClean="0"/>
              <a:t> has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largest</a:t>
            </a:r>
            <a:r>
              <a:rPr lang="nb-NO" dirty="0" smtClean="0"/>
              <a:t> VOI, as </a:t>
            </a:r>
            <a:r>
              <a:rPr lang="nb-NO" dirty="0" err="1" smtClean="0"/>
              <a:t>long</a:t>
            </a:r>
            <a:r>
              <a:rPr lang="nb-NO" dirty="0" smtClean="0"/>
              <a:t> as it is less </a:t>
            </a:r>
            <a:r>
              <a:rPr lang="nb-NO" dirty="0" err="1" smtClean="0"/>
              <a:t>than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budget</a:t>
            </a:r>
            <a:r>
              <a:rPr lang="nb-NO" dirty="0" smtClean="0"/>
              <a:t>. 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123728" y="2060848"/>
            <a:ext cx="144016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123728" y="155679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No testing.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5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err="1" smtClean="0"/>
              <a:t>Results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692696"/>
            <a:ext cx="5649821" cy="4237366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6078374"/>
              </p:ext>
            </p:extLst>
          </p:nvPr>
        </p:nvGraphicFramePr>
        <p:xfrm>
          <a:off x="1141413" y="5084763"/>
          <a:ext cx="6075362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67" name="Equation" r:id="rId4" imgW="3060360" imgH="279360" progId="Equation.DSMT4">
                  <p:embed/>
                </p:oleObj>
              </mc:Choice>
              <mc:Fallback>
                <p:oleObj name="Equation" r:id="rId4" imgW="3060360" imgH="2793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1413" y="5084763"/>
                        <a:ext cx="6075362" cy="554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5576" y="5661248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P1 and P2 </a:t>
            </a:r>
            <a:r>
              <a:rPr lang="nb-NO" dirty="0" err="1" smtClean="0"/>
              <a:t>depend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length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boreholes</a:t>
            </a:r>
            <a:r>
              <a:rPr lang="nb-NO" dirty="0" smtClean="0"/>
              <a:t>, and </a:t>
            </a:r>
            <a:r>
              <a:rPr lang="nb-NO" dirty="0" err="1" smtClean="0"/>
              <a:t>number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tests.</a:t>
            </a:r>
          </a:p>
          <a:p>
            <a:r>
              <a:rPr lang="nb-NO" dirty="0" smtClean="0"/>
              <a:t>The </a:t>
            </a:r>
            <a:r>
              <a:rPr lang="nb-NO" dirty="0" err="1" smtClean="0"/>
              <a:t>number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tests </a:t>
            </a:r>
            <a:r>
              <a:rPr lang="nb-NO" dirty="0" err="1" smtClean="0"/>
              <a:t>are</a:t>
            </a:r>
            <a:r>
              <a:rPr lang="nb-NO" dirty="0" smtClean="0"/>
              <a:t> </a:t>
            </a:r>
            <a:r>
              <a:rPr lang="nb-NO" dirty="0" err="1" smtClean="0"/>
              <a:t>here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same for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two</a:t>
            </a:r>
            <a:r>
              <a:rPr lang="nb-NO" dirty="0" smtClean="0"/>
              <a:t> data </a:t>
            </a:r>
            <a:r>
              <a:rPr lang="nb-NO" dirty="0" err="1" smtClean="0"/>
              <a:t>gathering</a:t>
            </a:r>
            <a:r>
              <a:rPr lang="nb-NO" dirty="0" smtClean="0"/>
              <a:t> </a:t>
            </a:r>
            <a:r>
              <a:rPr lang="nb-NO" dirty="0" err="1" smtClean="0"/>
              <a:t>options</a:t>
            </a:r>
            <a:r>
              <a:rPr lang="nb-NO" dirty="0" smtClean="0"/>
              <a:t>.</a:t>
            </a:r>
          </a:p>
          <a:p>
            <a:r>
              <a:rPr lang="nb-NO" dirty="0" smtClean="0"/>
              <a:t>Half-half drills </a:t>
            </a:r>
            <a:r>
              <a:rPr lang="nb-NO" dirty="0" err="1" smtClean="0"/>
              <a:t>about</a:t>
            </a:r>
            <a:r>
              <a:rPr lang="nb-NO" dirty="0" smtClean="0"/>
              <a:t> </a:t>
            </a:r>
            <a:r>
              <a:rPr lang="nb-NO" dirty="0" err="1" smtClean="0"/>
              <a:t>twice</a:t>
            </a:r>
            <a:r>
              <a:rPr lang="nb-NO" dirty="0" smtClean="0"/>
              <a:t> as </a:t>
            </a:r>
            <a:r>
              <a:rPr lang="nb-NO" dirty="0" err="1" smtClean="0"/>
              <a:t>long</a:t>
            </a:r>
            <a:r>
              <a:rPr lang="nb-NO" dirty="0" smtClean="0"/>
              <a:t> as </a:t>
            </a:r>
            <a:r>
              <a:rPr lang="nb-NO" dirty="0" err="1" smtClean="0"/>
              <a:t>the</a:t>
            </a:r>
            <a:r>
              <a:rPr lang="nb-NO" dirty="0" smtClean="0"/>
              <a:t> Quarter </a:t>
            </a:r>
            <a:r>
              <a:rPr lang="nb-NO" dirty="0" err="1" smtClean="0"/>
              <a:t>option</a:t>
            </a:r>
            <a:r>
              <a:rPr lang="nb-NO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62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err="1" smtClean="0"/>
              <a:t>Wrap</a:t>
            </a:r>
            <a:r>
              <a:rPr lang="nb-NO" dirty="0" smtClean="0"/>
              <a:t> up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1772816"/>
            <a:ext cx="8280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 smtClean="0"/>
              <a:t>Analytical</a:t>
            </a:r>
            <a:r>
              <a:rPr lang="nb-NO" dirty="0" smtClean="0"/>
              <a:t> </a:t>
            </a:r>
            <a:r>
              <a:rPr lang="nb-NO" dirty="0" err="1" smtClean="0"/>
              <a:t>expressions</a:t>
            </a:r>
            <a:r>
              <a:rPr lang="nb-NO" dirty="0" smtClean="0"/>
              <a:t> </a:t>
            </a:r>
            <a:r>
              <a:rPr lang="nb-NO" dirty="0" err="1" smtClean="0"/>
              <a:t>allows</a:t>
            </a:r>
            <a:r>
              <a:rPr lang="nb-NO" dirty="0" smtClean="0"/>
              <a:t> fast </a:t>
            </a:r>
            <a:r>
              <a:rPr lang="nb-NO" dirty="0" err="1" smtClean="0"/>
              <a:t>computations</a:t>
            </a:r>
            <a:r>
              <a:rPr lang="nb-NO" dirty="0" smtClean="0"/>
              <a:t>, and </a:t>
            </a:r>
            <a:r>
              <a:rPr lang="nb-NO" dirty="0" err="1" smtClean="0"/>
              <a:t>eases</a:t>
            </a:r>
            <a:r>
              <a:rPr lang="nb-NO" dirty="0" smtClean="0"/>
              <a:t> </a:t>
            </a:r>
            <a:r>
              <a:rPr lang="nb-NO" dirty="0" err="1" smtClean="0"/>
              <a:t>sensitivity</a:t>
            </a:r>
            <a:r>
              <a:rPr lang="nb-NO" dirty="0" smtClean="0"/>
              <a:t> </a:t>
            </a:r>
            <a:r>
              <a:rPr lang="nb-NO" dirty="0" err="1" smtClean="0"/>
              <a:t>analysis</a:t>
            </a:r>
            <a:r>
              <a:rPr lang="nb-NO" dirty="0" smtClean="0"/>
              <a:t>, etc.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 smtClean="0"/>
              <a:t>Approximations</a:t>
            </a:r>
            <a:r>
              <a:rPr lang="nb-NO" dirty="0" smtClean="0"/>
              <a:t> must be </a:t>
            </a:r>
            <a:r>
              <a:rPr lang="nb-NO" dirty="0" err="1" smtClean="0"/>
              <a:t>checked</a:t>
            </a:r>
            <a:r>
              <a:rPr lang="nb-NO" dirty="0"/>
              <a:t> </a:t>
            </a:r>
            <a:r>
              <a:rPr lang="nb-NO" dirty="0" smtClean="0"/>
              <a:t>(time </a:t>
            </a:r>
            <a:r>
              <a:rPr lang="nb-NO" dirty="0" err="1" smtClean="0"/>
              <a:t>consuming</a:t>
            </a:r>
            <a:r>
              <a:rPr lang="nb-NO" dirty="0" smtClean="0"/>
              <a:t> MCMC, </a:t>
            </a:r>
            <a:r>
              <a:rPr lang="nb-NO" dirty="0" err="1" smtClean="0"/>
              <a:t>asymptotics</a:t>
            </a:r>
            <a:r>
              <a:rPr lang="nb-NO" dirty="0" smtClean="0"/>
              <a:t>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VOI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subset</a:t>
            </a:r>
            <a:r>
              <a:rPr lang="nb-NO" dirty="0" smtClean="0"/>
              <a:t> testing </a:t>
            </a:r>
            <a:r>
              <a:rPr lang="nb-NO" dirty="0" err="1" smtClean="0"/>
              <a:t>can</a:t>
            </a:r>
            <a:r>
              <a:rPr lang="nb-NO" dirty="0" smtClean="0"/>
              <a:t> be </a:t>
            </a:r>
            <a:r>
              <a:rPr lang="nb-NO" dirty="0" err="1" smtClean="0"/>
              <a:t>effective</a:t>
            </a:r>
            <a:r>
              <a:rPr lang="nb-NO" dirty="0" smtClean="0"/>
              <a:t> </a:t>
            </a:r>
            <a:r>
              <a:rPr lang="nb-NO" dirty="0" err="1" smtClean="0"/>
              <a:t>when</a:t>
            </a:r>
            <a:r>
              <a:rPr lang="nb-NO" dirty="0" smtClean="0"/>
              <a:t> </a:t>
            </a:r>
            <a:r>
              <a:rPr lang="nb-NO" dirty="0" err="1" smtClean="0"/>
              <a:t>there</a:t>
            </a:r>
            <a:r>
              <a:rPr lang="nb-NO" dirty="0" smtClean="0"/>
              <a:t> is </a:t>
            </a:r>
            <a:r>
              <a:rPr lang="nb-NO" dirty="0" err="1" smtClean="0"/>
              <a:t>correlation</a:t>
            </a:r>
            <a:r>
              <a:rPr lang="nb-NO" dirty="0" smtClean="0"/>
              <a:t>. </a:t>
            </a:r>
            <a:r>
              <a:rPr lang="nb-NO" dirty="0" err="1" smtClean="0"/>
              <a:t>Two</a:t>
            </a:r>
            <a:r>
              <a:rPr lang="nb-NO" dirty="0" smtClean="0"/>
              <a:t> </a:t>
            </a:r>
            <a:r>
              <a:rPr lang="nb-NO" dirty="0" err="1" smtClean="0"/>
              <a:t>dense</a:t>
            </a:r>
            <a:r>
              <a:rPr lang="nb-NO" dirty="0" smtClean="0"/>
              <a:t> data samples </a:t>
            </a:r>
            <a:r>
              <a:rPr lang="nb-NO" dirty="0" err="1" smtClean="0"/>
              <a:t>does</a:t>
            </a:r>
            <a:r>
              <a:rPr lang="nb-NO" dirty="0" smtClean="0"/>
              <a:t> not </a:t>
            </a:r>
            <a:r>
              <a:rPr lang="nb-NO" dirty="0" err="1" smtClean="0"/>
              <a:t>give</a:t>
            </a:r>
            <a:r>
              <a:rPr lang="nb-NO" dirty="0" smtClean="0"/>
              <a:t> double </a:t>
            </a:r>
            <a:r>
              <a:rPr lang="nb-NO" dirty="0" err="1" smtClean="0"/>
              <a:t>information</a:t>
            </a:r>
            <a:r>
              <a:rPr lang="nb-NO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73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/>
              <a:t> </a:t>
            </a:r>
            <a:r>
              <a:rPr lang="nb-NO" dirty="0" err="1" smtClean="0"/>
              <a:t>Reservoir</a:t>
            </a:r>
            <a:r>
              <a:rPr lang="nb-NO" dirty="0" smtClean="0"/>
              <a:t> </a:t>
            </a:r>
            <a:r>
              <a:rPr lang="nb-NO" dirty="0" err="1" smtClean="0"/>
              <a:t>dogs</a:t>
            </a:r>
            <a:r>
              <a:rPr lang="nb-NO" dirty="0" smtClean="0"/>
              <a:t> - petroleum </a:t>
            </a:r>
            <a:r>
              <a:rPr lang="nb-NO" dirty="0" err="1" smtClean="0"/>
              <a:t>example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132856"/>
            <a:ext cx="4608512" cy="3456384"/>
          </a:xfrm>
        </p:spPr>
      </p:pic>
      <p:sp>
        <p:nvSpPr>
          <p:cNvPr id="15" name="TextBox 14"/>
          <p:cNvSpPr txBox="1"/>
          <p:nvPr/>
        </p:nvSpPr>
        <p:spPr>
          <a:xfrm>
            <a:off x="323528" y="1989995"/>
            <a:ext cx="374441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 smtClean="0"/>
              <a:t>Decisions</a:t>
            </a:r>
            <a:r>
              <a:rPr lang="nb-NO" dirty="0" smtClean="0"/>
              <a:t> </a:t>
            </a:r>
            <a:r>
              <a:rPr lang="nb-NO" dirty="0" err="1" smtClean="0"/>
              <a:t>about</a:t>
            </a:r>
            <a:r>
              <a:rPr lang="nb-NO" dirty="0" smtClean="0"/>
              <a:t> drilling alternatives.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 smtClean="0"/>
              <a:t>Seismic</a:t>
            </a:r>
            <a:r>
              <a:rPr lang="nb-NO" dirty="0" smtClean="0"/>
              <a:t> </a:t>
            </a:r>
            <a:r>
              <a:rPr lang="nb-NO" dirty="0" err="1" smtClean="0"/>
              <a:t>information</a:t>
            </a:r>
            <a:r>
              <a:rPr lang="nb-NO" dirty="0" smtClean="0"/>
              <a:t>. </a:t>
            </a:r>
            <a:r>
              <a:rPr lang="nb-NO" dirty="0" err="1" smtClean="0"/>
              <a:t>Which</a:t>
            </a:r>
            <a:r>
              <a:rPr lang="nb-NO" dirty="0" smtClean="0"/>
              <a:t> </a:t>
            </a:r>
            <a:r>
              <a:rPr lang="nb-NO" dirty="0" err="1" smtClean="0"/>
              <a:t>kind</a:t>
            </a:r>
            <a:r>
              <a:rPr lang="nb-NO" dirty="0" smtClean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Model is a </a:t>
            </a:r>
            <a:r>
              <a:rPr lang="nb-NO" dirty="0" err="1" smtClean="0"/>
              <a:t>represented</a:t>
            </a:r>
            <a:r>
              <a:rPr lang="nb-NO" dirty="0" smtClean="0"/>
              <a:t> by spatial </a:t>
            </a:r>
            <a:r>
              <a:rPr lang="nb-NO" dirty="0" err="1" smtClean="0"/>
              <a:t>process</a:t>
            </a:r>
            <a:r>
              <a:rPr lang="nb-NO" dirty="0" smtClean="0"/>
              <a:t>, </a:t>
            </a:r>
            <a:r>
              <a:rPr lang="nb-NO" dirty="0" err="1" smtClean="0"/>
              <a:t>obtained</a:t>
            </a:r>
            <a:r>
              <a:rPr lang="nb-NO" dirty="0" smtClean="0"/>
              <a:t> by </a:t>
            </a:r>
            <a:r>
              <a:rPr lang="nb-NO" dirty="0" err="1" smtClean="0"/>
              <a:t>simulations</a:t>
            </a:r>
            <a:r>
              <a:rPr lang="nb-NO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VOI </a:t>
            </a:r>
            <a:r>
              <a:rPr lang="nb-NO" dirty="0" err="1" smtClean="0"/>
              <a:t>analysis</a:t>
            </a:r>
            <a:r>
              <a:rPr lang="nb-NO" dirty="0" smtClean="0"/>
              <a:t> done by a </a:t>
            </a:r>
            <a:r>
              <a:rPr lang="nb-NO" dirty="0" err="1" smtClean="0"/>
              <a:t>simulation-regression</a:t>
            </a:r>
            <a:r>
              <a:rPr lang="nb-NO" dirty="0" smtClean="0"/>
              <a:t> </a:t>
            </a:r>
            <a:r>
              <a:rPr lang="nb-NO" dirty="0" err="1" smtClean="0"/>
              <a:t>approach</a:t>
            </a:r>
            <a:r>
              <a:rPr lang="nb-NO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94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57200" y="971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2008" y="116632"/>
            <a:ext cx="90364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dirty="0" smtClean="0"/>
              <a:t>Fluid </a:t>
            </a:r>
            <a:r>
              <a:rPr lang="nb-NO" dirty="0" err="1" smtClean="0"/>
              <a:t>flow</a:t>
            </a:r>
            <a:r>
              <a:rPr lang="nb-NO" dirty="0" smtClean="0"/>
              <a:t> </a:t>
            </a:r>
            <a:r>
              <a:rPr lang="nb-NO" dirty="0" err="1" smtClean="0"/>
              <a:t>modeling</a:t>
            </a:r>
            <a:r>
              <a:rPr lang="nb-NO" dirty="0" smtClean="0"/>
              <a:t> </a:t>
            </a:r>
            <a:r>
              <a:rPr lang="nb-NO" dirty="0" err="1" smtClean="0"/>
              <a:t>example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696" y="2564904"/>
            <a:ext cx="5381111" cy="40358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2480" y="1628800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Most </a:t>
            </a:r>
            <a:r>
              <a:rPr lang="nb-NO" dirty="0" err="1" smtClean="0"/>
              <a:t>reservoir</a:t>
            </a:r>
            <a:r>
              <a:rPr lang="nb-NO" dirty="0" smtClean="0"/>
              <a:t> </a:t>
            </a:r>
            <a:r>
              <a:rPr lang="nb-NO" dirty="0" err="1" smtClean="0"/>
              <a:t>decisions</a:t>
            </a:r>
            <a:r>
              <a:rPr lang="nb-NO" dirty="0" smtClean="0"/>
              <a:t> </a:t>
            </a:r>
            <a:r>
              <a:rPr lang="nb-NO" dirty="0" err="1" smtClean="0"/>
              <a:t>require</a:t>
            </a:r>
            <a:r>
              <a:rPr lang="nb-NO" dirty="0" smtClean="0"/>
              <a:t> </a:t>
            </a:r>
            <a:r>
              <a:rPr lang="nb-NO" dirty="0" err="1" smtClean="0"/>
              <a:t>reservoir</a:t>
            </a:r>
            <a:r>
              <a:rPr lang="nb-NO" dirty="0" smtClean="0"/>
              <a:t> </a:t>
            </a:r>
            <a:r>
              <a:rPr lang="nb-NO" dirty="0" err="1" smtClean="0"/>
              <a:t>simulation</a:t>
            </a:r>
            <a:r>
              <a:rPr lang="nb-NO" dirty="0" smtClean="0"/>
              <a:t>, fluid </a:t>
            </a:r>
            <a:r>
              <a:rPr lang="nb-NO" dirty="0" err="1" smtClean="0"/>
              <a:t>flow</a:t>
            </a:r>
            <a:r>
              <a:rPr lang="nb-NO" dirty="0" smtClean="0"/>
              <a:t> is </a:t>
            </a:r>
            <a:r>
              <a:rPr lang="nb-NO" dirty="0" err="1" smtClean="0"/>
              <a:t>important</a:t>
            </a:r>
            <a:r>
              <a:rPr lang="nb-NO" dirty="0" smtClean="0"/>
              <a:t> for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value</a:t>
            </a:r>
            <a:r>
              <a:rPr lang="nb-NO" dirty="0" smtClean="0"/>
              <a:t> </a:t>
            </a:r>
            <a:r>
              <a:rPr lang="nb-NO" dirty="0" err="1" smtClean="0"/>
              <a:t>calculcation</a:t>
            </a:r>
            <a:r>
              <a:rPr lang="nb-NO" dirty="0" smtClean="0"/>
              <a:t>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2480" y="3668083"/>
            <a:ext cx="30963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Develop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/>
              <a:t>a</a:t>
            </a:r>
            <a:r>
              <a:rPr lang="nb-NO" dirty="0" smtClean="0"/>
              <a:t> drilling plan,</a:t>
            </a:r>
          </a:p>
          <a:p>
            <a:r>
              <a:rPr lang="nb-NO" dirty="0"/>
              <a:t>o</a:t>
            </a:r>
            <a:r>
              <a:rPr lang="nb-NO" dirty="0" smtClean="0"/>
              <a:t>r not </a:t>
            </a:r>
            <a:r>
              <a:rPr lang="nb-NO" dirty="0" err="1" smtClean="0"/>
              <a:t>develop</a:t>
            </a:r>
            <a:r>
              <a:rPr lang="nb-NO" dirty="0" smtClean="0"/>
              <a:t> at all:</a:t>
            </a:r>
          </a:p>
          <a:p>
            <a:endParaRPr lang="nb-NO" dirty="0"/>
          </a:p>
          <a:p>
            <a:endParaRPr lang="nb-NO" dirty="0" smtClean="0"/>
          </a:p>
          <a:p>
            <a:r>
              <a:rPr lang="nb-NO" dirty="0" smtClean="0"/>
              <a:t>Value </a:t>
            </a:r>
            <a:r>
              <a:rPr lang="nb-NO" dirty="0" err="1" smtClean="0"/>
              <a:t>computed</a:t>
            </a:r>
            <a:r>
              <a:rPr lang="nb-NO" dirty="0" smtClean="0"/>
              <a:t> from petroleum </a:t>
            </a:r>
            <a:r>
              <a:rPr lang="nb-NO" dirty="0" err="1" smtClean="0"/>
              <a:t>reservoir</a:t>
            </a:r>
            <a:r>
              <a:rPr lang="nb-NO" dirty="0" smtClean="0"/>
              <a:t> </a:t>
            </a:r>
            <a:r>
              <a:rPr lang="nb-NO" dirty="0" err="1" smtClean="0"/>
              <a:t>simulation</a:t>
            </a:r>
            <a:r>
              <a:rPr lang="nb-NO" dirty="0" smtClean="0"/>
              <a:t>.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4210808"/>
              </p:ext>
            </p:extLst>
          </p:nvPr>
        </p:nvGraphicFramePr>
        <p:xfrm>
          <a:off x="2192338" y="4395788"/>
          <a:ext cx="1065212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52" name="Equation" r:id="rId4" imgW="723600" imgH="253800" progId="Equation.DSMT4">
                  <p:embed/>
                </p:oleObj>
              </mc:Choice>
              <mc:Fallback>
                <p:oleObj name="Equation" r:id="rId4" imgW="7236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92338" y="4395788"/>
                        <a:ext cx="1065212" cy="374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3757520"/>
              </p:ext>
            </p:extLst>
          </p:nvPr>
        </p:nvGraphicFramePr>
        <p:xfrm>
          <a:off x="2178050" y="5733256"/>
          <a:ext cx="709613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53" name="Equation" r:id="rId6" imgW="482400" imgH="253800" progId="Equation.DSMT4">
                  <p:embed/>
                </p:oleObj>
              </mc:Choice>
              <mc:Fallback>
                <p:oleObj name="Equation" r:id="rId6" imgW="4824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8050" y="5733256"/>
                        <a:ext cx="709613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940152" y="6237312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smtClean="0"/>
              <a:t>Dutta et al., 2017.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106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579296" cy="11430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dirty="0" err="1" smtClean="0"/>
              <a:t>Reservoir</a:t>
            </a:r>
            <a:r>
              <a:rPr lang="nb-NO" dirty="0" smtClean="0"/>
              <a:t> </a:t>
            </a:r>
            <a:r>
              <a:rPr lang="nb-NO" dirty="0" err="1" smtClean="0"/>
              <a:t>flow</a:t>
            </a:r>
            <a:r>
              <a:rPr lang="nb-NO" dirty="0" smtClean="0"/>
              <a:t> in </a:t>
            </a:r>
            <a:r>
              <a:rPr lang="nb-NO" dirty="0" err="1" smtClean="0"/>
              <a:t>heterogeneous</a:t>
            </a:r>
            <a:r>
              <a:rPr lang="nb-NO" dirty="0" smtClean="0"/>
              <a:t> media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988840"/>
            <a:ext cx="5313784" cy="3985338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1835696" y="2996952"/>
            <a:ext cx="1296144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7200" y="2636912"/>
            <a:ext cx="1738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Injection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water, </a:t>
            </a:r>
            <a:r>
              <a:rPr lang="nb-NO" dirty="0" err="1" smtClean="0"/>
              <a:t>pushing</a:t>
            </a:r>
            <a:r>
              <a:rPr lang="nb-NO" dirty="0" smtClean="0"/>
              <a:t> </a:t>
            </a:r>
            <a:r>
              <a:rPr lang="nb-NO" dirty="0" err="1" smtClean="0"/>
              <a:t>oil</a:t>
            </a:r>
            <a:r>
              <a:rPr lang="nb-NO" dirty="0" smtClean="0"/>
              <a:t> </a:t>
            </a:r>
            <a:r>
              <a:rPr lang="nb-NO" dirty="0" err="1" smtClean="0"/>
              <a:t>out</a:t>
            </a:r>
            <a:r>
              <a:rPr lang="nb-NO" dirty="0" smtClean="0"/>
              <a:t>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4149080"/>
            <a:ext cx="3322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Flow</a:t>
            </a:r>
            <a:r>
              <a:rPr lang="nb-NO" dirty="0" smtClean="0"/>
              <a:t> in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reservoir</a:t>
            </a:r>
            <a:r>
              <a:rPr lang="nb-NO" dirty="0" smtClean="0"/>
              <a:t> </a:t>
            </a:r>
            <a:r>
              <a:rPr lang="nb-NO" dirty="0" err="1" smtClean="0"/>
              <a:t>depends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composition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rocks, </a:t>
            </a:r>
            <a:r>
              <a:rPr lang="nb-NO" dirty="0" err="1" smtClean="0"/>
              <a:t>porosity</a:t>
            </a:r>
            <a:r>
              <a:rPr lang="nb-NO" dirty="0" smtClean="0"/>
              <a:t>, </a:t>
            </a:r>
            <a:r>
              <a:rPr lang="nb-NO" dirty="0" err="1" smtClean="0"/>
              <a:t>permeability</a:t>
            </a:r>
            <a:r>
              <a:rPr lang="nb-NO" dirty="0" smtClean="0"/>
              <a:t>, </a:t>
            </a:r>
            <a:r>
              <a:rPr lang="nb-NO" dirty="0" err="1" smtClean="0"/>
              <a:t>faults</a:t>
            </a:r>
            <a:r>
              <a:rPr lang="nb-NO" dirty="0" smtClean="0"/>
              <a:t>, etc.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5589240"/>
            <a:ext cx="3322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Seismic</a:t>
            </a:r>
            <a:r>
              <a:rPr lang="nb-NO" dirty="0" smtClean="0"/>
              <a:t> data </a:t>
            </a:r>
            <a:r>
              <a:rPr lang="nb-NO" dirty="0" err="1" smtClean="0"/>
              <a:t>can</a:t>
            </a:r>
            <a:r>
              <a:rPr lang="nb-NO" dirty="0" smtClean="0"/>
              <a:t> </a:t>
            </a:r>
            <a:r>
              <a:rPr lang="nb-NO" dirty="0" err="1" smtClean="0"/>
              <a:t>help</a:t>
            </a:r>
            <a:r>
              <a:rPr lang="nb-NO" dirty="0"/>
              <a:t> </a:t>
            </a:r>
            <a:r>
              <a:rPr lang="nb-NO" dirty="0" err="1" smtClean="0"/>
              <a:t>identify</a:t>
            </a:r>
            <a:r>
              <a:rPr lang="nb-NO" dirty="0" smtClean="0"/>
              <a:t> </a:t>
            </a:r>
            <a:r>
              <a:rPr lang="nb-NO" dirty="0" err="1" smtClean="0"/>
              <a:t>these</a:t>
            </a:r>
            <a:r>
              <a:rPr lang="nb-NO" dirty="0" smtClean="0"/>
              <a:t> </a:t>
            </a:r>
            <a:r>
              <a:rPr lang="nb-NO" dirty="0" err="1" smtClean="0"/>
              <a:t>important</a:t>
            </a:r>
            <a:r>
              <a:rPr lang="nb-NO" dirty="0" smtClean="0"/>
              <a:t> </a:t>
            </a:r>
            <a:r>
              <a:rPr lang="nb-NO" dirty="0" err="1" smtClean="0"/>
              <a:t>reservoir</a:t>
            </a:r>
            <a:r>
              <a:rPr lang="nb-NO" dirty="0" smtClean="0"/>
              <a:t> </a:t>
            </a:r>
            <a:r>
              <a:rPr lang="nb-NO" dirty="0" err="1" smtClean="0"/>
              <a:t>properties</a:t>
            </a:r>
            <a:r>
              <a:rPr lang="nb-NO" dirty="0" smtClean="0"/>
              <a:t>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499992" y="6237312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Very</a:t>
            </a:r>
            <a:r>
              <a:rPr lang="nb-NO" dirty="0" smtClean="0"/>
              <a:t> non-linear </a:t>
            </a:r>
            <a:r>
              <a:rPr lang="nb-NO" dirty="0" err="1" smtClean="0"/>
              <a:t>relations</a:t>
            </a:r>
            <a:r>
              <a:rPr lang="nb-NO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9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5190041"/>
              </p:ext>
            </p:extLst>
          </p:nvPr>
        </p:nvGraphicFramePr>
        <p:xfrm>
          <a:off x="457200" y="1844824"/>
          <a:ext cx="6408712" cy="9859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58" name="Equation" r:id="rId3" imgW="3403440" imgH="507960" progId="Equation.DSMT4">
                  <p:embed/>
                </p:oleObj>
              </mc:Choice>
              <mc:Fallback>
                <p:oleObj name="Equation" r:id="rId3" imgW="340344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844824"/>
                        <a:ext cx="6408712" cy="9859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5792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dirty="0" err="1" smtClean="0"/>
              <a:t>Computation</a:t>
            </a:r>
            <a:r>
              <a:rPr lang="nb-NO" dirty="0" smtClean="0"/>
              <a:t> - </a:t>
            </a:r>
            <a:r>
              <a:rPr lang="nb-NO" dirty="0" err="1" smtClean="0"/>
              <a:t>Formula</a:t>
            </a:r>
            <a:r>
              <a:rPr lang="nb-NO" dirty="0" smtClean="0"/>
              <a:t> for VOI</a:t>
            </a:r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5822792"/>
              </p:ext>
            </p:extLst>
          </p:nvPr>
        </p:nvGraphicFramePr>
        <p:xfrm>
          <a:off x="457200" y="3501008"/>
          <a:ext cx="5832648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59" name="Equation" r:id="rId5" imgW="2743200" imgH="304800" progId="Equation.DSMT4">
                  <p:embed/>
                </p:oleObj>
              </mc:Choice>
              <mc:Fallback>
                <p:oleObj name="Equation" r:id="rId5" imgW="27432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501008"/>
                        <a:ext cx="5832648" cy="6480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29208" y="4976008"/>
            <a:ext cx="7643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err="1" smtClean="0"/>
              <a:t>Computationally</a:t>
            </a:r>
            <a:r>
              <a:rPr lang="nb-NO" b="1" dirty="0" smtClean="0"/>
              <a:t> </a:t>
            </a:r>
            <a:r>
              <a:rPr lang="nb-NO" b="1" dirty="0" err="1" smtClean="0"/>
              <a:t>challenging</a:t>
            </a:r>
            <a:r>
              <a:rPr lang="nb-NO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No </a:t>
            </a:r>
            <a:r>
              <a:rPr lang="nb-NO" dirty="0" err="1" smtClean="0"/>
              <a:t>decoupling</a:t>
            </a:r>
            <a:r>
              <a:rPr lang="nb-NO" dirty="0" smtClean="0"/>
              <a:t> in </a:t>
            </a:r>
            <a:r>
              <a:rPr lang="nb-NO" dirty="0" err="1" smtClean="0"/>
              <a:t>space</a:t>
            </a:r>
            <a:r>
              <a:rPr lang="nb-NO" dirty="0" smtClean="0"/>
              <a:t>. Joint </a:t>
            </a:r>
            <a:r>
              <a:rPr lang="nb-NO" dirty="0" err="1" smtClean="0"/>
              <a:t>optimization</a:t>
            </a:r>
            <a:r>
              <a:rPr lang="nb-NO" dirty="0"/>
              <a:t> </a:t>
            </a:r>
            <a:r>
              <a:rPr lang="nb-NO" dirty="0" smtClean="0"/>
              <a:t>over all alternatives.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Non-linear </a:t>
            </a:r>
            <a:r>
              <a:rPr lang="nb-NO" dirty="0" err="1" smtClean="0"/>
              <a:t>value</a:t>
            </a:r>
            <a:r>
              <a:rPr lang="nb-NO" dirty="0" smtClean="0"/>
              <a:t> </a:t>
            </a:r>
            <a:r>
              <a:rPr lang="nb-NO" dirty="0" err="1" smtClean="0"/>
              <a:t>function</a:t>
            </a:r>
            <a:r>
              <a:rPr lang="nb-NO" dirty="0" smtClean="0"/>
              <a:t> and </a:t>
            </a:r>
            <a:r>
              <a:rPr lang="nb-NO" dirty="0" err="1" smtClean="0"/>
              <a:t>seismic</a:t>
            </a:r>
            <a:r>
              <a:rPr lang="nb-NO" dirty="0" smtClean="0"/>
              <a:t> data.</a:t>
            </a:r>
          </a:p>
        </p:txBody>
      </p:sp>
    </p:spTree>
    <p:extLst>
      <p:ext uri="{BB962C8B-B14F-4D97-AF65-F5344CB8AC3E}">
        <p14:creationId xmlns:p14="http://schemas.microsoft.com/office/powerpoint/2010/main" val="301057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579296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dirty="0" smtClean="0"/>
              <a:t>Prior - </a:t>
            </a:r>
            <a:r>
              <a:rPr lang="nb-NO" dirty="0" err="1" smtClean="0"/>
              <a:t>Reservoir</a:t>
            </a:r>
            <a:r>
              <a:rPr lang="nb-NO" dirty="0" smtClean="0"/>
              <a:t> </a:t>
            </a:r>
            <a:r>
              <a:rPr lang="nb-NO" dirty="0" err="1" smtClean="0"/>
              <a:t>uncertainty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848" y="2012395"/>
            <a:ext cx="3585592" cy="26891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6396" y="3009726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This </a:t>
            </a:r>
            <a:r>
              <a:rPr lang="nb-NO" dirty="0" err="1" smtClean="0"/>
              <a:t>distribution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reservoir</a:t>
            </a:r>
            <a:r>
              <a:rPr lang="nb-NO" dirty="0" smtClean="0"/>
              <a:t> variables is </a:t>
            </a:r>
            <a:r>
              <a:rPr lang="nb-NO" dirty="0" err="1" smtClean="0"/>
              <a:t>usually</a:t>
            </a:r>
            <a:r>
              <a:rPr lang="nb-NO" dirty="0" smtClean="0"/>
              <a:t> </a:t>
            </a:r>
            <a:r>
              <a:rPr lang="nb-NO" dirty="0" err="1" smtClean="0"/>
              <a:t>represented</a:t>
            </a:r>
            <a:r>
              <a:rPr lang="nb-NO" dirty="0" smtClean="0"/>
              <a:t> by multiple Monte Carlo </a:t>
            </a:r>
            <a:r>
              <a:rPr lang="nb-NO" dirty="0" err="1" smtClean="0"/>
              <a:t>realizations</a:t>
            </a:r>
            <a:r>
              <a:rPr lang="nb-NO" dirty="0" smtClean="0"/>
              <a:t> from </a:t>
            </a:r>
            <a:r>
              <a:rPr lang="nb-NO" dirty="0" err="1" smtClean="0"/>
              <a:t>the</a:t>
            </a:r>
            <a:r>
              <a:rPr lang="nb-NO" dirty="0" smtClean="0"/>
              <a:t> prior </a:t>
            </a:r>
            <a:r>
              <a:rPr lang="nb-NO" dirty="0" err="1" smtClean="0"/>
              <a:t>distribution</a:t>
            </a:r>
            <a:r>
              <a:rPr lang="nb-NO" dirty="0" smtClean="0"/>
              <a:t>. 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5580112" y="4701589"/>
            <a:ext cx="72008" cy="16077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452320" y="4701589"/>
            <a:ext cx="108012" cy="13104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756376" y="4332257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Sample 1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308304" y="601199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Sample 1000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940152" y="601199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………….</a:t>
            </a:r>
            <a:endParaRPr lang="en-US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319876"/>
              </p:ext>
            </p:extLst>
          </p:nvPr>
        </p:nvGraphicFramePr>
        <p:xfrm>
          <a:off x="1414008" y="1823827"/>
          <a:ext cx="565704" cy="377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9" name="Equation" r:id="rId4" imgW="380880" imgH="253800" progId="Equation.DSMT4">
                  <p:embed/>
                </p:oleObj>
              </mc:Choice>
              <mc:Fallback>
                <p:oleObj name="Equation" r:id="rId4" imgW="3808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14008" y="1823827"/>
                        <a:ext cx="565704" cy="3771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96396" y="1844824"/>
            <a:ext cx="1527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Prior is           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70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2991637"/>
              </p:ext>
            </p:extLst>
          </p:nvPr>
        </p:nvGraphicFramePr>
        <p:xfrm>
          <a:off x="457200" y="1844824"/>
          <a:ext cx="6408712" cy="9859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4" name="Equation" r:id="rId3" imgW="3403600" imgH="508000" progId="Equation.DSMT4">
                  <p:embed/>
                </p:oleObj>
              </mc:Choice>
              <mc:Fallback>
                <p:oleObj name="Equation" r:id="rId3" imgW="34036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844824"/>
                        <a:ext cx="6408712" cy="9859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5792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dirty="0" err="1" smtClean="0"/>
              <a:t>Formula</a:t>
            </a:r>
            <a:r>
              <a:rPr lang="nb-NO" dirty="0" smtClean="0"/>
              <a:t> for VOI</a:t>
            </a:r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9538169"/>
              </p:ext>
            </p:extLst>
          </p:nvPr>
        </p:nvGraphicFramePr>
        <p:xfrm>
          <a:off x="457200" y="3501008"/>
          <a:ext cx="5832648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5" name="Equation" r:id="rId5" imgW="2743200" imgH="304800" progId="Equation.DSMT4">
                  <p:embed/>
                </p:oleObj>
              </mc:Choice>
              <mc:Fallback>
                <p:oleObj name="Equation" r:id="rId5" imgW="27432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501008"/>
                        <a:ext cx="5832648" cy="6480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0884345"/>
              </p:ext>
            </p:extLst>
          </p:nvPr>
        </p:nvGraphicFramePr>
        <p:xfrm>
          <a:off x="463205" y="5373216"/>
          <a:ext cx="3233293" cy="548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6" name="Equation" r:id="rId7" imgW="1574800" imgH="254000" progId="Equation.DSMT4">
                  <p:embed/>
                </p:oleObj>
              </mc:Choice>
              <mc:Fallback>
                <p:oleObj name="Equation" r:id="rId7" imgW="15748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205" y="5373216"/>
                        <a:ext cx="3233293" cy="5486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351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57200" y="971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72008" y="44624"/>
            <a:ext cx="90364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sz="3800" dirty="0" err="1" smtClean="0"/>
              <a:t>Flow</a:t>
            </a:r>
            <a:r>
              <a:rPr lang="nb-NO" sz="3800" dirty="0" smtClean="0"/>
              <a:t> </a:t>
            </a:r>
            <a:r>
              <a:rPr lang="nb-NO" sz="3800" dirty="0" err="1" smtClean="0"/>
              <a:t>simulation</a:t>
            </a:r>
            <a:r>
              <a:rPr lang="nb-NO" sz="3800" dirty="0" smtClean="0"/>
              <a:t> and </a:t>
            </a:r>
            <a:r>
              <a:rPr lang="nb-NO" sz="3800" dirty="0" err="1" smtClean="0"/>
              <a:t>value</a:t>
            </a:r>
            <a:endParaRPr lang="en-US" sz="3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826314"/>
            <a:ext cx="6120679" cy="4590509"/>
          </a:xfrm>
          <a:prstGeom prst="rect">
            <a:avLst/>
          </a:prstGeom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7027390"/>
              </p:ext>
            </p:extLst>
          </p:nvPr>
        </p:nvGraphicFramePr>
        <p:xfrm>
          <a:off x="536575" y="1379538"/>
          <a:ext cx="3317875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5" name="Equation" r:id="rId4" imgW="1587240" imgH="279360" progId="Equation.DSMT4">
                  <p:embed/>
                </p:oleObj>
              </mc:Choice>
              <mc:Fallback>
                <p:oleObj name="Equation" r:id="rId4" imgW="158724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5" y="1379538"/>
                        <a:ext cx="3317875" cy="58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5150" y="2269321"/>
            <a:ext cx="33987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Flow</a:t>
            </a:r>
            <a:r>
              <a:rPr lang="nb-NO" dirty="0" smtClean="0"/>
              <a:t> </a:t>
            </a:r>
            <a:r>
              <a:rPr lang="nb-NO" dirty="0" err="1" smtClean="0"/>
              <a:t>simulation</a:t>
            </a:r>
            <a:r>
              <a:rPr lang="nb-NO" dirty="0" smtClean="0"/>
              <a:t> </a:t>
            </a:r>
            <a:r>
              <a:rPr lang="nb-NO" dirty="0" err="1" smtClean="0"/>
              <a:t>gives</a:t>
            </a:r>
            <a:r>
              <a:rPr lang="nb-NO" dirty="0" smtClean="0"/>
              <a:t> </a:t>
            </a:r>
            <a:r>
              <a:rPr lang="nb-NO" dirty="0" err="1" smtClean="0"/>
              <a:t>amount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recoverable</a:t>
            </a:r>
            <a:r>
              <a:rPr lang="nb-NO" dirty="0" smtClean="0"/>
              <a:t> </a:t>
            </a:r>
            <a:r>
              <a:rPr lang="nb-NO" dirty="0" err="1" smtClean="0"/>
              <a:t>oil</a:t>
            </a:r>
            <a:r>
              <a:rPr lang="nb-NO" dirty="0" smtClean="0"/>
              <a:t>, for </a:t>
            </a:r>
            <a:r>
              <a:rPr lang="nb-NO" dirty="0" err="1" smtClean="0"/>
              <a:t>each</a:t>
            </a:r>
            <a:r>
              <a:rPr lang="nb-NO" dirty="0" smtClean="0"/>
              <a:t> </a:t>
            </a:r>
            <a:r>
              <a:rPr lang="nb-NO" dirty="0" err="1" smtClean="0"/>
              <a:t>realization</a:t>
            </a:r>
            <a:r>
              <a:rPr lang="nb-NO" dirty="0" smtClean="0"/>
              <a:t>,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development</a:t>
            </a:r>
            <a:r>
              <a:rPr lang="nb-NO" dirty="0" smtClean="0"/>
              <a:t> </a:t>
            </a:r>
            <a:r>
              <a:rPr lang="nb-NO" dirty="0" err="1" smtClean="0"/>
              <a:t>cost</a:t>
            </a:r>
            <a:r>
              <a:rPr lang="nb-NO" dirty="0" smtClean="0"/>
              <a:t> </a:t>
            </a:r>
            <a:r>
              <a:rPr lang="nb-NO" dirty="0" err="1" smtClean="0"/>
              <a:t>subtracted</a:t>
            </a:r>
            <a:r>
              <a:rPr lang="nb-NO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50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57200" y="971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72008" y="44624"/>
            <a:ext cx="90364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sz="3800" dirty="0" err="1" smtClean="0"/>
              <a:t>Likelihood</a:t>
            </a:r>
            <a:r>
              <a:rPr lang="nb-NO" sz="3800" dirty="0" smtClean="0"/>
              <a:t> - </a:t>
            </a:r>
            <a:r>
              <a:rPr lang="nb-NO" sz="3800" dirty="0" err="1" smtClean="0"/>
              <a:t>Seismic</a:t>
            </a:r>
            <a:r>
              <a:rPr lang="nb-NO" sz="3800" dirty="0" smtClean="0"/>
              <a:t> data</a:t>
            </a:r>
            <a:endParaRPr lang="en-US" sz="3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908720"/>
            <a:ext cx="4948752" cy="37115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95936" y="971550"/>
            <a:ext cx="576064" cy="3599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496179" y="908834"/>
            <a:ext cx="576064" cy="3599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779912" y="2852936"/>
            <a:ext cx="576064" cy="3599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525815" y="2637026"/>
            <a:ext cx="576064" cy="3599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7797747"/>
              </p:ext>
            </p:extLst>
          </p:nvPr>
        </p:nvGraphicFramePr>
        <p:xfrm>
          <a:off x="5459442" y="2665000"/>
          <a:ext cx="2649538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92" name="Equation" r:id="rId4" imgW="1282680" imgH="228600" progId="Equation.DSMT4">
                  <p:embed/>
                </p:oleObj>
              </mc:Choice>
              <mc:Fallback>
                <p:oleObj name="Equation" r:id="rId4" imgW="12826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9442" y="2665000"/>
                        <a:ext cx="2649538" cy="47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2637026"/>
            <a:ext cx="3538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The </a:t>
            </a:r>
            <a:r>
              <a:rPr lang="nb-NO" dirty="0" err="1" smtClean="0"/>
              <a:t>likelihood</a:t>
            </a:r>
            <a:r>
              <a:rPr lang="nb-NO" dirty="0" smtClean="0"/>
              <a:t> is non-linear, </a:t>
            </a:r>
            <a:r>
              <a:rPr lang="nb-NO" dirty="0" err="1" smtClean="0"/>
              <a:t>but</a:t>
            </a:r>
            <a:r>
              <a:rPr lang="nb-NO" dirty="0" smtClean="0"/>
              <a:t> </a:t>
            </a:r>
            <a:r>
              <a:rPr lang="nb-NO" dirty="0" err="1" smtClean="0"/>
              <a:t>we</a:t>
            </a:r>
            <a:r>
              <a:rPr lang="nb-NO" dirty="0" smtClean="0"/>
              <a:t> </a:t>
            </a:r>
            <a:r>
              <a:rPr lang="nb-NO" dirty="0" err="1" smtClean="0"/>
              <a:t>can</a:t>
            </a:r>
            <a:r>
              <a:rPr lang="nb-NO" dirty="0" smtClean="0"/>
              <a:t> </a:t>
            </a:r>
            <a:r>
              <a:rPr lang="nb-NO" dirty="0" err="1" smtClean="0"/>
              <a:t>generate</a:t>
            </a:r>
            <a:r>
              <a:rPr lang="nb-NO" dirty="0" smtClean="0"/>
              <a:t> </a:t>
            </a:r>
            <a:r>
              <a:rPr lang="nb-NO" dirty="0" err="1" smtClean="0"/>
              <a:t>synthetic</a:t>
            </a:r>
            <a:r>
              <a:rPr lang="nb-NO" dirty="0" smtClean="0"/>
              <a:t> </a:t>
            </a:r>
            <a:r>
              <a:rPr lang="nb-NO" dirty="0" err="1" smtClean="0"/>
              <a:t>seismic</a:t>
            </a:r>
            <a:r>
              <a:rPr lang="nb-NO" dirty="0" smtClean="0"/>
              <a:t> data from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likelihood</a:t>
            </a:r>
            <a:r>
              <a:rPr lang="nb-NO" dirty="0" smtClean="0"/>
              <a:t> </a:t>
            </a:r>
            <a:r>
              <a:rPr lang="nb-NO" dirty="0" err="1" smtClean="0"/>
              <a:t>model</a:t>
            </a:r>
            <a:r>
              <a:rPr lang="nb-NO" dirty="0" smtClean="0"/>
              <a:t>, given </a:t>
            </a:r>
            <a:r>
              <a:rPr lang="nb-NO" dirty="0" err="1" smtClean="0"/>
              <a:t>realizations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reservoir</a:t>
            </a:r>
            <a:r>
              <a:rPr lang="nb-NO" dirty="0" smtClean="0"/>
              <a:t> </a:t>
            </a:r>
            <a:r>
              <a:rPr lang="nb-NO" dirty="0" err="1" smtClean="0"/>
              <a:t>properties</a:t>
            </a:r>
            <a:r>
              <a:rPr lang="nb-NO" dirty="0" smtClean="0"/>
              <a:t>.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3057049"/>
              </p:ext>
            </p:extLst>
          </p:nvPr>
        </p:nvGraphicFramePr>
        <p:xfrm>
          <a:off x="683568" y="1844824"/>
          <a:ext cx="26066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93" name="Equation" r:id="rId6" imgW="1447560" imgH="253800" progId="Equation.DSMT4">
                  <p:embed/>
                </p:oleObj>
              </mc:Choice>
              <mc:Fallback>
                <p:oleObj name="Equation" r:id="rId6" imgW="1447560" imgH="2538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1844824"/>
                        <a:ext cx="260667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915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579296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dirty="0" smtClean="0"/>
              <a:t>Linking variables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916832"/>
            <a:ext cx="4860032" cy="36450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63888" y="4149080"/>
            <a:ext cx="3432589" cy="22322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067944" y="587727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>
                <a:solidFill>
                  <a:schemeClr val="tx2"/>
                </a:solidFill>
              </a:rPr>
              <a:t>Complex</a:t>
            </a:r>
            <a:r>
              <a:rPr lang="nb-NO" dirty="0" smtClean="0">
                <a:solidFill>
                  <a:schemeClr val="tx2"/>
                </a:solidFill>
              </a:rPr>
              <a:t> </a:t>
            </a:r>
            <a:r>
              <a:rPr lang="nb-NO" dirty="0" err="1" smtClean="0">
                <a:solidFill>
                  <a:schemeClr val="tx2"/>
                </a:solidFill>
              </a:rPr>
              <a:t>geology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436096" y="3356992"/>
            <a:ext cx="1800200" cy="3823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236296" y="314096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>
                <a:solidFill>
                  <a:schemeClr val="tx2"/>
                </a:solidFill>
              </a:rPr>
              <a:t>Seismic</a:t>
            </a:r>
            <a:r>
              <a:rPr lang="nb-NO" dirty="0" smtClean="0">
                <a:solidFill>
                  <a:schemeClr val="tx2"/>
                </a:solidFill>
              </a:rPr>
              <a:t> </a:t>
            </a:r>
            <a:r>
              <a:rPr lang="nb-NO" dirty="0" err="1" smtClean="0">
                <a:solidFill>
                  <a:schemeClr val="tx2"/>
                </a:solidFill>
              </a:rPr>
              <a:t>model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763688" y="3140968"/>
            <a:ext cx="1008112" cy="40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763688" y="3140968"/>
            <a:ext cx="2016224" cy="5983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7504" y="285293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chemeClr val="tx2"/>
                </a:solidFill>
              </a:rPr>
              <a:t>Fluid </a:t>
            </a:r>
            <a:r>
              <a:rPr lang="nb-NO" dirty="0" err="1" smtClean="0">
                <a:solidFill>
                  <a:schemeClr val="tx2"/>
                </a:solidFill>
              </a:rPr>
              <a:t>flow</a:t>
            </a:r>
            <a:r>
              <a:rPr lang="nb-NO" dirty="0" smtClean="0">
                <a:solidFill>
                  <a:schemeClr val="tx2"/>
                </a:solidFill>
              </a:rPr>
              <a:t> </a:t>
            </a:r>
            <a:r>
              <a:rPr lang="nb-NO" dirty="0" err="1" smtClean="0">
                <a:solidFill>
                  <a:schemeClr val="tx2"/>
                </a:solidFill>
              </a:rPr>
              <a:t>model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9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57200" y="971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72008" y="44624"/>
            <a:ext cx="90364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sz="3800" dirty="0"/>
              <a:t>V</a:t>
            </a:r>
            <a:r>
              <a:rPr lang="nb-NO" sz="3800" dirty="0" smtClean="0"/>
              <a:t>alue and </a:t>
            </a:r>
            <a:r>
              <a:rPr lang="nb-NO" sz="3800" dirty="0" err="1"/>
              <a:t>s</a:t>
            </a:r>
            <a:r>
              <a:rPr lang="nb-NO" sz="3800" dirty="0" err="1" smtClean="0"/>
              <a:t>eismic</a:t>
            </a:r>
            <a:r>
              <a:rPr lang="nb-NO" sz="3800" dirty="0" smtClean="0"/>
              <a:t> data</a:t>
            </a:r>
            <a:endParaRPr lang="en-US" sz="3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908720"/>
            <a:ext cx="4948752" cy="37115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95936" y="971550"/>
            <a:ext cx="576064" cy="3599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496179" y="908834"/>
            <a:ext cx="576064" cy="3599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779912" y="2852936"/>
            <a:ext cx="576064" cy="3599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525815" y="2637026"/>
            <a:ext cx="576064" cy="3599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7912412"/>
              </p:ext>
            </p:extLst>
          </p:nvPr>
        </p:nvGraphicFramePr>
        <p:xfrm>
          <a:off x="5459442" y="2665000"/>
          <a:ext cx="2649538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9" name="Equation" r:id="rId4" imgW="1282680" imgH="228600" progId="Equation.DSMT4">
                  <p:embed/>
                </p:oleObj>
              </mc:Choice>
              <mc:Fallback>
                <p:oleObj name="Equation" r:id="rId4" imgW="12826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9442" y="2665000"/>
                        <a:ext cx="2649538" cy="47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37693" y="1112510"/>
            <a:ext cx="4891507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smtClean="0"/>
              <a:t>-     </a:t>
            </a:r>
            <a:r>
              <a:rPr lang="nb-NO" dirty="0" smtClean="0"/>
              <a:t>Random </a:t>
            </a:r>
            <a:r>
              <a:rPr lang="nb-NO" dirty="0" err="1" smtClean="0"/>
              <a:t>draws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geologic</a:t>
            </a:r>
            <a:r>
              <a:rPr lang="nb-NO" dirty="0" smtClean="0"/>
              <a:t> scenario (</a:t>
            </a:r>
            <a:r>
              <a:rPr lang="nb-NO" dirty="0" err="1" smtClean="0"/>
              <a:t>meandering</a:t>
            </a:r>
            <a:r>
              <a:rPr lang="nb-NO" dirty="0" smtClean="0"/>
              <a:t> </a:t>
            </a:r>
            <a:r>
              <a:rPr lang="nb-NO" dirty="0" err="1" smtClean="0"/>
              <a:t>channels</a:t>
            </a:r>
            <a:r>
              <a:rPr lang="nb-NO" dirty="0" smtClean="0"/>
              <a:t> or delta):</a:t>
            </a:r>
          </a:p>
          <a:p>
            <a:pPr marL="342900" indent="-342900">
              <a:buFontTx/>
              <a:buChar char="-"/>
            </a:pPr>
            <a:r>
              <a:rPr lang="nb-NO" dirty="0" smtClean="0"/>
              <a:t>Draw rock-type </a:t>
            </a:r>
            <a:r>
              <a:rPr lang="nb-NO" dirty="0" err="1" smtClean="0"/>
              <a:t>realizations</a:t>
            </a:r>
            <a:endParaRPr lang="nb-NO" dirty="0" smtClean="0"/>
          </a:p>
          <a:p>
            <a:pPr marL="342900" indent="-342900">
              <a:buFontTx/>
              <a:buChar char="-"/>
            </a:pPr>
            <a:r>
              <a:rPr lang="nb-NO" dirty="0" smtClean="0"/>
              <a:t>Draw </a:t>
            </a:r>
            <a:r>
              <a:rPr lang="nb-NO" dirty="0" err="1" smtClean="0"/>
              <a:t>porosity</a:t>
            </a:r>
            <a:r>
              <a:rPr lang="nb-NO" dirty="0" smtClean="0"/>
              <a:t> </a:t>
            </a:r>
            <a:r>
              <a:rPr lang="nb-NO" dirty="0" err="1" smtClean="0"/>
              <a:t>realizations</a:t>
            </a:r>
            <a:endParaRPr lang="nb-NO" dirty="0" smtClean="0"/>
          </a:p>
          <a:p>
            <a:pPr marL="342900" indent="-342900">
              <a:buFontTx/>
              <a:buChar char="-"/>
            </a:pPr>
            <a:r>
              <a:rPr lang="nb-NO" dirty="0" smtClean="0"/>
              <a:t>Draw </a:t>
            </a:r>
            <a:r>
              <a:rPr lang="nb-NO" dirty="0" err="1" smtClean="0"/>
              <a:t>permeability</a:t>
            </a:r>
            <a:r>
              <a:rPr lang="nb-NO" dirty="0" smtClean="0"/>
              <a:t> </a:t>
            </a:r>
            <a:r>
              <a:rPr lang="nb-NO" dirty="0" err="1" smtClean="0"/>
              <a:t>realizations</a:t>
            </a:r>
            <a:endParaRPr lang="nb-NO" dirty="0" smtClean="0"/>
          </a:p>
          <a:p>
            <a:pPr marL="342900" indent="-342900">
              <a:buFontTx/>
              <a:buChar char="-"/>
            </a:pPr>
            <a:r>
              <a:rPr lang="nb-NO" b="1" dirty="0" smtClean="0"/>
              <a:t>Draw </a:t>
            </a:r>
            <a:r>
              <a:rPr lang="nb-NO" b="1" dirty="0" err="1"/>
              <a:t>v</a:t>
            </a:r>
            <a:r>
              <a:rPr lang="nb-NO" b="1" dirty="0" err="1" smtClean="0"/>
              <a:t>alue</a:t>
            </a:r>
            <a:r>
              <a:rPr lang="nb-NO" b="1" dirty="0" smtClean="0"/>
              <a:t> </a:t>
            </a:r>
            <a:r>
              <a:rPr lang="nb-NO" dirty="0" smtClean="0"/>
              <a:t>by fluid </a:t>
            </a:r>
            <a:r>
              <a:rPr lang="nb-NO" dirty="0" err="1" smtClean="0"/>
              <a:t>flow</a:t>
            </a:r>
            <a:r>
              <a:rPr lang="nb-NO" dirty="0" smtClean="0"/>
              <a:t> </a:t>
            </a:r>
            <a:r>
              <a:rPr lang="nb-NO" dirty="0" err="1" smtClean="0"/>
              <a:t>simulation</a:t>
            </a:r>
            <a:r>
              <a:rPr lang="nb-NO" dirty="0" smtClean="0"/>
              <a:t> and </a:t>
            </a:r>
            <a:r>
              <a:rPr lang="nb-NO" dirty="0" err="1" smtClean="0"/>
              <a:t>economics</a:t>
            </a:r>
            <a:endParaRPr lang="nb-NO" dirty="0" smtClean="0"/>
          </a:p>
          <a:p>
            <a:pPr marL="342900" indent="-342900">
              <a:buFontTx/>
              <a:buChar char="-"/>
            </a:pPr>
            <a:r>
              <a:rPr lang="nb-NO" b="1" dirty="0" smtClean="0"/>
              <a:t>Draw </a:t>
            </a:r>
            <a:r>
              <a:rPr lang="nb-NO" b="1" dirty="0" err="1"/>
              <a:t>s</a:t>
            </a:r>
            <a:r>
              <a:rPr lang="nb-NO" b="1" dirty="0" err="1" smtClean="0"/>
              <a:t>eismic</a:t>
            </a:r>
            <a:r>
              <a:rPr lang="nb-NO" b="1" dirty="0" smtClean="0"/>
              <a:t> data </a:t>
            </a:r>
            <a:r>
              <a:rPr lang="nb-NO" dirty="0" err="1" smtClean="0"/>
              <a:t>using</a:t>
            </a:r>
            <a:r>
              <a:rPr lang="nb-NO" dirty="0" smtClean="0"/>
              <a:t> </a:t>
            </a:r>
            <a:r>
              <a:rPr lang="nb-NO" dirty="0" err="1" smtClean="0"/>
              <a:t>physics</a:t>
            </a:r>
            <a:endParaRPr lang="nb-NO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83568" y="5229200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We</a:t>
            </a:r>
            <a:r>
              <a:rPr lang="nb-NO" dirty="0" smtClean="0"/>
              <a:t> </a:t>
            </a:r>
            <a:r>
              <a:rPr lang="nb-NO" dirty="0" err="1" smtClean="0"/>
              <a:t>next</a:t>
            </a:r>
            <a:r>
              <a:rPr lang="nb-NO" dirty="0" smtClean="0"/>
              <a:t> </a:t>
            </a:r>
            <a:r>
              <a:rPr lang="nb-NO" dirty="0" err="1" smtClean="0"/>
              <a:t>use</a:t>
            </a:r>
            <a:r>
              <a:rPr lang="nb-NO" dirty="0" smtClean="0"/>
              <a:t> </a:t>
            </a:r>
            <a:r>
              <a:rPr lang="nb-NO" dirty="0" err="1" smtClean="0"/>
              <a:t>these</a:t>
            </a:r>
            <a:r>
              <a:rPr lang="nb-NO" dirty="0" smtClean="0"/>
              <a:t> samples for VOI </a:t>
            </a:r>
            <a:r>
              <a:rPr lang="nb-NO" dirty="0" err="1" smtClean="0"/>
              <a:t>approximation</a:t>
            </a:r>
            <a:r>
              <a:rPr lang="nb-NO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17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sz="4000" dirty="0" err="1"/>
              <a:t>C</a:t>
            </a:r>
            <a:r>
              <a:rPr lang="nb-NO" sz="4000" dirty="0" err="1" smtClean="0"/>
              <a:t>omputation</a:t>
            </a:r>
            <a:endParaRPr lang="en-US" sz="40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1080023"/>
              </p:ext>
            </p:extLst>
          </p:nvPr>
        </p:nvGraphicFramePr>
        <p:xfrm>
          <a:off x="827584" y="3645024"/>
          <a:ext cx="2929152" cy="5033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58" name="Equation" r:id="rId4" imgW="1549080" imgH="253800" progId="Equation.DSMT4">
                  <p:embed/>
                </p:oleObj>
              </mc:Choice>
              <mc:Fallback>
                <p:oleObj name="Equation" r:id="rId4" imgW="15490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3645024"/>
                        <a:ext cx="2929152" cy="5033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0753" y="4653136"/>
            <a:ext cx="9036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Monte Carlo (</a:t>
            </a:r>
            <a:r>
              <a:rPr lang="nb-NO" dirty="0" err="1" smtClean="0"/>
              <a:t>outer</a:t>
            </a:r>
            <a:r>
              <a:rPr lang="nb-NO" dirty="0" smtClean="0"/>
              <a:t>) and </a:t>
            </a:r>
            <a:r>
              <a:rPr lang="nb-NO" dirty="0" err="1" smtClean="0"/>
              <a:t>simulation-regression</a:t>
            </a:r>
            <a:r>
              <a:rPr lang="nb-NO" dirty="0" smtClean="0"/>
              <a:t> for </a:t>
            </a:r>
            <a:r>
              <a:rPr lang="nb-NO" dirty="0" err="1" smtClean="0"/>
              <a:t>inner</a:t>
            </a:r>
            <a:r>
              <a:rPr lang="nb-NO" dirty="0" smtClean="0"/>
              <a:t> </a:t>
            </a:r>
            <a:r>
              <a:rPr lang="nb-NO" dirty="0" err="1" smtClean="0"/>
              <a:t>expectation</a:t>
            </a:r>
            <a:r>
              <a:rPr lang="nb-NO" dirty="0"/>
              <a:t>!</a:t>
            </a:r>
            <a:r>
              <a:rPr lang="nb-NO" dirty="0" smtClean="0"/>
              <a:t>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827584" y="1628800"/>
            <a:ext cx="5464045" cy="1209934"/>
            <a:chOff x="827584" y="1628800"/>
            <a:chExt cx="5464045" cy="1209934"/>
          </a:xfrm>
        </p:grpSpPr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26456413"/>
                </p:ext>
              </p:extLst>
            </p:nvPr>
          </p:nvGraphicFramePr>
          <p:xfrm>
            <a:off x="827584" y="2060848"/>
            <a:ext cx="5290388" cy="7560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159" name="Equation" r:id="rId6" imgW="2666880" imgH="380880" progId="Equation.DSMT4">
                    <p:embed/>
                  </p:oleObj>
                </mc:Choice>
                <mc:Fallback>
                  <p:oleObj name="Equation" r:id="rId6" imgW="2666880" imgH="380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7584" y="2060848"/>
                          <a:ext cx="5290388" cy="75602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Freeform 8"/>
            <p:cNvSpPr/>
            <p:nvPr/>
          </p:nvSpPr>
          <p:spPr>
            <a:xfrm>
              <a:off x="2197290" y="1628800"/>
              <a:ext cx="4094339" cy="696036"/>
            </a:xfrm>
            <a:custGeom>
              <a:avLst/>
              <a:gdLst>
                <a:gd name="connsiteX0" fmla="*/ 0 w 4094339"/>
                <a:gd name="connsiteY0" fmla="*/ 409433 h 696036"/>
                <a:gd name="connsiteX1" fmla="*/ 559558 w 4094339"/>
                <a:gd name="connsiteY1" fmla="*/ 423081 h 696036"/>
                <a:gd name="connsiteX2" fmla="*/ 928047 w 4094339"/>
                <a:gd name="connsiteY2" fmla="*/ 436729 h 696036"/>
                <a:gd name="connsiteX3" fmla="*/ 1296537 w 4094339"/>
                <a:gd name="connsiteY3" fmla="*/ 423081 h 696036"/>
                <a:gd name="connsiteX4" fmla="*/ 1419367 w 4094339"/>
                <a:gd name="connsiteY4" fmla="*/ 382138 h 696036"/>
                <a:gd name="connsiteX5" fmla="*/ 1596788 w 4094339"/>
                <a:gd name="connsiteY5" fmla="*/ 313899 h 696036"/>
                <a:gd name="connsiteX6" fmla="*/ 1637731 w 4094339"/>
                <a:gd name="connsiteY6" fmla="*/ 272956 h 696036"/>
                <a:gd name="connsiteX7" fmla="*/ 1678674 w 4094339"/>
                <a:gd name="connsiteY7" fmla="*/ 259308 h 696036"/>
                <a:gd name="connsiteX8" fmla="*/ 1774209 w 4094339"/>
                <a:gd name="connsiteY8" fmla="*/ 204717 h 696036"/>
                <a:gd name="connsiteX9" fmla="*/ 1815152 w 4094339"/>
                <a:gd name="connsiteY9" fmla="*/ 191069 h 696036"/>
                <a:gd name="connsiteX10" fmla="*/ 1856095 w 4094339"/>
                <a:gd name="connsiteY10" fmla="*/ 163774 h 696036"/>
                <a:gd name="connsiteX11" fmla="*/ 1910686 w 4094339"/>
                <a:gd name="connsiteY11" fmla="*/ 136478 h 696036"/>
                <a:gd name="connsiteX12" fmla="*/ 1951629 w 4094339"/>
                <a:gd name="connsiteY12" fmla="*/ 109182 h 696036"/>
                <a:gd name="connsiteX13" fmla="*/ 2006220 w 4094339"/>
                <a:gd name="connsiteY13" fmla="*/ 81887 h 696036"/>
                <a:gd name="connsiteX14" fmla="*/ 2101755 w 4094339"/>
                <a:gd name="connsiteY14" fmla="*/ 0 h 696036"/>
                <a:gd name="connsiteX15" fmla="*/ 2129050 w 4094339"/>
                <a:gd name="connsiteY15" fmla="*/ 81887 h 696036"/>
                <a:gd name="connsiteX16" fmla="*/ 2169994 w 4094339"/>
                <a:gd name="connsiteY16" fmla="*/ 163774 h 696036"/>
                <a:gd name="connsiteX17" fmla="*/ 2210937 w 4094339"/>
                <a:gd name="connsiteY17" fmla="*/ 191069 h 696036"/>
                <a:gd name="connsiteX18" fmla="*/ 2347414 w 4094339"/>
                <a:gd name="connsiteY18" fmla="*/ 232012 h 696036"/>
                <a:gd name="connsiteX19" fmla="*/ 2483892 w 4094339"/>
                <a:gd name="connsiteY19" fmla="*/ 272956 h 696036"/>
                <a:gd name="connsiteX20" fmla="*/ 2524835 w 4094339"/>
                <a:gd name="connsiteY20" fmla="*/ 286603 h 696036"/>
                <a:gd name="connsiteX21" fmla="*/ 2579426 w 4094339"/>
                <a:gd name="connsiteY21" fmla="*/ 300251 h 696036"/>
                <a:gd name="connsiteX22" fmla="*/ 2743200 w 4094339"/>
                <a:gd name="connsiteY22" fmla="*/ 327547 h 696036"/>
                <a:gd name="connsiteX23" fmla="*/ 2920620 w 4094339"/>
                <a:gd name="connsiteY23" fmla="*/ 341194 h 696036"/>
                <a:gd name="connsiteX24" fmla="*/ 3398292 w 4094339"/>
                <a:gd name="connsiteY24" fmla="*/ 368490 h 696036"/>
                <a:gd name="connsiteX25" fmla="*/ 3452883 w 4094339"/>
                <a:gd name="connsiteY25" fmla="*/ 395785 h 696036"/>
                <a:gd name="connsiteX26" fmla="*/ 3534770 w 4094339"/>
                <a:gd name="connsiteY26" fmla="*/ 423081 h 696036"/>
                <a:gd name="connsiteX27" fmla="*/ 3589361 w 4094339"/>
                <a:gd name="connsiteY27" fmla="*/ 450377 h 696036"/>
                <a:gd name="connsiteX28" fmla="*/ 3684895 w 4094339"/>
                <a:gd name="connsiteY28" fmla="*/ 477672 h 696036"/>
                <a:gd name="connsiteX29" fmla="*/ 3766782 w 4094339"/>
                <a:gd name="connsiteY29" fmla="*/ 504968 h 696036"/>
                <a:gd name="connsiteX30" fmla="*/ 3889611 w 4094339"/>
                <a:gd name="connsiteY30" fmla="*/ 532263 h 696036"/>
                <a:gd name="connsiteX31" fmla="*/ 4026089 w 4094339"/>
                <a:gd name="connsiteY31" fmla="*/ 573206 h 696036"/>
                <a:gd name="connsiteX32" fmla="*/ 4067032 w 4094339"/>
                <a:gd name="connsiteY32" fmla="*/ 600502 h 696036"/>
                <a:gd name="connsiteX33" fmla="*/ 4094328 w 4094339"/>
                <a:gd name="connsiteY33" fmla="*/ 696036 h 696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94339" h="696036">
                  <a:moveTo>
                    <a:pt x="0" y="409433"/>
                  </a:moveTo>
                  <a:lnTo>
                    <a:pt x="559558" y="423081"/>
                  </a:lnTo>
                  <a:cubicBezTo>
                    <a:pt x="682419" y="426695"/>
                    <a:pt x="805133" y="436729"/>
                    <a:pt x="928047" y="436729"/>
                  </a:cubicBezTo>
                  <a:cubicBezTo>
                    <a:pt x="1050961" y="436729"/>
                    <a:pt x="1173707" y="427630"/>
                    <a:pt x="1296537" y="423081"/>
                  </a:cubicBezTo>
                  <a:cubicBezTo>
                    <a:pt x="1401123" y="396934"/>
                    <a:pt x="1299457" y="424963"/>
                    <a:pt x="1419367" y="382138"/>
                  </a:cubicBezTo>
                  <a:cubicBezTo>
                    <a:pt x="1585183" y="322918"/>
                    <a:pt x="1492430" y="366077"/>
                    <a:pt x="1596788" y="313899"/>
                  </a:cubicBezTo>
                  <a:cubicBezTo>
                    <a:pt x="1610436" y="300251"/>
                    <a:pt x="1621672" y="283662"/>
                    <a:pt x="1637731" y="272956"/>
                  </a:cubicBezTo>
                  <a:cubicBezTo>
                    <a:pt x="1649701" y="264976"/>
                    <a:pt x="1665451" y="264975"/>
                    <a:pt x="1678674" y="259308"/>
                  </a:cubicBezTo>
                  <a:cubicBezTo>
                    <a:pt x="1846166" y="187524"/>
                    <a:pt x="1637141" y="273250"/>
                    <a:pt x="1774209" y="204717"/>
                  </a:cubicBezTo>
                  <a:cubicBezTo>
                    <a:pt x="1787076" y="198283"/>
                    <a:pt x="1802285" y="197503"/>
                    <a:pt x="1815152" y="191069"/>
                  </a:cubicBezTo>
                  <a:cubicBezTo>
                    <a:pt x="1829823" y="183734"/>
                    <a:pt x="1841854" y="171912"/>
                    <a:pt x="1856095" y="163774"/>
                  </a:cubicBezTo>
                  <a:cubicBezTo>
                    <a:pt x="1873759" y="153680"/>
                    <a:pt x="1893022" y="146572"/>
                    <a:pt x="1910686" y="136478"/>
                  </a:cubicBezTo>
                  <a:cubicBezTo>
                    <a:pt x="1924927" y="128340"/>
                    <a:pt x="1937388" y="117320"/>
                    <a:pt x="1951629" y="109182"/>
                  </a:cubicBezTo>
                  <a:cubicBezTo>
                    <a:pt x="1969293" y="99088"/>
                    <a:pt x="1988968" y="92670"/>
                    <a:pt x="2006220" y="81887"/>
                  </a:cubicBezTo>
                  <a:cubicBezTo>
                    <a:pt x="2052908" y="52707"/>
                    <a:pt x="2064535" y="37220"/>
                    <a:pt x="2101755" y="0"/>
                  </a:cubicBezTo>
                  <a:lnTo>
                    <a:pt x="2129050" y="81887"/>
                  </a:lnTo>
                  <a:cubicBezTo>
                    <a:pt x="2140150" y="115187"/>
                    <a:pt x="2143538" y="137318"/>
                    <a:pt x="2169994" y="163774"/>
                  </a:cubicBezTo>
                  <a:cubicBezTo>
                    <a:pt x="2181592" y="175372"/>
                    <a:pt x="2195948" y="184407"/>
                    <a:pt x="2210937" y="191069"/>
                  </a:cubicBezTo>
                  <a:cubicBezTo>
                    <a:pt x="2253665" y="210059"/>
                    <a:pt x="2302039" y="220669"/>
                    <a:pt x="2347414" y="232012"/>
                  </a:cubicBezTo>
                  <a:cubicBezTo>
                    <a:pt x="2422101" y="281804"/>
                    <a:pt x="2358435" y="247865"/>
                    <a:pt x="2483892" y="272956"/>
                  </a:cubicBezTo>
                  <a:cubicBezTo>
                    <a:pt x="2497998" y="275777"/>
                    <a:pt x="2511003" y="282651"/>
                    <a:pt x="2524835" y="286603"/>
                  </a:cubicBezTo>
                  <a:cubicBezTo>
                    <a:pt x="2542870" y="291756"/>
                    <a:pt x="2561116" y="296182"/>
                    <a:pt x="2579426" y="300251"/>
                  </a:cubicBezTo>
                  <a:cubicBezTo>
                    <a:pt x="2631102" y="311735"/>
                    <a:pt x="2691413" y="322368"/>
                    <a:pt x="2743200" y="327547"/>
                  </a:cubicBezTo>
                  <a:cubicBezTo>
                    <a:pt x="2802220" y="333449"/>
                    <a:pt x="2861528" y="336056"/>
                    <a:pt x="2920620" y="341194"/>
                  </a:cubicBezTo>
                  <a:cubicBezTo>
                    <a:pt x="3239746" y="368944"/>
                    <a:pt x="2838663" y="346104"/>
                    <a:pt x="3398292" y="368490"/>
                  </a:cubicBezTo>
                  <a:cubicBezTo>
                    <a:pt x="3416489" y="377588"/>
                    <a:pt x="3433993" y="388229"/>
                    <a:pt x="3452883" y="395785"/>
                  </a:cubicBezTo>
                  <a:cubicBezTo>
                    <a:pt x="3479597" y="406471"/>
                    <a:pt x="3509035" y="410213"/>
                    <a:pt x="3534770" y="423081"/>
                  </a:cubicBezTo>
                  <a:cubicBezTo>
                    <a:pt x="3552967" y="432180"/>
                    <a:pt x="3570661" y="442363"/>
                    <a:pt x="3589361" y="450377"/>
                  </a:cubicBezTo>
                  <a:cubicBezTo>
                    <a:pt x="3625026" y="465662"/>
                    <a:pt x="3646431" y="466133"/>
                    <a:pt x="3684895" y="477672"/>
                  </a:cubicBezTo>
                  <a:cubicBezTo>
                    <a:pt x="3712454" y="485940"/>
                    <a:pt x="3738568" y="499326"/>
                    <a:pt x="3766782" y="504968"/>
                  </a:cubicBezTo>
                  <a:cubicBezTo>
                    <a:pt x="3805749" y="512761"/>
                    <a:pt x="3851058" y="520697"/>
                    <a:pt x="3889611" y="532263"/>
                  </a:cubicBezTo>
                  <a:cubicBezTo>
                    <a:pt x="4055722" y="582097"/>
                    <a:pt x="3900278" y="541755"/>
                    <a:pt x="4026089" y="573206"/>
                  </a:cubicBezTo>
                  <a:cubicBezTo>
                    <a:pt x="4039737" y="582305"/>
                    <a:pt x="4058339" y="586593"/>
                    <a:pt x="4067032" y="600502"/>
                  </a:cubicBezTo>
                  <a:cubicBezTo>
                    <a:pt x="4095767" y="646477"/>
                    <a:pt x="4094328" y="659977"/>
                    <a:pt x="4094328" y="696036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3630304" y="2565779"/>
              <a:ext cx="1624084" cy="272955"/>
            </a:xfrm>
            <a:custGeom>
              <a:avLst/>
              <a:gdLst>
                <a:gd name="connsiteX0" fmla="*/ 0 w 1624084"/>
                <a:gd name="connsiteY0" fmla="*/ 0 h 272955"/>
                <a:gd name="connsiteX1" fmla="*/ 68239 w 1624084"/>
                <a:gd name="connsiteY1" fmla="*/ 40943 h 272955"/>
                <a:gd name="connsiteX2" fmla="*/ 109183 w 1624084"/>
                <a:gd name="connsiteY2" fmla="*/ 68239 h 272955"/>
                <a:gd name="connsiteX3" fmla="*/ 272956 w 1624084"/>
                <a:gd name="connsiteY3" fmla="*/ 95534 h 272955"/>
                <a:gd name="connsiteX4" fmla="*/ 436729 w 1624084"/>
                <a:gd name="connsiteY4" fmla="*/ 109182 h 272955"/>
                <a:gd name="connsiteX5" fmla="*/ 545911 w 1624084"/>
                <a:gd name="connsiteY5" fmla="*/ 136478 h 272955"/>
                <a:gd name="connsiteX6" fmla="*/ 586854 w 1624084"/>
                <a:gd name="connsiteY6" fmla="*/ 150125 h 272955"/>
                <a:gd name="connsiteX7" fmla="*/ 641445 w 1624084"/>
                <a:gd name="connsiteY7" fmla="*/ 163773 h 272955"/>
                <a:gd name="connsiteX8" fmla="*/ 682389 w 1624084"/>
                <a:gd name="connsiteY8" fmla="*/ 191069 h 272955"/>
                <a:gd name="connsiteX9" fmla="*/ 709684 w 1624084"/>
                <a:gd name="connsiteY9" fmla="*/ 272955 h 272955"/>
                <a:gd name="connsiteX10" fmla="*/ 736980 w 1624084"/>
                <a:gd name="connsiteY10" fmla="*/ 191069 h 272955"/>
                <a:gd name="connsiteX11" fmla="*/ 777923 w 1624084"/>
                <a:gd name="connsiteY11" fmla="*/ 163773 h 272955"/>
                <a:gd name="connsiteX12" fmla="*/ 859809 w 1624084"/>
                <a:gd name="connsiteY12" fmla="*/ 136478 h 272955"/>
                <a:gd name="connsiteX13" fmla="*/ 900753 w 1624084"/>
                <a:gd name="connsiteY13" fmla="*/ 122830 h 272955"/>
                <a:gd name="connsiteX14" fmla="*/ 1323833 w 1624084"/>
                <a:gd name="connsiteY14" fmla="*/ 95534 h 272955"/>
                <a:gd name="connsiteX15" fmla="*/ 1364777 w 1624084"/>
                <a:gd name="connsiteY15" fmla="*/ 81887 h 272955"/>
                <a:gd name="connsiteX16" fmla="*/ 1514902 w 1624084"/>
                <a:gd name="connsiteY16" fmla="*/ 54591 h 272955"/>
                <a:gd name="connsiteX17" fmla="*/ 1555845 w 1624084"/>
                <a:gd name="connsiteY17" fmla="*/ 27296 h 272955"/>
                <a:gd name="connsiteX18" fmla="*/ 1624084 w 1624084"/>
                <a:gd name="connsiteY18" fmla="*/ 13648 h 27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24084" h="272955">
                  <a:moveTo>
                    <a:pt x="0" y="0"/>
                  </a:moveTo>
                  <a:cubicBezTo>
                    <a:pt x="22746" y="13648"/>
                    <a:pt x="45745" y="26884"/>
                    <a:pt x="68239" y="40943"/>
                  </a:cubicBezTo>
                  <a:cubicBezTo>
                    <a:pt x="82149" y="49636"/>
                    <a:pt x="94512" y="60903"/>
                    <a:pt x="109183" y="68239"/>
                  </a:cubicBezTo>
                  <a:cubicBezTo>
                    <a:pt x="154380" y="90838"/>
                    <a:pt x="235559" y="91972"/>
                    <a:pt x="272956" y="95534"/>
                  </a:cubicBezTo>
                  <a:cubicBezTo>
                    <a:pt x="327489" y="100728"/>
                    <a:pt x="382138" y="104633"/>
                    <a:pt x="436729" y="109182"/>
                  </a:cubicBezTo>
                  <a:lnTo>
                    <a:pt x="545911" y="136478"/>
                  </a:lnTo>
                  <a:cubicBezTo>
                    <a:pt x="559867" y="139967"/>
                    <a:pt x="573022" y="146173"/>
                    <a:pt x="586854" y="150125"/>
                  </a:cubicBezTo>
                  <a:cubicBezTo>
                    <a:pt x="604889" y="155278"/>
                    <a:pt x="623248" y="159224"/>
                    <a:pt x="641445" y="163773"/>
                  </a:cubicBezTo>
                  <a:cubicBezTo>
                    <a:pt x="655093" y="172872"/>
                    <a:pt x="673695" y="177159"/>
                    <a:pt x="682389" y="191069"/>
                  </a:cubicBezTo>
                  <a:cubicBezTo>
                    <a:pt x="697638" y="215467"/>
                    <a:pt x="709684" y="272955"/>
                    <a:pt x="709684" y="272955"/>
                  </a:cubicBezTo>
                  <a:lnTo>
                    <a:pt x="736980" y="191069"/>
                  </a:lnTo>
                  <a:cubicBezTo>
                    <a:pt x="742167" y="175508"/>
                    <a:pt x="762934" y="170435"/>
                    <a:pt x="777923" y="163773"/>
                  </a:cubicBezTo>
                  <a:cubicBezTo>
                    <a:pt x="804215" y="152088"/>
                    <a:pt x="832514" y="145576"/>
                    <a:pt x="859809" y="136478"/>
                  </a:cubicBezTo>
                  <a:cubicBezTo>
                    <a:pt x="873457" y="131929"/>
                    <a:pt x="886796" y="126319"/>
                    <a:pt x="900753" y="122830"/>
                  </a:cubicBezTo>
                  <a:cubicBezTo>
                    <a:pt x="1074588" y="79370"/>
                    <a:pt x="936600" y="109876"/>
                    <a:pt x="1323833" y="95534"/>
                  </a:cubicBezTo>
                  <a:cubicBezTo>
                    <a:pt x="1337481" y="90985"/>
                    <a:pt x="1350820" y="85376"/>
                    <a:pt x="1364777" y="81887"/>
                  </a:cubicBezTo>
                  <a:cubicBezTo>
                    <a:pt x="1402934" y="72348"/>
                    <a:pt x="1478390" y="60676"/>
                    <a:pt x="1514902" y="54591"/>
                  </a:cubicBezTo>
                  <a:cubicBezTo>
                    <a:pt x="1528550" y="45493"/>
                    <a:pt x="1540769" y="33757"/>
                    <a:pt x="1555845" y="27296"/>
                  </a:cubicBezTo>
                  <a:cubicBezTo>
                    <a:pt x="1590265" y="12545"/>
                    <a:pt x="1597642" y="13648"/>
                    <a:pt x="1624084" y="13648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712191" y="2852936"/>
            <a:ext cx="2732017" cy="403225"/>
            <a:chOff x="3712191" y="2852936"/>
            <a:chExt cx="2732017" cy="403225"/>
          </a:xfrm>
        </p:grpSpPr>
        <p:sp>
          <p:nvSpPr>
            <p:cNvPr id="7" name="TextBox 6"/>
            <p:cNvSpPr txBox="1"/>
            <p:nvPr/>
          </p:nvSpPr>
          <p:spPr>
            <a:xfrm>
              <a:off x="3712191" y="2852936"/>
              <a:ext cx="25794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2000" dirty="0" err="1" smtClean="0"/>
                <a:t>Inner</a:t>
              </a:r>
              <a:r>
                <a:rPr lang="nb-NO" sz="2000" dirty="0" smtClean="0"/>
                <a:t> </a:t>
              </a:r>
              <a:r>
                <a:rPr lang="nb-NO" sz="2000" dirty="0" err="1" smtClean="0"/>
                <a:t>expectation</a:t>
              </a:r>
              <a:r>
                <a:rPr lang="nb-NO" sz="2000" dirty="0" smtClean="0"/>
                <a:t>:</a:t>
              </a:r>
              <a:endParaRPr lang="en-US" sz="2000" dirty="0"/>
            </a:p>
          </p:txBody>
        </p:sp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72228064"/>
                </p:ext>
              </p:extLst>
            </p:nvPr>
          </p:nvGraphicFramePr>
          <p:xfrm>
            <a:off x="5844133" y="2852936"/>
            <a:ext cx="600075" cy="403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160" name="Equation" r:id="rId8" imgW="317160" imgH="203040" progId="Equation.DSMT4">
                    <p:embed/>
                  </p:oleObj>
                </mc:Choice>
                <mc:Fallback>
                  <p:oleObj name="Equation" r:id="rId8" imgW="31716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44133" y="2852936"/>
                          <a:ext cx="600075" cy="403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" name="Group 13"/>
          <p:cNvGrpSpPr/>
          <p:nvPr/>
        </p:nvGrpSpPr>
        <p:grpSpPr>
          <a:xfrm>
            <a:off x="4139952" y="1250632"/>
            <a:ext cx="2423765" cy="418748"/>
            <a:chOff x="4139952" y="1250632"/>
            <a:chExt cx="2423765" cy="418748"/>
          </a:xfrm>
        </p:grpSpPr>
        <p:sp>
          <p:nvSpPr>
            <p:cNvPr id="22" name="TextBox 21"/>
            <p:cNvSpPr txBox="1"/>
            <p:nvPr/>
          </p:nvSpPr>
          <p:spPr>
            <a:xfrm>
              <a:off x="4139952" y="1250632"/>
              <a:ext cx="23762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2000" dirty="0" smtClean="0"/>
                <a:t>Outer </a:t>
              </a:r>
              <a:r>
                <a:rPr lang="nb-NO" sz="2000" dirty="0" err="1" smtClean="0"/>
                <a:t>expectation</a:t>
              </a:r>
              <a:r>
                <a:rPr lang="nb-NO" sz="2000" dirty="0" smtClean="0"/>
                <a:t>:</a:t>
              </a:r>
              <a:endParaRPr lang="en-US" sz="2000" dirty="0"/>
            </a:p>
          </p:txBody>
        </p:sp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51974644"/>
                </p:ext>
              </p:extLst>
            </p:nvPr>
          </p:nvGraphicFramePr>
          <p:xfrm>
            <a:off x="6300192" y="1340768"/>
            <a:ext cx="263525" cy="328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161" name="Equation" r:id="rId10" imgW="139680" imgH="164880" progId="Equation.DSMT4">
                    <p:embed/>
                  </p:oleObj>
                </mc:Choice>
                <mc:Fallback>
                  <p:oleObj name="Equation" r:id="rId10" imgW="13968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00192" y="1340768"/>
                          <a:ext cx="263525" cy="3286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29009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sz="4000" dirty="0" err="1" smtClean="0"/>
              <a:t>Simulation-regression</a:t>
            </a:r>
            <a:r>
              <a:rPr lang="nb-NO" sz="4000" dirty="0" smtClean="0"/>
              <a:t> </a:t>
            </a:r>
            <a:r>
              <a:rPr lang="nb-NO" sz="4000" dirty="0" err="1" smtClean="0"/>
              <a:t>algorithm</a:t>
            </a:r>
            <a:endParaRPr lang="en-US" sz="40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3236749"/>
              </p:ext>
            </p:extLst>
          </p:nvPr>
        </p:nvGraphicFramePr>
        <p:xfrm>
          <a:off x="827584" y="2060848"/>
          <a:ext cx="5290388" cy="7560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19" name="Equation" r:id="rId4" imgW="2666880" imgH="380880" progId="Equation.DSMT4">
                  <p:embed/>
                </p:oleObj>
              </mc:Choice>
              <mc:Fallback>
                <p:oleObj name="Equation" r:id="rId4" imgW="266688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2060848"/>
                        <a:ext cx="5290388" cy="7560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12190" y="2852936"/>
            <a:ext cx="2804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err="1" smtClean="0"/>
              <a:t>Inner</a:t>
            </a:r>
            <a:r>
              <a:rPr lang="nb-NO" sz="2000" dirty="0" smtClean="0"/>
              <a:t> </a:t>
            </a:r>
            <a:r>
              <a:rPr lang="nb-NO" sz="2000" dirty="0" err="1" smtClean="0"/>
              <a:t>expectation</a:t>
            </a:r>
            <a:endParaRPr lang="en-US" sz="2000" dirty="0"/>
          </a:p>
        </p:txBody>
      </p:sp>
      <p:sp>
        <p:nvSpPr>
          <p:cNvPr id="9" name="Freeform 8"/>
          <p:cNvSpPr/>
          <p:nvPr/>
        </p:nvSpPr>
        <p:spPr>
          <a:xfrm>
            <a:off x="2197290" y="1628800"/>
            <a:ext cx="4094339" cy="696036"/>
          </a:xfrm>
          <a:custGeom>
            <a:avLst/>
            <a:gdLst>
              <a:gd name="connsiteX0" fmla="*/ 0 w 4094339"/>
              <a:gd name="connsiteY0" fmla="*/ 409433 h 696036"/>
              <a:gd name="connsiteX1" fmla="*/ 559558 w 4094339"/>
              <a:gd name="connsiteY1" fmla="*/ 423081 h 696036"/>
              <a:gd name="connsiteX2" fmla="*/ 928047 w 4094339"/>
              <a:gd name="connsiteY2" fmla="*/ 436729 h 696036"/>
              <a:gd name="connsiteX3" fmla="*/ 1296537 w 4094339"/>
              <a:gd name="connsiteY3" fmla="*/ 423081 h 696036"/>
              <a:gd name="connsiteX4" fmla="*/ 1419367 w 4094339"/>
              <a:gd name="connsiteY4" fmla="*/ 382138 h 696036"/>
              <a:gd name="connsiteX5" fmla="*/ 1596788 w 4094339"/>
              <a:gd name="connsiteY5" fmla="*/ 313899 h 696036"/>
              <a:gd name="connsiteX6" fmla="*/ 1637731 w 4094339"/>
              <a:gd name="connsiteY6" fmla="*/ 272956 h 696036"/>
              <a:gd name="connsiteX7" fmla="*/ 1678674 w 4094339"/>
              <a:gd name="connsiteY7" fmla="*/ 259308 h 696036"/>
              <a:gd name="connsiteX8" fmla="*/ 1774209 w 4094339"/>
              <a:gd name="connsiteY8" fmla="*/ 204717 h 696036"/>
              <a:gd name="connsiteX9" fmla="*/ 1815152 w 4094339"/>
              <a:gd name="connsiteY9" fmla="*/ 191069 h 696036"/>
              <a:gd name="connsiteX10" fmla="*/ 1856095 w 4094339"/>
              <a:gd name="connsiteY10" fmla="*/ 163774 h 696036"/>
              <a:gd name="connsiteX11" fmla="*/ 1910686 w 4094339"/>
              <a:gd name="connsiteY11" fmla="*/ 136478 h 696036"/>
              <a:gd name="connsiteX12" fmla="*/ 1951629 w 4094339"/>
              <a:gd name="connsiteY12" fmla="*/ 109182 h 696036"/>
              <a:gd name="connsiteX13" fmla="*/ 2006220 w 4094339"/>
              <a:gd name="connsiteY13" fmla="*/ 81887 h 696036"/>
              <a:gd name="connsiteX14" fmla="*/ 2101755 w 4094339"/>
              <a:gd name="connsiteY14" fmla="*/ 0 h 696036"/>
              <a:gd name="connsiteX15" fmla="*/ 2129050 w 4094339"/>
              <a:gd name="connsiteY15" fmla="*/ 81887 h 696036"/>
              <a:gd name="connsiteX16" fmla="*/ 2169994 w 4094339"/>
              <a:gd name="connsiteY16" fmla="*/ 163774 h 696036"/>
              <a:gd name="connsiteX17" fmla="*/ 2210937 w 4094339"/>
              <a:gd name="connsiteY17" fmla="*/ 191069 h 696036"/>
              <a:gd name="connsiteX18" fmla="*/ 2347414 w 4094339"/>
              <a:gd name="connsiteY18" fmla="*/ 232012 h 696036"/>
              <a:gd name="connsiteX19" fmla="*/ 2483892 w 4094339"/>
              <a:gd name="connsiteY19" fmla="*/ 272956 h 696036"/>
              <a:gd name="connsiteX20" fmla="*/ 2524835 w 4094339"/>
              <a:gd name="connsiteY20" fmla="*/ 286603 h 696036"/>
              <a:gd name="connsiteX21" fmla="*/ 2579426 w 4094339"/>
              <a:gd name="connsiteY21" fmla="*/ 300251 h 696036"/>
              <a:gd name="connsiteX22" fmla="*/ 2743200 w 4094339"/>
              <a:gd name="connsiteY22" fmla="*/ 327547 h 696036"/>
              <a:gd name="connsiteX23" fmla="*/ 2920620 w 4094339"/>
              <a:gd name="connsiteY23" fmla="*/ 341194 h 696036"/>
              <a:gd name="connsiteX24" fmla="*/ 3398292 w 4094339"/>
              <a:gd name="connsiteY24" fmla="*/ 368490 h 696036"/>
              <a:gd name="connsiteX25" fmla="*/ 3452883 w 4094339"/>
              <a:gd name="connsiteY25" fmla="*/ 395785 h 696036"/>
              <a:gd name="connsiteX26" fmla="*/ 3534770 w 4094339"/>
              <a:gd name="connsiteY26" fmla="*/ 423081 h 696036"/>
              <a:gd name="connsiteX27" fmla="*/ 3589361 w 4094339"/>
              <a:gd name="connsiteY27" fmla="*/ 450377 h 696036"/>
              <a:gd name="connsiteX28" fmla="*/ 3684895 w 4094339"/>
              <a:gd name="connsiteY28" fmla="*/ 477672 h 696036"/>
              <a:gd name="connsiteX29" fmla="*/ 3766782 w 4094339"/>
              <a:gd name="connsiteY29" fmla="*/ 504968 h 696036"/>
              <a:gd name="connsiteX30" fmla="*/ 3889611 w 4094339"/>
              <a:gd name="connsiteY30" fmla="*/ 532263 h 696036"/>
              <a:gd name="connsiteX31" fmla="*/ 4026089 w 4094339"/>
              <a:gd name="connsiteY31" fmla="*/ 573206 h 696036"/>
              <a:gd name="connsiteX32" fmla="*/ 4067032 w 4094339"/>
              <a:gd name="connsiteY32" fmla="*/ 600502 h 696036"/>
              <a:gd name="connsiteX33" fmla="*/ 4094328 w 4094339"/>
              <a:gd name="connsiteY33" fmla="*/ 696036 h 696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094339" h="696036">
                <a:moveTo>
                  <a:pt x="0" y="409433"/>
                </a:moveTo>
                <a:lnTo>
                  <a:pt x="559558" y="423081"/>
                </a:lnTo>
                <a:cubicBezTo>
                  <a:pt x="682419" y="426695"/>
                  <a:pt x="805133" y="436729"/>
                  <a:pt x="928047" y="436729"/>
                </a:cubicBezTo>
                <a:cubicBezTo>
                  <a:pt x="1050961" y="436729"/>
                  <a:pt x="1173707" y="427630"/>
                  <a:pt x="1296537" y="423081"/>
                </a:cubicBezTo>
                <a:cubicBezTo>
                  <a:pt x="1401123" y="396934"/>
                  <a:pt x="1299457" y="424963"/>
                  <a:pt x="1419367" y="382138"/>
                </a:cubicBezTo>
                <a:cubicBezTo>
                  <a:pt x="1585183" y="322918"/>
                  <a:pt x="1492430" y="366077"/>
                  <a:pt x="1596788" y="313899"/>
                </a:cubicBezTo>
                <a:cubicBezTo>
                  <a:pt x="1610436" y="300251"/>
                  <a:pt x="1621672" y="283662"/>
                  <a:pt x="1637731" y="272956"/>
                </a:cubicBezTo>
                <a:cubicBezTo>
                  <a:pt x="1649701" y="264976"/>
                  <a:pt x="1665451" y="264975"/>
                  <a:pt x="1678674" y="259308"/>
                </a:cubicBezTo>
                <a:cubicBezTo>
                  <a:pt x="1846166" y="187524"/>
                  <a:pt x="1637141" y="273250"/>
                  <a:pt x="1774209" y="204717"/>
                </a:cubicBezTo>
                <a:cubicBezTo>
                  <a:pt x="1787076" y="198283"/>
                  <a:pt x="1802285" y="197503"/>
                  <a:pt x="1815152" y="191069"/>
                </a:cubicBezTo>
                <a:cubicBezTo>
                  <a:pt x="1829823" y="183734"/>
                  <a:pt x="1841854" y="171912"/>
                  <a:pt x="1856095" y="163774"/>
                </a:cubicBezTo>
                <a:cubicBezTo>
                  <a:pt x="1873759" y="153680"/>
                  <a:pt x="1893022" y="146572"/>
                  <a:pt x="1910686" y="136478"/>
                </a:cubicBezTo>
                <a:cubicBezTo>
                  <a:pt x="1924927" y="128340"/>
                  <a:pt x="1937388" y="117320"/>
                  <a:pt x="1951629" y="109182"/>
                </a:cubicBezTo>
                <a:cubicBezTo>
                  <a:pt x="1969293" y="99088"/>
                  <a:pt x="1988968" y="92670"/>
                  <a:pt x="2006220" y="81887"/>
                </a:cubicBezTo>
                <a:cubicBezTo>
                  <a:pt x="2052908" y="52707"/>
                  <a:pt x="2064535" y="37220"/>
                  <a:pt x="2101755" y="0"/>
                </a:cubicBezTo>
                <a:lnTo>
                  <a:pt x="2129050" y="81887"/>
                </a:lnTo>
                <a:cubicBezTo>
                  <a:pt x="2140150" y="115187"/>
                  <a:pt x="2143538" y="137318"/>
                  <a:pt x="2169994" y="163774"/>
                </a:cubicBezTo>
                <a:cubicBezTo>
                  <a:pt x="2181592" y="175372"/>
                  <a:pt x="2195948" y="184407"/>
                  <a:pt x="2210937" y="191069"/>
                </a:cubicBezTo>
                <a:cubicBezTo>
                  <a:pt x="2253665" y="210059"/>
                  <a:pt x="2302039" y="220669"/>
                  <a:pt x="2347414" y="232012"/>
                </a:cubicBezTo>
                <a:cubicBezTo>
                  <a:pt x="2422101" y="281804"/>
                  <a:pt x="2358435" y="247865"/>
                  <a:pt x="2483892" y="272956"/>
                </a:cubicBezTo>
                <a:cubicBezTo>
                  <a:pt x="2497998" y="275777"/>
                  <a:pt x="2511003" y="282651"/>
                  <a:pt x="2524835" y="286603"/>
                </a:cubicBezTo>
                <a:cubicBezTo>
                  <a:pt x="2542870" y="291756"/>
                  <a:pt x="2561116" y="296182"/>
                  <a:pt x="2579426" y="300251"/>
                </a:cubicBezTo>
                <a:cubicBezTo>
                  <a:pt x="2631102" y="311735"/>
                  <a:pt x="2691413" y="322368"/>
                  <a:pt x="2743200" y="327547"/>
                </a:cubicBezTo>
                <a:cubicBezTo>
                  <a:pt x="2802220" y="333449"/>
                  <a:pt x="2861528" y="336056"/>
                  <a:pt x="2920620" y="341194"/>
                </a:cubicBezTo>
                <a:cubicBezTo>
                  <a:pt x="3239746" y="368944"/>
                  <a:pt x="2838663" y="346104"/>
                  <a:pt x="3398292" y="368490"/>
                </a:cubicBezTo>
                <a:cubicBezTo>
                  <a:pt x="3416489" y="377588"/>
                  <a:pt x="3433993" y="388229"/>
                  <a:pt x="3452883" y="395785"/>
                </a:cubicBezTo>
                <a:cubicBezTo>
                  <a:pt x="3479597" y="406471"/>
                  <a:pt x="3509035" y="410213"/>
                  <a:pt x="3534770" y="423081"/>
                </a:cubicBezTo>
                <a:cubicBezTo>
                  <a:pt x="3552967" y="432180"/>
                  <a:pt x="3570661" y="442363"/>
                  <a:pt x="3589361" y="450377"/>
                </a:cubicBezTo>
                <a:cubicBezTo>
                  <a:pt x="3625026" y="465662"/>
                  <a:pt x="3646431" y="466133"/>
                  <a:pt x="3684895" y="477672"/>
                </a:cubicBezTo>
                <a:cubicBezTo>
                  <a:pt x="3712454" y="485940"/>
                  <a:pt x="3738568" y="499326"/>
                  <a:pt x="3766782" y="504968"/>
                </a:cubicBezTo>
                <a:cubicBezTo>
                  <a:pt x="3805749" y="512761"/>
                  <a:pt x="3851058" y="520697"/>
                  <a:pt x="3889611" y="532263"/>
                </a:cubicBezTo>
                <a:cubicBezTo>
                  <a:pt x="4055722" y="582097"/>
                  <a:pt x="3900278" y="541755"/>
                  <a:pt x="4026089" y="573206"/>
                </a:cubicBezTo>
                <a:cubicBezTo>
                  <a:pt x="4039737" y="582305"/>
                  <a:pt x="4058339" y="586593"/>
                  <a:pt x="4067032" y="600502"/>
                </a:cubicBezTo>
                <a:cubicBezTo>
                  <a:pt x="4095767" y="646477"/>
                  <a:pt x="4094328" y="659977"/>
                  <a:pt x="4094328" y="69603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139952" y="1250632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smtClean="0"/>
              <a:t>Outer </a:t>
            </a:r>
            <a:r>
              <a:rPr lang="nb-NO" sz="2000" dirty="0" err="1" smtClean="0"/>
              <a:t>expectation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3752" y="3573016"/>
            <a:ext cx="903649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b-NO" dirty="0" err="1" smtClean="0"/>
              <a:t>Simulate</a:t>
            </a:r>
            <a:r>
              <a:rPr lang="nb-NO" dirty="0" smtClean="0"/>
              <a:t> </a:t>
            </a:r>
            <a:r>
              <a:rPr lang="nb-NO" dirty="0" err="1" smtClean="0"/>
              <a:t>uncertainties</a:t>
            </a:r>
            <a:r>
              <a:rPr lang="nb-NO" dirty="0" smtClean="0"/>
              <a:t>:</a:t>
            </a:r>
          </a:p>
          <a:p>
            <a:pPr marL="457200" indent="-457200">
              <a:buFont typeface="+mj-lt"/>
              <a:buAutoNum type="arabicPeriod"/>
            </a:pPr>
            <a:endParaRPr lang="nb-NO" dirty="0" smtClean="0"/>
          </a:p>
          <a:p>
            <a:pPr marL="457200" indent="-457200">
              <a:buFont typeface="+mj-lt"/>
              <a:buAutoNum type="arabicPeriod"/>
            </a:pPr>
            <a:r>
              <a:rPr lang="nb-NO" dirty="0" err="1" smtClean="0"/>
              <a:t>Simulate</a:t>
            </a:r>
            <a:r>
              <a:rPr lang="nb-NO" dirty="0" smtClean="0"/>
              <a:t> </a:t>
            </a:r>
            <a:r>
              <a:rPr lang="nb-NO" dirty="0" err="1" smtClean="0"/>
              <a:t>values</a:t>
            </a:r>
            <a:r>
              <a:rPr lang="nb-NO" dirty="0" smtClean="0"/>
              <a:t>, for all alternatives:</a:t>
            </a:r>
          </a:p>
          <a:p>
            <a:pPr marL="457200" indent="-457200">
              <a:buFont typeface="+mj-lt"/>
              <a:buAutoNum type="arabicPeriod"/>
            </a:pPr>
            <a:endParaRPr lang="nb-NO" dirty="0" smtClean="0"/>
          </a:p>
          <a:p>
            <a:pPr marL="457200" indent="-457200">
              <a:buFont typeface="+mj-lt"/>
              <a:buAutoNum type="arabicPeriod"/>
            </a:pPr>
            <a:r>
              <a:rPr lang="nb-NO" dirty="0" err="1" smtClean="0"/>
              <a:t>Simulate</a:t>
            </a:r>
            <a:r>
              <a:rPr lang="nb-NO" dirty="0" smtClean="0"/>
              <a:t> data:</a:t>
            </a:r>
          </a:p>
          <a:p>
            <a:pPr marL="457200" indent="-457200">
              <a:buFont typeface="+mj-lt"/>
              <a:buAutoNum type="arabicPeriod"/>
            </a:pPr>
            <a:endParaRPr lang="nb-NO" dirty="0"/>
          </a:p>
          <a:p>
            <a:pPr marL="457200" indent="-457200">
              <a:buFont typeface="+mj-lt"/>
              <a:buAutoNum type="arabicPeriod"/>
            </a:pPr>
            <a:r>
              <a:rPr lang="nb-NO" dirty="0" smtClean="0"/>
              <a:t>Regress samples to </a:t>
            </a:r>
            <a:r>
              <a:rPr lang="nb-NO" dirty="0" err="1" smtClean="0"/>
              <a:t>fit</a:t>
            </a:r>
            <a:r>
              <a:rPr lang="nb-NO" dirty="0" smtClean="0"/>
              <a:t> </a:t>
            </a:r>
            <a:r>
              <a:rPr lang="nb-NO" dirty="0" err="1" smtClean="0"/>
              <a:t>conditional</a:t>
            </a:r>
            <a:r>
              <a:rPr lang="nb-NO" dirty="0" smtClean="0"/>
              <a:t> </a:t>
            </a:r>
            <a:r>
              <a:rPr lang="nb-NO" dirty="0" err="1" smtClean="0"/>
              <a:t>mean</a:t>
            </a:r>
            <a:r>
              <a:rPr lang="nb-NO" dirty="0" smtClean="0"/>
              <a:t>: 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612519"/>
              </p:ext>
            </p:extLst>
          </p:nvPr>
        </p:nvGraphicFramePr>
        <p:xfrm>
          <a:off x="3203848" y="3501008"/>
          <a:ext cx="203835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20" name="Equation" r:id="rId6" imgW="1054080" imgH="228600" progId="Equation.DSMT4">
                  <p:embed/>
                </p:oleObj>
              </mc:Choice>
              <mc:Fallback>
                <p:oleObj name="Equation" r:id="rId6" imgW="10540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3501008"/>
                        <a:ext cx="2038350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9273515"/>
              </p:ext>
            </p:extLst>
          </p:nvPr>
        </p:nvGraphicFramePr>
        <p:xfrm>
          <a:off x="4427984" y="4005064"/>
          <a:ext cx="4435475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21" name="Equation" r:id="rId8" imgW="2298600" imgH="279360" progId="Equation.DSMT4">
                  <p:embed/>
                </p:oleObj>
              </mc:Choice>
              <mc:Fallback>
                <p:oleObj name="Equation" r:id="rId8" imgW="22986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4005064"/>
                        <a:ext cx="4435475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7866965"/>
              </p:ext>
            </p:extLst>
          </p:nvPr>
        </p:nvGraphicFramePr>
        <p:xfrm>
          <a:off x="2411760" y="4653136"/>
          <a:ext cx="325755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22" name="Equation" r:id="rId10" imgW="1688760" imgH="279360" progId="Equation.DSMT4">
                  <p:embed/>
                </p:oleObj>
              </mc:Choice>
              <mc:Fallback>
                <p:oleObj name="Equation" r:id="rId10" imgW="16887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4653136"/>
                        <a:ext cx="3257550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9185513"/>
              </p:ext>
            </p:extLst>
          </p:nvPr>
        </p:nvGraphicFramePr>
        <p:xfrm>
          <a:off x="4572000" y="5157192"/>
          <a:ext cx="1150938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23" name="Equation" r:id="rId12" imgW="596880" imgH="266400" progId="Equation.DSMT4">
                  <p:embed/>
                </p:oleObj>
              </mc:Choice>
              <mc:Fallback>
                <p:oleObj name="Equation" r:id="rId12" imgW="59688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157192"/>
                        <a:ext cx="1150938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8567490"/>
              </p:ext>
            </p:extLst>
          </p:nvPr>
        </p:nvGraphicFramePr>
        <p:xfrm>
          <a:off x="611560" y="5877272"/>
          <a:ext cx="4408487" cy="8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24" name="Equation" r:id="rId14" imgW="2222280" imgH="431640" progId="Equation.DSMT4">
                  <p:embed/>
                </p:oleObj>
              </mc:Choice>
              <mc:Fallback>
                <p:oleObj name="Equation" r:id="rId14" imgW="22222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5877272"/>
                        <a:ext cx="4408487" cy="855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Freeform 20"/>
          <p:cNvSpPr/>
          <p:nvPr/>
        </p:nvSpPr>
        <p:spPr>
          <a:xfrm>
            <a:off x="3630304" y="2565779"/>
            <a:ext cx="1624084" cy="272955"/>
          </a:xfrm>
          <a:custGeom>
            <a:avLst/>
            <a:gdLst>
              <a:gd name="connsiteX0" fmla="*/ 0 w 1624084"/>
              <a:gd name="connsiteY0" fmla="*/ 0 h 272955"/>
              <a:gd name="connsiteX1" fmla="*/ 68239 w 1624084"/>
              <a:gd name="connsiteY1" fmla="*/ 40943 h 272955"/>
              <a:gd name="connsiteX2" fmla="*/ 109183 w 1624084"/>
              <a:gd name="connsiteY2" fmla="*/ 68239 h 272955"/>
              <a:gd name="connsiteX3" fmla="*/ 272956 w 1624084"/>
              <a:gd name="connsiteY3" fmla="*/ 95534 h 272955"/>
              <a:gd name="connsiteX4" fmla="*/ 436729 w 1624084"/>
              <a:gd name="connsiteY4" fmla="*/ 109182 h 272955"/>
              <a:gd name="connsiteX5" fmla="*/ 545911 w 1624084"/>
              <a:gd name="connsiteY5" fmla="*/ 136478 h 272955"/>
              <a:gd name="connsiteX6" fmla="*/ 586854 w 1624084"/>
              <a:gd name="connsiteY6" fmla="*/ 150125 h 272955"/>
              <a:gd name="connsiteX7" fmla="*/ 641445 w 1624084"/>
              <a:gd name="connsiteY7" fmla="*/ 163773 h 272955"/>
              <a:gd name="connsiteX8" fmla="*/ 682389 w 1624084"/>
              <a:gd name="connsiteY8" fmla="*/ 191069 h 272955"/>
              <a:gd name="connsiteX9" fmla="*/ 709684 w 1624084"/>
              <a:gd name="connsiteY9" fmla="*/ 272955 h 272955"/>
              <a:gd name="connsiteX10" fmla="*/ 736980 w 1624084"/>
              <a:gd name="connsiteY10" fmla="*/ 191069 h 272955"/>
              <a:gd name="connsiteX11" fmla="*/ 777923 w 1624084"/>
              <a:gd name="connsiteY11" fmla="*/ 163773 h 272955"/>
              <a:gd name="connsiteX12" fmla="*/ 859809 w 1624084"/>
              <a:gd name="connsiteY12" fmla="*/ 136478 h 272955"/>
              <a:gd name="connsiteX13" fmla="*/ 900753 w 1624084"/>
              <a:gd name="connsiteY13" fmla="*/ 122830 h 272955"/>
              <a:gd name="connsiteX14" fmla="*/ 1323833 w 1624084"/>
              <a:gd name="connsiteY14" fmla="*/ 95534 h 272955"/>
              <a:gd name="connsiteX15" fmla="*/ 1364777 w 1624084"/>
              <a:gd name="connsiteY15" fmla="*/ 81887 h 272955"/>
              <a:gd name="connsiteX16" fmla="*/ 1514902 w 1624084"/>
              <a:gd name="connsiteY16" fmla="*/ 54591 h 272955"/>
              <a:gd name="connsiteX17" fmla="*/ 1555845 w 1624084"/>
              <a:gd name="connsiteY17" fmla="*/ 27296 h 272955"/>
              <a:gd name="connsiteX18" fmla="*/ 1624084 w 1624084"/>
              <a:gd name="connsiteY18" fmla="*/ 13648 h 272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624084" h="272955">
                <a:moveTo>
                  <a:pt x="0" y="0"/>
                </a:moveTo>
                <a:cubicBezTo>
                  <a:pt x="22746" y="13648"/>
                  <a:pt x="45745" y="26884"/>
                  <a:pt x="68239" y="40943"/>
                </a:cubicBezTo>
                <a:cubicBezTo>
                  <a:pt x="82149" y="49636"/>
                  <a:pt x="94512" y="60903"/>
                  <a:pt x="109183" y="68239"/>
                </a:cubicBezTo>
                <a:cubicBezTo>
                  <a:pt x="154380" y="90838"/>
                  <a:pt x="235559" y="91972"/>
                  <a:pt x="272956" y="95534"/>
                </a:cubicBezTo>
                <a:cubicBezTo>
                  <a:pt x="327489" y="100728"/>
                  <a:pt x="382138" y="104633"/>
                  <a:pt x="436729" y="109182"/>
                </a:cubicBezTo>
                <a:lnTo>
                  <a:pt x="545911" y="136478"/>
                </a:lnTo>
                <a:cubicBezTo>
                  <a:pt x="559867" y="139967"/>
                  <a:pt x="573022" y="146173"/>
                  <a:pt x="586854" y="150125"/>
                </a:cubicBezTo>
                <a:cubicBezTo>
                  <a:pt x="604889" y="155278"/>
                  <a:pt x="623248" y="159224"/>
                  <a:pt x="641445" y="163773"/>
                </a:cubicBezTo>
                <a:cubicBezTo>
                  <a:pt x="655093" y="172872"/>
                  <a:pt x="673695" y="177159"/>
                  <a:pt x="682389" y="191069"/>
                </a:cubicBezTo>
                <a:cubicBezTo>
                  <a:pt x="697638" y="215467"/>
                  <a:pt x="709684" y="272955"/>
                  <a:pt x="709684" y="272955"/>
                </a:cubicBezTo>
                <a:lnTo>
                  <a:pt x="736980" y="191069"/>
                </a:lnTo>
                <a:cubicBezTo>
                  <a:pt x="742167" y="175508"/>
                  <a:pt x="762934" y="170435"/>
                  <a:pt x="777923" y="163773"/>
                </a:cubicBezTo>
                <a:cubicBezTo>
                  <a:pt x="804215" y="152088"/>
                  <a:pt x="832514" y="145576"/>
                  <a:pt x="859809" y="136478"/>
                </a:cubicBezTo>
                <a:cubicBezTo>
                  <a:pt x="873457" y="131929"/>
                  <a:pt x="886796" y="126319"/>
                  <a:pt x="900753" y="122830"/>
                </a:cubicBezTo>
                <a:cubicBezTo>
                  <a:pt x="1074588" y="79370"/>
                  <a:pt x="936600" y="109876"/>
                  <a:pt x="1323833" y="95534"/>
                </a:cubicBezTo>
                <a:cubicBezTo>
                  <a:pt x="1337481" y="90985"/>
                  <a:pt x="1350820" y="85376"/>
                  <a:pt x="1364777" y="81887"/>
                </a:cubicBezTo>
                <a:cubicBezTo>
                  <a:pt x="1402934" y="72348"/>
                  <a:pt x="1478390" y="60676"/>
                  <a:pt x="1514902" y="54591"/>
                </a:cubicBezTo>
                <a:cubicBezTo>
                  <a:pt x="1528550" y="45493"/>
                  <a:pt x="1540769" y="33757"/>
                  <a:pt x="1555845" y="27296"/>
                </a:cubicBezTo>
                <a:cubicBezTo>
                  <a:pt x="1590265" y="12545"/>
                  <a:pt x="1597642" y="13648"/>
                  <a:pt x="1624084" y="1364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95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57200" y="971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913998"/>
              </p:ext>
            </p:extLst>
          </p:nvPr>
        </p:nvGraphicFramePr>
        <p:xfrm>
          <a:off x="784838" y="3212976"/>
          <a:ext cx="7920880" cy="13908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4834"/>
                <a:gridCol w="2232248"/>
                <a:gridCol w="2160240"/>
                <a:gridCol w="2693558"/>
              </a:tblGrid>
              <a:tr h="8640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2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10-20</a:t>
                      </a:r>
                      <a:r>
                        <a:rPr lang="nb-NO" sz="20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 </a:t>
                      </a:r>
                      <a:r>
                        <a:rPr lang="nb-NO" sz="20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Hz</a:t>
                      </a:r>
                      <a:r>
                        <a:rPr lang="nb-NO" sz="20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 </a:t>
                      </a:r>
                      <a:r>
                        <a:rPr lang="nb-NO" sz="20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seismic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10-40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 Hz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seismic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chemeClr val="tx1"/>
                          </a:solidFill>
                          <a:effectLst/>
                        </a:rPr>
                        <a:t>10-60 Hz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  <a:effectLst/>
                        </a:rPr>
                        <a:t> seismic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67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b-NO" sz="2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VOI 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578</a:t>
                      </a:r>
                      <a:r>
                        <a:rPr lang="en-GB" sz="2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 (555-590)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dirty="0" smtClean="0"/>
                        <a:t>583</a:t>
                      </a:r>
                      <a:r>
                        <a:rPr lang="nb-NO" sz="2400" baseline="0" dirty="0" smtClean="0"/>
                        <a:t> (560-600)</a:t>
                      </a:r>
                      <a:endParaRPr lang="en-US" sz="2400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dirty="0" smtClean="0"/>
                        <a:t>585</a:t>
                      </a:r>
                      <a:r>
                        <a:rPr lang="nb-NO" sz="2400" baseline="0" dirty="0" smtClean="0"/>
                        <a:t> (565-600)</a:t>
                      </a:r>
                      <a:endParaRPr lang="en-US" sz="2400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72008" y="44624"/>
            <a:ext cx="90364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sz="3800" dirty="0" err="1" smtClean="0"/>
              <a:t>Regression</a:t>
            </a:r>
            <a:r>
              <a:rPr lang="nb-NO" sz="3800" dirty="0" smtClean="0"/>
              <a:t> </a:t>
            </a:r>
            <a:r>
              <a:rPr lang="nb-NO" sz="3800" dirty="0" err="1" smtClean="0"/>
              <a:t>results</a:t>
            </a:r>
            <a:r>
              <a:rPr lang="nb-NO" sz="3800" dirty="0" smtClean="0"/>
              <a:t> </a:t>
            </a:r>
            <a:endParaRPr lang="en-US" sz="3800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5661248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VOI </a:t>
            </a:r>
            <a:r>
              <a:rPr lang="nb-NO" dirty="0" err="1" smtClean="0"/>
              <a:t>only</a:t>
            </a:r>
            <a:r>
              <a:rPr lang="nb-NO" dirty="0" smtClean="0"/>
              <a:t> </a:t>
            </a:r>
            <a:r>
              <a:rPr lang="nb-NO" dirty="0" err="1" smtClean="0"/>
              <a:t>very</a:t>
            </a:r>
            <a:r>
              <a:rPr lang="nb-NO" dirty="0" smtClean="0"/>
              <a:t> </a:t>
            </a:r>
            <a:r>
              <a:rPr lang="nb-NO" dirty="0" err="1" smtClean="0"/>
              <a:t>large</a:t>
            </a:r>
            <a:r>
              <a:rPr lang="nb-NO" dirty="0" smtClean="0"/>
              <a:t>, </a:t>
            </a:r>
            <a:r>
              <a:rPr lang="nb-NO" dirty="0" err="1" smtClean="0"/>
              <a:t>but</a:t>
            </a:r>
            <a:r>
              <a:rPr lang="nb-NO" dirty="0" smtClean="0"/>
              <a:t> </a:t>
            </a:r>
            <a:r>
              <a:rPr lang="nb-NO" dirty="0" err="1" smtClean="0"/>
              <a:t>slightly</a:t>
            </a:r>
            <a:r>
              <a:rPr lang="nb-NO" dirty="0" smtClean="0"/>
              <a:t> </a:t>
            </a:r>
            <a:r>
              <a:rPr lang="nb-NO" dirty="0" err="1" smtClean="0"/>
              <a:t>larger</a:t>
            </a:r>
            <a:r>
              <a:rPr lang="nb-NO" dirty="0" smtClean="0"/>
              <a:t> for more </a:t>
            </a:r>
            <a:r>
              <a:rPr lang="nb-NO" dirty="0" err="1" smtClean="0"/>
              <a:t>detail</a:t>
            </a:r>
            <a:r>
              <a:rPr lang="nb-NO" dirty="0" smtClean="0"/>
              <a:t> in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seismic</a:t>
            </a:r>
            <a:r>
              <a:rPr lang="nb-NO" dirty="0" smtClean="0"/>
              <a:t> data, </a:t>
            </a:r>
            <a:r>
              <a:rPr lang="nb-NO" dirty="0" err="1" smtClean="0"/>
              <a:t>since</a:t>
            </a:r>
            <a:r>
              <a:rPr lang="nb-NO" dirty="0" smtClean="0"/>
              <a:t> </a:t>
            </a:r>
            <a:r>
              <a:rPr lang="nb-NO" dirty="0" err="1" smtClean="0"/>
              <a:t>we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 </a:t>
            </a:r>
            <a:r>
              <a:rPr lang="nb-NO" dirty="0" err="1" smtClean="0"/>
              <a:t>interested</a:t>
            </a:r>
            <a:r>
              <a:rPr lang="nb-NO" dirty="0" smtClean="0"/>
              <a:t> in ‘overall’ </a:t>
            </a:r>
            <a:r>
              <a:rPr lang="nb-NO" dirty="0" err="1" smtClean="0"/>
              <a:t>flow</a:t>
            </a:r>
            <a:r>
              <a:rPr lang="nb-NO" dirty="0" smtClean="0"/>
              <a:t> </a:t>
            </a:r>
            <a:r>
              <a:rPr lang="nb-NO" dirty="0" err="1" smtClean="0"/>
              <a:t>properties</a:t>
            </a:r>
            <a:r>
              <a:rPr lang="nb-NO" dirty="0" smtClean="0"/>
              <a:t>.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1550375"/>
              </p:ext>
            </p:extLst>
          </p:nvPr>
        </p:nvGraphicFramePr>
        <p:xfrm>
          <a:off x="858006" y="1556792"/>
          <a:ext cx="4483801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05" name="Equation" r:id="rId3" imgW="2171520" imgH="279360" progId="Equation.DSMT4">
                  <p:embed/>
                </p:oleObj>
              </mc:Choice>
              <mc:Fallback>
                <p:oleObj name="Equation" r:id="rId3" imgW="21715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006" y="1556792"/>
                        <a:ext cx="4483801" cy="5760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785998" y="2289066"/>
            <a:ext cx="60182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 err="1" smtClean="0"/>
              <a:t>We</a:t>
            </a:r>
            <a:r>
              <a:rPr lang="nb-NO" dirty="0" smtClean="0"/>
              <a:t> </a:t>
            </a:r>
            <a:r>
              <a:rPr lang="nb-NO" dirty="0" err="1" smtClean="0"/>
              <a:t>use</a:t>
            </a:r>
            <a:r>
              <a:rPr lang="nb-NO" dirty="0" smtClean="0"/>
              <a:t> </a:t>
            </a:r>
            <a:r>
              <a:rPr lang="nb-NO" dirty="0" err="1" smtClean="0"/>
              <a:t>partial</a:t>
            </a:r>
            <a:r>
              <a:rPr lang="nb-NO" dirty="0" smtClean="0"/>
              <a:t> </a:t>
            </a:r>
            <a:r>
              <a:rPr lang="nb-NO" dirty="0" err="1"/>
              <a:t>least</a:t>
            </a:r>
            <a:r>
              <a:rPr lang="nb-NO" dirty="0"/>
              <a:t> </a:t>
            </a:r>
            <a:r>
              <a:rPr lang="nb-NO" dirty="0" err="1" smtClean="0"/>
              <a:t>squares</a:t>
            </a:r>
            <a:r>
              <a:rPr lang="nb-NO" dirty="0" smtClean="0"/>
              <a:t> (PLS) </a:t>
            </a:r>
            <a:r>
              <a:rPr lang="nb-NO" dirty="0" err="1" smtClean="0"/>
              <a:t>regression</a:t>
            </a:r>
            <a:r>
              <a:rPr lang="nb-NO" dirty="0" smtClean="0"/>
              <a:t>, </a:t>
            </a:r>
            <a:r>
              <a:rPr lang="nb-NO" dirty="0" err="1" smtClean="0"/>
              <a:t>useful</a:t>
            </a:r>
            <a:r>
              <a:rPr lang="nb-NO" dirty="0" smtClean="0"/>
              <a:t> for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large-size</a:t>
            </a:r>
            <a:r>
              <a:rPr lang="nb-NO" dirty="0" smtClean="0"/>
              <a:t> </a:t>
            </a:r>
            <a:r>
              <a:rPr lang="nb-NO" dirty="0" err="1" smtClean="0"/>
              <a:t>seismic</a:t>
            </a:r>
            <a:r>
              <a:rPr lang="nb-NO" dirty="0" smtClean="0"/>
              <a:t> data </a:t>
            </a:r>
            <a:r>
              <a:rPr lang="nb-NO" dirty="0" err="1" smtClean="0"/>
              <a:t>sets</a:t>
            </a:r>
            <a:r>
              <a:rPr lang="nb-NO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04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err="1" smtClean="0"/>
              <a:t>Wrap</a:t>
            </a:r>
            <a:r>
              <a:rPr lang="nb-NO" dirty="0" smtClean="0"/>
              <a:t> up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1772816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The type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simulation</a:t>
            </a:r>
            <a:r>
              <a:rPr lang="nb-NO" dirty="0" smtClean="0"/>
              <a:t> and </a:t>
            </a:r>
            <a:r>
              <a:rPr lang="nb-NO" dirty="0" err="1" smtClean="0"/>
              <a:t>regression</a:t>
            </a:r>
            <a:r>
              <a:rPr lang="nb-NO" dirty="0" smtClean="0"/>
              <a:t> </a:t>
            </a:r>
            <a:r>
              <a:rPr lang="nb-NO" dirty="0" err="1" smtClean="0"/>
              <a:t>would</a:t>
            </a:r>
            <a:r>
              <a:rPr lang="nb-NO" dirty="0" smtClean="0"/>
              <a:t> be </a:t>
            </a:r>
            <a:r>
              <a:rPr lang="nb-NO" dirty="0" err="1" smtClean="0"/>
              <a:t>very</a:t>
            </a:r>
            <a:r>
              <a:rPr lang="nb-NO" dirty="0" smtClean="0"/>
              <a:t> case </a:t>
            </a:r>
            <a:r>
              <a:rPr lang="nb-NO" dirty="0" err="1" smtClean="0"/>
              <a:t>specific</a:t>
            </a:r>
            <a:r>
              <a:rPr lang="nb-NO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If </a:t>
            </a:r>
            <a:r>
              <a:rPr lang="nb-NO" dirty="0" err="1" smtClean="0"/>
              <a:t>there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 </a:t>
            </a:r>
            <a:r>
              <a:rPr lang="nb-NO" dirty="0" err="1" smtClean="0"/>
              <a:t>lots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alternatives, </a:t>
            </a:r>
            <a:r>
              <a:rPr lang="nb-NO" dirty="0" err="1" smtClean="0"/>
              <a:t>some</a:t>
            </a:r>
            <a:r>
              <a:rPr lang="nb-NO" dirty="0" smtClean="0"/>
              <a:t> </a:t>
            </a:r>
            <a:r>
              <a:rPr lang="nb-NO" dirty="0" err="1" smtClean="0"/>
              <a:t>kind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clustering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alternatives </a:t>
            </a:r>
            <a:r>
              <a:rPr lang="nb-NO" dirty="0" err="1" smtClean="0"/>
              <a:t>should</a:t>
            </a:r>
            <a:r>
              <a:rPr lang="nb-NO" dirty="0" smtClean="0"/>
              <a:t> be used.</a:t>
            </a:r>
          </a:p>
          <a:p>
            <a:r>
              <a:rPr lang="nb-NO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VOI </a:t>
            </a:r>
            <a:r>
              <a:rPr lang="nb-NO" dirty="0" err="1" smtClean="0"/>
              <a:t>approximation</a:t>
            </a:r>
            <a:r>
              <a:rPr lang="nb-NO" dirty="0" smtClean="0"/>
              <a:t> is </a:t>
            </a:r>
            <a:r>
              <a:rPr lang="nb-NO" dirty="0" err="1" smtClean="0"/>
              <a:t>difficult</a:t>
            </a:r>
            <a:r>
              <a:rPr lang="nb-NO" dirty="0" smtClean="0"/>
              <a:t> to </a:t>
            </a:r>
            <a:r>
              <a:rPr lang="nb-NO" dirty="0" err="1" smtClean="0"/>
              <a:t>check</a:t>
            </a:r>
            <a:r>
              <a:rPr lang="nb-NO" dirty="0" smtClean="0"/>
              <a:t>, </a:t>
            </a:r>
            <a:r>
              <a:rPr lang="nb-NO" dirty="0" err="1" smtClean="0"/>
              <a:t>but</a:t>
            </a:r>
            <a:r>
              <a:rPr lang="nb-NO" dirty="0" smtClean="0"/>
              <a:t> </a:t>
            </a:r>
            <a:r>
              <a:rPr lang="nb-NO" dirty="0" err="1" smtClean="0"/>
              <a:t>bootstrap</a:t>
            </a:r>
            <a:r>
              <a:rPr lang="nb-NO" dirty="0" smtClean="0"/>
              <a:t> (or </a:t>
            </a:r>
            <a:r>
              <a:rPr lang="nb-NO" dirty="0" err="1" smtClean="0"/>
              <a:t>bagging</a:t>
            </a:r>
            <a:r>
              <a:rPr lang="nb-NO" dirty="0" smtClean="0"/>
              <a:t>) </a:t>
            </a:r>
            <a:r>
              <a:rPr lang="nb-NO" dirty="0" err="1" smtClean="0"/>
              <a:t>can</a:t>
            </a:r>
            <a:r>
              <a:rPr lang="nb-NO" dirty="0" smtClean="0"/>
              <a:t> be used to </a:t>
            </a:r>
            <a:r>
              <a:rPr lang="nb-NO" dirty="0" err="1" smtClean="0"/>
              <a:t>study</a:t>
            </a:r>
            <a:r>
              <a:rPr lang="nb-NO" dirty="0" smtClean="0"/>
              <a:t> </a:t>
            </a:r>
            <a:r>
              <a:rPr lang="nb-NO" dirty="0" err="1" smtClean="0"/>
              <a:t>uncertainty</a:t>
            </a:r>
            <a:r>
              <a:rPr lang="nb-NO" dirty="0" smtClean="0"/>
              <a:t>, and to do </a:t>
            </a:r>
            <a:r>
              <a:rPr lang="nb-NO" dirty="0" err="1" smtClean="0"/>
              <a:t>sensitivity</a:t>
            </a:r>
            <a:r>
              <a:rPr lang="nb-NO" dirty="0" smtClean="0"/>
              <a:t> over different </a:t>
            </a:r>
            <a:r>
              <a:rPr lang="nb-NO" dirty="0" err="1" smtClean="0"/>
              <a:t>regression</a:t>
            </a:r>
            <a:r>
              <a:rPr lang="nb-NO" dirty="0" smtClean="0"/>
              <a:t> </a:t>
            </a:r>
            <a:r>
              <a:rPr lang="nb-NO" dirty="0" err="1" smtClean="0"/>
              <a:t>models</a:t>
            </a:r>
            <a:r>
              <a:rPr lang="nb-NO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34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smtClean="0"/>
              <a:t>Project case : alternatives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1772816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Suppose</a:t>
            </a:r>
            <a:r>
              <a:rPr lang="nb-NO" dirty="0" smtClean="0"/>
              <a:t> </a:t>
            </a:r>
            <a:r>
              <a:rPr lang="nb-NO" dirty="0" err="1" smtClean="0"/>
              <a:t>there</a:t>
            </a:r>
            <a:r>
              <a:rPr lang="nb-NO" dirty="0" smtClean="0"/>
              <a:t> is a 25 x 25 grid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reservoir</a:t>
            </a:r>
            <a:r>
              <a:rPr lang="nb-NO" dirty="0" smtClean="0"/>
              <a:t> variables. </a:t>
            </a:r>
            <a:r>
              <a:rPr lang="nb-NO" dirty="0" err="1" smtClean="0"/>
              <a:t>We</a:t>
            </a:r>
            <a:r>
              <a:rPr lang="nb-NO" dirty="0" smtClean="0"/>
              <a:t> </a:t>
            </a:r>
            <a:r>
              <a:rPr lang="nb-NO" dirty="0" err="1" smtClean="0"/>
              <a:t>want</a:t>
            </a:r>
            <a:r>
              <a:rPr lang="nb-NO" dirty="0" smtClean="0"/>
              <a:t> to </a:t>
            </a:r>
            <a:r>
              <a:rPr lang="nb-NO" dirty="0" err="1" smtClean="0"/>
              <a:t>flood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reservoir</a:t>
            </a:r>
            <a:r>
              <a:rPr lang="nb-NO" dirty="0" smtClean="0"/>
              <a:t> </a:t>
            </a:r>
            <a:r>
              <a:rPr lang="nb-NO" dirty="0" err="1" smtClean="0"/>
              <a:t>either</a:t>
            </a:r>
            <a:r>
              <a:rPr lang="nb-NO" dirty="0" smtClean="0"/>
              <a:t> from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west</a:t>
            </a:r>
            <a:r>
              <a:rPr lang="nb-NO" dirty="0" smtClean="0"/>
              <a:t>, or from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south</a:t>
            </a:r>
            <a:r>
              <a:rPr lang="nb-NO" dirty="0" smtClean="0"/>
              <a:t>.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192" y="2628292"/>
            <a:ext cx="5292080" cy="3969060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H="1" flipV="1">
            <a:off x="4860032" y="6093296"/>
            <a:ext cx="1296144" cy="5846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156176" y="638563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Alternative 1 </a:t>
            </a:r>
            <a:r>
              <a:rPr lang="nb-NO" dirty="0" err="1" smtClean="0"/>
              <a:t>source</a:t>
            </a:r>
            <a:r>
              <a:rPr lang="nb-NO" dirty="0" smtClean="0"/>
              <a:t>.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1547664" y="4693450"/>
            <a:ext cx="936104" cy="3917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51520" y="5301208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Alternative 2 </a:t>
            </a:r>
            <a:r>
              <a:rPr lang="nb-NO" dirty="0" err="1" smtClean="0"/>
              <a:t>source</a:t>
            </a:r>
            <a:r>
              <a:rPr lang="nb-NO" dirty="0" smtClean="0"/>
              <a:t>.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623720" y="4283804"/>
            <a:ext cx="1404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Sink.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29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smtClean="0"/>
              <a:t>Project case : </a:t>
            </a:r>
            <a:r>
              <a:rPr lang="nb-NO" dirty="0" err="1" smtClean="0"/>
              <a:t>models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1772816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There</a:t>
            </a:r>
            <a:r>
              <a:rPr lang="nb-NO" dirty="0" smtClean="0"/>
              <a:t> is </a:t>
            </a:r>
            <a:r>
              <a:rPr lang="nb-NO" dirty="0" err="1" smtClean="0"/>
              <a:t>uncertainty</a:t>
            </a:r>
            <a:r>
              <a:rPr lang="nb-NO" dirty="0" smtClean="0"/>
              <a:t> in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reservoir</a:t>
            </a:r>
            <a:r>
              <a:rPr lang="nb-NO" dirty="0" smtClean="0"/>
              <a:t> </a:t>
            </a:r>
            <a:r>
              <a:rPr lang="nb-NO" dirty="0" err="1" smtClean="0"/>
              <a:t>properties</a:t>
            </a:r>
            <a:r>
              <a:rPr lang="nb-NO" dirty="0" smtClean="0"/>
              <a:t>, </a:t>
            </a:r>
            <a:r>
              <a:rPr lang="nb-NO" dirty="0" err="1" smtClean="0"/>
              <a:t>possibly</a:t>
            </a:r>
            <a:r>
              <a:rPr lang="nb-NO" dirty="0" smtClean="0"/>
              <a:t> a </a:t>
            </a:r>
            <a:r>
              <a:rPr lang="nb-NO" dirty="0" err="1" smtClean="0"/>
              <a:t>channel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larger</a:t>
            </a:r>
            <a:r>
              <a:rPr lang="nb-NO" dirty="0" smtClean="0"/>
              <a:t> </a:t>
            </a:r>
            <a:r>
              <a:rPr lang="nb-NO" dirty="0" err="1" smtClean="0"/>
              <a:t>permeability</a:t>
            </a:r>
            <a:r>
              <a:rPr lang="nb-NO" dirty="0" smtClean="0"/>
              <a:t> in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middle</a:t>
            </a:r>
            <a:r>
              <a:rPr lang="nb-NO" dirty="0" smtClean="0"/>
              <a:t>, and </a:t>
            </a:r>
            <a:r>
              <a:rPr lang="nb-NO" dirty="0" err="1" smtClean="0"/>
              <a:t>some</a:t>
            </a:r>
            <a:r>
              <a:rPr lang="nb-NO" dirty="0" smtClean="0"/>
              <a:t> </a:t>
            </a:r>
            <a:r>
              <a:rPr lang="nb-NO" dirty="0" err="1" smtClean="0"/>
              <a:t>heterogeneity</a:t>
            </a:r>
            <a:r>
              <a:rPr lang="nb-NO" dirty="0" smtClean="0"/>
              <a:t>.  </a:t>
            </a:r>
          </a:p>
          <a:p>
            <a:r>
              <a:rPr lang="nb-NO" dirty="0" smtClean="0"/>
              <a:t> </a:t>
            </a:r>
          </a:p>
          <a:p>
            <a:r>
              <a:rPr lang="nb-NO" dirty="0" err="1" smtClean="0"/>
              <a:t>We</a:t>
            </a:r>
            <a:r>
              <a:rPr lang="nb-NO" dirty="0" smtClean="0"/>
              <a:t> </a:t>
            </a:r>
            <a:r>
              <a:rPr lang="nb-NO" dirty="0" err="1" smtClean="0"/>
              <a:t>can</a:t>
            </a:r>
            <a:r>
              <a:rPr lang="nb-NO" dirty="0" smtClean="0"/>
              <a:t> sample from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model</a:t>
            </a:r>
            <a:r>
              <a:rPr lang="nb-NO" dirty="0" smtClean="0"/>
              <a:t> as </a:t>
            </a:r>
            <a:r>
              <a:rPr lang="nb-NO" dirty="0" err="1" smtClean="0"/>
              <a:t>follows</a:t>
            </a:r>
            <a:r>
              <a:rPr lang="nb-NO" dirty="0"/>
              <a:t>:</a:t>
            </a:r>
            <a:r>
              <a:rPr lang="nb-NO" dirty="0" smtClean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3568" y="3787299"/>
            <a:ext cx="77048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Draw a </a:t>
            </a:r>
            <a:r>
              <a:rPr lang="nb-NO" dirty="0" err="1" smtClean="0"/>
              <a:t>regression</a:t>
            </a:r>
            <a:r>
              <a:rPr lang="nb-NO" dirty="0" smtClean="0"/>
              <a:t> parameter: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Draw a </a:t>
            </a:r>
            <a:r>
              <a:rPr lang="nb-NO" dirty="0" err="1" smtClean="0"/>
              <a:t>Gaussian</a:t>
            </a:r>
            <a:r>
              <a:rPr lang="nb-NO" dirty="0" smtClean="0"/>
              <a:t> </a:t>
            </a:r>
            <a:r>
              <a:rPr lang="nb-NO" dirty="0" err="1" smtClean="0"/>
              <a:t>process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25 x 25 grid: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 smtClean="0"/>
              <a:t>Permeability</a:t>
            </a:r>
            <a:r>
              <a:rPr lang="nb-NO" dirty="0" smtClean="0"/>
              <a:t> </a:t>
            </a:r>
            <a:r>
              <a:rPr lang="nb-NO" dirty="0" smtClean="0"/>
              <a:t>is log-</a:t>
            </a:r>
            <a:r>
              <a:rPr lang="nb-NO" dirty="0" err="1" smtClean="0"/>
              <a:t>Gaussian</a:t>
            </a:r>
            <a:r>
              <a:rPr lang="nb-NO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042672"/>
              </p:ext>
            </p:extLst>
          </p:nvPr>
        </p:nvGraphicFramePr>
        <p:xfrm>
          <a:off x="4860032" y="3144391"/>
          <a:ext cx="1646237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74" name="Equation" r:id="rId3" imgW="850680" imgH="215640" progId="Equation.DSMT4">
                  <p:embed/>
                </p:oleObj>
              </mc:Choice>
              <mc:Fallback>
                <p:oleObj name="Equation" r:id="rId3" imgW="850680" imgH="215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3144391"/>
                        <a:ext cx="1646237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4904331"/>
              </p:ext>
            </p:extLst>
          </p:nvPr>
        </p:nvGraphicFramePr>
        <p:xfrm>
          <a:off x="1043608" y="4816797"/>
          <a:ext cx="5326063" cy="1112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75" name="Equation" r:id="rId5" imgW="2755800" imgH="558720" progId="Equation.DSMT4">
                  <p:embed/>
                </p:oleObj>
              </mc:Choice>
              <mc:Fallback>
                <p:oleObj name="Equation" r:id="rId5" imgW="2755800" imgH="5587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4816797"/>
                        <a:ext cx="5326063" cy="1112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3503324"/>
              </p:ext>
            </p:extLst>
          </p:nvPr>
        </p:nvGraphicFramePr>
        <p:xfrm>
          <a:off x="1115616" y="4189025"/>
          <a:ext cx="2497137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76" name="Equation" r:id="rId7" imgW="1600200" imgH="253800" progId="Equation.DSMT4">
                  <p:embed/>
                </p:oleObj>
              </mc:Choice>
              <mc:Fallback>
                <p:oleObj name="Equation" r:id="rId7" imgW="16002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15616" y="4189025"/>
                        <a:ext cx="2497137" cy="396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580112" y="400506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i="1" dirty="0" err="1" smtClean="0"/>
              <a:t>Use</a:t>
            </a:r>
            <a:r>
              <a:rPr lang="nb-NO" i="1" dirty="0" smtClean="0"/>
              <a:t> </a:t>
            </a:r>
            <a:r>
              <a:rPr lang="nb-NO" i="1" dirty="0" err="1" smtClean="0"/>
              <a:t>gamrnd</a:t>
            </a:r>
            <a:r>
              <a:rPr lang="nb-NO" i="1" dirty="0" smtClean="0"/>
              <a:t> or </a:t>
            </a:r>
            <a:r>
              <a:rPr lang="nb-NO" i="1" dirty="0" err="1" smtClean="0"/>
              <a:t>rgamma</a:t>
            </a:r>
            <a:endParaRPr lang="en-US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6588224" y="500388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i="1" dirty="0" err="1" smtClean="0"/>
              <a:t>Use</a:t>
            </a:r>
            <a:r>
              <a:rPr lang="nb-NO" i="1" dirty="0" smtClean="0"/>
              <a:t> </a:t>
            </a:r>
            <a:r>
              <a:rPr lang="nb-NO" i="1" dirty="0" err="1" smtClean="0"/>
              <a:t>Cholesky</a:t>
            </a:r>
            <a:r>
              <a:rPr lang="nb-NO" i="1" dirty="0" smtClean="0"/>
              <a:t> </a:t>
            </a:r>
            <a:r>
              <a:rPr lang="nb-NO" i="1" dirty="0" err="1" smtClean="0"/>
              <a:t>method</a:t>
            </a:r>
            <a:endParaRPr lang="en-US" i="1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8616863"/>
              </p:ext>
            </p:extLst>
          </p:nvPr>
        </p:nvGraphicFramePr>
        <p:xfrm>
          <a:off x="1115616" y="6093296"/>
          <a:ext cx="1670050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77" name="Equation" r:id="rId9" imgW="863280" imgH="279360" progId="Equation.DSMT4">
                  <p:embed/>
                </p:oleObj>
              </mc:Choice>
              <mc:Fallback>
                <p:oleObj name="Equation" r:id="rId9" imgW="863280" imgH="2793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6093296"/>
                        <a:ext cx="1670050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869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5412157"/>
              </p:ext>
            </p:extLst>
          </p:nvPr>
        </p:nvGraphicFramePr>
        <p:xfrm>
          <a:off x="457200" y="1844824"/>
          <a:ext cx="6408712" cy="9859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78" name="Equation" r:id="rId3" imgW="3403600" imgH="508000" progId="Equation.DSMT4">
                  <p:embed/>
                </p:oleObj>
              </mc:Choice>
              <mc:Fallback>
                <p:oleObj name="Equation" r:id="rId3" imgW="34036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844824"/>
                        <a:ext cx="6408712" cy="9859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5792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dirty="0" err="1" smtClean="0"/>
              <a:t>Formula</a:t>
            </a:r>
            <a:r>
              <a:rPr lang="nb-NO" dirty="0" smtClean="0"/>
              <a:t> for VOI</a:t>
            </a:r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8558423"/>
              </p:ext>
            </p:extLst>
          </p:nvPr>
        </p:nvGraphicFramePr>
        <p:xfrm>
          <a:off x="457200" y="3501008"/>
          <a:ext cx="5832648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79" name="Equation" r:id="rId5" imgW="2743200" imgH="304800" progId="Equation.DSMT4">
                  <p:embed/>
                </p:oleObj>
              </mc:Choice>
              <mc:Fallback>
                <p:oleObj name="Equation" r:id="rId5" imgW="27432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501008"/>
                        <a:ext cx="5832648" cy="6480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982771"/>
              </p:ext>
            </p:extLst>
          </p:nvPr>
        </p:nvGraphicFramePr>
        <p:xfrm>
          <a:off x="463205" y="5373216"/>
          <a:ext cx="3233293" cy="548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80" name="Equation" r:id="rId7" imgW="1574800" imgH="254000" progId="Equation.DSMT4">
                  <p:embed/>
                </p:oleObj>
              </mc:Choice>
              <mc:Fallback>
                <p:oleObj name="Equation" r:id="rId7" imgW="15748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205" y="5373216"/>
                        <a:ext cx="3233293" cy="5486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Arrow Connector 11"/>
          <p:cNvCxnSpPr/>
          <p:nvPr/>
        </p:nvCxnSpPr>
        <p:spPr>
          <a:xfrm flipH="1">
            <a:off x="5364088" y="1268760"/>
            <a:ext cx="1296144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372200" y="846138"/>
            <a:ext cx="230425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smtClean="0"/>
              <a:t>Spatial alternatives.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6156176" y="1698609"/>
            <a:ext cx="763310" cy="4493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631454" y="1329277"/>
            <a:ext cx="230425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smtClean="0"/>
              <a:t>Spatial </a:t>
            </a:r>
            <a:r>
              <a:rPr lang="nb-NO" dirty="0" err="1" smtClean="0"/>
              <a:t>uncertainties</a:t>
            </a:r>
            <a:r>
              <a:rPr lang="nb-NO" dirty="0" smtClean="0"/>
              <a:t>.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5004049" y="2492897"/>
            <a:ext cx="2443398" cy="5040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524600" y="2996952"/>
            <a:ext cx="230425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smtClean="0"/>
              <a:t>Spatial </a:t>
            </a:r>
            <a:r>
              <a:rPr lang="nb-NO" dirty="0" err="1" smtClean="0"/>
              <a:t>value</a:t>
            </a:r>
            <a:r>
              <a:rPr lang="nb-NO" dirty="0" smtClean="0"/>
              <a:t> </a:t>
            </a:r>
            <a:r>
              <a:rPr lang="nb-NO" dirty="0" err="1" smtClean="0"/>
              <a:t>function</a:t>
            </a:r>
            <a:r>
              <a:rPr lang="nb-NO" dirty="0" smtClean="0"/>
              <a:t>.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24" idx="0"/>
          </p:cNvCxnSpPr>
          <p:nvPr/>
        </p:nvCxnSpPr>
        <p:spPr>
          <a:xfrm flipH="1" flipV="1">
            <a:off x="5724128" y="4158506"/>
            <a:ext cx="1952600" cy="4133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524600" y="4571836"/>
            <a:ext cx="230425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smtClean="0"/>
              <a:t>Spatial data.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88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smtClean="0"/>
              <a:t>Project case : </a:t>
            </a:r>
            <a:r>
              <a:rPr lang="nb-NO" dirty="0" err="1" smtClean="0"/>
              <a:t>models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6823390"/>
              </p:ext>
            </p:extLst>
          </p:nvPr>
        </p:nvGraphicFramePr>
        <p:xfrm>
          <a:off x="684213" y="1484313"/>
          <a:ext cx="3116262" cy="111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1" name="Equation" r:id="rId3" imgW="1612800" imgH="558720" progId="Equation.DSMT4">
                  <p:embed/>
                </p:oleObj>
              </mc:Choice>
              <mc:Fallback>
                <p:oleObj name="Equation" r:id="rId3" imgW="1612800" imgH="55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484313"/>
                        <a:ext cx="3116262" cy="1112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" y="2852936"/>
            <a:ext cx="5004048" cy="37530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852936"/>
            <a:ext cx="5052053" cy="37890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364088" y="1484784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Variability</a:t>
            </a:r>
            <a:r>
              <a:rPr lang="nb-NO" dirty="0" smtClean="0"/>
              <a:t> due to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regression</a:t>
            </a:r>
            <a:r>
              <a:rPr lang="nb-NO" dirty="0" smtClean="0"/>
              <a:t> </a:t>
            </a:r>
            <a:r>
              <a:rPr lang="nb-NO" dirty="0" err="1" smtClean="0"/>
              <a:t>uncertainty</a:t>
            </a:r>
            <a:r>
              <a:rPr lang="nb-NO" dirty="0" smtClean="0"/>
              <a:t> and </a:t>
            </a:r>
            <a:r>
              <a:rPr lang="nb-NO" dirty="0" err="1" smtClean="0"/>
              <a:t>the</a:t>
            </a:r>
            <a:r>
              <a:rPr lang="nb-NO" dirty="0" smtClean="0"/>
              <a:t> spatial </a:t>
            </a:r>
            <a:r>
              <a:rPr lang="nb-NO" dirty="0" err="1" smtClean="0"/>
              <a:t>heterogeneity</a:t>
            </a:r>
            <a:r>
              <a:rPr lang="nb-NO" dirty="0" smtClean="0"/>
              <a:t>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699792" y="2771636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Two</a:t>
            </a:r>
            <a:r>
              <a:rPr lang="nb-NO" dirty="0" smtClean="0"/>
              <a:t> </a:t>
            </a:r>
            <a:r>
              <a:rPr lang="nb-NO" dirty="0" err="1" smtClean="0"/>
              <a:t>permeability</a:t>
            </a:r>
            <a:r>
              <a:rPr lang="nb-NO" dirty="0" smtClean="0"/>
              <a:t> </a:t>
            </a:r>
            <a:r>
              <a:rPr lang="nb-NO" dirty="0" err="1" smtClean="0"/>
              <a:t>realizations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30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smtClean="0"/>
              <a:t>Project case : </a:t>
            </a:r>
            <a:r>
              <a:rPr lang="nb-NO" dirty="0" err="1" smtClean="0"/>
              <a:t>values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1628800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Value is </a:t>
            </a:r>
            <a:r>
              <a:rPr lang="nb-NO" dirty="0" err="1" smtClean="0"/>
              <a:t>set</a:t>
            </a:r>
            <a:r>
              <a:rPr lang="nb-NO" dirty="0" smtClean="0"/>
              <a:t> as </a:t>
            </a:r>
            <a:r>
              <a:rPr lang="nb-NO" dirty="0" err="1" smtClean="0"/>
              <a:t>the</a:t>
            </a:r>
            <a:r>
              <a:rPr lang="nb-NO" dirty="0" smtClean="0"/>
              <a:t> time-</a:t>
            </a:r>
            <a:r>
              <a:rPr lang="nb-NO" dirty="0" err="1" smtClean="0"/>
              <a:t>of</a:t>
            </a:r>
            <a:r>
              <a:rPr lang="nb-NO" dirty="0" smtClean="0"/>
              <a:t>-</a:t>
            </a:r>
            <a:r>
              <a:rPr lang="nb-NO" dirty="0" err="1" smtClean="0"/>
              <a:t>flight</a:t>
            </a:r>
            <a:r>
              <a:rPr lang="nb-NO" dirty="0"/>
              <a:t>:</a:t>
            </a:r>
            <a:r>
              <a:rPr lang="nb-NO" dirty="0" smtClean="0"/>
              <a:t> time it </a:t>
            </a:r>
            <a:r>
              <a:rPr lang="nb-NO" dirty="0" err="1" smtClean="0"/>
              <a:t>takes</a:t>
            </a:r>
            <a:r>
              <a:rPr lang="nb-NO" dirty="0" smtClean="0"/>
              <a:t> a </a:t>
            </a:r>
            <a:r>
              <a:rPr lang="nb-NO" dirty="0" err="1" smtClean="0"/>
              <a:t>particle</a:t>
            </a:r>
            <a:r>
              <a:rPr lang="nb-NO" dirty="0" smtClean="0"/>
              <a:t> to travel from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source</a:t>
            </a:r>
            <a:r>
              <a:rPr lang="nb-NO" dirty="0" smtClean="0"/>
              <a:t> to </a:t>
            </a:r>
            <a:r>
              <a:rPr lang="nb-NO" dirty="0" err="1" smtClean="0"/>
              <a:t>the</a:t>
            </a:r>
            <a:r>
              <a:rPr lang="nb-NO" dirty="0" smtClean="0"/>
              <a:t> sink. Smaller is </a:t>
            </a:r>
            <a:r>
              <a:rPr lang="nb-NO" dirty="0" err="1" smtClean="0"/>
              <a:t>better</a:t>
            </a:r>
            <a:r>
              <a:rPr lang="nb-NO" dirty="0" smtClean="0"/>
              <a:t>, </a:t>
            </a:r>
            <a:r>
              <a:rPr lang="nb-NO" dirty="0" err="1" smtClean="0"/>
              <a:t>larger</a:t>
            </a:r>
            <a:r>
              <a:rPr lang="nb-NO" dirty="0" smtClean="0"/>
              <a:t> ‘</a:t>
            </a:r>
            <a:r>
              <a:rPr lang="nb-NO" dirty="0" err="1" smtClean="0"/>
              <a:t>value</a:t>
            </a:r>
            <a:r>
              <a:rPr lang="nb-NO" dirty="0" smtClean="0"/>
              <a:t>’. (This is used as a </a:t>
            </a:r>
            <a:r>
              <a:rPr lang="nb-NO" dirty="0" err="1" smtClean="0"/>
              <a:t>proxy</a:t>
            </a:r>
            <a:r>
              <a:rPr lang="nb-NO" dirty="0" smtClean="0"/>
              <a:t> for </a:t>
            </a:r>
            <a:r>
              <a:rPr lang="nb-NO" dirty="0" err="1" smtClean="0"/>
              <a:t>flow</a:t>
            </a:r>
            <a:r>
              <a:rPr lang="nb-NO" dirty="0" smtClean="0"/>
              <a:t>.)</a:t>
            </a:r>
          </a:p>
          <a:p>
            <a:r>
              <a:rPr lang="nb-NO" dirty="0" smtClean="0"/>
              <a:t> </a:t>
            </a:r>
          </a:p>
          <a:p>
            <a:r>
              <a:rPr lang="nb-NO" dirty="0" smtClean="0"/>
              <a:t>For </a:t>
            </a:r>
            <a:r>
              <a:rPr lang="nb-NO" dirty="0" err="1" smtClean="0"/>
              <a:t>each</a:t>
            </a:r>
            <a:r>
              <a:rPr lang="nb-NO" dirty="0" smtClean="0"/>
              <a:t> alternative (</a:t>
            </a:r>
            <a:r>
              <a:rPr lang="nb-NO" dirty="0" err="1" smtClean="0"/>
              <a:t>west</a:t>
            </a:r>
            <a:r>
              <a:rPr lang="nb-NO" dirty="0"/>
              <a:t> </a:t>
            </a:r>
            <a:r>
              <a:rPr lang="nb-NO" dirty="0" smtClean="0"/>
              <a:t>or </a:t>
            </a:r>
            <a:r>
              <a:rPr lang="nb-NO" dirty="0" err="1" smtClean="0"/>
              <a:t>south</a:t>
            </a:r>
            <a:r>
              <a:rPr lang="nb-NO" dirty="0" smtClean="0"/>
              <a:t>), </a:t>
            </a:r>
            <a:r>
              <a:rPr lang="nb-NO" dirty="0" err="1" smtClean="0"/>
              <a:t>we</a:t>
            </a:r>
            <a:r>
              <a:rPr lang="nb-NO" dirty="0" smtClean="0"/>
              <a:t> </a:t>
            </a:r>
            <a:r>
              <a:rPr lang="nb-NO" dirty="0" err="1" smtClean="0"/>
              <a:t>compute</a:t>
            </a:r>
            <a:r>
              <a:rPr lang="nb-NO" dirty="0" smtClean="0"/>
              <a:t> time-</a:t>
            </a:r>
            <a:r>
              <a:rPr lang="nb-NO" dirty="0" err="1" smtClean="0"/>
              <a:t>of</a:t>
            </a:r>
            <a:r>
              <a:rPr lang="nb-NO" dirty="0" smtClean="0"/>
              <a:t>-</a:t>
            </a:r>
            <a:r>
              <a:rPr lang="nb-NO" dirty="0" err="1" smtClean="0"/>
              <a:t>flight</a:t>
            </a:r>
            <a:r>
              <a:rPr lang="nb-NO" dirty="0" smtClean="0"/>
              <a:t> as </a:t>
            </a:r>
            <a:r>
              <a:rPr lang="nb-NO" dirty="0" err="1" smtClean="0"/>
              <a:t>follows</a:t>
            </a:r>
            <a:r>
              <a:rPr lang="nb-NO" dirty="0"/>
              <a:t>:</a:t>
            </a:r>
            <a:r>
              <a:rPr lang="nb-NO" dirty="0" smtClean="0"/>
              <a:t>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8219281"/>
              </p:ext>
            </p:extLst>
          </p:nvPr>
        </p:nvGraphicFramePr>
        <p:xfrm>
          <a:off x="477491" y="4268965"/>
          <a:ext cx="1646237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58" name="Equation" r:id="rId3" imgW="850680" imgH="215640" progId="Equation.DSMT4">
                  <p:embed/>
                </p:oleObj>
              </mc:Choice>
              <mc:Fallback>
                <p:oleObj name="Equation" r:id="rId3" imgW="8506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491" y="4268965"/>
                        <a:ext cx="1646237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9345203"/>
              </p:ext>
            </p:extLst>
          </p:nvPr>
        </p:nvGraphicFramePr>
        <p:xfrm>
          <a:off x="923925" y="3213100"/>
          <a:ext cx="1473200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59" name="Equation" r:id="rId5" imgW="761760" imgH="431640" progId="Equation.DSMT4">
                  <p:embed/>
                </p:oleObj>
              </mc:Choice>
              <mc:Fallback>
                <p:oleObj name="Equation" r:id="rId5" imgW="7617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3925" y="3213100"/>
                        <a:ext cx="1473200" cy="86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Arrow Connector 11"/>
          <p:cNvCxnSpPr/>
          <p:nvPr/>
        </p:nvCxnSpPr>
        <p:spPr>
          <a:xfrm flipH="1" flipV="1">
            <a:off x="2123728" y="3284984"/>
            <a:ext cx="115212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347864" y="3717032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Distance</a:t>
            </a:r>
            <a:r>
              <a:rPr lang="nb-NO" dirty="0" smtClean="0"/>
              <a:t> is 1 for ‘</a:t>
            </a:r>
            <a:r>
              <a:rPr lang="nb-NO" dirty="0" err="1" smtClean="0"/>
              <a:t>west</a:t>
            </a:r>
            <a:r>
              <a:rPr lang="nb-NO" dirty="0" smtClean="0"/>
              <a:t>’ alternative, 1.5 for ‘</a:t>
            </a:r>
            <a:r>
              <a:rPr lang="nb-NO" dirty="0" err="1" smtClean="0"/>
              <a:t>south</a:t>
            </a:r>
            <a:r>
              <a:rPr lang="nb-NO" dirty="0" smtClean="0"/>
              <a:t>’ alternative. 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1835696" y="3962673"/>
            <a:ext cx="864096" cy="10412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699792" y="4869160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Sum inverse </a:t>
            </a:r>
            <a:r>
              <a:rPr lang="nb-NO" dirty="0" err="1" smtClean="0"/>
              <a:t>permeability</a:t>
            </a:r>
            <a:r>
              <a:rPr lang="nb-NO" dirty="0" smtClean="0"/>
              <a:t> variables </a:t>
            </a:r>
            <a:r>
              <a:rPr lang="nb-NO" dirty="0" err="1" smtClean="0"/>
              <a:t>along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line.</a:t>
            </a:r>
          </a:p>
          <a:p>
            <a:r>
              <a:rPr lang="nb-NO" dirty="0" smtClean="0"/>
              <a:t>Large </a:t>
            </a:r>
            <a:r>
              <a:rPr lang="nb-NO" dirty="0" err="1" smtClean="0"/>
              <a:t>permeability</a:t>
            </a:r>
            <a:r>
              <a:rPr lang="nb-NO" dirty="0" smtClean="0"/>
              <a:t>, </a:t>
            </a:r>
            <a:r>
              <a:rPr lang="nb-NO" dirty="0" err="1" smtClean="0"/>
              <a:t>smaller</a:t>
            </a:r>
            <a:r>
              <a:rPr lang="nb-NO" dirty="0" smtClean="0"/>
              <a:t> time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flight</a:t>
            </a:r>
            <a:r>
              <a:rPr lang="nb-NO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8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smtClean="0"/>
              <a:t>Project case : data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1772816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Data is </a:t>
            </a:r>
            <a:r>
              <a:rPr lang="nb-NO" dirty="0" err="1" smtClean="0"/>
              <a:t>the</a:t>
            </a:r>
            <a:r>
              <a:rPr lang="nb-NO" dirty="0" smtClean="0"/>
              <a:t> log-ratio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variability</a:t>
            </a:r>
            <a:r>
              <a:rPr lang="nb-NO" dirty="0" smtClean="0"/>
              <a:t> in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center</a:t>
            </a:r>
            <a:r>
              <a:rPr lang="nb-NO" dirty="0" smtClean="0"/>
              <a:t> N-S line </a:t>
            </a:r>
            <a:r>
              <a:rPr lang="nb-NO" dirty="0" err="1" smtClean="0"/>
              <a:t>compared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center</a:t>
            </a:r>
            <a:r>
              <a:rPr lang="nb-NO" dirty="0" smtClean="0"/>
              <a:t> E-W line. (This </a:t>
            </a:r>
            <a:r>
              <a:rPr lang="nb-NO" dirty="0" err="1" smtClean="0"/>
              <a:t>might</a:t>
            </a:r>
            <a:r>
              <a:rPr lang="nb-NO" dirty="0" smtClean="0"/>
              <a:t> be a </a:t>
            </a:r>
            <a:r>
              <a:rPr lang="nb-NO" dirty="0" err="1" smtClean="0"/>
              <a:t>result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processing</a:t>
            </a:r>
            <a:r>
              <a:rPr lang="nb-NO" dirty="0" smtClean="0"/>
              <a:t> </a:t>
            </a:r>
            <a:r>
              <a:rPr lang="nb-NO" dirty="0" err="1" smtClean="0"/>
              <a:t>seismic</a:t>
            </a:r>
            <a:r>
              <a:rPr lang="nb-NO" dirty="0" smtClean="0"/>
              <a:t> data.)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32933"/>
              </p:ext>
            </p:extLst>
          </p:nvPr>
        </p:nvGraphicFramePr>
        <p:xfrm>
          <a:off x="4680012" y="3068960"/>
          <a:ext cx="1646237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7" name="Equation" r:id="rId3" imgW="850680" imgH="215640" progId="Equation.DSMT4">
                  <p:embed/>
                </p:oleObj>
              </mc:Choice>
              <mc:Fallback>
                <p:oleObj name="Equation" r:id="rId3" imgW="8506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0012" y="3068960"/>
                        <a:ext cx="1646237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8760266"/>
              </p:ext>
            </p:extLst>
          </p:nvPr>
        </p:nvGraphicFramePr>
        <p:xfrm>
          <a:off x="827584" y="2636912"/>
          <a:ext cx="3584575" cy="166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8" name="Equation" r:id="rId5" imgW="1854000" imgH="838080" progId="Equation.DSMT4">
                  <p:embed/>
                </p:oleObj>
              </mc:Choice>
              <mc:Fallback>
                <p:oleObj name="Equation" r:id="rId5" imgW="1854000" imgH="838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2636912"/>
                        <a:ext cx="3584575" cy="166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765458"/>
            <a:ext cx="2502024" cy="18765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642" y="4783460"/>
            <a:ext cx="2526027" cy="1894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5649" y="5011007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Large data.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703506" y="521904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Small data.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65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smtClean="0"/>
              <a:t>Project case : </a:t>
            </a:r>
            <a:r>
              <a:rPr lang="nb-NO" dirty="0" err="1" smtClean="0"/>
              <a:t>regression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1772816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Estimate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conditional</a:t>
            </a:r>
            <a:r>
              <a:rPr lang="nb-NO" dirty="0" smtClean="0"/>
              <a:t> </a:t>
            </a:r>
            <a:r>
              <a:rPr lang="nb-NO" dirty="0" err="1" smtClean="0"/>
              <a:t>expected</a:t>
            </a:r>
            <a:r>
              <a:rPr lang="nb-NO" dirty="0" smtClean="0"/>
              <a:t> </a:t>
            </a:r>
            <a:r>
              <a:rPr lang="nb-NO" dirty="0" err="1" smtClean="0"/>
              <a:t>values</a:t>
            </a:r>
            <a:r>
              <a:rPr lang="nb-NO" dirty="0" smtClean="0"/>
              <a:t> by simple linear </a:t>
            </a:r>
            <a:r>
              <a:rPr lang="nb-NO" dirty="0" err="1" smtClean="0"/>
              <a:t>regression</a:t>
            </a:r>
            <a:r>
              <a:rPr lang="nb-NO" dirty="0" smtClean="0"/>
              <a:t>, </a:t>
            </a:r>
            <a:r>
              <a:rPr lang="nb-NO" dirty="0" err="1" smtClean="0"/>
              <a:t>using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samples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values</a:t>
            </a:r>
            <a:r>
              <a:rPr lang="nb-NO" dirty="0" smtClean="0"/>
              <a:t> and data. Do </a:t>
            </a:r>
            <a:r>
              <a:rPr lang="nb-NO" dirty="0" err="1" smtClean="0"/>
              <a:t>this</a:t>
            </a:r>
            <a:r>
              <a:rPr lang="nb-NO" dirty="0" smtClean="0"/>
              <a:t> for </a:t>
            </a:r>
            <a:r>
              <a:rPr lang="nb-NO" dirty="0" err="1" smtClean="0"/>
              <a:t>both</a:t>
            </a:r>
            <a:r>
              <a:rPr lang="nb-NO" dirty="0" smtClean="0"/>
              <a:t> ‘</a:t>
            </a:r>
            <a:r>
              <a:rPr lang="nb-NO" dirty="0" err="1" smtClean="0"/>
              <a:t>west</a:t>
            </a:r>
            <a:r>
              <a:rPr lang="nb-NO" dirty="0" smtClean="0"/>
              <a:t>’ and ‘</a:t>
            </a:r>
            <a:r>
              <a:rPr lang="nb-NO" dirty="0" err="1" smtClean="0"/>
              <a:t>south</a:t>
            </a:r>
            <a:r>
              <a:rPr lang="nb-NO" dirty="0" smtClean="0"/>
              <a:t>’ alternative.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7155603"/>
              </p:ext>
            </p:extLst>
          </p:nvPr>
        </p:nvGraphicFramePr>
        <p:xfrm>
          <a:off x="425450" y="3789363"/>
          <a:ext cx="4584700" cy="8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53" name="Equation" r:id="rId3" imgW="2311200" imgH="431640" progId="Equation.DSMT4">
                  <p:embed/>
                </p:oleObj>
              </mc:Choice>
              <mc:Fallback>
                <p:oleObj name="Equation" r:id="rId3" imgW="2311200" imgH="43164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450" y="3789363"/>
                        <a:ext cx="4584700" cy="855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3531129"/>
              </p:ext>
            </p:extLst>
          </p:nvPr>
        </p:nvGraphicFramePr>
        <p:xfrm>
          <a:off x="570887" y="3284984"/>
          <a:ext cx="2693988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54" name="Equation" r:id="rId5" imgW="1396800" imgH="266400" progId="Equation.DSMT4">
                  <p:embed/>
                </p:oleObj>
              </mc:Choice>
              <mc:Fallback>
                <p:oleObj name="Equation" r:id="rId5" imgW="1396800" imgH="2664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87" y="3284984"/>
                        <a:ext cx="2693988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8173374"/>
              </p:ext>
            </p:extLst>
          </p:nvPr>
        </p:nvGraphicFramePr>
        <p:xfrm>
          <a:off x="5319713" y="3273425"/>
          <a:ext cx="1054100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55" name="Equation" r:id="rId7" imgW="545760" imgH="279360" progId="Equation.DSMT4">
                  <p:embed/>
                </p:oleObj>
              </mc:Choice>
              <mc:Fallback>
                <p:oleObj name="Equation" r:id="rId7" imgW="545760" imgH="2793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9713" y="3273425"/>
                        <a:ext cx="1054100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2506313"/>
              </p:ext>
            </p:extLst>
          </p:nvPr>
        </p:nvGraphicFramePr>
        <p:xfrm>
          <a:off x="6228184" y="3360415"/>
          <a:ext cx="1646238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56" name="Equation" r:id="rId9" imgW="850680" imgH="215640" progId="Equation.DSMT4">
                  <p:embed/>
                </p:oleObj>
              </mc:Choice>
              <mc:Fallback>
                <p:oleObj name="Equation" r:id="rId9" imgW="850680" imgH="215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8184" y="3360415"/>
                        <a:ext cx="1646238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915054"/>
            <a:ext cx="3923928" cy="2942946"/>
          </a:xfrm>
          <a:prstGeom prst="rect">
            <a:avLst/>
          </a:prstGeom>
        </p:spPr>
      </p:pic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7195079"/>
              </p:ext>
            </p:extLst>
          </p:nvPr>
        </p:nvGraphicFramePr>
        <p:xfrm>
          <a:off x="539552" y="4653136"/>
          <a:ext cx="3148013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57" name="Equation" r:id="rId12" imgW="1587240" imgH="457200" progId="Equation.DSMT4">
                  <p:embed/>
                </p:oleObj>
              </mc:Choice>
              <mc:Fallback>
                <p:oleObj name="Equation" r:id="rId12" imgW="1587240" imgH="457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4653136"/>
                        <a:ext cx="3148013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4362597"/>
              </p:ext>
            </p:extLst>
          </p:nvPr>
        </p:nvGraphicFramePr>
        <p:xfrm>
          <a:off x="539552" y="5805264"/>
          <a:ext cx="2593975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58" name="Equation" r:id="rId14" imgW="1307880" imgH="253800" progId="Equation.DSMT4">
                  <p:embed/>
                </p:oleObj>
              </mc:Choice>
              <mc:Fallback>
                <p:oleObj name="Equation" r:id="rId14" imgW="1307880" imgH="2538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5805264"/>
                        <a:ext cx="2593975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045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smtClean="0"/>
              <a:t>Project case : VOI </a:t>
            </a:r>
            <a:r>
              <a:rPr lang="nb-NO" dirty="0" err="1" smtClean="0"/>
              <a:t>approximation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0982416"/>
              </p:ext>
            </p:extLst>
          </p:nvPr>
        </p:nvGraphicFramePr>
        <p:xfrm>
          <a:off x="755576" y="3941490"/>
          <a:ext cx="4584700" cy="8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8" name="Equation" r:id="rId3" imgW="2311200" imgH="431640" progId="Equation.DSMT4">
                  <p:embed/>
                </p:oleObj>
              </mc:Choice>
              <mc:Fallback>
                <p:oleObj name="Equation" r:id="rId3" imgW="23112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3941490"/>
                        <a:ext cx="4584700" cy="855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9962973"/>
              </p:ext>
            </p:extLst>
          </p:nvPr>
        </p:nvGraphicFramePr>
        <p:xfrm>
          <a:off x="899592" y="3068960"/>
          <a:ext cx="2693988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9" name="Equation" r:id="rId5" imgW="1396800" imgH="266400" progId="Equation.DSMT4">
                  <p:embed/>
                </p:oleObj>
              </mc:Choice>
              <mc:Fallback>
                <p:oleObj name="Equation" r:id="rId5" imgW="139680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3068960"/>
                        <a:ext cx="2693988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227816"/>
              </p:ext>
            </p:extLst>
          </p:nvPr>
        </p:nvGraphicFramePr>
        <p:xfrm>
          <a:off x="899592" y="1412776"/>
          <a:ext cx="1054100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0" name="Equation" r:id="rId7" imgW="545760" imgH="279360" progId="Equation.DSMT4">
                  <p:embed/>
                </p:oleObj>
              </mc:Choice>
              <mc:Fallback>
                <p:oleObj name="Equation" r:id="rId7" imgW="5457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1412776"/>
                        <a:ext cx="1054100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1144851"/>
              </p:ext>
            </p:extLst>
          </p:nvPr>
        </p:nvGraphicFramePr>
        <p:xfrm>
          <a:off x="2267744" y="1412776"/>
          <a:ext cx="1646238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1" name="Equation" r:id="rId9" imgW="850680" imgH="215640" progId="Equation.DSMT4">
                  <p:embed/>
                </p:oleObj>
              </mc:Choice>
              <mc:Fallback>
                <p:oleObj name="Equation" r:id="rId9" imgW="8506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1412776"/>
                        <a:ext cx="1646238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24744"/>
            <a:ext cx="3923928" cy="2942946"/>
          </a:xfrm>
          <a:prstGeom prst="rect">
            <a:avLst/>
          </a:prstGeom>
        </p:spPr>
      </p:pic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6746258"/>
              </p:ext>
            </p:extLst>
          </p:nvPr>
        </p:nvGraphicFramePr>
        <p:xfrm>
          <a:off x="827584" y="1988840"/>
          <a:ext cx="3148013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2" name="Equation" r:id="rId12" imgW="1587240" imgH="457200" progId="Equation.DSMT4">
                  <p:embed/>
                </p:oleObj>
              </mc:Choice>
              <mc:Fallback>
                <p:oleObj name="Equation" r:id="rId12" imgW="15872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1988840"/>
                        <a:ext cx="3148013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1784284"/>
              </p:ext>
            </p:extLst>
          </p:nvPr>
        </p:nvGraphicFramePr>
        <p:xfrm>
          <a:off x="827584" y="5013176"/>
          <a:ext cx="2593975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3" name="Equation" r:id="rId14" imgW="1307880" imgH="253800" progId="Equation.DSMT4">
                  <p:embed/>
                </p:oleObj>
              </mc:Choice>
              <mc:Fallback>
                <p:oleObj name="Equation" r:id="rId14" imgW="13078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5013176"/>
                        <a:ext cx="2593975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Arrow Connector 3"/>
          <p:cNvCxnSpPr/>
          <p:nvPr/>
        </p:nvCxnSpPr>
        <p:spPr>
          <a:xfrm flipH="1" flipV="1">
            <a:off x="7596336" y="3284984"/>
            <a:ext cx="432048" cy="18722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5580112" y="3717032"/>
            <a:ext cx="720080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12160" y="5157192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Best alternative </a:t>
            </a:r>
            <a:r>
              <a:rPr lang="nb-NO" dirty="0" err="1" smtClean="0"/>
              <a:t>seems</a:t>
            </a:r>
            <a:r>
              <a:rPr lang="nb-NO" dirty="0" smtClean="0"/>
              <a:t> to </a:t>
            </a:r>
            <a:r>
              <a:rPr lang="nb-NO" dirty="0" err="1" smtClean="0"/>
              <a:t>depend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high</a:t>
            </a:r>
            <a:r>
              <a:rPr lang="nb-NO" dirty="0" smtClean="0"/>
              <a:t> or </a:t>
            </a:r>
            <a:r>
              <a:rPr lang="nb-NO" dirty="0" err="1" smtClean="0"/>
              <a:t>low</a:t>
            </a:r>
            <a:r>
              <a:rPr lang="nb-NO" dirty="0" smtClean="0"/>
              <a:t> data. This </a:t>
            </a:r>
            <a:r>
              <a:rPr lang="nb-NO" dirty="0" err="1" smtClean="0"/>
              <a:t>should</a:t>
            </a:r>
            <a:r>
              <a:rPr lang="nb-NO" dirty="0" smtClean="0"/>
              <a:t> </a:t>
            </a:r>
            <a:r>
              <a:rPr lang="nb-NO" dirty="0" err="1" smtClean="0"/>
              <a:t>give</a:t>
            </a:r>
            <a:r>
              <a:rPr lang="nb-NO" dirty="0" smtClean="0"/>
              <a:t> positive VOI.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07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smtClean="0"/>
              <a:t>Information </a:t>
            </a:r>
            <a:r>
              <a:rPr lang="nb-NO" dirty="0" err="1" smtClean="0"/>
              <a:t>gathering</a:t>
            </a:r>
            <a:endParaRPr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57200" y="971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189991"/>
              </p:ext>
            </p:extLst>
          </p:nvPr>
        </p:nvGraphicFramePr>
        <p:xfrm>
          <a:off x="457200" y="1676359"/>
          <a:ext cx="8363272" cy="4393157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914942"/>
                <a:gridCol w="3438977"/>
                <a:gridCol w="4009353"/>
              </a:tblGrid>
              <a:tr h="4272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aseline="0" dirty="0">
                          <a:effectLst/>
                        </a:rPr>
                        <a:t> </a:t>
                      </a:r>
                      <a:endParaRPr lang="en-US" sz="16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aseline="0" dirty="0">
                          <a:solidFill>
                            <a:schemeClr val="tx1"/>
                          </a:solidFill>
                          <a:effectLst/>
                        </a:rPr>
                        <a:t>Perfect</a:t>
                      </a:r>
                      <a:endParaRPr lang="en-US" sz="1600" baseline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aseline="0" dirty="0">
                          <a:solidFill>
                            <a:schemeClr val="tx1"/>
                          </a:solidFill>
                          <a:effectLst/>
                        </a:rPr>
                        <a:t>Imperfect</a:t>
                      </a:r>
                      <a:endParaRPr lang="en-US" sz="1600" baseline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82940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1" baseline="0" dirty="0">
                          <a:effectLst/>
                        </a:rPr>
                        <a:t>Total</a:t>
                      </a:r>
                      <a:endParaRPr lang="en-US" sz="1600" b="1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aseline="0" dirty="0">
                          <a:effectLst/>
                        </a:rPr>
                        <a:t>Exact observations are gathered for all locations. This is rare, occurring when there is extensive coverage and highly accurate data gathering.</a:t>
                      </a:r>
                      <a:endParaRPr lang="en-US" sz="16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aseline="0" dirty="0">
                          <a:effectLst/>
                        </a:rPr>
                        <a:t>Noisy observations are gathered for all locations. This is common in situations with remote sensors with extensive coverage, e.g. seismic, radar, satellite data.</a:t>
                      </a:r>
                      <a:endParaRPr lang="en-US" sz="16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13646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1" baseline="0" dirty="0">
                          <a:effectLst/>
                        </a:rPr>
                        <a:t>Partial</a:t>
                      </a:r>
                      <a:endParaRPr lang="en-US" sz="1600" b="1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aseline="0" dirty="0">
                          <a:effectLst/>
                        </a:rPr>
                        <a:t>Exact observations are gathered at some locations. This might occur, for instance, when there is careful analysis of rock samples along boreholes in a reservoir or a mine.</a:t>
                      </a:r>
                      <a:endParaRPr lang="en-US" sz="16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aseline="0" dirty="0">
                          <a:effectLst/>
                        </a:rPr>
                        <a:t>Noisy observations are gathered at some locations. Examples include hand-held (noisy) meters to observe grades in mine boreholes, electromagnetic testing along a line, biological surveys of species, etc.</a:t>
                      </a:r>
                      <a:endParaRPr lang="en-US" sz="16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2028514"/>
              </p:ext>
            </p:extLst>
          </p:nvPr>
        </p:nvGraphicFramePr>
        <p:xfrm>
          <a:off x="2195736" y="3284984"/>
          <a:ext cx="906462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66" name="Equation" r:id="rId3" imgW="393480" imgH="164880" progId="Equation.DSMT4">
                  <p:embed/>
                </p:oleObj>
              </mc:Choice>
              <mc:Fallback>
                <p:oleObj name="Equation" r:id="rId3" imgW="3934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3284984"/>
                        <a:ext cx="906462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021124"/>
              </p:ext>
            </p:extLst>
          </p:nvPr>
        </p:nvGraphicFramePr>
        <p:xfrm>
          <a:off x="5403850" y="3270250"/>
          <a:ext cx="140335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67" name="Equation" r:id="rId5" imgW="609480" imgH="177480" progId="Equation.DSMT4">
                  <p:embed/>
                </p:oleObj>
              </mc:Choice>
              <mc:Fallback>
                <p:oleObj name="Equation" r:id="rId5" imgW="6094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3850" y="3270250"/>
                        <a:ext cx="140335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280252"/>
              </p:ext>
            </p:extLst>
          </p:nvPr>
        </p:nvGraphicFramePr>
        <p:xfrm>
          <a:off x="1484883" y="5210969"/>
          <a:ext cx="3159125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68" name="Equation" r:id="rId7" imgW="1371600" imgH="228600" progId="Equation.DSMT4">
                  <p:embed/>
                </p:oleObj>
              </mc:Choice>
              <mc:Fallback>
                <p:oleObj name="Equation" r:id="rId7" imgW="1371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4883" y="5210969"/>
                        <a:ext cx="3159125" cy="522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1473670"/>
              </p:ext>
            </p:extLst>
          </p:nvPr>
        </p:nvGraphicFramePr>
        <p:xfrm>
          <a:off x="4916239" y="5229225"/>
          <a:ext cx="383222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69" name="Equation" r:id="rId9" imgW="1663560" imgH="228600" progId="Equation.DSMT4">
                  <p:embed/>
                </p:oleObj>
              </mc:Choice>
              <mc:Fallback>
                <p:oleObj name="Equation" r:id="rId9" imgW="1663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6239" y="5229225"/>
                        <a:ext cx="3832225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505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err="1" smtClean="0"/>
              <a:t>Decision</a:t>
            </a:r>
            <a:r>
              <a:rPr lang="nb-NO" dirty="0" smtClean="0"/>
              <a:t> </a:t>
            </a:r>
            <a:r>
              <a:rPr lang="nb-NO" dirty="0" err="1" smtClean="0"/>
              <a:t>situations</a:t>
            </a:r>
            <a:r>
              <a:rPr lang="nb-NO" dirty="0" smtClean="0"/>
              <a:t> and </a:t>
            </a:r>
            <a:r>
              <a:rPr lang="nb-NO" dirty="0" err="1" smtClean="0"/>
              <a:t>values</a:t>
            </a:r>
            <a:endParaRPr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57200" y="971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140540"/>
              </p:ext>
            </p:extLst>
          </p:nvPr>
        </p:nvGraphicFramePr>
        <p:xfrm>
          <a:off x="251520" y="1124744"/>
          <a:ext cx="8784976" cy="49994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04256"/>
                <a:gridCol w="2880320"/>
                <a:gridCol w="3600400"/>
              </a:tblGrid>
              <a:tr h="4320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600" baseline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aseline="0" dirty="0">
                          <a:solidFill>
                            <a:schemeClr val="tx1"/>
                          </a:solidFill>
                          <a:effectLst/>
                        </a:rPr>
                        <a:t>Assumption: Decision Flexibility</a:t>
                      </a:r>
                      <a:endParaRPr lang="en-US" sz="1600" baseline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aseline="0" dirty="0">
                          <a:solidFill>
                            <a:schemeClr val="tx1"/>
                          </a:solidFill>
                          <a:effectLst/>
                        </a:rPr>
                        <a:t>Assumption: Value Function</a:t>
                      </a:r>
                      <a:endParaRPr lang="en-US" sz="1600" baseline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1418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aseline="0" dirty="0">
                          <a:solidFill>
                            <a:schemeClr val="tx1"/>
                          </a:solidFill>
                          <a:effectLst/>
                        </a:rPr>
                        <a:t>Low decision flexibility; Decoupled value</a:t>
                      </a:r>
                      <a:endParaRPr lang="en-US" sz="1600" baseline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aseline="0" dirty="0">
                          <a:effectLst/>
                        </a:rPr>
                        <a:t>Alternatives are easily enumerated </a:t>
                      </a:r>
                      <a:endParaRPr lang="en-US" sz="16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aseline="0" dirty="0">
                          <a:effectLst/>
                        </a:rPr>
                        <a:t>Total value is a sum of value at every unit</a:t>
                      </a:r>
                      <a:endParaRPr lang="en-US" sz="16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418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aseline="0" dirty="0">
                          <a:solidFill>
                            <a:schemeClr val="tx1"/>
                          </a:solidFill>
                          <a:effectLst/>
                        </a:rPr>
                        <a:t>High decision flexibility; Decoupled value</a:t>
                      </a:r>
                      <a:endParaRPr lang="en-US" sz="1600" baseline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aseline="0" dirty="0">
                          <a:effectLst/>
                        </a:rPr>
                        <a:t>None </a:t>
                      </a:r>
                      <a:endParaRPr lang="en-US" sz="16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aseline="0" dirty="0">
                          <a:effectLst/>
                        </a:rPr>
                        <a:t>Total value is a sum of value at every unit</a:t>
                      </a:r>
                      <a:endParaRPr lang="en-US" sz="16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418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aseline="0" dirty="0">
                          <a:solidFill>
                            <a:schemeClr val="tx1"/>
                          </a:solidFill>
                          <a:effectLst/>
                        </a:rPr>
                        <a:t>Low decision flexibility; Coupled value</a:t>
                      </a:r>
                      <a:endParaRPr lang="en-US" sz="1600" baseline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aseline="0">
                          <a:effectLst/>
                        </a:rPr>
                        <a:t>Alternatives are easily enumerated </a:t>
                      </a:r>
                      <a:endParaRPr lang="en-US" sz="1600" baseline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aseline="0" dirty="0">
                          <a:effectLst/>
                        </a:rPr>
                        <a:t>None</a:t>
                      </a:r>
                      <a:endParaRPr lang="en-US" sz="16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418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aseline="0" dirty="0">
                          <a:solidFill>
                            <a:schemeClr val="tx1"/>
                          </a:solidFill>
                          <a:effectLst/>
                        </a:rPr>
                        <a:t>High decision flexibility; Coupled value</a:t>
                      </a:r>
                      <a:endParaRPr lang="en-US" sz="1600" baseline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aseline="0">
                          <a:effectLst/>
                        </a:rPr>
                        <a:t>None</a:t>
                      </a:r>
                      <a:endParaRPr lang="en-US" sz="1600" baseline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aseline="0" dirty="0">
                          <a:effectLst/>
                        </a:rPr>
                        <a:t>None </a:t>
                      </a:r>
                      <a:endParaRPr lang="en-US" sz="16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5244535"/>
              </p:ext>
            </p:extLst>
          </p:nvPr>
        </p:nvGraphicFramePr>
        <p:xfrm>
          <a:off x="3839716" y="3068960"/>
          <a:ext cx="948308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46" name="Equation" r:id="rId3" imgW="380880" imgH="177480" progId="Equation.DSMT4">
                  <p:embed/>
                </p:oleObj>
              </mc:Choice>
              <mc:Fallback>
                <p:oleObj name="Equation" r:id="rId3" imgW="3808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9716" y="3068960"/>
                        <a:ext cx="948308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3119802"/>
              </p:ext>
            </p:extLst>
          </p:nvPr>
        </p:nvGraphicFramePr>
        <p:xfrm>
          <a:off x="3912295" y="5229200"/>
          <a:ext cx="947737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47" name="Equation" r:id="rId5" imgW="380670" imgH="177646" progId="Equation.DSMT4">
                  <p:embed/>
                </p:oleObj>
              </mc:Choice>
              <mc:Fallback>
                <p:oleObj name="Equation" r:id="rId5" imgW="380670" imgH="1776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2295" y="5229200"/>
                        <a:ext cx="947737" cy="40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5722792"/>
              </p:ext>
            </p:extLst>
          </p:nvPr>
        </p:nvGraphicFramePr>
        <p:xfrm>
          <a:off x="3851920" y="4221088"/>
          <a:ext cx="947737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48" name="Equation" r:id="rId6" imgW="380880" imgH="177480" progId="Equation.DSMT4">
                  <p:embed/>
                </p:oleObj>
              </mc:Choice>
              <mc:Fallback>
                <p:oleObj name="Equation" r:id="rId6" imgW="3808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20" y="4221088"/>
                        <a:ext cx="947737" cy="40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8807662"/>
              </p:ext>
            </p:extLst>
          </p:nvPr>
        </p:nvGraphicFramePr>
        <p:xfrm>
          <a:off x="3840287" y="2060848"/>
          <a:ext cx="947737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49" name="Equation" r:id="rId8" imgW="380880" imgH="177480" progId="Equation.DSMT4">
                  <p:embed/>
                </p:oleObj>
              </mc:Choice>
              <mc:Fallback>
                <p:oleObj name="Equation" r:id="rId8" imgW="3808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0287" y="2060848"/>
                        <a:ext cx="947737" cy="40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279394"/>
              </p:ext>
            </p:extLst>
          </p:nvPr>
        </p:nvGraphicFramePr>
        <p:xfrm>
          <a:off x="6414666" y="5157192"/>
          <a:ext cx="1109662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50" name="Equation" r:id="rId10" imgW="482400" imgH="253800" progId="Equation.DSMT4">
                  <p:embed/>
                </p:oleObj>
              </mc:Choice>
              <mc:Fallback>
                <p:oleObj name="Equation" r:id="rId10" imgW="4824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4666" y="5157192"/>
                        <a:ext cx="1109662" cy="58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5577548"/>
              </p:ext>
            </p:extLst>
          </p:nvPr>
        </p:nvGraphicFramePr>
        <p:xfrm>
          <a:off x="6342657" y="4149080"/>
          <a:ext cx="1109663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51" name="Equation" r:id="rId12" imgW="482400" imgH="253800" progId="Equation.DSMT4">
                  <p:embed/>
                </p:oleObj>
              </mc:Choice>
              <mc:Fallback>
                <p:oleObj name="Equation" r:id="rId12" imgW="4824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2657" y="4149080"/>
                        <a:ext cx="1109663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5219207"/>
              </p:ext>
            </p:extLst>
          </p:nvPr>
        </p:nvGraphicFramePr>
        <p:xfrm>
          <a:off x="6084168" y="3068960"/>
          <a:ext cx="2448272" cy="675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52" name="Equation" r:id="rId14" imgW="1333440" imgH="368280" progId="Equation.DSMT4">
                  <p:embed/>
                </p:oleObj>
              </mc:Choice>
              <mc:Fallback>
                <p:oleObj name="Equation" r:id="rId14" imgW="13334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168" y="3068960"/>
                        <a:ext cx="2448272" cy="6757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2557089"/>
              </p:ext>
            </p:extLst>
          </p:nvPr>
        </p:nvGraphicFramePr>
        <p:xfrm>
          <a:off x="6057900" y="2060848"/>
          <a:ext cx="2354263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53" name="Equation" r:id="rId16" imgW="1282680" imgH="368280" progId="Equation.DSMT4">
                  <p:embed/>
                </p:oleObj>
              </mc:Choice>
              <mc:Fallback>
                <p:oleObj name="Equation" r:id="rId16" imgW="12826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7900" y="2060848"/>
                        <a:ext cx="2354263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329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err="1" smtClean="0"/>
              <a:t>Low</a:t>
            </a:r>
            <a:r>
              <a:rPr lang="nb-NO" dirty="0" smtClean="0"/>
              <a:t> versus </a:t>
            </a:r>
            <a:r>
              <a:rPr lang="nb-NO" dirty="0" err="1" smtClean="0"/>
              <a:t>high</a:t>
            </a:r>
            <a:r>
              <a:rPr lang="nb-NO" dirty="0" smtClean="0"/>
              <a:t> </a:t>
            </a:r>
            <a:r>
              <a:rPr lang="nb-NO" dirty="0" err="1" smtClean="0"/>
              <a:t>decision</a:t>
            </a:r>
            <a:r>
              <a:rPr lang="nb-NO" dirty="0" smtClean="0"/>
              <a:t> </a:t>
            </a:r>
            <a:r>
              <a:rPr lang="nb-NO" dirty="0" err="1" smtClean="0"/>
              <a:t>flexibility</a:t>
            </a:r>
            <a:endParaRPr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57200" y="971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1" t="6389" r="14002" b="-252"/>
          <a:stretch/>
        </p:blipFill>
        <p:spPr>
          <a:xfrm>
            <a:off x="3491880" y="2060848"/>
            <a:ext cx="5255944" cy="44603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3528" y="2420888"/>
            <a:ext cx="295232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dirty="0" smtClean="0"/>
              <a:t>High </a:t>
            </a:r>
            <a:r>
              <a:rPr lang="nb-NO" dirty="0" err="1" smtClean="0"/>
              <a:t>flexibility</a:t>
            </a:r>
            <a:r>
              <a:rPr lang="nb-NO" dirty="0" smtClean="0"/>
              <a:t>: </a:t>
            </a:r>
          </a:p>
          <a:p>
            <a:r>
              <a:rPr lang="nb-NO" dirty="0" smtClean="0"/>
              <a:t>Farmer </a:t>
            </a:r>
            <a:r>
              <a:rPr lang="nb-NO" dirty="0" err="1" smtClean="0"/>
              <a:t>can</a:t>
            </a:r>
            <a:r>
              <a:rPr lang="nb-NO" dirty="0" smtClean="0"/>
              <a:t> </a:t>
            </a:r>
            <a:r>
              <a:rPr lang="nb-NO" dirty="0" err="1" smtClean="0"/>
              <a:t>select</a:t>
            </a:r>
            <a:r>
              <a:rPr lang="nb-NO" dirty="0" smtClean="0"/>
              <a:t> </a:t>
            </a:r>
            <a:r>
              <a:rPr lang="nb-NO" dirty="0" err="1" smtClean="0"/>
              <a:t>individual</a:t>
            </a:r>
            <a:r>
              <a:rPr lang="nb-NO" dirty="0" smtClean="0"/>
              <a:t> </a:t>
            </a:r>
            <a:r>
              <a:rPr lang="nb-NO" dirty="0" err="1" smtClean="0"/>
              <a:t>forest</a:t>
            </a:r>
            <a:r>
              <a:rPr lang="nb-NO" dirty="0" smtClean="0"/>
              <a:t> units.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79512" y="3933056"/>
            <a:ext cx="2952328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dirty="0" err="1" smtClean="0"/>
              <a:t>Low</a:t>
            </a:r>
            <a:r>
              <a:rPr lang="nb-NO" dirty="0" smtClean="0"/>
              <a:t> </a:t>
            </a:r>
            <a:r>
              <a:rPr lang="nb-NO" dirty="0" err="1" smtClean="0"/>
              <a:t>flexibility</a:t>
            </a:r>
            <a:r>
              <a:rPr lang="nb-NO" dirty="0" smtClean="0"/>
              <a:t>: </a:t>
            </a:r>
          </a:p>
          <a:p>
            <a:r>
              <a:rPr lang="nb-NO" dirty="0" smtClean="0"/>
              <a:t>Farmer must </a:t>
            </a:r>
            <a:r>
              <a:rPr lang="nb-NO" dirty="0" err="1" smtClean="0"/>
              <a:t>select</a:t>
            </a:r>
            <a:r>
              <a:rPr lang="nb-NO" dirty="0" smtClean="0"/>
              <a:t> all </a:t>
            </a:r>
            <a:r>
              <a:rPr lang="nb-NO" dirty="0" err="1" smtClean="0"/>
              <a:t>forest</a:t>
            </a:r>
            <a:r>
              <a:rPr lang="nb-NO" dirty="0" smtClean="0"/>
              <a:t> units, or none.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66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err="1" smtClean="0"/>
              <a:t>Decoupled</a:t>
            </a:r>
            <a:r>
              <a:rPr lang="nb-NO" dirty="0" smtClean="0"/>
              <a:t> versus </a:t>
            </a:r>
            <a:r>
              <a:rPr lang="nb-NO" dirty="0" err="1" smtClean="0"/>
              <a:t>coupled</a:t>
            </a:r>
            <a:r>
              <a:rPr lang="nb-NO" dirty="0" smtClean="0"/>
              <a:t> </a:t>
            </a:r>
            <a:r>
              <a:rPr lang="nb-NO" dirty="0" err="1" smtClean="0"/>
              <a:t>value</a:t>
            </a:r>
            <a:endParaRPr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57200" y="971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1" t="6389" r="14002" b="-252"/>
          <a:stretch/>
        </p:blipFill>
        <p:spPr>
          <a:xfrm>
            <a:off x="4572640" y="1041042"/>
            <a:ext cx="3455744" cy="267599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43732" y="2276872"/>
            <a:ext cx="3480195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Value </a:t>
            </a:r>
            <a:r>
              <a:rPr lang="nb-NO" dirty="0" err="1" smtClean="0"/>
              <a:t>decouples</a:t>
            </a:r>
            <a:r>
              <a:rPr lang="nb-NO" dirty="0" smtClean="0"/>
              <a:t> to sum over units.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832" y="3692134"/>
            <a:ext cx="4161656" cy="312124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57200" y="5252755"/>
            <a:ext cx="389877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Value </a:t>
            </a:r>
            <a:r>
              <a:rPr lang="nb-NO" dirty="0" err="1" smtClean="0"/>
              <a:t>involves</a:t>
            </a:r>
            <a:r>
              <a:rPr lang="nb-NO" dirty="0" smtClean="0"/>
              <a:t> </a:t>
            </a:r>
            <a:r>
              <a:rPr lang="nb-NO" dirty="0" err="1" smtClean="0"/>
              <a:t>complex</a:t>
            </a:r>
            <a:r>
              <a:rPr lang="nb-NO" dirty="0" smtClean="0"/>
              <a:t> </a:t>
            </a:r>
            <a:r>
              <a:rPr lang="nb-NO" dirty="0" err="1" smtClean="0"/>
              <a:t>coupling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drilling </a:t>
            </a:r>
            <a:r>
              <a:rPr lang="nb-NO" dirty="0" err="1" smtClean="0"/>
              <a:t>strategies</a:t>
            </a:r>
            <a:r>
              <a:rPr lang="nb-NO" dirty="0" smtClean="0"/>
              <a:t>, and </a:t>
            </a:r>
            <a:r>
              <a:rPr lang="nb-NO" dirty="0" err="1" smtClean="0"/>
              <a:t>reservoir</a:t>
            </a:r>
            <a:r>
              <a:rPr lang="nb-NO" dirty="0" smtClean="0"/>
              <a:t> </a:t>
            </a:r>
            <a:r>
              <a:rPr lang="nb-NO" dirty="0" err="1" smtClean="0"/>
              <a:t>properties</a:t>
            </a:r>
            <a:r>
              <a:rPr lang="nb-NO" dirty="0" smtClean="0"/>
              <a:t>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29487" y="4293096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Petroleum </a:t>
            </a:r>
            <a:r>
              <a:rPr lang="nb-NO" dirty="0" err="1" smtClean="0"/>
              <a:t>company</a:t>
            </a:r>
            <a:r>
              <a:rPr lang="nb-NO" dirty="0" smtClean="0"/>
              <a:t> must </a:t>
            </a:r>
            <a:r>
              <a:rPr lang="nb-NO" dirty="0" err="1" smtClean="0"/>
              <a:t>decide</a:t>
            </a:r>
            <a:r>
              <a:rPr lang="nb-NO" dirty="0" smtClean="0"/>
              <a:t> </a:t>
            </a:r>
            <a:r>
              <a:rPr lang="nb-NO" dirty="0" err="1" smtClean="0"/>
              <a:t>how</a:t>
            </a:r>
            <a:r>
              <a:rPr lang="nb-NO" dirty="0" smtClean="0"/>
              <a:t> to </a:t>
            </a:r>
            <a:r>
              <a:rPr lang="nb-NO" dirty="0" err="1" smtClean="0"/>
              <a:t>produce</a:t>
            </a:r>
            <a:r>
              <a:rPr lang="nb-NO" dirty="0" smtClean="0"/>
              <a:t> a </a:t>
            </a:r>
            <a:r>
              <a:rPr lang="nb-NO" dirty="0" err="1" smtClean="0"/>
              <a:t>reservoir</a:t>
            </a:r>
            <a:r>
              <a:rPr lang="nb-NO" dirty="0" smtClean="0"/>
              <a:t>.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1401512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Farmer must </a:t>
            </a:r>
            <a:r>
              <a:rPr lang="nb-NO" dirty="0" err="1" smtClean="0"/>
              <a:t>decide</a:t>
            </a:r>
            <a:r>
              <a:rPr lang="nb-NO" dirty="0" smtClean="0"/>
              <a:t> </a:t>
            </a:r>
            <a:r>
              <a:rPr lang="nb-NO" dirty="0" err="1" smtClean="0"/>
              <a:t>whether</a:t>
            </a:r>
            <a:r>
              <a:rPr lang="nb-NO" dirty="0" smtClean="0"/>
              <a:t> to </a:t>
            </a:r>
            <a:r>
              <a:rPr lang="nb-NO" dirty="0" err="1" smtClean="0"/>
              <a:t>harvest</a:t>
            </a:r>
            <a:r>
              <a:rPr lang="nb-NO" dirty="0" smtClean="0"/>
              <a:t> at </a:t>
            </a:r>
            <a:r>
              <a:rPr lang="nb-NO" dirty="0" err="1" smtClean="0"/>
              <a:t>forest</a:t>
            </a:r>
            <a:r>
              <a:rPr lang="nb-NO" dirty="0" smtClean="0"/>
              <a:t> units, or not.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03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2944722"/>
              </p:ext>
            </p:extLst>
          </p:nvPr>
        </p:nvGraphicFramePr>
        <p:xfrm>
          <a:off x="457200" y="1844824"/>
          <a:ext cx="6408712" cy="9859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88" name="Equation" r:id="rId3" imgW="3403600" imgH="508000" progId="Equation.DSMT4">
                  <p:embed/>
                </p:oleObj>
              </mc:Choice>
              <mc:Fallback>
                <p:oleObj name="Equation" r:id="rId3" imgW="34036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844824"/>
                        <a:ext cx="6408712" cy="9859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5792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dirty="0" err="1" smtClean="0"/>
              <a:t>Computation</a:t>
            </a:r>
            <a:r>
              <a:rPr lang="nb-NO" dirty="0" smtClean="0"/>
              <a:t> - </a:t>
            </a:r>
            <a:r>
              <a:rPr lang="nb-NO" dirty="0" err="1" smtClean="0"/>
              <a:t>Formula</a:t>
            </a:r>
            <a:r>
              <a:rPr lang="nb-NO" dirty="0" smtClean="0"/>
              <a:t> for VOI</a:t>
            </a:r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9466877"/>
              </p:ext>
            </p:extLst>
          </p:nvPr>
        </p:nvGraphicFramePr>
        <p:xfrm>
          <a:off x="457200" y="3501008"/>
          <a:ext cx="5832648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89" name="Equation" r:id="rId5" imgW="2743200" imgH="304800" progId="Equation.DSMT4">
                  <p:embed/>
                </p:oleObj>
              </mc:Choice>
              <mc:Fallback>
                <p:oleObj name="Equation" r:id="rId5" imgW="27432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501008"/>
                        <a:ext cx="5832648" cy="6480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29208" y="4976008"/>
            <a:ext cx="76431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err="1" smtClean="0"/>
              <a:t>Computations</a:t>
            </a:r>
            <a:r>
              <a:rPr lang="nb-NO" dirty="0" smtClean="0"/>
              <a:t>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 smtClean="0"/>
              <a:t>Easier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low</a:t>
            </a:r>
            <a:r>
              <a:rPr lang="nb-NO" dirty="0" smtClean="0"/>
              <a:t> </a:t>
            </a:r>
            <a:r>
              <a:rPr lang="nb-NO" dirty="0" err="1" smtClean="0"/>
              <a:t>decision</a:t>
            </a:r>
            <a:r>
              <a:rPr lang="nb-NO" dirty="0" smtClean="0"/>
              <a:t> </a:t>
            </a:r>
            <a:r>
              <a:rPr lang="nb-NO" dirty="0" err="1" smtClean="0"/>
              <a:t>flexibility</a:t>
            </a:r>
            <a:r>
              <a:rPr lang="nb-NO" dirty="0" smtClean="0"/>
              <a:t> ( less alternatives).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 smtClean="0"/>
              <a:t>Easier</a:t>
            </a:r>
            <a:r>
              <a:rPr lang="nb-NO" dirty="0" smtClean="0"/>
              <a:t> </a:t>
            </a:r>
            <a:r>
              <a:rPr lang="nb-NO" dirty="0" err="1" smtClean="0"/>
              <a:t>if</a:t>
            </a:r>
            <a:r>
              <a:rPr lang="nb-NO" dirty="0" smtClean="0"/>
              <a:t> </a:t>
            </a:r>
            <a:r>
              <a:rPr lang="nb-NO" dirty="0" err="1" smtClean="0"/>
              <a:t>value</a:t>
            </a:r>
            <a:r>
              <a:rPr lang="nb-NO" dirty="0" smtClean="0"/>
              <a:t> </a:t>
            </a:r>
            <a:r>
              <a:rPr lang="nb-NO" dirty="0" err="1" smtClean="0"/>
              <a:t>decouples</a:t>
            </a:r>
            <a:r>
              <a:rPr lang="nb-NO" dirty="0"/>
              <a:t> </a:t>
            </a:r>
            <a:r>
              <a:rPr lang="nb-NO" dirty="0" smtClean="0"/>
              <a:t>(sums or integrals </a:t>
            </a:r>
            <a:r>
              <a:rPr lang="nb-NO" dirty="0" err="1" smtClean="0"/>
              <a:t>split</a:t>
            </a:r>
            <a:r>
              <a:rPr lang="nb-NO" dirty="0" smtClean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/>
              <a:t>E</a:t>
            </a:r>
            <a:r>
              <a:rPr lang="nb-NO" dirty="0" err="1" smtClean="0"/>
              <a:t>asier</a:t>
            </a:r>
            <a:r>
              <a:rPr lang="nb-NO" dirty="0" smtClean="0"/>
              <a:t> for </a:t>
            </a:r>
            <a:r>
              <a:rPr lang="nb-NO" dirty="0" err="1" smtClean="0"/>
              <a:t>perfect</a:t>
            </a:r>
            <a:r>
              <a:rPr lang="nb-NO" dirty="0" smtClean="0"/>
              <a:t>, total, </a:t>
            </a:r>
            <a:r>
              <a:rPr lang="nb-NO" dirty="0" err="1" smtClean="0"/>
              <a:t>information</a:t>
            </a:r>
            <a:r>
              <a:rPr lang="nb-NO" dirty="0"/>
              <a:t> </a:t>
            </a:r>
            <a:r>
              <a:rPr lang="nb-NO" dirty="0" smtClean="0"/>
              <a:t>(</a:t>
            </a:r>
            <a:r>
              <a:rPr lang="nb-NO" dirty="0" err="1" smtClean="0"/>
              <a:t>upper</a:t>
            </a:r>
            <a:r>
              <a:rPr lang="nb-NO" dirty="0" smtClean="0"/>
              <a:t> </a:t>
            </a:r>
            <a:r>
              <a:rPr lang="nb-NO" dirty="0" err="1" smtClean="0"/>
              <a:t>bound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VOI).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 smtClean="0"/>
              <a:t>Sometimes</a:t>
            </a:r>
            <a:r>
              <a:rPr lang="nb-NO" dirty="0" smtClean="0"/>
              <a:t> </a:t>
            </a:r>
            <a:r>
              <a:rPr lang="nb-NO" dirty="0" err="1" smtClean="0"/>
              <a:t>analytical</a:t>
            </a:r>
            <a:r>
              <a:rPr lang="nb-NO" dirty="0" smtClean="0"/>
              <a:t> </a:t>
            </a:r>
            <a:r>
              <a:rPr lang="nb-NO" dirty="0" err="1" smtClean="0"/>
              <a:t>solutions</a:t>
            </a:r>
            <a:r>
              <a:rPr lang="nb-NO" dirty="0" smtClean="0"/>
              <a:t>, </a:t>
            </a:r>
            <a:r>
              <a:rPr lang="nb-NO" dirty="0" err="1" smtClean="0"/>
              <a:t>otherwise</a:t>
            </a:r>
            <a:r>
              <a:rPr lang="nb-NO" dirty="0" smtClean="0"/>
              <a:t> </a:t>
            </a:r>
            <a:r>
              <a:rPr lang="nb-NO" dirty="0" err="1" smtClean="0"/>
              <a:t>approximations</a:t>
            </a:r>
            <a:r>
              <a:rPr lang="nb-NO" dirty="0" smtClean="0"/>
              <a:t> and Monte Carlo.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5220072" y="4221088"/>
            <a:ext cx="172819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948264" y="429309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Main </a:t>
            </a:r>
            <a:r>
              <a:rPr lang="nb-NO" dirty="0" err="1" smtClean="0"/>
              <a:t>challenge</a:t>
            </a:r>
            <a:r>
              <a:rPr lang="nb-NO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43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7031</TotalTime>
  <Words>1734</Words>
  <Application>Microsoft Office PowerPoint</Application>
  <PresentationFormat>On-screen Show (4:3)</PresentationFormat>
  <Paragraphs>270</Paragraphs>
  <Slides>44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47" baseType="lpstr">
      <vt:lpstr>Office Theme</vt:lpstr>
      <vt:lpstr>Equation</vt:lpstr>
      <vt:lpstr>MathType 6.0 Equation</vt:lpstr>
      <vt:lpstr>Value of Information Analysis in Spatial Models</vt:lpstr>
      <vt:lpstr>Plan for course</vt:lpstr>
      <vt:lpstr>PowerPoint Presentation</vt:lpstr>
      <vt:lpstr>PowerPoint Presentation</vt:lpstr>
      <vt:lpstr>Information gathering</vt:lpstr>
      <vt:lpstr>Decision situations and values</vt:lpstr>
      <vt:lpstr>Low versus high decision flexibility</vt:lpstr>
      <vt:lpstr>Decoupled versus coupled value</vt:lpstr>
      <vt:lpstr>PowerPoint Presentation</vt:lpstr>
      <vt:lpstr>PowerPoint Presentation</vt:lpstr>
      <vt:lpstr>PowerPoint Presentation</vt:lpstr>
      <vt:lpstr>PowerPoint Presentation</vt:lpstr>
      <vt:lpstr>Examples of other approximations</vt:lpstr>
      <vt:lpstr> We will rock you – rock hazard example</vt:lpstr>
      <vt:lpstr>We will rock you – Spatial GLM</vt:lpstr>
      <vt:lpstr>We will rock you – Model</vt:lpstr>
      <vt:lpstr>Values</vt:lpstr>
      <vt:lpstr>Approximations</vt:lpstr>
      <vt:lpstr>Approximations (ii)</vt:lpstr>
      <vt:lpstr>Approximations (ii)</vt:lpstr>
      <vt:lpstr>Results – data gathering options</vt:lpstr>
      <vt:lpstr>Results – decision regions</vt:lpstr>
      <vt:lpstr>Results</vt:lpstr>
      <vt:lpstr>Wrap up</vt:lpstr>
      <vt:lpstr> Reservoir dogs - petroleum 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Computation</vt:lpstr>
      <vt:lpstr>Simulation-regression algorithm</vt:lpstr>
      <vt:lpstr>PowerPoint Presentation</vt:lpstr>
      <vt:lpstr>Wrap up</vt:lpstr>
      <vt:lpstr>Project case : alternatives</vt:lpstr>
      <vt:lpstr>Project case : models</vt:lpstr>
      <vt:lpstr>Project case : models</vt:lpstr>
      <vt:lpstr>Project case : values</vt:lpstr>
      <vt:lpstr>Project case : data</vt:lpstr>
      <vt:lpstr>Project case : regression</vt:lpstr>
      <vt:lpstr>Project case : VOI approximation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for course</dc:title>
  <dc:creator>Windows User</dc:creator>
  <cp:lastModifiedBy>Windows User</cp:lastModifiedBy>
  <cp:revision>134</cp:revision>
  <dcterms:created xsi:type="dcterms:W3CDTF">2016-10-16T23:39:01Z</dcterms:created>
  <dcterms:modified xsi:type="dcterms:W3CDTF">2017-08-20T10:41:45Z</dcterms:modified>
</cp:coreProperties>
</file>