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257" r:id="rId6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48A3A-F762-6041-87F7-1416BDCC3C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CEC9A4-074C-6849-A9A3-1542CE975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5A71F-AC96-AA4F-BC2B-C91173E91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E8B5-3708-AC47-9E76-471C277D5233}" type="datetimeFigureOut">
              <a:rPr lang="en-NO" smtClean="0"/>
              <a:t>30/01/2020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3F8B7-829D-964C-926F-111BA331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0B779-F9FB-BE4C-9449-82BB54575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DE9D-A759-6942-AD38-FB99E8EDF0D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677548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FF048-56AD-9C40-8C89-724E54D36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BAFB1B-3B12-5E46-8D16-4DF477ED5F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C4E30-A34C-3D4C-8AAC-72301C865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E8B5-3708-AC47-9E76-471C277D5233}" type="datetimeFigureOut">
              <a:rPr lang="en-NO" smtClean="0"/>
              <a:t>30/01/2020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2D640-4ABD-1D49-8819-8ECB2C2A5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3AFEA-5DB6-B248-BC11-B2A785C5D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DE9D-A759-6942-AD38-FB99E8EDF0D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19069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5878AD-9D6A-7048-B60B-1CF03F9BB7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6428F9-E450-0E4A-8024-0CEB61B7B9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987FE-4D87-C240-8214-8C9706625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E8B5-3708-AC47-9E76-471C277D5233}" type="datetimeFigureOut">
              <a:rPr lang="en-NO" smtClean="0"/>
              <a:t>30/01/2020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6BC26-F148-7C48-85EF-00478A120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5A82C-E54D-ED49-B91A-B7CD370C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DE9D-A759-6942-AD38-FB99E8EDF0D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18230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1B4C1-CC74-5846-9269-DA792F68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8D522-5FEB-7D46-8E05-86248F9D9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3C73E-6C94-2948-858C-3805A4D9B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E8B5-3708-AC47-9E76-471C277D5233}" type="datetimeFigureOut">
              <a:rPr lang="en-NO" smtClean="0"/>
              <a:t>30/01/2020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3654C-E3B9-154C-9F07-0C2342B1B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C6F0C-14C1-5843-A59B-4DCBC2AA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DE9D-A759-6942-AD38-FB99E8EDF0D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8407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E9FC8-2640-744A-87A2-0C0C49588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053BC-DBD6-B748-B2EA-5482346A0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763E4-0380-6748-9F24-B2F431302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E8B5-3708-AC47-9E76-471C277D5233}" type="datetimeFigureOut">
              <a:rPr lang="en-NO" smtClean="0"/>
              <a:t>30/01/2020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A789A-F337-1D48-8E7B-38A659A15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2B4BB-C9FA-5F43-B4AA-98B26F40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DE9D-A759-6942-AD38-FB99E8EDF0D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67434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8F81E-A437-0C41-AA89-8C16EEF3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B8CC3-646A-C344-825F-4901798E32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66671-F48E-0F47-99F1-6F8FDD42E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C67C9-98B1-764D-9BC8-B0648E2CD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E8B5-3708-AC47-9E76-471C277D5233}" type="datetimeFigureOut">
              <a:rPr lang="en-NO" smtClean="0"/>
              <a:t>30/01/2020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8A45A-D0B3-574D-886B-7EA5AF958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70EB7-18A7-8143-A9E4-720E04A7A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DE9D-A759-6942-AD38-FB99E8EDF0D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91889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23D99-B9F7-FC43-A19E-F6802F9F9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1F003-8F67-E845-A847-BEA3BCFCD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B3E6A-8AEC-7548-B99D-ED30EA9BE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9EA86B-03F4-F146-B66A-D102438EC4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7B8EBA-540A-344E-ACF7-DA24E20546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93B6D9-75B7-6A48-8F03-3DF4A7515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E8B5-3708-AC47-9E76-471C277D5233}" type="datetimeFigureOut">
              <a:rPr lang="en-NO" smtClean="0"/>
              <a:t>30/01/2020</a:t>
            </a:fld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6EA16D-9BAD-6F41-8774-D16F03990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66004F-8B7E-274C-8BC0-FE8D77EE6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DE9D-A759-6942-AD38-FB99E8EDF0D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76749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70457-0B91-5E44-A59F-7BFF858FD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AF2B88-3263-6E4E-9AA7-CE71C61E1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E8B5-3708-AC47-9E76-471C277D5233}" type="datetimeFigureOut">
              <a:rPr lang="en-NO" smtClean="0"/>
              <a:t>30/01/2020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B532B8-0AB7-774D-A031-9569C66A6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4BDF2E-440C-F14C-AD52-CD35F3730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DE9D-A759-6942-AD38-FB99E8EDF0D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983094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FC7F92-296C-AC45-8FDF-A14B762F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E8B5-3708-AC47-9E76-471C277D5233}" type="datetimeFigureOut">
              <a:rPr lang="en-NO" smtClean="0"/>
              <a:t>30/01/2020</a:t>
            </a:fld>
            <a:endParaRPr lang="en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11DAEF-D0F1-4345-9E67-2E3B6A83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623B1-5708-7D40-BE74-7A1B22CA5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DE9D-A759-6942-AD38-FB99E8EDF0D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5939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2E25D-BB0D-3D4F-860C-293DF691A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1DD58-6339-C446-84DD-CB37C6E0B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D5725-EA7B-F146-A9FC-A35707561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3CB2B-59E0-6541-9463-5DB4ED0D1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E8B5-3708-AC47-9E76-471C277D5233}" type="datetimeFigureOut">
              <a:rPr lang="en-NO" smtClean="0"/>
              <a:t>30/01/2020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A20C5-4131-264E-8085-00833824E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08B73-380C-FC45-AD92-8EDD5B8D6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DE9D-A759-6942-AD38-FB99E8EDF0D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419586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95C2F-BF71-FE43-8C00-87CEE634B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64EC77-F446-3F4C-9849-C4E01328A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14887-4C31-6547-AE74-454F5D9D6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E7A75-3C48-1941-B724-4CC44A5DF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E8B5-3708-AC47-9E76-471C277D5233}" type="datetimeFigureOut">
              <a:rPr lang="en-NO" smtClean="0"/>
              <a:t>30/01/2020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42912-1971-3E42-9E72-D9D955E93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B80C5-5012-DB40-93FC-03A571448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DE9D-A759-6942-AD38-FB99E8EDF0D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62027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DB806D-A542-0743-8BC6-93FD6EC67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17209-905B-194C-94DF-7FD77311E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67796-996E-DB4B-A060-BC985A5262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AE8B5-3708-AC47-9E76-471C277D5233}" type="datetimeFigureOut">
              <a:rPr lang="en-NO" smtClean="0"/>
              <a:t>30/01/2020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F86FC-5E6B-0C4F-8905-1E5FA3AFD0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6DE34-6E25-A847-8D91-0B5B41BFB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7DE9D-A759-6942-AD38-FB99E8EDF0D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0956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7E95401-0711-1F4C-9B37-0333A573FDEA}"/>
              </a:ext>
            </a:extLst>
          </p:cNvPr>
          <p:cNvSpPr txBox="1"/>
          <p:nvPr/>
        </p:nvSpPr>
        <p:spPr>
          <a:xfrm>
            <a:off x="543697" y="1548364"/>
            <a:ext cx="104538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sz="2000" b="1" dirty="0"/>
              <a:t>Uncertainty quantification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O" sz="2000" dirty="0"/>
              <a:t>Compared with many Machine learning or AI groups we are more focused on uncertainties and properties of methods and algorithms.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O" sz="2000" dirty="0"/>
              <a:t>Uncertainties are crucial for decision support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sz="2000" b="1" dirty="0"/>
              <a:t>Applied statistics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O" sz="2000" dirty="0"/>
              <a:t>Compared with many Statistics groups we are more focused on applications and algorithms, not so much on theorems and proofs.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O" sz="2000" dirty="0"/>
              <a:t>Collaborations in several application domains; medicine, neuroscience, biology, marine, reliability, petroleum, mining, etc.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1D71BE-C037-C542-8E91-23AF072911C6}"/>
              </a:ext>
            </a:extLst>
          </p:cNvPr>
          <p:cNvSpPr txBox="1"/>
          <p:nvPr/>
        </p:nvSpPr>
        <p:spPr>
          <a:xfrm>
            <a:off x="543697" y="271849"/>
            <a:ext cx="726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dirty="0"/>
              <a:t>Statistics group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29BC6-0BAC-3A4C-8E3E-CEF15E36A12A}"/>
              </a:ext>
            </a:extLst>
          </p:cNvPr>
          <p:cNvSpPr txBox="1"/>
          <p:nvPr/>
        </p:nvSpPr>
        <p:spPr>
          <a:xfrm>
            <a:off x="679622" y="5090984"/>
            <a:ext cx="670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/>
              <a:t>Strong spatial and computational statistics focus. </a:t>
            </a:r>
          </a:p>
        </p:txBody>
      </p:sp>
    </p:spTree>
    <p:extLst>
      <p:ext uri="{BB962C8B-B14F-4D97-AF65-F5344CB8AC3E}">
        <p14:creationId xmlns:p14="http://schemas.microsoft.com/office/powerpoint/2010/main" val="110708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EAA3C9-4EDB-644C-BCE4-94DCFE138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86"/>
          <a:stretch/>
        </p:blipFill>
        <p:spPr>
          <a:xfrm>
            <a:off x="6096000" y="760240"/>
            <a:ext cx="4384658" cy="930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F66C4A-2386-174B-8450-890C0BF80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088" y="1630359"/>
            <a:ext cx="5801249" cy="23955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477D2B-304D-0A42-A042-49B1A84C8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093" y="4538533"/>
            <a:ext cx="6066763" cy="2108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E5A78B-2E6D-2349-A392-1C69BBE7BC43}"/>
              </a:ext>
            </a:extLst>
          </p:cNvPr>
          <p:cNvSpPr txBox="1"/>
          <p:nvPr/>
        </p:nvSpPr>
        <p:spPr>
          <a:xfrm>
            <a:off x="44420" y="251404"/>
            <a:ext cx="11347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dirty="0"/>
              <a:t>Integrated nested Laplace approximations (INLA) – Fast approximate Bayesian methods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85400D-E4DA-134C-AE7B-BE9E7AA3B753}"/>
              </a:ext>
            </a:extLst>
          </p:cNvPr>
          <p:cNvSpPr txBox="1"/>
          <p:nvPr/>
        </p:nvSpPr>
        <p:spPr>
          <a:xfrm>
            <a:off x="716691" y="889686"/>
            <a:ext cx="5001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/>
              <a:t>Approach builds on Gaussian approximations and Laplace approximations (LA).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366244-4683-814A-B7FC-6872335D8366}"/>
              </a:ext>
            </a:extLst>
          </p:cNvPr>
          <p:cNvSpPr txBox="1"/>
          <p:nvPr/>
        </p:nvSpPr>
        <p:spPr>
          <a:xfrm>
            <a:off x="543697" y="2648634"/>
            <a:ext cx="5001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/>
              <a:t>Numerical methods are used where they are suitable, instead of tedious sampling approaches.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E594A1-1513-3247-91E9-2A3579E3E719}"/>
              </a:ext>
            </a:extLst>
          </p:cNvPr>
          <p:cNvSpPr txBox="1"/>
          <p:nvPr/>
        </p:nvSpPr>
        <p:spPr>
          <a:xfrm>
            <a:off x="543696" y="4914321"/>
            <a:ext cx="5001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/>
              <a:t>Results are produced in seconds, and comparable with Markov chain Monte Carlo (MCMC) methods which take hours.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8ABB98-A732-FD44-B560-D2E447B01C57}"/>
              </a:ext>
            </a:extLst>
          </p:cNvPr>
          <p:cNvSpPr txBox="1"/>
          <p:nvPr/>
        </p:nvSpPr>
        <p:spPr>
          <a:xfrm>
            <a:off x="10142483" y="4729655"/>
            <a:ext cx="1670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/>
              <a:t>INLA (solid)</a:t>
            </a:r>
          </a:p>
          <a:p>
            <a:r>
              <a:rPr lang="en-NO" dirty="0"/>
              <a:t>MCMC (x--)</a:t>
            </a:r>
          </a:p>
        </p:txBody>
      </p:sp>
    </p:spTree>
    <p:extLst>
      <p:ext uri="{BB962C8B-B14F-4D97-AF65-F5344CB8AC3E}">
        <p14:creationId xmlns:p14="http://schemas.microsoft.com/office/powerpoint/2010/main" val="926975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616F41-E56C-CF41-90AB-D2E1ADBC3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936" y="3692836"/>
            <a:ext cx="5784635" cy="2703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E79EA5-E157-2740-97F3-7FD5ECEAE2B5}"/>
              </a:ext>
            </a:extLst>
          </p:cNvPr>
          <p:cNvSpPr txBox="1"/>
          <p:nvPr/>
        </p:nvSpPr>
        <p:spPr>
          <a:xfrm>
            <a:off x="543697" y="271849"/>
            <a:ext cx="11269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dirty="0"/>
              <a:t>Spatial statistics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1E27E7-81E9-9F42-9EFC-6A8AB2897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6" y="993416"/>
            <a:ext cx="5600700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B5BEB4-19E0-7A4F-9EDC-1DCBF256A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65" y="3616077"/>
            <a:ext cx="6134100" cy="2654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B22C91-DFC4-F148-8AB5-BA2A1BFCE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608" y="2890345"/>
            <a:ext cx="4305473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68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E79EA5-E157-2740-97F3-7FD5ECEAE2B5}"/>
              </a:ext>
            </a:extLst>
          </p:cNvPr>
          <p:cNvSpPr txBox="1"/>
          <p:nvPr/>
        </p:nvSpPr>
        <p:spPr>
          <a:xfrm>
            <a:off x="543697" y="271849"/>
            <a:ext cx="11269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200" dirty="0"/>
              <a:t>Data assimilation and optimal planning in spatio-temporal models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4489C9-E9EF-314E-A7B1-D6B34BDEE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7224125" cy="5949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6D0D03-9F5B-A24D-A4AD-924225AB0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779" y="1114341"/>
            <a:ext cx="5460221" cy="4629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B7BE69-9973-7244-A47D-28E53C8A609B}"/>
              </a:ext>
            </a:extLst>
          </p:cNvPr>
          <p:cNvSpPr txBox="1"/>
          <p:nvPr/>
        </p:nvSpPr>
        <p:spPr>
          <a:xfrm>
            <a:off x="6731779" y="5743659"/>
            <a:ext cx="546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/>
              <a:t>Autonomous search for excursion set of cold river water. </a:t>
            </a:r>
          </a:p>
        </p:txBody>
      </p:sp>
    </p:spTree>
    <p:extLst>
      <p:ext uri="{BB962C8B-B14F-4D97-AF65-F5344CB8AC3E}">
        <p14:creationId xmlns:p14="http://schemas.microsoft.com/office/powerpoint/2010/main" val="4225610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imstadAvsethOmre2012" descr="RimstadAvsethOmre2012">
            <a:hlinkClick r:id="" action="ppaction://media"/>
            <a:extLst>
              <a:ext uri="{FF2B5EF4-FFF2-40B4-BE49-F238E27FC236}">
                <a16:creationId xmlns:a16="http://schemas.microsoft.com/office/drawing/2014/main" id="{71CCDB26-2950-F545-A66D-948DFB74FF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5309" y="778476"/>
            <a:ext cx="6628576" cy="598067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64453CF-1AF4-4F48-A43F-86AFD52EE8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78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dirty="0" err="1">
                <a:latin typeface="+mn-lt"/>
              </a:rPr>
              <a:t>Uncertainty</a:t>
            </a:r>
            <a:r>
              <a:rPr lang="nb-NO" sz="3200" dirty="0">
                <a:latin typeface="+mn-lt"/>
              </a:rPr>
              <a:t> </a:t>
            </a:r>
            <a:r>
              <a:rPr lang="nb-NO" sz="3200" dirty="0" err="1">
                <a:latin typeface="+mn-lt"/>
              </a:rPr>
              <a:t>quantification</a:t>
            </a:r>
            <a:r>
              <a:rPr lang="nb-NO" sz="3200" dirty="0">
                <a:latin typeface="+mn-lt"/>
              </a:rPr>
              <a:t> for Earth </a:t>
            </a:r>
            <a:r>
              <a:rPr lang="nb-NO" sz="3200" dirty="0" err="1">
                <a:latin typeface="+mn-lt"/>
              </a:rPr>
              <a:t>resources</a:t>
            </a:r>
            <a:endParaRPr lang="en-US" sz="3200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812B98-1149-A84E-9292-CBA9D118D932}"/>
              </a:ext>
            </a:extLst>
          </p:cNvPr>
          <p:cNvSpPr txBox="1"/>
          <p:nvPr/>
        </p:nvSpPr>
        <p:spPr>
          <a:xfrm>
            <a:off x="399393" y="3815255"/>
            <a:ext cx="3972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/>
              <a:t>Green is oil, red is gas. </a:t>
            </a:r>
          </a:p>
          <a:p>
            <a:r>
              <a:rPr lang="en-NO" dirty="0"/>
              <a:t>Bottom left model honors spatial statistical ordering and interactions.</a:t>
            </a:r>
          </a:p>
        </p:txBody>
      </p:sp>
    </p:spTree>
    <p:extLst>
      <p:ext uri="{BB962C8B-B14F-4D97-AF65-F5344CB8AC3E}">
        <p14:creationId xmlns:p14="http://schemas.microsoft.com/office/powerpoint/2010/main" val="418097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196</Words>
  <Application>Microsoft Macintosh PowerPoint</Application>
  <PresentationFormat>Widescreen</PresentationFormat>
  <Paragraphs>20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Eidsvik</dc:creator>
  <cp:lastModifiedBy>Jo Eidsvik</cp:lastModifiedBy>
  <cp:revision>22</cp:revision>
  <dcterms:created xsi:type="dcterms:W3CDTF">2020-01-30T12:35:20Z</dcterms:created>
  <dcterms:modified xsi:type="dcterms:W3CDTF">2020-01-30T13:49:31Z</dcterms:modified>
</cp:coreProperties>
</file>